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1" r:id="rId1"/>
  </p:sldMasterIdLst>
  <p:sldIdLst>
    <p:sldId id="256" r:id="rId2"/>
    <p:sldId id="277" r:id="rId3"/>
    <p:sldId id="257" r:id="rId4"/>
    <p:sldId id="261" r:id="rId5"/>
    <p:sldId id="264" r:id="rId6"/>
    <p:sldId id="259" r:id="rId7"/>
    <p:sldId id="262" r:id="rId8"/>
    <p:sldId id="263" r:id="rId9"/>
    <p:sldId id="267" r:id="rId10"/>
    <p:sldId id="271" r:id="rId11"/>
    <p:sldId id="273" r:id="rId12"/>
    <p:sldId id="274" r:id="rId13"/>
    <p:sldId id="275" r:id="rId14"/>
    <p:sldId id="279" r:id="rId15"/>
    <p:sldId id="276" r:id="rId16"/>
    <p:sldId id="260" r:id="rId17"/>
    <p:sldId id="278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E4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23BBE5-E8B5-46B1-AD75-1BEF3AD7AFE1}" v="124" dt="2021-03-18T12:29:48.421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46"/>
  </p:normalViewPr>
  <p:slideViewPr>
    <p:cSldViewPr snapToGrid="0" snapToObjects="1">
      <p:cViewPr varScale="1">
        <p:scale>
          <a:sx n="114" d="100"/>
          <a:sy n="114" d="100"/>
        </p:scale>
        <p:origin x="4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Deliveries of MINI cars by model variant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E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2020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111648</c:v>
                </c:pt>
                <c:pt idx="1">
                  <c:v>18868</c:v>
                </c:pt>
                <c:pt idx="2">
                  <c:v>24231</c:v>
                </c:pt>
                <c:pt idx="3">
                  <c:v>53395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CFD-4AE9-91FF-34CCF102919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2019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131403</c:v>
                </c:pt>
                <c:pt idx="1">
                  <c:v>24467</c:v>
                </c:pt>
                <c:pt idx="2">
                  <c:v>30641</c:v>
                </c:pt>
                <c:pt idx="3">
                  <c:v>73532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CFD-4AE9-91FF-34CCF102919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CFD-4AE9-91FF-34CCF102919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overlap val="-20"/>
        <c:axId val="838164240"/>
        <c:axId val="838160912"/>
      </c:barChart>
      <c:catAx>
        <c:axId val="838164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ES"/>
          </a:p>
        </c:txPr>
        <c:crossAx val="838160912"/>
        <c:crosses val="autoZero"/>
        <c:auto val="1"/>
        <c:lblAlgn val="ctr"/>
        <c:lblOffset val="100"/>
        <c:noMultiLvlLbl val="0"/>
      </c:catAx>
      <c:valAx>
        <c:axId val="8381609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ES"/>
          </a:p>
        </c:txPr>
        <c:crossAx val="8381642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E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E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250</c:v>
                </c:pt>
                <c:pt idx="1">
                  <c:v>242</c:v>
                </c:pt>
                <c:pt idx="2">
                  <c:v>640</c:v>
                </c:pt>
                <c:pt idx="3">
                  <c:v>1519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8D-461A-B942-D7A7440F756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2">
                <a:alpha val="88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2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2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455</c:v>
                </c:pt>
                <c:pt idx="1">
                  <c:v>509</c:v>
                </c:pt>
                <c:pt idx="2">
                  <c:v>974</c:v>
                </c:pt>
                <c:pt idx="3">
                  <c:v>1769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8D-461A-B942-D7A7440F756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alpha val="88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3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3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168D-461A-B942-D7A7440F756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853563664"/>
        <c:axId val="853573232"/>
        <c:axId val="1901733680"/>
      </c:bar3DChart>
      <c:catAx>
        <c:axId val="853563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ES"/>
          </a:p>
        </c:txPr>
        <c:crossAx val="853573232"/>
        <c:crosses val="autoZero"/>
        <c:auto val="1"/>
        <c:lblAlgn val="ctr"/>
        <c:lblOffset val="100"/>
        <c:noMultiLvlLbl val="0"/>
      </c:catAx>
      <c:valAx>
        <c:axId val="85357323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853563664"/>
        <c:crosses val="autoZero"/>
        <c:crossBetween val="between"/>
      </c:valAx>
      <c:serAx>
        <c:axId val="1901733680"/>
        <c:scaling>
          <c:orientation val="minMax"/>
        </c:scaling>
        <c:delete val="1"/>
        <c:axPos val="b"/>
        <c:majorTickMark val="none"/>
        <c:minorTickMark val="none"/>
        <c:tickLblPos val="nextTo"/>
        <c:crossAx val="853573232"/>
        <c:crosses val="autoZero"/>
      </c:serAx>
      <c:spPr>
        <a:solidFill>
          <a:schemeClr val="bg2"/>
        </a:solidFill>
        <a:ln>
          <a:noFill/>
        </a:ln>
        <a:effectLst/>
      </c:spPr>
    </c:plotArea>
    <c:legend>
      <c:legendPos val="t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75000"/>
                </a:schemeClr>
              </a:solidFill>
              <a:latin typeface="+mn-lt"/>
              <a:ea typeface="+mn-ea"/>
              <a:cs typeface="+mn-cs"/>
            </a:defRPr>
          </a:pPr>
          <a:endParaRPr lang="en-E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en-E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2019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42249</c:v>
                </c:pt>
                <c:pt idx="1">
                  <c:v>86947</c:v>
                </c:pt>
                <c:pt idx="2">
                  <c:v>16964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81-4304-A106-8A827300CC7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2018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37347</c:v>
                </c:pt>
                <c:pt idx="1">
                  <c:v>91759</c:v>
                </c:pt>
                <c:pt idx="2">
                  <c:v>13279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181-4304-A106-8A827300CC7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E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181-4304-A106-8A827300CC7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838148432"/>
        <c:axId val="838158832"/>
      </c:barChart>
      <c:catAx>
        <c:axId val="838148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ES"/>
          </a:p>
        </c:txPr>
        <c:crossAx val="838158832"/>
        <c:crosses val="autoZero"/>
        <c:auto val="1"/>
        <c:lblAlgn val="ctr"/>
        <c:lblOffset val="100"/>
        <c:noMultiLvlLbl val="0"/>
      </c:catAx>
      <c:valAx>
        <c:axId val="838158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ES"/>
          </a:p>
        </c:txPr>
        <c:crossAx val="838148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lt1">
                  <a:lumMod val="8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E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2"/>
    </a:solidFill>
    <a:ln>
      <a:noFill/>
    </a:ln>
    <a:effectLst/>
  </c:spPr>
  <c:txPr>
    <a:bodyPr/>
    <a:lstStyle/>
    <a:p>
      <a:pPr>
        <a:defRPr/>
      </a:pPr>
      <a:endParaRPr lang="en-E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1197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33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1197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1197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22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1725C-D46A-40BA-9207-FCDA3EDEFC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63C1A-E197-4F7A-A215-958E5B982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805C9-B3CD-48C1-8345-0B29CA966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F2542-1D32-455A-BD01-ABF701FF6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AFA9E-20F5-4723-8A67-646C9AAAF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555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E0DB6-78CB-4142-8F9D-EDBAF07A4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20EF-9861-4757-BEDB-3E9651CE9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80A1C-DE11-453D-9137-A69E05F57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2A55B-8813-43CC-BD09-028E217F4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C3DCB-E06E-4B86-8AB3-7C0B47628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671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A9C0-BE6D-4CEE-A1CF-38711AB6B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962CD-5E0B-4C34-8A29-A41F5C6CB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C19B4-5A4E-44E0-BA65-E1A889BD7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A7072-C6D6-4A5F-86B6-D120387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B839E-757A-4DFE-A4D4-BD556D06E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7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329FF-2736-43C7-B001-ED9233499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D7E25-4CF6-4325-B97F-C73A6CA4BB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EE212-8EDA-4F3A-8DDB-646752924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E05C0-A6B6-430A-9A27-13AE977AE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14256-98C8-45D9-8F5E-372E5662D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81BBB-D208-4304-BC87-4523AFC2B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15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E9769-C814-4A43-B98C-0F0075414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137CE-9279-49D1-9DEC-95FC787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8CFB1-E305-498C-A685-7CF812855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8B7EA6-6C9A-4D69-9867-02CC63C6E5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03758C-97D8-476B-B8F6-75E053C128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056DA4-D096-4F12-939A-27D5D19D2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C25D6B-C6CC-4A95-B516-E9E77A6F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A7F310-7884-45B1-98DB-8BF8636FB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260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3A59-5028-4FFC-8DBE-9289C347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A2AED6-EA44-47BB-845F-279C689ED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139350-272B-4B04-8CA2-F72E005DC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7712F6-4495-4370-8BB8-48496B6E1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964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FF71F9-D181-46BD-8773-8B58E7B40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C17510-A34E-41BC-8147-A04FE15EA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5EEF1-07A7-4875-BE0D-694342394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203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D7879-C2D1-4C51-A0B0-7CDD71CD3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61F3E-2CDD-46C6-89A0-C4312D1F1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663B21-3ADE-4AED-B635-24CF997905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67DB0D-5192-4C15-A35C-DE547DCC3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DD2C-FE85-4710-82FD-6FBC7A977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45C134-23CA-40B3-99AC-4AE05DDD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9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FDC3-CFA8-4477-8701-B21959053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446F87-C0DA-4422-B8A7-1DAC00DDA7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2BE06-366A-4B17-B2B7-42689BCC8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30097-6E1C-4C9F-A3EB-952DE2624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B28EDD-1D0F-4AD1-9CB1-AE1D45D36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2B69D-1964-433D-8ACA-C1D71887F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72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DE423-9D51-4C01-83CA-98C8A1A5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A38F4-0FA4-4211-8893-64AEBDB8B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C0234-B772-4CE5-9CC6-6B69DAC81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6E481-EA51-4F45-A87D-59A365B69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C4488-AFF1-4F88-8E91-5B403B33A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44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55C8AC-AE7E-47A1-95B6-5695895261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42D9D9-7241-4413-9E38-F0D36EC323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766F4-6D29-4446-BBE1-00D40E056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4F0A1-B57A-4F08-90BE-276D0D4A4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1C319-EAB7-4C43-8080-B6A69E2C4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39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05631-E070-4E61-8C9B-853CBEA07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D9225B-5CB4-4B8D-BB1B-BC8DBCABF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5E510-0793-480F-91DE-616549E710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4D79A-898B-442D-9B88-F964CB04C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7A1E57-4E6C-497C-B7AD-2616E29096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01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group.com/content/dam/grpw/websites/bmwgroup_com/ir/downloads/en/2020/Investor_Presentation/BMW_Investor_Presentation_2020.pdf" TargetMode="External"/><Relationship Id="rId2" Type="http://schemas.openxmlformats.org/officeDocument/2006/relationships/hyperlink" Target="https://www.bmwgroup.com/content/dam/grpw/websites/bmwgroup_com/ir/downloads/en/2020/q2/Q2_2020_BMW_Group_EN_Onlin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mw.co.uk/en/footer/experience-bmw/about-us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group.com/content/dam/grpw/websites/bmwgroup_com/ir/downloads/en/2020/hauptversammlung/BMW-Group-Annual-Report-2019.pdf" TargetMode="External"/><Relationship Id="rId7" Type="http://schemas.openxmlformats.org/officeDocument/2006/relationships/hyperlink" Target="https://www.bmw.co.uk/en/all-mod" TargetMode="External"/><Relationship Id="rId2" Type="http://schemas.openxmlformats.org/officeDocument/2006/relationships/hyperlink" Target="https://www.bmwgroup.com/content/dam/grpw/websites/bmwgroup_com/ir/downloads/en/2020/q3/Q3_2020_BMW_Group_EN_Onlin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i.co.uk/en_GB/home.html" TargetMode="External"/><Relationship Id="rId5" Type="http://schemas.openxmlformats.org/officeDocument/2006/relationships/hyperlink" Target="https://www.rolls-roycemotorcars.com/en_GB/showroom/phantom.html" TargetMode="External"/><Relationship Id="rId4" Type="http://schemas.openxmlformats.org/officeDocument/2006/relationships/hyperlink" Target="https://www.bmwgroup.com/en/company/strategie.htm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78273FD-1879-774D-B366-7782A43834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3" b="12295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6EC30-4FE5-2647-95B1-9DFC5ACE4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473" y="2950387"/>
            <a:ext cx="3052293" cy="3531403"/>
          </a:xfrm>
        </p:spPr>
        <p:txBody>
          <a:bodyPr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LCBB4000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 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ES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BFC1C8-4BE6-0A4A-AB8D-6E6F653AC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922" y="743803"/>
            <a:ext cx="2808844" cy="1382392"/>
          </a:xfrm>
        </p:spPr>
        <p:txBody>
          <a:bodyPr anchor="b">
            <a:normAutofit/>
          </a:bodyPr>
          <a:lstStyle/>
          <a:p>
            <a:pPr algn="r"/>
            <a:r>
              <a:rPr lang="en-E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E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Florin Dumitru 2020479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Baciu Severina 2022009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Tutor: Dr. Tarila Zuofa</a:t>
            </a:r>
            <a:endParaRPr lang="en-ES" sz="1600">
              <a:solidFill>
                <a:srgbClr val="FFFFFF"/>
              </a:soli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83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8AB18-B154-44DC-91F1-E41A8E74F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List of contents: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EF1A6-F78A-441A-94A2-D47229E93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2400" dirty="0"/>
              <a:t>History</a:t>
            </a:r>
          </a:p>
          <a:p>
            <a:r>
              <a:rPr lang="en-US" sz="2400" dirty="0"/>
              <a:t>Financial department</a:t>
            </a:r>
          </a:p>
          <a:p>
            <a:r>
              <a:rPr lang="en-US" sz="2400" dirty="0"/>
              <a:t>BMW and Covid-19</a:t>
            </a:r>
          </a:p>
          <a:p>
            <a:r>
              <a:rPr lang="en-US" sz="2400" dirty="0"/>
              <a:t>Key performance</a:t>
            </a:r>
          </a:p>
          <a:p>
            <a:r>
              <a:rPr lang="en-US" sz="2400" dirty="0"/>
              <a:t>World-wide sales</a:t>
            </a:r>
          </a:p>
          <a:p>
            <a:r>
              <a:rPr lang="en-US" sz="2400" dirty="0"/>
              <a:t>Sales cars by brand vehicles</a:t>
            </a:r>
          </a:p>
          <a:p>
            <a:r>
              <a:rPr lang="en-US" sz="2400" dirty="0"/>
              <a:t>Difference between delivery cars and production</a:t>
            </a:r>
          </a:p>
          <a:p>
            <a:r>
              <a:rPr lang="en-US" sz="2400" dirty="0"/>
              <a:t>Future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9200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6662B-443A-FE44-97B2-532F51AE4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Bavarian motor works’ was founded in Munich, Germany in  the year of 1916.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nown under the name of BMW,  the company was well-recognized, initially for the development and production of aircraft engines during world war </a:t>
            </a:r>
            <a:r>
              <a:rPr lang="en-GB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owadays, BMW is highly recognized by its reputation for reliability and excellence, being categorized as a multinational corporation, and luxury company.”</a:t>
            </a:r>
            <a:endParaRPr lang="en-E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305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57FD3-9D5A-CC4D-898A-707456D5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BMW</a:t>
            </a:r>
            <a:r>
              <a:rPr lang="en-ES" dirty="0">
                <a:latin typeface="Arial" panose="020B0604020202020204" pitchFamily="34" charset="0"/>
                <a:cs typeface="Arial" panose="020B0604020202020204" pitchFamily="34" charset="0"/>
              </a:rPr>
              <a:t>-Uk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778E6-211A-A640-90DB-A989C4C7E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ES" sz="2200" dirty="0">
                <a:latin typeface="Arial" panose="020B0604020202020204" pitchFamily="34" charset="0"/>
                <a:cs typeface="Arial" panose="020B0604020202020204" pitchFamily="34" charset="0"/>
              </a:rPr>
              <a:t>“Around the year 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2000,</a:t>
            </a:r>
            <a:r>
              <a:rPr lang="en-ES" sz="2200" dirty="0">
                <a:latin typeface="Arial" panose="020B0604020202020204" pitchFamily="34" charset="0"/>
                <a:cs typeface="Arial" panose="020B0604020202020204" pitchFamily="34" charset="0"/>
              </a:rPr>
              <a:t> bmw appeared IN UK and enjoyed success and growth. 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UK has an important role to play within the BMW Group. It is the only place in the world where all three of BMW Group’s brands – BMW, MINI and Rolls-Royce Motor Cars – are represented by manufacturing operations. </a:t>
            </a:r>
          </a:p>
          <a:p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 Group employs around 8,000 people directly in the UK with an additional 14,000 in its 147-strong Retailer network representing BMW and MINI brands. The company has invested nearly £2 billion in its UK operations since 2000, and the UK is BMW Group’s fourth largest sales market in the world.”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Source, (BMW IN THE UK)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15816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4B5E3E5-3418-E243-823E-C438E8765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87" r="-1" b="22991"/>
          <a:stretch/>
        </p:blipFill>
        <p:spPr>
          <a:xfrm>
            <a:off x="320040" y="320040"/>
            <a:ext cx="11548872" cy="430346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A9D12EC-EFFB-8549-A00F-3E5374F8E143}"/>
              </a:ext>
            </a:extLst>
          </p:cNvPr>
          <p:cNvSpPr txBox="1"/>
          <p:nvPr/>
        </p:nvSpPr>
        <p:spPr>
          <a:xfrm>
            <a:off x="4059936" y="4943542"/>
            <a:ext cx="6976872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Infographic taken from BMW_Investor_Presentation_2020.</a:t>
            </a:r>
          </a:p>
        </p:txBody>
      </p:sp>
    </p:spTree>
    <p:extLst>
      <p:ext uri="{BB962C8B-B14F-4D97-AF65-F5344CB8AC3E}">
        <p14:creationId xmlns:p14="http://schemas.microsoft.com/office/powerpoint/2010/main" val="925713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79DB9-8B1F-DD41-AB2C-6C4D8215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E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 and 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89ABC-7C89-704A-BCC5-C888BBEF7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NUMBERS SHOW THAT WHILE IN 2019 BMW HAD A HIGH INCOME COMPARING TO 2020.</a:t>
            </a:r>
          </a:p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DUE TO THE ONGOING WORLDCRISES, SIMILAR TO OTHER COMPANIES, BMW WAS ALSO AFECCTED IN TERMS OF SALES. ACCORDING TO THE LAST </a:t>
            </a:r>
            <a:r>
              <a:rPr lang="en-GB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</a:t>
            </a:r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ANNUAL REPORT 2020, BMW WITNESSED SIGNIFICANT INCOME LOSS DUE TO PANDEMIC.</a:t>
            </a:r>
          </a:p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NEXT SLIDE WILL BETTER ILLUSTRATE THE DATA.</a:t>
            </a:r>
          </a:p>
        </p:txBody>
      </p:sp>
    </p:spTree>
    <p:extLst>
      <p:ext uri="{BB962C8B-B14F-4D97-AF65-F5344CB8AC3E}">
        <p14:creationId xmlns:p14="http://schemas.microsoft.com/office/powerpoint/2010/main" val="1319985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C7CD5BA-9B39-1246-9F5F-C8D52BCD9B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2580"/>
          <a:stretch/>
        </p:blipFill>
        <p:spPr>
          <a:xfrm>
            <a:off x="320040" y="301379"/>
            <a:ext cx="11548872" cy="430346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E2552B1-A29D-3D46-825F-3B8705638E25}"/>
              </a:ext>
            </a:extLst>
          </p:cNvPr>
          <p:cNvSpPr txBox="1"/>
          <p:nvPr/>
        </p:nvSpPr>
        <p:spPr>
          <a:xfrm>
            <a:off x="3894784" y="5022180"/>
            <a:ext cx="6976872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cap="all" dirty="0">
                <a:ln w="3175" cmpd="sng">
                  <a:noFill/>
                </a:ln>
                <a:solidFill>
                  <a:schemeClr val="bg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 taken from Annual BMW REPORT 2020.</a:t>
            </a:r>
          </a:p>
        </p:txBody>
      </p:sp>
    </p:spTree>
    <p:extLst>
      <p:ext uri="{BB962C8B-B14F-4D97-AF65-F5344CB8AC3E}">
        <p14:creationId xmlns:p14="http://schemas.microsoft.com/office/powerpoint/2010/main" val="3150698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4E0A5F99-4A47-A848-8BEE-37773FE81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256" y="1074420"/>
            <a:ext cx="9615488" cy="52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4491A3-376D-5845-87DF-FA97CA9958F5}"/>
              </a:ext>
            </a:extLst>
          </p:cNvPr>
          <p:cNvSpPr txBox="1"/>
          <p:nvPr/>
        </p:nvSpPr>
        <p:spPr>
          <a:xfrm>
            <a:off x="2680361" y="6385989"/>
            <a:ext cx="68312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taken from, Statista,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endParaRPr lang="en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F15D4E-84AD-2748-B229-46E1B499ADC9}"/>
              </a:ext>
            </a:extLst>
          </p:cNvPr>
          <p:cNvSpPr txBox="1"/>
          <p:nvPr/>
        </p:nvSpPr>
        <p:spPr>
          <a:xfrm>
            <a:off x="1259522" y="400050"/>
            <a:ext cx="3815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ES" dirty="0"/>
              <a:t>World wide sales</a:t>
            </a:r>
          </a:p>
        </p:txBody>
      </p:sp>
    </p:spTree>
    <p:extLst>
      <p:ext uri="{BB962C8B-B14F-4D97-AF65-F5344CB8AC3E}">
        <p14:creationId xmlns:p14="http://schemas.microsoft.com/office/powerpoint/2010/main" val="3032823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D47F22ED-3A55-4EDE-A5A8-163D82B09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0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26611" y="3576013"/>
            <a:ext cx="2526132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3" y="1396067"/>
            <a:ext cx="6858000" cy="40378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8268" y="982780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9E7F-5357-47A7-A1BE-D99677C46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2" y="456345"/>
            <a:ext cx="3111690" cy="35560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BMW group consists of three brands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B575B86-0B57-42AC-8527-8E1166EDA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006" y="511389"/>
            <a:ext cx="3534770" cy="58484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BMW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MINI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Rolls-Royce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2574E8-46EC-4537-A32C-40A869E716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87" r="-2" b="1980"/>
          <a:stretch/>
        </p:blipFill>
        <p:spPr>
          <a:xfrm>
            <a:off x="8787452" y="993914"/>
            <a:ext cx="3032782" cy="109959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EE122-BF38-40AE-811A-F4B5CFFFAB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287" r="-1" b="24556"/>
          <a:stretch/>
        </p:blipFill>
        <p:spPr>
          <a:xfrm>
            <a:off x="8787452" y="2655331"/>
            <a:ext cx="2838166" cy="1437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DF477B-6B78-4840-84F6-5B76E59C5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4245"/>
          <a:stretch/>
        </p:blipFill>
        <p:spPr>
          <a:xfrm>
            <a:off x="8872948" y="4792860"/>
            <a:ext cx="2858964" cy="11703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769F1D9-F2FE-4C3A-851A-BAE4961144F1}"/>
              </a:ext>
            </a:extLst>
          </p:cNvPr>
          <p:cNvSpPr txBox="1"/>
          <p:nvPr/>
        </p:nvSpPr>
        <p:spPr>
          <a:xfrm>
            <a:off x="4688006" y="6225937"/>
            <a:ext cx="114132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2021.BMW group, Mini &amp; Rolls-Royce motorcars</a:t>
            </a:r>
          </a:p>
        </p:txBody>
      </p:sp>
    </p:spTree>
    <p:extLst>
      <p:ext uri="{BB962C8B-B14F-4D97-AF65-F5344CB8AC3E}">
        <p14:creationId xmlns:p14="http://schemas.microsoft.com/office/powerpoint/2010/main" val="21806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A0B30-367F-47A1-B449-64B4D453F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665" y="134022"/>
            <a:ext cx="8596668" cy="691947"/>
          </a:xfrm>
        </p:spPr>
        <p:txBody>
          <a:bodyPr anchor="t"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E838D74-A53D-4E99-9ACE-E1C0CCDBE0D1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3181738" y="637011"/>
            <a:ext cx="8164285" cy="3743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01.01.20-30.09.20                                 01.01.19-30.09.19                                  Change in %</a:t>
            </a:r>
          </a:p>
        </p:txBody>
      </p:sp>
      <p:graphicFrame>
        <p:nvGraphicFramePr>
          <p:cNvPr id="16" name="Content Placeholder 7">
            <a:extLst>
              <a:ext uri="{FF2B5EF4-FFF2-40B4-BE49-F238E27FC236}">
                <a16:creationId xmlns:a16="http://schemas.microsoft.com/office/drawing/2014/main" id="{7FA41248-3ADD-49DB-B61F-78DD6602DC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9848179"/>
              </p:ext>
            </p:extLst>
          </p:nvPr>
        </p:nvGraphicFramePr>
        <p:xfrm>
          <a:off x="443346" y="1011382"/>
          <a:ext cx="11451008" cy="5492235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3780298">
                  <a:extLst>
                    <a:ext uri="{9D8B030D-6E8A-4147-A177-3AD203B41FA5}">
                      <a16:colId xmlns:a16="http://schemas.microsoft.com/office/drawing/2014/main" val="4123982417"/>
                    </a:ext>
                  </a:extLst>
                </a:gridCol>
                <a:gridCol w="2704514">
                  <a:extLst>
                    <a:ext uri="{9D8B030D-6E8A-4147-A177-3AD203B41FA5}">
                      <a16:colId xmlns:a16="http://schemas.microsoft.com/office/drawing/2014/main" val="2652817016"/>
                    </a:ext>
                  </a:extLst>
                </a:gridCol>
                <a:gridCol w="2704514">
                  <a:extLst>
                    <a:ext uri="{9D8B030D-6E8A-4147-A177-3AD203B41FA5}">
                      <a16:colId xmlns:a16="http://schemas.microsoft.com/office/drawing/2014/main" val="3039259399"/>
                    </a:ext>
                  </a:extLst>
                </a:gridCol>
                <a:gridCol w="2261682">
                  <a:extLst>
                    <a:ext uri="{9D8B030D-6E8A-4147-A177-3AD203B41FA5}">
                      <a16:colId xmlns:a16="http://schemas.microsoft.com/office/drawing/2014/main" val="3507669641"/>
                    </a:ext>
                  </a:extLst>
                </a:gridCol>
              </a:tblGrid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I    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18356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31274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41.3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4294467594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1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117871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129655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9.1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21439948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2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73324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93305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21.4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02541273"/>
                  </a:ext>
                </a:extLst>
              </a:tr>
              <a:tr h="41809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3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266774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253032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8360974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4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27590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60436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54.3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58262999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5 Series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216184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259532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16.7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137169073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6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14144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18575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23.9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88621638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7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31169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36247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14.0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01583068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8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15634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7493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108.6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529801473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Z4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12226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11929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2.5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28984932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161302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199981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19.3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71533873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54216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72585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25.3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15955814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X3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206396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230391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10.4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69571020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40012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44816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10.7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570799760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114228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116644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2.1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41299579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24961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17738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760454925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X7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33005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25068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06510625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total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1,427,392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1,608,701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-11.3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784890701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CBECC9F8-0872-457A-BF7E-A13AFF153F10}"/>
              </a:ext>
            </a:extLst>
          </p:cNvPr>
          <p:cNvSpPr txBox="1"/>
          <p:nvPr/>
        </p:nvSpPr>
        <p:spPr>
          <a:xfrm>
            <a:off x="1812541" y="89181"/>
            <a:ext cx="9157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u="none" strike="noStrike" baseline="0" dirty="0">
                <a:latin typeface="BMWGroupCondensed-Bold"/>
              </a:rPr>
              <a:t>                          </a:t>
            </a:r>
            <a:r>
              <a:rPr lang="en-GB" sz="18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Automotive</a:t>
            </a:r>
            <a:r>
              <a:rPr lang="en-GB" sz="1800" b="1" i="0" u="none" strike="noStrike" baseline="0" dirty="0">
                <a:latin typeface="BMWGroupCondensed-Bold"/>
              </a:rPr>
              <a:t> segment deliveries of BMW brand vehicles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E03271-B975-46E5-AA82-BC525C71F2A1}"/>
              </a:ext>
            </a:extLst>
          </p:cNvPr>
          <p:cNvSpPr txBox="1"/>
          <p:nvPr/>
        </p:nvSpPr>
        <p:spPr>
          <a:xfrm>
            <a:off x="1258355" y="6571768"/>
            <a:ext cx="6093822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Source, QUARTERLY STATEMENT 30 September 2020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936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47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5" name="Rectangle 49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6" name="Straight Connector 51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86C8810-2837-4F7A-983F-4F2819CDCA4E}"/>
              </a:ext>
            </a:extLst>
          </p:cNvPr>
          <p:cNvSpPr txBox="1"/>
          <p:nvPr/>
        </p:nvSpPr>
        <p:spPr>
          <a:xfrm>
            <a:off x="4379976" y="5010912"/>
            <a:ext cx="6976872" cy="134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baseline="0" dirty="0">
                <a:solidFill>
                  <a:schemeClr val="bg1"/>
                </a:solidFill>
              </a:rPr>
              <a:t>2020.QUARTERLY STATEMENT 30 September  </a:t>
            </a:r>
            <a:endParaRPr lang="en-US" sz="1700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53CC1C0-F08B-4652-97F5-B675766EB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36486"/>
              </p:ext>
            </p:extLst>
          </p:nvPr>
        </p:nvGraphicFramePr>
        <p:xfrm>
          <a:off x="320040" y="320040"/>
          <a:ext cx="11548872" cy="43052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27555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838C-AD0B-4A82-BD9E-6862A8D97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7522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Deliveries of Rolls Royce brand by model variant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C9EB053-5619-4E2C-A212-CBAA6E20A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462011"/>
              </p:ext>
            </p:extLst>
          </p:nvPr>
        </p:nvGraphicFramePr>
        <p:xfrm>
          <a:off x="1141413" y="1556426"/>
          <a:ext cx="9906000" cy="42347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EF49973-8122-4C21-817D-7ED40D98CAD0}"/>
              </a:ext>
            </a:extLst>
          </p:cNvPr>
          <p:cNvSpPr txBox="1"/>
          <p:nvPr/>
        </p:nvSpPr>
        <p:spPr>
          <a:xfrm>
            <a:off x="1141413" y="6253145"/>
            <a:ext cx="60938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2020.</a:t>
            </a:r>
            <a:r>
              <a:rPr lang="en-GB" sz="14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QUARTERLY STATEMENT 30 September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0327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61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93" name="Rectangle 63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838CC-34E1-481C-8866-6DE0C4C9E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Deliveries of electrified models</a:t>
            </a:r>
            <a:b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94" name="Straight Connector 65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086CD33-34F7-4ECB-AD62-C9A7B3F16B3A}"/>
              </a:ext>
            </a:extLst>
          </p:cNvPr>
          <p:cNvSpPr txBox="1"/>
          <p:nvPr/>
        </p:nvSpPr>
        <p:spPr>
          <a:xfrm>
            <a:off x="4379976" y="5010912"/>
            <a:ext cx="6976872" cy="134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2019.BMW Group annual report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CE88420-BB28-4ED1-8DB1-DA4CEF8D4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628232"/>
              </p:ext>
            </p:extLst>
          </p:nvPr>
        </p:nvGraphicFramePr>
        <p:xfrm>
          <a:off x="320040" y="320040"/>
          <a:ext cx="11548872" cy="43052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1903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5470B-9FFA-4542-A262-5A71F4278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 and deliveries for past years.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71E7E90-BAE6-46D9-81A0-B660F8F22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9436878"/>
              </p:ext>
            </p:extLst>
          </p:nvPr>
        </p:nvGraphicFramePr>
        <p:xfrm>
          <a:off x="838200" y="1825624"/>
          <a:ext cx="10515597" cy="28358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80873745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59525995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940511042"/>
                    </a:ext>
                  </a:extLst>
                </a:gridCol>
              </a:tblGrid>
              <a:tr h="708957"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Production 2019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 2019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520193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Automobiles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2564025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2538367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221750373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Motorcycle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187116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175162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665916222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 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192662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11777573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BA82D6-F280-4345-908C-171273B10A8D}"/>
              </a:ext>
            </a:extLst>
          </p:cNvPr>
          <p:cNvSpPr txBox="1"/>
          <p:nvPr/>
        </p:nvSpPr>
        <p:spPr>
          <a:xfrm>
            <a:off x="3047170" y="6469051"/>
            <a:ext cx="609765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r>
              <a:rPr lang="en-US" sz="1800" i="0" u="none" strike="noStrike" baseline="0" dirty="0"/>
              <a:t>,QUARTERLY STATEMENT 30 September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61164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BFDE0-BBFB-4AE1-9122-E939A27E0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Future </a:t>
            </a:r>
            <a:r>
              <a:rPr lang="en-US" sz="3600" dirty="0">
                <a:solidFill>
                  <a:srgbClr val="3F3F3F"/>
                </a:solidFill>
              </a:rPr>
              <a:t>deliveries</a:t>
            </a:r>
            <a:r>
              <a:rPr lang="en-US" sz="3600" kern="1200" dirty="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 for BMW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AB22F-B01B-4DF8-82FD-6862DDD75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BMW Group expects to see one million electric cars on the road by the end of 2021.</a:t>
            </a:r>
          </a:p>
          <a:p>
            <a:r>
              <a:rPr lang="en-US" sz="2000"/>
              <a:t>In 2025 they want to increase electric cars sales by 33%,and to 2030 by 50 %</a:t>
            </a:r>
          </a:p>
          <a:p>
            <a:r>
              <a:rPr lang="en-US" sz="2000"/>
              <a:t>By the end of 2021 , 25% of all new vehicles ,will be electrified </a:t>
            </a:r>
          </a:p>
          <a:p>
            <a:pPr marL="0"/>
            <a:endParaRPr lang="en-US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D79621C-B387-4A14-8D01-EBCD534BA75A}"/>
              </a:ext>
            </a:extLst>
          </p:cNvPr>
          <p:cNvSpPr txBox="1"/>
          <p:nvPr/>
        </p:nvSpPr>
        <p:spPr>
          <a:xfrm>
            <a:off x="6417731" y="2888250"/>
            <a:ext cx="4292594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2020.BMW Group</a:t>
            </a:r>
          </a:p>
        </p:txBody>
      </p:sp>
    </p:spTree>
    <p:extLst>
      <p:ext uri="{BB962C8B-B14F-4D97-AF65-F5344CB8AC3E}">
        <p14:creationId xmlns:p14="http://schemas.microsoft.com/office/powerpoint/2010/main" val="1369959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28D10-7DD0-CF41-90F8-B663E1A98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ES" dirty="0"/>
              <a:t>Materials consulted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54DF7-BECF-A943-BE13-9D1EF0655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817" y="598251"/>
            <a:ext cx="9905998" cy="4545720"/>
          </a:xfrm>
        </p:spPr>
        <p:txBody>
          <a:bodyPr>
            <a:normAutofit fontScale="40000" lnSpcReduction="20000"/>
          </a:bodyPr>
          <a:lstStyle/>
          <a:p>
            <a:endParaRPr lang="en-GB" sz="1400" dirty="0"/>
          </a:p>
          <a:p>
            <a:pPr marL="0" indent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Florin’s sources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BMW Group Education Programme, https://web.archive.org/web/20120425064421/http: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//www.bmweducation.co.uk/coFacts/view.asp?docID=185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QUARTERLY REPORT 30 June 2020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https://www.bmwgroup.com/content/dam/grpw/websites/bmwgroup_com/ir/downloads/en/2020/q2/Q2_2020_BMW_Group_EN_Online.pdf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5 March)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BMW_Investor_Presentation_2020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https://www.bmwgroup.com/content/dam/grpw/websites/bmwgroup_com/ir/downloads/en/2020/Investor_Presentation/BMW_Investor_Presentation_2020.pdf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BMW IN THE UK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https://www.bmw.co.uk/en/footer/experience-bmw/about-us.html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dirty="0"/>
          </a:p>
          <a:p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ES" sz="1400" dirty="0"/>
          </a:p>
        </p:txBody>
      </p:sp>
    </p:spTree>
    <p:extLst>
      <p:ext uri="{BB962C8B-B14F-4D97-AF65-F5344CB8AC3E}">
        <p14:creationId xmlns:p14="http://schemas.microsoft.com/office/powerpoint/2010/main" val="1152172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8B543-E58B-4487-B226-5AB7D69A3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8A6533-E056-44AE-8091-D93AF6456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996" y="1349764"/>
            <a:ext cx="10515600" cy="53496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SEVERINA’S SOURCES:</a:t>
            </a:r>
          </a:p>
          <a:p>
            <a:pPr algn="l"/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BMW GROUP(2020).</a:t>
            </a:r>
            <a:r>
              <a:rPr lang="en-GB" sz="2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QUARTERLY STATEMENT 30 September 2020  </a:t>
            </a:r>
          </a:p>
          <a:p>
            <a:pPr marL="0" indent="0" algn="l">
              <a:buNone/>
            </a:pP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https://www.bmwgroup.com/content/dam/grpw/websites/bmwgroup_com/ir/downloads/en/2020/q3/Q3_2020_BMW_Group_EN_Online.pdf</a:t>
            </a: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(Accessed : 5 March,2021)</a:t>
            </a: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Bayerische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Motoren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Werke (2020).</a:t>
            </a:r>
            <a:r>
              <a:rPr lang="en-US" sz="2800" i="1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Annual Report 2019 </a:t>
            </a:r>
            <a:r>
              <a:rPr lang="en-US" sz="2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https://www.bmwgroup.com/content/dam/grpw/websites/bmwgroup_com/ir/downloads/en/2020/hauptversammlung/BMW-Group-Annual-Report-2019.pdf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:14 March,2021)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BMW(2020).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BMW group strategy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Available at 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https://www.bmwgroup.com/en/company/strategie.html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 : 10 March,2021)</a:t>
            </a:r>
          </a:p>
          <a:p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Rolls-Royce(2019). </a:t>
            </a:r>
            <a:r>
              <a:rPr lang="en-GB" sz="2800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Showroom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 :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https://www.rolls-roycemotorcars.com/en_GB/showroom/phantom.html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 6 March,2021)</a:t>
            </a:r>
          </a:p>
          <a:p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MINI COOPER UK(2020) </a:t>
            </a: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2800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new MINI electric. </a:t>
            </a:r>
            <a:r>
              <a:rPr lang="en-GB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 ON 7 March 2021]</a:t>
            </a:r>
            <a:endParaRPr lang="en-GB" sz="28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vailable at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https://www.mini.co.uk/en_GB/home.html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BMW.CO.UK(2020)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.A bump in the road.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https://www.bmw.co.uk/en/all-mod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 Accessed 6 March,2021)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1291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564AB-4157-E142-BB75-033654BC1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5116830"/>
          </a:xfrm>
        </p:spPr>
        <p:txBody>
          <a:bodyPr>
            <a:normAutofit/>
          </a:bodyPr>
          <a:lstStyle/>
          <a:p>
            <a:pPr algn="ctr"/>
            <a:r>
              <a:rPr lang="en-ES" sz="4800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424023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715</TotalTime>
  <Words>1053</Words>
  <Application>Microsoft Macintosh PowerPoint</Application>
  <PresentationFormat>Widescreen</PresentationFormat>
  <Paragraphs>173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BMWGroupCondensed-Bold</vt:lpstr>
      <vt:lpstr>Calibri</vt:lpstr>
      <vt:lpstr>Calibri Light</vt:lpstr>
      <vt:lpstr>Tw Cen MT</vt:lpstr>
      <vt:lpstr>Office Theme</vt:lpstr>
      <vt:lpstr>Academic skills LCBB4000 Group Presentation  </vt:lpstr>
      <vt:lpstr>List of contents:</vt:lpstr>
      <vt:lpstr>PowerPoint Presentation</vt:lpstr>
      <vt:lpstr>BMW-Uk</vt:lpstr>
      <vt:lpstr>PowerPoint Presentation</vt:lpstr>
      <vt:lpstr>BMW and Covid-19</vt:lpstr>
      <vt:lpstr>PowerPoint Presentation</vt:lpstr>
      <vt:lpstr>PowerPoint Presentation</vt:lpstr>
      <vt:lpstr>BMW group consists of three brands</vt:lpstr>
      <vt:lpstr> </vt:lpstr>
      <vt:lpstr>PowerPoint Presentation</vt:lpstr>
      <vt:lpstr>Deliveries of Rolls Royce brand by model variant </vt:lpstr>
      <vt:lpstr>Deliveries of electrified models </vt:lpstr>
      <vt:lpstr>Production and deliveries for past years.</vt:lpstr>
      <vt:lpstr>Future deliveries for BMW</vt:lpstr>
      <vt:lpstr>Materials consulted </vt:lpstr>
      <vt:lpstr>References: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BMW - unITED KINDOM</dc:title>
  <dc:creator>Maria Dumitru</dc:creator>
  <cp:lastModifiedBy>Maria Dumitru</cp:lastModifiedBy>
  <cp:revision>10</cp:revision>
  <dcterms:created xsi:type="dcterms:W3CDTF">2021-03-06T14:48:05Z</dcterms:created>
  <dcterms:modified xsi:type="dcterms:W3CDTF">2021-03-18T18:15:35Z</dcterms:modified>
</cp:coreProperties>
</file>