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ink/inkAction1.xml" ContentType="application/vnd.ms-office.inkAction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44"/>
  </p:handoutMasterIdLst>
  <p:sldIdLst>
    <p:sldId id="258" r:id="rId5"/>
    <p:sldId id="259" r:id="rId6"/>
    <p:sldId id="295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311" r:id="rId16"/>
    <p:sldId id="296" r:id="rId17"/>
    <p:sldId id="297" r:id="rId18"/>
    <p:sldId id="271" r:id="rId19"/>
    <p:sldId id="308" r:id="rId20"/>
    <p:sldId id="272" r:id="rId21"/>
    <p:sldId id="273" r:id="rId22"/>
    <p:sldId id="274" r:id="rId23"/>
    <p:sldId id="275" r:id="rId24"/>
    <p:sldId id="276" r:id="rId25"/>
    <p:sldId id="277" r:id="rId26"/>
    <p:sldId id="278" r:id="rId27"/>
    <p:sldId id="279" r:id="rId28"/>
    <p:sldId id="280" r:id="rId29"/>
    <p:sldId id="282" r:id="rId30"/>
    <p:sldId id="283" r:id="rId31"/>
    <p:sldId id="284" r:id="rId32"/>
    <p:sldId id="285" r:id="rId33"/>
    <p:sldId id="286" r:id="rId34"/>
    <p:sldId id="288" r:id="rId35"/>
    <p:sldId id="309" r:id="rId36"/>
    <p:sldId id="289" r:id="rId37"/>
    <p:sldId id="290" r:id="rId38"/>
    <p:sldId id="291" r:id="rId39"/>
    <p:sldId id="292" r:id="rId40"/>
    <p:sldId id="293" r:id="rId41"/>
    <p:sldId id="294" r:id="rId42"/>
    <p:sldId id="310" r:id="rId4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69" autoAdjust="0"/>
    <p:restoredTop sz="94660"/>
  </p:normalViewPr>
  <p:slideViewPr>
    <p:cSldViewPr>
      <p:cViewPr varScale="1">
        <p:scale>
          <a:sx n="82" d="100"/>
          <a:sy n="82" d="100"/>
        </p:scale>
        <p:origin x="672" y="7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theme" Target="theme/theme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tableStyles" Target="tableStyle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viewProps" Target="viewProps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ura Jenkins (IEH)" userId="ae3a07d3-7c51-4381-b786-d01af3331fdb" providerId="ADAL" clId="{B7A82F00-7528-4D2F-AA98-D6B3BB11140B}"/>
    <pc:docChg chg="undo custSel modSld">
      <pc:chgData name="Laura Jenkins (IEH)" userId="ae3a07d3-7c51-4381-b786-d01af3331fdb" providerId="ADAL" clId="{B7A82F00-7528-4D2F-AA98-D6B3BB11140B}" dt="2023-09-20T15:12:58.592" v="1" actId="22"/>
      <pc:docMkLst>
        <pc:docMk/>
      </pc:docMkLst>
      <pc:sldChg chg="addSp delSp mod">
        <pc:chgData name="Laura Jenkins (IEH)" userId="ae3a07d3-7c51-4381-b786-d01af3331fdb" providerId="ADAL" clId="{B7A82F00-7528-4D2F-AA98-D6B3BB11140B}" dt="2023-09-20T15:12:58.592" v="1" actId="22"/>
        <pc:sldMkLst>
          <pc:docMk/>
          <pc:sldMk cId="3899016586" sldId="258"/>
        </pc:sldMkLst>
        <pc:spChg chg="add del">
          <ac:chgData name="Laura Jenkins (IEH)" userId="ae3a07d3-7c51-4381-b786-d01af3331fdb" providerId="ADAL" clId="{B7A82F00-7528-4D2F-AA98-D6B3BB11140B}" dt="2023-09-20T15:12:58.592" v="1" actId="22"/>
          <ac:spMkLst>
            <pc:docMk/>
            <pc:sldMk cId="3899016586" sldId="258"/>
            <ac:spMk id="20" creationId="{0E818ED0-327F-7652-726F-D44569555D90}"/>
          </ac:spMkLst>
        </pc:spChg>
      </pc:sldChg>
    </pc:docChg>
  </pc:docChgLst>
  <pc:docChgLst>
    <pc:chgData name="Laura Jenkins (IEH)" userId="ae3a07d3-7c51-4381-b786-d01af3331fdb" providerId="ADAL" clId="{BBAD7AD5-BC23-43E3-8D01-DBFBD870128B}"/>
    <pc:docChg chg="modSld">
      <pc:chgData name="Laura Jenkins (IEH)" userId="ae3a07d3-7c51-4381-b786-d01af3331fdb" providerId="ADAL" clId="{BBAD7AD5-BC23-43E3-8D01-DBFBD870128B}" dt="2024-10-09T09:30:08.876" v="3" actId="20577"/>
      <pc:docMkLst>
        <pc:docMk/>
      </pc:docMkLst>
      <pc:sldChg chg="modSp mod">
        <pc:chgData name="Laura Jenkins (IEH)" userId="ae3a07d3-7c51-4381-b786-d01af3331fdb" providerId="ADAL" clId="{BBAD7AD5-BC23-43E3-8D01-DBFBD870128B}" dt="2024-10-09T09:30:08.876" v="3" actId="20577"/>
        <pc:sldMkLst>
          <pc:docMk/>
          <pc:sldMk cId="3899016586" sldId="258"/>
        </pc:sldMkLst>
        <pc:spChg chg="mod">
          <ac:chgData name="Laura Jenkins (IEH)" userId="ae3a07d3-7c51-4381-b786-d01af3331fdb" providerId="ADAL" clId="{BBAD7AD5-BC23-43E3-8D01-DBFBD870128B}" dt="2024-10-09T09:30:06.738" v="1" actId="20577"/>
          <ac:spMkLst>
            <pc:docMk/>
            <pc:sldMk cId="3899016586" sldId="258"/>
            <ac:spMk id="17" creationId="{00000000-0000-0000-0000-000000000000}"/>
          </ac:spMkLst>
        </pc:spChg>
        <pc:spChg chg="mod">
          <ac:chgData name="Laura Jenkins (IEH)" userId="ae3a07d3-7c51-4381-b786-d01af3331fdb" providerId="ADAL" clId="{BBAD7AD5-BC23-43E3-8D01-DBFBD870128B}" dt="2024-10-09T09:30:08.876" v="3" actId="20577"/>
          <ac:spMkLst>
            <pc:docMk/>
            <pc:sldMk cId="3899016586" sldId="258"/>
            <ac:spMk id="18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09/10/2024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ink/inkAction1.xml><?xml version="1.0" encoding="utf-8"?>
<iact:actions xmlns:iact="http://schemas.microsoft.com/office/powerpoint/2014/inkAction" lengthUnit="cm" timeUnit="ms">
  <inkml:definitions xmlns:inkml="http://www.w3.org/2003/InkML">
    <inkml:context xml:id="ctx0">
      <inkml:inkSource xml:id="inkSrc0">
        <inkml:traceFormat>
          <inkml:channel name="X" type="integer" units="cm"/>
          <inkml:channel name="Y" type="integer" units="cm"/>
          <inkml:channel name="T" type="integer" max="2.14748E9" units="dev"/>
        </inkml:traceFormat>
        <inkml:channelProperties>
          <inkml:channelProperty channel="X" name="resolution" value="0.28222" units="1/cm"/>
          <inkml:channelProperty channel="Y" name="resolution" value="0.28222" units="1/cm"/>
          <inkml:channelProperty channel="T" name="resolution" value="1" units="1/dev"/>
        </inkml:channelProperties>
      </inkml:inkSource>
      <inkml:timestamp xml:id="ts0" timeString="2018-03-01T12:04:18.623Z"/>
    </inkml:context>
    <inkml:brush xml:id="br0">
      <inkml:brushProperty name="width" value="0.0935" units="cm"/>
      <inkml:brushProperty name="height" value="0.0935" units="cm"/>
      <inkml:brushProperty name="color" value="#000000"/>
    </inkml:brush>
    <inkml:brush xml:id="brinv">
      <inkml:brushProperty name="width" value="0.05" units="cm"/>
      <inkml:brushProperty name="height" value="0.05" units="cm"/>
      <inkml:brushProperty name="color" value="#000000"/>
      <inkml:brushProperty name="transparency" value="255"/>
    </inkml:brush>
  </inkml:definitions>
  <iact:action type="add" startTime="8695">
    <iact:property name="dataType"/>
    <iact:actionData xml:id="d0">
      <inkml:trace xmlns:inkml="http://www.w3.org/2003/InkML" xml:id="stk0" contextRef="#ctx0" brushRef="#br0">11 11 0</inkml:trace>
    </iact:actionData>
  </iact:action>
  <iact:action type="add" startTime="8696">
    <iact:property name="dataType"/>
    <iact:actionData xml:id="d1">
      <inkml:trace xmlns:inkml="http://www.w3.org/2003/InkML" xml:id="stk1" contextRef="#ctx0" brushRef="#brinv">0 0 0</inkml:trace>
    </iact:actionData>
  </iact:action>
  <iact:action type="add" startTime="8697">
    <iact:property name="dataType"/>
    <iact:actionData xml:id="d2">
      <inkml:trace xmlns:inkml="http://www.w3.org/2003/InkML" xml:id="stk2" contextRef="#ctx0" brushRef="#brinv">21 21 0</inkml:trace>
    </iact:actionData>
  </iact:action>
</iact:action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09/10/2024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09/10/2024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09/10/2024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09/10/2024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09/10/2024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09/10/2024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09/10/2024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09/10/2024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ewsocialtrends.org/2012/03/15/the-boomerang-generation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8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9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0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12.xml"/><Relationship Id="rId1" Type="http://schemas.openxmlformats.org/officeDocument/2006/relationships/tags" Target="../tags/tag11.xml"/><Relationship Id="rId5" Type="http://schemas.openxmlformats.org/officeDocument/2006/relationships/image" Target="../media/image11.png"/><Relationship Id="rId4" Type="http://schemas.microsoft.com/office/2011/relationships/inkAction" Target="../ink/inkAction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3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5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6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jp.gov/ncjrs/virtual-library/abstracts/empathy-deficits-siblings-severely-scapegoated-children-conceptual" TargetMode="Externa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7.xml"/><Relationship Id="rId4" Type="http://schemas.openxmlformats.org/officeDocument/2006/relationships/image" Target="../media/image12.png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8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9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jp.gov/ncjrs/virtual-library/abstracts/empathy-deficits-siblings-severely-scapegoated-children-conceptual" TargetMode="External"/><Relationship Id="rId2" Type="http://schemas.openxmlformats.org/officeDocument/2006/relationships/hyperlink" Target="http://www.legislation.gov.uk/ukpga/2010/15/pdfs/ukpga_20100015_en.pdf" TargetMode="Externa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ewsocialtrends.org/files/2012/03/PewSocialTrends-2012-BoomerangGeneration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847528" y="1810752"/>
            <a:ext cx="2232248" cy="1042184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6456040" y="332656"/>
            <a:ext cx="2088232" cy="144016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4197010" y="1873940"/>
            <a:ext cx="1538951" cy="919084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8661505" y="332656"/>
            <a:ext cx="1656184" cy="21602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1847528" y="332656"/>
            <a:ext cx="2664296" cy="1378106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1847528" y="2996952"/>
            <a:ext cx="2448272" cy="1584176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5879975" y="3140968"/>
            <a:ext cx="4437714" cy="1440160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5915979" y="1873940"/>
            <a:ext cx="2597234" cy="648072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5915980" y="2623136"/>
            <a:ext cx="4401709" cy="42922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4430182" y="2924944"/>
            <a:ext cx="1305778" cy="16561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1847528" y="4799746"/>
            <a:ext cx="84969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ECAY6005: Relationships, Communication and Families in Contemporary Society 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883225" y="5551399"/>
            <a:ext cx="84969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Perspectives on the Family</a:t>
            </a:r>
          </a:p>
          <a:p>
            <a:pPr algn="ctr"/>
            <a:r>
              <a:rPr lang="en-GB" sz="2400" b="1" dirty="0"/>
              <a:t>2024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B9D6DAC-114F-4DCC-B8D7-156639C91F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46706" y="438244"/>
            <a:ext cx="1853550" cy="1228984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770139C-1121-4782-B5B8-EA8542F701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60204" y="3131981"/>
            <a:ext cx="2179935" cy="127968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595D0C7-6F25-4D06-AB9E-64DE9FF7571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0020" y="3254716"/>
            <a:ext cx="3857625" cy="118110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CECB8448-F5FC-4132-A110-68382380BBA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10502" y="432646"/>
            <a:ext cx="2504341" cy="1179414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123C2B13-3204-45EB-9C30-8D17D3E4B7AF}"/>
              </a:ext>
            </a:extLst>
          </p:cNvPr>
          <p:cNvSpPr/>
          <p:nvPr/>
        </p:nvSpPr>
        <p:spPr>
          <a:xfrm>
            <a:off x="4631068" y="330927"/>
            <a:ext cx="1656184" cy="1378105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90165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>
            <a:normAutofit/>
          </a:bodyPr>
          <a:lstStyle/>
          <a:p>
            <a:r>
              <a:rPr lang="en-GB" dirty="0"/>
              <a:t>Recap of last session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D32D223-5F58-6D9F-D6C9-46796DFD7B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/>
              <a:t>What were the key features of your last session.</a:t>
            </a:r>
          </a:p>
          <a:p>
            <a:r>
              <a:rPr lang="en-GB" sz="3200" dirty="0"/>
              <a:t>Share your thoughts with the group.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77974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>
            <a:normAutofit/>
          </a:bodyPr>
          <a:lstStyle/>
          <a:p>
            <a:r>
              <a:rPr lang="en-GB" dirty="0"/>
              <a:t>Discussion Point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94CED20-B7F3-CD65-6EC3-4E254FDE26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r>
              <a:rPr lang="en-GB" dirty="0"/>
              <a:t>Having looked at the two web links to the Labour &amp; Conservative manifestos; what are your thoughts on how each party considers ‘family’?</a:t>
            </a:r>
          </a:p>
          <a:p>
            <a:r>
              <a:rPr lang="en-GB" dirty="0"/>
              <a:t>What is considered a ‘good’ family?</a:t>
            </a:r>
          </a:p>
          <a:p>
            <a:r>
              <a:rPr lang="en-GB" dirty="0"/>
              <a:t>What is considered a ‘bad’ family?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23845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Common Family Characteristics:</a:t>
            </a:r>
            <a:br>
              <a:rPr lang="en-GB" dirty="0"/>
            </a:br>
            <a:r>
              <a:rPr lang="en-GB" dirty="0"/>
              <a:t>Co-residence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>
            <a:normAutofit/>
          </a:bodyPr>
          <a:lstStyle/>
          <a:p>
            <a:r>
              <a:rPr lang="en-GB" dirty="0"/>
              <a:t>Living under the same roof is a qualification for immediate family membership, but the next generation of family members grow up and move out</a:t>
            </a:r>
          </a:p>
          <a:p>
            <a:r>
              <a:rPr lang="en-GB" dirty="0"/>
              <a:t>However, in contemporary, ‘industrialised’ society more and more are returning to the family home.</a:t>
            </a:r>
          </a:p>
          <a:p>
            <a:pPr lvl="1"/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811524" y="4749968"/>
            <a:ext cx="85689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lvl="1"/>
            <a:r>
              <a:rPr lang="en-GB" sz="2000" dirty="0"/>
              <a:t>See: Parker, K (2012) </a:t>
            </a:r>
            <a:r>
              <a:rPr lang="en-GB" sz="2000" i="1" dirty="0"/>
              <a:t>The Boomerang Generation: Feeling OK about Living with Mom and Dad </a:t>
            </a:r>
            <a:r>
              <a:rPr lang="en-GB" sz="2000" u="sng" dirty="0">
                <a:hlinkClick r:id="rId2"/>
              </a:rPr>
              <a:t>http://www.pewsocialtrends.org/2012/03/15/the-boomerang-generation/</a:t>
            </a:r>
            <a:r>
              <a:rPr lang="en-GB" sz="2000" u="sng" dirty="0"/>
              <a:t> 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1E32A18-C8F3-22C3-6376-9367EFAA11D7}"/>
              </a:ext>
            </a:extLst>
          </p:cNvPr>
          <p:cNvSpPr txBox="1"/>
          <p:nvPr/>
        </p:nvSpPr>
        <p:spPr>
          <a:xfrm>
            <a:off x="9906582" y="5329793"/>
            <a:ext cx="218460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1"/>
            <a:r>
              <a:rPr lang="en-GB" dirty="0"/>
              <a:t>(Parker, 2012)</a:t>
            </a:r>
          </a:p>
        </p:txBody>
      </p:sp>
    </p:spTree>
    <p:extLst>
      <p:ext uri="{BB962C8B-B14F-4D97-AF65-F5344CB8AC3E}">
        <p14:creationId xmlns:p14="http://schemas.microsoft.com/office/powerpoint/2010/main" val="2361792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>
            <a:normAutofit/>
          </a:bodyPr>
          <a:lstStyle/>
          <a:p>
            <a:r>
              <a:rPr lang="en-GB" dirty="0"/>
              <a:t>Group Task – The Boomerang Generation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B89077E-871F-059E-62E9-98384A8082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r>
              <a:rPr lang="en-GB" dirty="0"/>
              <a:t>Discuss the following</a:t>
            </a:r>
          </a:p>
          <a:p>
            <a:r>
              <a:rPr lang="en-GB" dirty="0"/>
              <a:t>What are the factors that cause children to return to live in the family home as adults?</a:t>
            </a:r>
          </a:p>
          <a:p>
            <a:r>
              <a:rPr lang="en-GB" dirty="0"/>
              <a:t>What are the potential benefits of this arrangement?</a:t>
            </a:r>
          </a:p>
          <a:p>
            <a:r>
              <a:rPr lang="en-GB" dirty="0"/>
              <a:t>What are the potential disadvantages of this arrangement?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0994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Changing Nature of Family:</a:t>
            </a:r>
            <a:br>
              <a:rPr lang="en-GB" dirty="0"/>
            </a:br>
            <a:r>
              <a:rPr lang="en-GB" dirty="0"/>
              <a:t>A Few Challenges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>
            <a:noAutofit/>
          </a:bodyPr>
          <a:lstStyle/>
          <a:p>
            <a:r>
              <a:rPr lang="en-GB" dirty="0"/>
              <a:t>The transition to parenthood being postponed as women pursue careers;</a:t>
            </a:r>
          </a:p>
          <a:p>
            <a:r>
              <a:rPr lang="en-GB" dirty="0"/>
              <a:t>Child-bearing more likely to be compressed into a small number of years and at a later age, especially among well-educated women;</a:t>
            </a:r>
          </a:p>
          <a:p>
            <a:r>
              <a:rPr lang="en-GB" dirty="0"/>
              <a:t>First births occurring as women approach the age of 30, and increasingly among middle-class women aged 40;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964F4A4-6408-5F7E-FC07-5DBA7921F31C}"/>
              </a:ext>
            </a:extLst>
          </p:cNvPr>
          <p:cNvSpPr txBox="1"/>
          <p:nvPr/>
        </p:nvSpPr>
        <p:spPr>
          <a:xfrm>
            <a:off x="5879976" y="5334682"/>
            <a:ext cx="609460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82296" indent="0" algn="r">
              <a:buNone/>
            </a:pPr>
            <a:r>
              <a:rPr lang="en-GB" sz="1800" dirty="0"/>
              <a:t>(Steel, Kidd and Brown, 2012)</a:t>
            </a:r>
          </a:p>
        </p:txBody>
      </p:sp>
    </p:spTree>
    <p:extLst>
      <p:ext uri="{BB962C8B-B14F-4D97-AF65-F5344CB8AC3E}">
        <p14:creationId xmlns:p14="http://schemas.microsoft.com/office/powerpoint/2010/main" val="33172914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Changing Nature of Family:</a:t>
            </a:r>
            <a:br>
              <a:rPr lang="en-GB" dirty="0"/>
            </a:br>
            <a:r>
              <a:rPr lang="en-GB" dirty="0"/>
              <a:t>A Few Challenges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>
            <a:noAutofit/>
          </a:bodyPr>
          <a:lstStyle/>
          <a:p>
            <a:r>
              <a:rPr lang="en-GB" dirty="0"/>
              <a:t>Fertility rates declining in several countries;</a:t>
            </a:r>
          </a:p>
          <a:p>
            <a:r>
              <a:rPr lang="en-GB" dirty="0"/>
              <a:t>Cohabitation rates increasing;</a:t>
            </a:r>
          </a:p>
          <a:p>
            <a:r>
              <a:rPr lang="en-GB" dirty="0"/>
              <a:t>Children increasingly experience transitions between different family living arrangements living with one parent or step-parents;</a:t>
            </a:r>
          </a:p>
          <a:p>
            <a:r>
              <a:rPr lang="en-GB" dirty="0"/>
              <a:t>More people are living alone </a:t>
            </a: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DB5AD86-529A-B7BC-0145-BDB6820026B2}"/>
              </a:ext>
            </a:extLst>
          </p:cNvPr>
          <p:cNvSpPr txBox="1"/>
          <p:nvPr/>
        </p:nvSpPr>
        <p:spPr>
          <a:xfrm>
            <a:off x="6744072" y="5331897"/>
            <a:ext cx="609460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/>
              <a:t>(Steel, Kidd and Brown, 2012)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2287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>
            <a:normAutofit/>
          </a:bodyPr>
          <a:lstStyle/>
          <a:p>
            <a:r>
              <a:rPr lang="en-GB" dirty="0"/>
              <a:t>Challenges to the Ideal Family Form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>
            <a:normAutofit/>
          </a:bodyPr>
          <a:lstStyle/>
          <a:p>
            <a:r>
              <a:rPr lang="en-GB" dirty="0"/>
              <a:t>‘The Case against perfection’ (Sandel, 2004).</a:t>
            </a:r>
          </a:p>
          <a:p>
            <a:pPr lvl="1"/>
            <a:r>
              <a:rPr lang="en-GB" dirty="0"/>
              <a:t>Not just referring to beauty but also our lives</a:t>
            </a:r>
          </a:p>
          <a:p>
            <a:r>
              <a:rPr lang="en-GB" dirty="0"/>
              <a:t>Each era ‘legitimises’ a particular ‘version’ of family</a:t>
            </a:r>
          </a:p>
          <a:p>
            <a:pPr lvl="1"/>
            <a:r>
              <a:rPr lang="en-GB" dirty="0"/>
              <a:t>Identity of members</a:t>
            </a:r>
          </a:p>
          <a:p>
            <a:pPr lvl="1"/>
            <a:r>
              <a:rPr lang="en-GB" dirty="0"/>
              <a:t>Rights and responsibilities </a:t>
            </a:r>
          </a:p>
          <a:p>
            <a:pPr lvl="2"/>
            <a:r>
              <a:rPr lang="en-GB" dirty="0"/>
              <a:t>Towards children</a:t>
            </a:r>
          </a:p>
          <a:p>
            <a:pPr lvl="2"/>
            <a:r>
              <a:rPr lang="en-GB" dirty="0"/>
              <a:t>Towards each other (Coltrane &amp; Collins, 2001)</a:t>
            </a:r>
          </a:p>
        </p:txBody>
      </p:sp>
    </p:spTree>
    <p:extLst>
      <p:ext uri="{BB962C8B-B14F-4D97-AF65-F5344CB8AC3E}">
        <p14:creationId xmlns:p14="http://schemas.microsoft.com/office/powerpoint/2010/main" val="13387169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>
            <a:normAutofit/>
          </a:bodyPr>
          <a:lstStyle/>
          <a:p>
            <a:r>
              <a:rPr lang="en-GB" dirty="0"/>
              <a:t>The changing nature of families in the UK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>
            <a:normAutofit/>
          </a:bodyPr>
          <a:lstStyle/>
          <a:p>
            <a:r>
              <a:rPr lang="en-GB" dirty="0"/>
              <a:t>The last 100 years have seen changes in legislation, technology, attitudes and expectations that have led to:</a:t>
            </a:r>
          </a:p>
          <a:p>
            <a:pPr lvl="1"/>
            <a:r>
              <a:rPr lang="en-GB" dirty="0"/>
              <a:t>a massive feminisation of the workforce since the second world war;</a:t>
            </a:r>
          </a:p>
          <a:p>
            <a:pPr lvl="1"/>
            <a:r>
              <a:rPr lang="en-GB" dirty="0"/>
              <a:t>widespread contraception leading to deferred decisions about the start of families; and,</a:t>
            </a:r>
          </a:p>
          <a:p>
            <a:pPr lvl="1"/>
            <a:r>
              <a:rPr lang="en-GB" dirty="0"/>
              <a:t>divorce, remarriage and cohabitation becoming much more acceptable.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591944" y="5021410"/>
            <a:ext cx="60486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Based on </a:t>
            </a:r>
            <a:r>
              <a:rPr lang="en-GB" dirty="0" err="1"/>
              <a:t>Ipsos</a:t>
            </a:r>
            <a:r>
              <a:rPr lang="en-GB" dirty="0"/>
              <a:t> Mori (2008) </a:t>
            </a:r>
            <a:r>
              <a:rPr lang="en-GB" i="1" dirty="0"/>
              <a:t>Families in Britain: The impact of changing family structures and what people think.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8740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>
            <a:normAutofit/>
          </a:bodyPr>
          <a:lstStyle/>
          <a:p>
            <a:r>
              <a:rPr lang="en-GB" dirty="0"/>
              <a:t>The changing nature of families in the UK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 relaxation of societal attitudes so that it is no longer seen as unusual to be involved in a ‘complicated’ family structure</a:t>
            </a:r>
          </a:p>
          <a:p>
            <a:r>
              <a:rPr lang="en-GB" dirty="0"/>
              <a:t>7 in 10 households are still headed up by married couples but this number is declining</a:t>
            </a:r>
          </a:p>
          <a:p>
            <a:r>
              <a:rPr lang="en-GB" dirty="0"/>
              <a:t>Families are now a mix of cohabiting parents, stepfamilies, single parent families, those living apart together and civil partnerships, as well as the traditional nuclear family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023992" y="5375959"/>
            <a:ext cx="60486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Based on </a:t>
            </a:r>
            <a:r>
              <a:rPr lang="en-GB" dirty="0" err="1"/>
              <a:t>Ipsos</a:t>
            </a:r>
            <a:r>
              <a:rPr lang="en-GB" dirty="0"/>
              <a:t> Mori (2008) </a:t>
            </a:r>
            <a:r>
              <a:rPr lang="en-GB" i="1" dirty="0"/>
              <a:t>Families in Britain: The impact of changing family structures and what people think.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10397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4946" y="68263"/>
            <a:ext cx="9602108" cy="672147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3939169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6269BBB5-0224-A353-9552-929FCDB2620E}"/>
              </a:ext>
            </a:extLst>
          </p:cNvPr>
          <p:cNvSpPr txBox="1"/>
          <p:nvPr/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GB" sz="4400">
                <a:latin typeface="+mj-lt"/>
                <a:ea typeface="+mj-ea"/>
                <a:cs typeface="+mj-cs"/>
              </a:rPr>
              <a:t>(ONS, 2023)</a:t>
            </a:r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9769FD65-3A2E-F873-53FA-6FC5E09FC98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50992" y="1600201"/>
            <a:ext cx="8290016" cy="3917032"/>
          </a:xfrm>
          <a:noFill/>
        </p:spPr>
      </p:pic>
    </p:spTree>
    <p:extLst>
      <p:ext uri="{BB962C8B-B14F-4D97-AF65-F5344CB8AC3E}">
        <p14:creationId xmlns:p14="http://schemas.microsoft.com/office/powerpoint/2010/main" val="120947837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84D2EB3-51FA-4800-925F-71DEE888D1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921" y="68263"/>
            <a:ext cx="11064157" cy="672147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4630812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6D497C-2FFE-41CB-8B40-DCC5FEC43782}"/>
              </a:ext>
            </a:extLst>
          </p:cNvPr>
          <p:cNvSpPr txBox="1">
            <a:spLocks/>
          </p:cNvSpPr>
          <p:nvPr/>
        </p:nvSpPr>
        <p:spPr>
          <a:xfrm>
            <a:off x="2567608" y="5805264"/>
            <a:ext cx="8229600" cy="936104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sz="3600" b="1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655340E-8078-C2CC-8198-DE2ECBE8D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The changing reporting of families in the UK</a:t>
            </a:r>
            <a:br>
              <a:rPr lang="en-GB" dirty="0"/>
            </a:br>
            <a:endParaRPr lang="en-GB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E6C28887-DE8D-5BDC-7A2E-87FC0F58D8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200" dirty="0"/>
              <a:t>In the previous two slides we have seen that the ONS can change the way that it visually represents changes in the family.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200" dirty="0"/>
              <a:t>This can cause problems for the researcher/student.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200" dirty="0"/>
              <a:t>However the ONS also gives access to the actual data as well as graphic interpretations.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200" dirty="0"/>
              <a:t>The previous images were for 2007 &amp; 2013 but the ONS website will inform you if there is more recent data available.</a:t>
            </a:r>
          </a:p>
        </p:txBody>
      </p:sp>
    </p:spTree>
    <p:extLst>
      <p:ext uri="{BB962C8B-B14F-4D97-AF65-F5344CB8AC3E}">
        <p14:creationId xmlns:p14="http://schemas.microsoft.com/office/powerpoint/2010/main" val="410689765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Traditional vs Contemporary views of the family </a:t>
            </a:r>
            <a:br>
              <a:rPr lang="en-GB" dirty="0"/>
            </a:br>
            <a:r>
              <a:rPr lang="en-GB" dirty="0"/>
              <a:t>Group Task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B9BF0F12-CD3D-D420-2B0A-5495CB1B33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505591"/>
            <a:ext cx="10972800" cy="3916363"/>
          </a:xfrm>
        </p:spPr>
        <p:txBody>
          <a:bodyPr/>
          <a:lstStyle/>
          <a:p>
            <a:r>
              <a:rPr lang="en-GB" dirty="0"/>
              <a:t>In our previous Theme we briefly looked at contemporary, alternative family arrangements to the following ‘traditional’ models;</a:t>
            </a:r>
          </a:p>
          <a:p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1847528" y="2977787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Two parents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847528" y="3471233"/>
            <a:ext cx="29523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Married parents 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847528" y="3851750"/>
            <a:ext cx="345387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Heterosexual parents 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858689" y="4742183"/>
            <a:ext cx="34538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Biological parents 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5951985" y="2977787"/>
            <a:ext cx="34563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Co-resident parents 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5951985" y="3417093"/>
            <a:ext cx="381391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One (male) breadwinner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5919898" y="4285935"/>
            <a:ext cx="381391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Childcare by parents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E30424B-220E-49D5-855D-ABC55A0CBFAA}"/>
              </a:ext>
            </a:extLst>
          </p:cNvPr>
          <p:cNvSpPr txBox="1"/>
          <p:nvPr/>
        </p:nvSpPr>
        <p:spPr>
          <a:xfrm>
            <a:off x="5467927" y="4805857"/>
            <a:ext cx="59046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i="1" dirty="0"/>
              <a:t>What alternative family arrangements can you think of for each of these?</a:t>
            </a: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286A220-8041-4B8A-B1BE-34908941868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73431" y="5058405"/>
            <a:ext cx="564337" cy="5643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98337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10" grpId="0"/>
      <p:bldP spid="12" grpId="0"/>
      <p:bldP spid="14" grpId="0"/>
      <p:bldP spid="16" grpId="0"/>
      <p:bldP spid="18" grpId="0"/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81117231"/>
              </p:ext>
            </p:extLst>
          </p:nvPr>
        </p:nvGraphicFramePr>
        <p:xfrm>
          <a:off x="119336" y="658926"/>
          <a:ext cx="11953328" cy="615445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7033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0476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03535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76611">
                <a:tc>
                  <a:txBody>
                    <a:bodyPr/>
                    <a:lstStyle/>
                    <a:p>
                      <a:r>
                        <a:rPr lang="en-GB" dirty="0"/>
                        <a:t>Ideal Family Form</a:t>
                      </a:r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GB" dirty="0"/>
                        <a:t>Alternative Family Forms 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48136">
                <a:tc>
                  <a:txBody>
                    <a:bodyPr/>
                    <a:lstStyle/>
                    <a:p>
                      <a:r>
                        <a:rPr lang="en-GB" dirty="0"/>
                        <a:t>Two</a:t>
                      </a:r>
                      <a:r>
                        <a:rPr lang="en-GB" baseline="0" dirty="0"/>
                        <a:t> parents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One parent;</a:t>
                      </a:r>
                      <a:r>
                        <a:rPr lang="en-GB" baseline="0" dirty="0"/>
                        <a:t>  </a:t>
                      </a:r>
                    </a:p>
                    <a:p>
                      <a:r>
                        <a:rPr lang="en-GB" baseline="0" dirty="0"/>
                        <a:t>No parents;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aseline="0" dirty="0"/>
                        <a:t>Multiple parents</a:t>
                      </a:r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56128">
                <a:tc>
                  <a:txBody>
                    <a:bodyPr/>
                    <a:lstStyle/>
                    <a:p>
                      <a:r>
                        <a:rPr lang="en-GB" dirty="0"/>
                        <a:t>Married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Cohabiting;</a:t>
                      </a:r>
                      <a:r>
                        <a:rPr lang="en-GB" baseline="0" dirty="0"/>
                        <a:t>  </a:t>
                      </a:r>
                    </a:p>
                    <a:p>
                      <a:r>
                        <a:rPr lang="en-GB" baseline="0" dirty="0"/>
                        <a:t>Planning to marry;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aseline="0" dirty="0"/>
                        <a:t>Staying single;  </a:t>
                      </a:r>
                    </a:p>
                    <a:p>
                      <a:r>
                        <a:rPr lang="en-GB" baseline="0" dirty="0"/>
                        <a:t>Divorced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76611">
                <a:tc>
                  <a:txBody>
                    <a:bodyPr/>
                    <a:lstStyle/>
                    <a:p>
                      <a:r>
                        <a:rPr lang="en-GB" dirty="0"/>
                        <a:t>Heterosexual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Homosexual;  </a:t>
                      </a:r>
                    </a:p>
                    <a:p>
                      <a:r>
                        <a:rPr lang="en-GB" dirty="0"/>
                        <a:t>Bisexual;</a:t>
                      </a:r>
                      <a:r>
                        <a:rPr lang="en-GB" baseline="0" dirty="0"/>
                        <a:t>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aseline="0" dirty="0"/>
                        <a:t>Non-sexual;  </a:t>
                      </a:r>
                    </a:p>
                    <a:p>
                      <a:r>
                        <a:rPr lang="en-GB" baseline="0" dirty="0"/>
                        <a:t>Transsexual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21962">
                <a:tc>
                  <a:txBody>
                    <a:bodyPr/>
                    <a:lstStyle/>
                    <a:p>
                      <a:r>
                        <a:rPr lang="en-GB" dirty="0"/>
                        <a:t>Two biological parents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One or more social parent(s)</a:t>
                      </a:r>
                      <a:r>
                        <a:rPr lang="en-GB" baseline="0" dirty="0"/>
                        <a:t> through artificial insemination;  Surrogacy; 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aseline="0" dirty="0"/>
                        <a:t>Adoption;</a:t>
                      </a:r>
                    </a:p>
                    <a:p>
                      <a:r>
                        <a:rPr lang="en-GB" baseline="0" dirty="0"/>
                        <a:t>Foster care;  </a:t>
                      </a:r>
                    </a:p>
                    <a:p>
                      <a:r>
                        <a:rPr lang="en-GB" baseline="0" dirty="0"/>
                        <a:t>Kinship (related headed household)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76611">
                <a:tc>
                  <a:txBody>
                    <a:bodyPr/>
                    <a:lstStyle/>
                    <a:p>
                      <a:r>
                        <a:rPr lang="en-GB" dirty="0"/>
                        <a:t>Co-resident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Part-time resident;  </a:t>
                      </a:r>
                    </a:p>
                    <a:p>
                      <a:r>
                        <a:rPr lang="en-GB" dirty="0"/>
                        <a:t>Shared</a:t>
                      </a:r>
                      <a:r>
                        <a:rPr lang="en-GB" baseline="0" dirty="0"/>
                        <a:t> custody;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aseline="0" dirty="0"/>
                        <a:t>Visitation access to children</a:t>
                      </a:r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701240">
                <a:tc>
                  <a:txBody>
                    <a:bodyPr/>
                    <a:lstStyle/>
                    <a:p>
                      <a:r>
                        <a:rPr lang="en-GB" dirty="0"/>
                        <a:t>One (male)</a:t>
                      </a:r>
                      <a:r>
                        <a:rPr lang="en-GB" baseline="0" dirty="0"/>
                        <a:t> breadwinner</a:t>
                      </a:r>
                      <a:endParaRPr lang="en-GB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GB" dirty="0"/>
                        <a:t>Dual</a:t>
                      </a:r>
                      <a:r>
                        <a:rPr lang="en-GB" baseline="0" dirty="0"/>
                        <a:t> earner couple; 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aseline="0" dirty="0"/>
                        <a:t>Job cycling in/’out reverse role families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aseline="0" dirty="0"/>
                        <a:t>Female as breadwinner; Male as primary caregiver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925256">
                <a:tc>
                  <a:txBody>
                    <a:bodyPr/>
                    <a:lstStyle/>
                    <a:p>
                      <a:r>
                        <a:rPr lang="en-GB" dirty="0"/>
                        <a:t>Child care only by</a:t>
                      </a:r>
                      <a:r>
                        <a:rPr lang="en-GB" baseline="0" dirty="0"/>
                        <a:t> parents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Childcare</a:t>
                      </a:r>
                      <a:r>
                        <a:rPr lang="en-GB" baseline="0" dirty="0"/>
                        <a:t> by parents and/or relatives;  </a:t>
                      </a:r>
                    </a:p>
                    <a:p>
                      <a:r>
                        <a:rPr lang="en-GB" baseline="0" dirty="0"/>
                        <a:t>Staff in child care centres or family day care homes;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aseline="0" dirty="0"/>
                        <a:t>Siblings; </a:t>
                      </a:r>
                    </a:p>
                    <a:p>
                      <a:r>
                        <a:rPr lang="en-GB" baseline="0" dirty="0"/>
                        <a:t>Neighbours;  </a:t>
                      </a:r>
                    </a:p>
                    <a:p>
                      <a:r>
                        <a:rPr lang="en-GB" baseline="0" dirty="0"/>
                        <a:t>Members of the childcare cooperatives; </a:t>
                      </a:r>
                    </a:p>
                    <a:p>
                      <a:r>
                        <a:rPr lang="en-GB" baseline="0" dirty="0"/>
                        <a:t>Members of a collective community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2495600" y="-27384"/>
            <a:ext cx="81724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/>
              <a:t>Assumptions Underlying the ‘Ideal Family’ Form </a:t>
            </a:r>
          </a:p>
          <a:p>
            <a:pPr algn="ctr"/>
            <a:r>
              <a:rPr lang="en-GB" sz="2000" dirty="0"/>
              <a:t>versus Alternative Family Forms</a:t>
            </a:r>
          </a:p>
        </p:txBody>
      </p:sp>
    </p:spTree>
    <p:extLst>
      <p:ext uri="{BB962C8B-B14F-4D97-AF65-F5344CB8AC3E}">
        <p14:creationId xmlns:p14="http://schemas.microsoft.com/office/powerpoint/2010/main" val="354806180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 altLang="en-US" dirty="0"/>
              <a:t>Perspectives on the Family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r>
              <a:rPr lang="en-US" altLang="en-US" dirty="0"/>
              <a:t>There are a variety of ways of knowing and understanding families:</a:t>
            </a:r>
          </a:p>
          <a:p>
            <a:r>
              <a:rPr lang="en-US" altLang="en-US" dirty="0"/>
              <a:t>Anthropology</a:t>
            </a:r>
          </a:p>
          <a:p>
            <a:pPr lvl="2"/>
            <a:r>
              <a:rPr lang="en-US" altLang="en-US" dirty="0"/>
              <a:t>views the family as the source and carrier of culture</a:t>
            </a:r>
          </a:p>
          <a:p>
            <a:r>
              <a:rPr lang="en-US" altLang="en-US" dirty="0"/>
              <a:t>Social Psychology </a:t>
            </a:r>
          </a:p>
          <a:p>
            <a:pPr lvl="2"/>
            <a:r>
              <a:rPr lang="en-US" altLang="en-US" dirty="0"/>
              <a:t>sees families as small groups with tasks to successfully master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94002946"/>
      </p:ext>
    </p:extLst>
  </p:cSld>
  <p:clrMapOvr>
    <a:masterClrMapping/>
  </p:clrMapOvr>
  <p:transition spd="slow" advTm="117833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 dirty="0"/>
              <a:t>Perspectives on the Family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>
            <a:normAutofit/>
          </a:bodyPr>
          <a:lstStyle/>
          <a:p>
            <a:r>
              <a:rPr lang="en-US" altLang="en-US" sz="2800" dirty="0"/>
              <a:t>Developmental psychology</a:t>
            </a:r>
          </a:p>
          <a:p>
            <a:pPr lvl="2"/>
            <a:r>
              <a:rPr lang="en-US" altLang="en-US" sz="2000" dirty="0"/>
              <a:t>studies the environment within which children are raised and grow into themselves</a:t>
            </a:r>
          </a:p>
          <a:p>
            <a:r>
              <a:rPr lang="en-US" altLang="en-US" sz="2800" dirty="0"/>
              <a:t>Clinical Psychology and Psychiatry</a:t>
            </a:r>
          </a:p>
          <a:p>
            <a:pPr lvl="2"/>
            <a:r>
              <a:rPr lang="en-US" altLang="en-US" sz="2000" dirty="0"/>
              <a:t>As the environment within which normal or abnormal behavior begins, takes hold and becomes the patterns enacted by children</a:t>
            </a:r>
          </a:p>
          <a:p>
            <a:r>
              <a:rPr lang="en-US" altLang="en-US" sz="2800" dirty="0"/>
              <a:t>Sociology</a:t>
            </a:r>
          </a:p>
          <a:p>
            <a:pPr lvl="2"/>
            <a:r>
              <a:rPr lang="en-US" altLang="en-US" sz="2000" dirty="0"/>
              <a:t>Family as the major unit through which socialization occurs (e.g. structural functionalism)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EDC99D8-2005-459F-9051-54ABAF4BDEFC}"/>
              </a:ext>
            </a:extLst>
          </p:cNvPr>
          <p:cNvSpPr txBox="1"/>
          <p:nvPr/>
        </p:nvSpPr>
        <p:spPr>
          <a:xfrm>
            <a:off x="839416" y="4903857"/>
            <a:ext cx="55446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N.B. The following slides draw on all of these academic disciplines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975865630"/>
      </p:ext>
    </p:extLst>
  </p:cSld>
  <p:clrMapOvr>
    <a:masterClrMapping/>
  </p:clrMapOvr>
  <p:transition spd="slow" advTm="185645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/>
      <p:bldP spid="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>
            <a:noAutofit/>
          </a:bodyPr>
          <a:lstStyle/>
          <a:p>
            <a:r>
              <a:rPr lang="en-GB" dirty="0"/>
              <a:t>Group Activity Functions of the family</a:t>
            </a:r>
            <a:br>
              <a:rPr lang="en-GB" dirty="0"/>
            </a:br>
            <a:endParaRPr lang="en-GB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A5B5E5E9-8966-5895-E327-F07C64D640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r>
              <a:rPr lang="en-GB" dirty="0"/>
              <a:t>Discuss the various functions or tasks that families perform.</a:t>
            </a:r>
          </a:p>
          <a:p>
            <a:r>
              <a:rPr lang="en-GB" dirty="0"/>
              <a:t>You might find it useful to refer to Maslow’s Hierarchy when trying to think of the functions or tasks.</a:t>
            </a:r>
          </a:p>
          <a:p>
            <a:r>
              <a:rPr lang="en-GB" dirty="0"/>
              <a:t>Share your thoughts with the larger group.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53377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5632"/>
    </mc:Choice>
    <mc:Fallback xmlns="">
      <p:transition spd="slow" advTm="175632"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 dirty="0"/>
              <a:t>Understanding Families 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r>
              <a:rPr lang="en-US" altLang="en-US" dirty="0"/>
              <a:t>As the base for all members to experience connection and  belonging while each experiences simultaneously the push toward autonomy and independence </a:t>
            </a:r>
          </a:p>
          <a:p>
            <a:r>
              <a:rPr lang="en-US" altLang="en-US" dirty="0"/>
              <a:t>As the environment within which children learn to know, experience and modulate their emotions through relationships with attachment figures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E6E2BA3-D5C6-4179-8904-487F78E2CEFE}"/>
              </a:ext>
            </a:extLst>
          </p:cNvPr>
          <p:cNvSpPr txBox="1"/>
          <p:nvPr/>
        </p:nvSpPr>
        <p:spPr>
          <a:xfrm>
            <a:off x="6816080" y="5227133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Based on McKie &amp; Callan (2012)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460781228"/>
      </p:ext>
    </p:extLst>
  </p:cSld>
  <p:clrMapOvr>
    <a:masterClrMapping/>
  </p:clrMapOvr>
  <p:transition spd="slow" advTm="27402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 build="p"/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 dirty="0"/>
              <a:t>Understanding Families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r>
              <a:rPr lang="en-US" altLang="en-US" dirty="0"/>
              <a:t>As a system where the whole is greater than the sum of the parts and where each individual affects and is affected by every other individual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7D97CB6-5B51-4CEF-973A-29C3FFB81313}"/>
              </a:ext>
            </a:extLst>
          </p:cNvPr>
          <p:cNvSpPr txBox="1"/>
          <p:nvPr/>
        </p:nvSpPr>
        <p:spPr>
          <a:xfrm>
            <a:off x="7464152" y="5230626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Based on McKie &amp; Callan (2012)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42077505"/>
      </p:ext>
    </p:extLst>
  </p:cSld>
  <p:clrMapOvr>
    <a:masterClrMapping/>
  </p:clrMapOvr>
  <p:transition spd="slow" advTm="622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7" grpId="0" build="p"/>
      <p:bldP spid="6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 altLang="en-US" dirty="0"/>
              <a:t>Ideally, Families Offer: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r>
              <a:rPr lang="en-US" altLang="en-US" dirty="0"/>
              <a:t>An experience of connection with history</a:t>
            </a:r>
          </a:p>
          <a:p>
            <a:r>
              <a:rPr lang="en-US" altLang="en-US" dirty="0"/>
              <a:t>Stories of ancestors which offer meaning and value to lives</a:t>
            </a:r>
          </a:p>
          <a:p>
            <a:r>
              <a:rPr lang="en-US" altLang="en-US" dirty="0"/>
              <a:t>A sense of identity through identification with family members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C13489C-ED8B-4F1B-B8BE-8CFC4C14BFCF}"/>
              </a:ext>
            </a:extLst>
          </p:cNvPr>
          <p:cNvSpPr txBox="1"/>
          <p:nvPr/>
        </p:nvSpPr>
        <p:spPr>
          <a:xfrm>
            <a:off x="5807968" y="6093296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Based on McKie &amp; Callan (2012)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218352378"/>
      </p:ext>
    </p:extLst>
  </p:cSld>
  <p:clrMapOvr>
    <a:masterClrMapping/>
  </p:clrMapOvr>
  <p:transition spd="slow" advTm="138348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1" grpId="0" build="p"/>
      <p:bldP spid="6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 altLang="en-US" dirty="0"/>
              <a:t>Ideally, Families Offer: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r>
              <a:rPr lang="en-US" altLang="en-US" dirty="0"/>
              <a:t>A safe haven in which to relax and experience acceptance and regard</a:t>
            </a:r>
          </a:p>
          <a:p>
            <a:r>
              <a:rPr lang="en-US" altLang="en-US" dirty="0"/>
              <a:t>A set of relationships within which one experiences care and guidance and the opportunity to care for and guide others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19894F0-C12A-4D55-A5C9-E445E2C688C4}"/>
              </a:ext>
            </a:extLst>
          </p:cNvPr>
          <p:cNvSpPr txBox="1"/>
          <p:nvPr/>
        </p:nvSpPr>
        <p:spPr>
          <a:xfrm>
            <a:off x="5807968" y="6093296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Based on McKie &amp; Callan (2012)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643603972"/>
      </p:ext>
    </p:extLst>
  </p:cSld>
  <p:clrMapOvr>
    <a:masterClrMapping/>
  </p:clrMapOvr>
  <p:transition spd="slow" advTm="94569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 build="p"/>
      <p:bldP spid="6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>
            <a:normAutofit/>
          </a:bodyPr>
          <a:lstStyle/>
          <a:p>
            <a:r>
              <a:rPr lang="en-US" dirty="0"/>
              <a:t>Families are Places within which . . . 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>
            <a:normAutofit/>
          </a:bodyPr>
          <a:lstStyle/>
          <a:p>
            <a:r>
              <a:rPr lang="en-US" altLang="en-US" dirty="0"/>
              <a:t>Physical intimacy among some members is sanctioned</a:t>
            </a:r>
          </a:p>
          <a:p>
            <a:r>
              <a:rPr lang="en-US" altLang="en-US" dirty="0"/>
              <a:t>And is also forbidden among other members (e.g. social taboos, legal restrictions for example the Sexual Offences Act 2003)</a:t>
            </a:r>
          </a:p>
          <a:p>
            <a:endParaRPr lang="en-US" alt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F3B1D30-F54C-46C9-847B-68E012D2E1EB}"/>
              </a:ext>
            </a:extLst>
          </p:cNvPr>
          <p:cNvSpPr txBox="1"/>
          <p:nvPr/>
        </p:nvSpPr>
        <p:spPr>
          <a:xfrm>
            <a:off x="5807968" y="6093296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Based on McKie &amp; Callan (2012)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939847514"/>
      </p:ext>
    </p:extLst>
  </p:cSld>
  <p:clrMapOvr>
    <a:masterClrMapping/>
  </p:clrMapOvr>
  <p:transition spd="slow" advTm="83893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9" grpId="0" build="p"/>
      <p:bldP spid="6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>
            <a:normAutofit/>
          </a:bodyPr>
          <a:lstStyle/>
          <a:p>
            <a:r>
              <a:rPr lang="en-US" dirty="0"/>
              <a:t>Families have Very Specific Tasks:</a:t>
            </a:r>
          </a:p>
        </p:txBody>
      </p:sp>
      <p:sp>
        <p:nvSpPr>
          <p:cNvPr id="72707" name="Rectangle 3"/>
          <p:cNvSpPr>
            <a:spLocks noGrp="1" noChangeArrowheads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>
            <a:normAutofit/>
          </a:bodyPr>
          <a:lstStyle/>
          <a:p>
            <a:r>
              <a:rPr lang="en-US" dirty="0"/>
              <a:t>Gathering enough resources to ensure survival </a:t>
            </a:r>
          </a:p>
          <a:p>
            <a:r>
              <a:rPr lang="en-US" dirty="0"/>
              <a:t>Procreation and looking after immature children</a:t>
            </a:r>
          </a:p>
          <a:p>
            <a:r>
              <a:rPr lang="en-US" dirty="0"/>
              <a:t>Promoting maturation and successful aging and adapting to loss</a:t>
            </a:r>
          </a:p>
          <a:p>
            <a:r>
              <a:rPr lang="en-US" dirty="0"/>
              <a:t>Providing enough empathetic connection to encourage attention to the above tasks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F097DAD-89E2-4D2D-9ADC-D87778327871}"/>
              </a:ext>
            </a:extLst>
          </p:cNvPr>
          <p:cNvSpPr txBox="1"/>
          <p:nvPr/>
        </p:nvSpPr>
        <p:spPr>
          <a:xfrm>
            <a:off x="5807968" y="6093296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Based on McKie &amp; Callan (2012)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592490823"/>
      </p:ext>
    </p:extLst>
  </p:cSld>
  <p:clrMapOvr>
    <a:masterClrMapping/>
  </p:clrMapOvr>
  <p:transition spd="slow" advTm="103886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07" grpId="0" build="p"/>
      <p:bldP spid="6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>
            <a:normAutofit fontScale="90000"/>
          </a:bodyPr>
          <a:lstStyle/>
          <a:p>
            <a:r>
              <a:rPr lang="en-US" dirty="0"/>
              <a:t>Variables of Interest in Understanding Families: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>
            <a:normAutofit lnSpcReduction="10000"/>
          </a:bodyPr>
          <a:lstStyle/>
          <a:p>
            <a:r>
              <a:rPr lang="en-US" altLang="en-US" dirty="0"/>
              <a:t>Functional collaboration</a:t>
            </a:r>
          </a:p>
          <a:p>
            <a:r>
              <a:rPr lang="en-US" altLang="en-US" dirty="0"/>
              <a:t>Gender expectations</a:t>
            </a:r>
          </a:p>
          <a:p>
            <a:r>
              <a:rPr lang="en-US" altLang="en-US" dirty="0"/>
              <a:t>Power relationships</a:t>
            </a:r>
          </a:p>
          <a:p>
            <a:r>
              <a:rPr lang="en-US" altLang="en-US" dirty="0"/>
              <a:t>Responsibility</a:t>
            </a:r>
          </a:p>
          <a:p>
            <a:r>
              <a:rPr lang="en-US" altLang="en-US" dirty="0"/>
              <a:t>Warmth</a:t>
            </a:r>
          </a:p>
          <a:p>
            <a:r>
              <a:rPr lang="en-US" altLang="en-US" dirty="0"/>
              <a:t>Positive support</a:t>
            </a:r>
          </a:p>
          <a:p>
            <a:r>
              <a:rPr lang="en-US" altLang="en-US" dirty="0"/>
              <a:t>Cultural background and difference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17DB834-558C-46C5-8653-5BB9530DC7CE}"/>
              </a:ext>
            </a:extLst>
          </p:cNvPr>
          <p:cNvSpPr txBox="1"/>
          <p:nvPr/>
        </p:nvSpPr>
        <p:spPr>
          <a:xfrm>
            <a:off x="5807968" y="6093296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Based on McKie &amp; Callan (2012)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69542298"/>
      </p:ext>
    </p:extLst>
  </p:cSld>
  <p:clrMapOvr>
    <a:masterClrMapping/>
  </p:clrMapOvr>
  <p:transition spd="slow" advTm="233423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7" grpId="0" build="p"/>
      <p:bldP spid="6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 altLang="en-US" dirty="0"/>
              <a:t>Family Coherence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r>
              <a:rPr lang="en-US" altLang="en-US" dirty="0"/>
              <a:t>Basic building block of family life, enabling</a:t>
            </a:r>
          </a:p>
          <a:p>
            <a:pPr lvl="1"/>
            <a:r>
              <a:rPr lang="en-US" altLang="en-US" dirty="0" err="1"/>
              <a:t>Organisation</a:t>
            </a:r>
            <a:endParaRPr lang="en-US" altLang="en-US" dirty="0"/>
          </a:p>
          <a:p>
            <a:pPr lvl="1"/>
            <a:r>
              <a:rPr lang="en-US" altLang="en-US" dirty="0"/>
              <a:t>Communication</a:t>
            </a:r>
          </a:p>
          <a:p>
            <a:pPr lvl="1"/>
            <a:r>
              <a:rPr lang="en-US" altLang="en-US" dirty="0"/>
              <a:t>Values and Beliefs</a:t>
            </a:r>
          </a:p>
          <a:p>
            <a:pPr lvl="1"/>
            <a:endParaRPr lang="en-US" altLang="en-US" dirty="0"/>
          </a:p>
          <a:p>
            <a:r>
              <a:rPr lang="en-US" altLang="en-US" dirty="0"/>
              <a:t>We will briefly look at what we mean by coherence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BECB62C-F568-477A-9F7C-6AB15B693472}"/>
              </a:ext>
            </a:extLst>
          </p:cNvPr>
          <p:cNvSpPr txBox="1"/>
          <p:nvPr/>
        </p:nvSpPr>
        <p:spPr>
          <a:xfrm>
            <a:off x="7824192" y="5255695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Based on McKie &amp; Callan (2012)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963766127"/>
      </p:ext>
    </p:extLst>
  </p:cSld>
  <p:clrMapOvr>
    <a:masterClrMapping/>
  </p:clrMapOvr>
  <p:transition spd="slow" advTm="3055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1" grpId="0" build="p"/>
      <p:bldP spid="11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 altLang="en-US" dirty="0"/>
              <a:t>Coherence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>
            <a:normAutofit/>
          </a:bodyPr>
          <a:lstStyle/>
          <a:p>
            <a:r>
              <a:rPr lang="en-US" altLang="en-US" dirty="0"/>
              <a:t>A sense of</a:t>
            </a:r>
          </a:p>
          <a:p>
            <a:pPr marL="857250" lvl="1" indent="-457200">
              <a:spcBef>
                <a:spcPts val="600"/>
              </a:spcBef>
              <a:spcAft>
                <a:spcPts val="600"/>
              </a:spcAft>
            </a:pPr>
            <a:r>
              <a:rPr lang="en-US" altLang="en-US" dirty="0"/>
              <a:t>uniqueness and identity of the family</a:t>
            </a:r>
          </a:p>
          <a:p>
            <a:pPr marL="857250" lvl="1" indent="-457200">
              <a:spcBef>
                <a:spcPts val="600"/>
              </a:spcBef>
              <a:spcAft>
                <a:spcPts val="600"/>
              </a:spcAft>
            </a:pPr>
            <a:r>
              <a:rPr lang="en-US" altLang="en-US" dirty="0"/>
              <a:t>membership, inclusion and belonging</a:t>
            </a:r>
          </a:p>
          <a:p>
            <a:pPr marL="857250" lvl="1" indent="-457200">
              <a:spcBef>
                <a:spcPts val="600"/>
              </a:spcBef>
              <a:spcAft>
                <a:spcPts val="600"/>
              </a:spcAft>
            </a:pPr>
            <a:r>
              <a:rPr lang="en-US" altLang="en-US" dirty="0"/>
              <a:t>personal space and voice</a:t>
            </a:r>
          </a:p>
          <a:p>
            <a:pPr marL="857250" lvl="1" indent="-457200">
              <a:spcBef>
                <a:spcPts val="600"/>
              </a:spcBef>
              <a:spcAft>
                <a:spcPts val="600"/>
              </a:spcAft>
            </a:pPr>
            <a:r>
              <a:rPr lang="en-US" altLang="en-US" dirty="0"/>
              <a:t>recognition of developmental status and skills</a:t>
            </a:r>
          </a:p>
          <a:p>
            <a:pPr marL="857250" lvl="1" indent="-457200">
              <a:spcBef>
                <a:spcPts val="600"/>
              </a:spcBef>
              <a:spcAft>
                <a:spcPts val="600"/>
              </a:spcAft>
            </a:pPr>
            <a:r>
              <a:rPr lang="en-US" altLang="en-US" dirty="0"/>
              <a:t>accommodation to individual differences</a:t>
            </a:r>
          </a:p>
        </p:txBody>
      </p:sp>
      <mc:AlternateContent xmlns:mc="http://schemas.openxmlformats.org/markup-compatibility/2006" xmlns:p14="http://schemas.microsoft.com/office/powerpoint/2010/main" xmlns:iact="http://schemas.microsoft.com/office/powerpoint/2014/inkAction">
        <mc:Choice Requires="p14 iact">
          <p:contentPart p14:bwMode="auto" r:id="rId4">
            <p14:nvContentPartPr>
              <p14:cNvPr id="5" name="Ink 4"/>
              <p14:cNvContentPartPr/>
              <p14:nvPr>
                <p:custDataLst>
                  <p:tags r:id="rId2"/>
                </p:custDataLst>
                <p:extLst>
                  <p:ext uri="{42D2F446-02D8-4167-A562-619A0277C38B}">
                    <p15:isNarration xmlns:p15="http://schemas.microsoft.com/office/powerpoint/2012/main" val="1"/>
                  </p:ext>
                </p:extLst>
              </p14:nvPr>
            </p14:nvContentPartPr>
            <p14:xfrm>
              <a:off x="4480374" y="679066"/>
              <a:ext cx="33659" cy="33673"/>
            </p14:xfrm>
          </p:contentPart>
        </mc:Choice>
        <mc:Fallback xmlns="">
          <p:pic>
            <p:nvPicPr>
              <p:cNvPr id="5" name="Ink 4"/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4471024" y="669712"/>
                <a:ext cx="51984" cy="52006"/>
              </a:xfrm>
              <a:prstGeom prst="rect">
                <a:avLst/>
              </a:prstGeom>
            </p:spPr>
          </p:pic>
        </mc:Fallback>
      </mc:AlternateContent>
      <p:sp>
        <p:nvSpPr>
          <p:cNvPr id="8" name="TextBox 7">
            <a:extLst>
              <a:ext uri="{FF2B5EF4-FFF2-40B4-BE49-F238E27FC236}">
                <a16:creationId xmlns:a16="http://schemas.microsoft.com/office/drawing/2014/main" id="{E3A5ED9A-F0C2-4653-89A2-68DA04331199}"/>
              </a:ext>
            </a:extLst>
          </p:cNvPr>
          <p:cNvSpPr txBox="1"/>
          <p:nvPr/>
        </p:nvSpPr>
        <p:spPr>
          <a:xfrm>
            <a:off x="8040216" y="5257800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Based on McKie &amp; Callan (2012)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543960472"/>
      </p:ext>
    </p:extLst>
  </p:cSld>
  <p:clrMapOvr>
    <a:masterClrMapping/>
  </p:clrMapOvr>
  <p:transition spd="slow" advTm="15435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5" grpId="0" uiExpand="1" build="p"/>
      <p:bldP spid="8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 altLang="en-US" dirty="0"/>
              <a:t>Coherence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45C9DE-622D-6B97-1C96-466D02D81D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Ideally, provides a secure base for;</a:t>
            </a:r>
          </a:p>
          <a:p>
            <a:r>
              <a:rPr lang="en-GB" dirty="0"/>
              <a:t>Emotional expression and regulation</a:t>
            </a:r>
          </a:p>
          <a:p>
            <a:r>
              <a:rPr lang="en-GB" dirty="0"/>
              <a:t>Ideally, allows for the recognition of the shared;</a:t>
            </a:r>
          </a:p>
          <a:p>
            <a:r>
              <a:rPr lang="en-GB" dirty="0"/>
              <a:t>effort to pursue family activities such as providing safety, nurturance and socialization</a:t>
            </a:r>
          </a:p>
          <a:p>
            <a:r>
              <a:rPr lang="en-GB" dirty="0"/>
              <a:t>capacity to resolve conflict</a:t>
            </a:r>
          </a:p>
          <a:p>
            <a:r>
              <a:rPr lang="en-GB" dirty="0"/>
              <a:t>Ideally, allows for the collective reflection on;</a:t>
            </a:r>
          </a:p>
          <a:p>
            <a:r>
              <a:rPr lang="en-GB" dirty="0"/>
              <a:t>family strengths, capacities and areas of difficulty </a:t>
            </a:r>
          </a:p>
          <a:p>
            <a:r>
              <a:rPr lang="en-GB" dirty="0"/>
              <a:t>the nature of the family as members see it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8D2CCF6-399B-4CBF-8FA6-E9915460B4C9}"/>
              </a:ext>
            </a:extLst>
          </p:cNvPr>
          <p:cNvSpPr txBox="1"/>
          <p:nvPr/>
        </p:nvSpPr>
        <p:spPr>
          <a:xfrm>
            <a:off x="8040216" y="5153492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Based on McKie &amp; Callan (2012)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886504302"/>
      </p:ext>
    </p:extLst>
  </p:cSld>
  <p:clrMapOvr>
    <a:masterClrMapping/>
  </p:clrMapOvr>
  <p:transition spd="slow" advTm="14035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>
            <a:normAutofit fontScale="90000"/>
          </a:bodyPr>
          <a:lstStyle/>
          <a:p>
            <a:r>
              <a:rPr lang="en-US" dirty="0"/>
              <a:t>Family Adaptability and Reactions to Change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>
            <a:normAutofit/>
          </a:bodyPr>
          <a:lstStyle/>
          <a:p>
            <a:r>
              <a:rPr lang="en-US" altLang="en-US" dirty="0"/>
              <a:t>In an ideal world families are effective in </a:t>
            </a:r>
          </a:p>
          <a:p>
            <a:r>
              <a:rPr lang="en-US" altLang="en-US" dirty="0"/>
              <a:t>The recognition of stress or change</a:t>
            </a:r>
          </a:p>
          <a:p>
            <a:r>
              <a:rPr lang="en-US" altLang="en-US" dirty="0"/>
              <a:t>Identifying the nature of the challenge, and</a:t>
            </a:r>
          </a:p>
          <a:p>
            <a:r>
              <a:rPr lang="en-US" altLang="en-US" dirty="0"/>
              <a:t>Developing a shared approach to the problem</a:t>
            </a:r>
          </a:p>
          <a:p>
            <a:r>
              <a:rPr lang="en-GB" altLang="en-US" dirty="0"/>
              <a:t>Utilizing the family as a focal point for developing and evaluating stress management strategies</a:t>
            </a:r>
            <a:endParaRPr lang="en-US" altLang="en-US" dirty="0"/>
          </a:p>
          <a:p>
            <a:endParaRPr lang="en-US" alt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1B4FC52-FBC2-4098-ABD4-DB3B274ABF1A}"/>
              </a:ext>
            </a:extLst>
          </p:cNvPr>
          <p:cNvSpPr txBox="1"/>
          <p:nvPr/>
        </p:nvSpPr>
        <p:spPr>
          <a:xfrm>
            <a:off x="7896200" y="5257800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Based on McKie &amp; Callan (2012)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146613092"/>
      </p:ext>
    </p:extLst>
  </p:cSld>
  <p:clrMapOvr>
    <a:masterClrMapping/>
  </p:clrMapOvr>
  <p:transition spd="slow" advTm="5198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3" grpId="0" build="p"/>
      <p:bldP spid="6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>
            <a:normAutofit fontScale="90000"/>
          </a:bodyPr>
          <a:lstStyle/>
          <a:p>
            <a:r>
              <a:rPr lang="en-US" dirty="0"/>
              <a:t>Family Coherence </a:t>
            </a:r>
            <a:br>
              <a:rPr lang="en-US" dirty="0"/>
            </a:br>
            <a:r>
              <a:rPr lang="en-US" dirty="0"/>
              <a:t>and Individual Resilience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r>
              <a:rPr lang="en-US" altLang="en-US" dirty="0"/>
              <a:t>The role of belonging</a:t>
            </a:r>
          </a:p>
          <a:p>
            <a:r>
              <a:rPr lang="en-US" altLang="en-US" dirty="0"/>
              <a:t>Family attachment as an affect monitor and mediator of emotional expression</a:t>
            </a:r>
          </a:p>
          <a:p>
            <a:r>
              <a:rPr lang="en-US" altLang="en-US" dirty="0"/>
              <a:t>The role of family myths in creating shared identity</a:t>
            </a:r>
          </a:p>
          <a:p>
            <a:r>
              <a:rPr lang="en-US" altLang="en-US" dirty="0"/>
              <a:t>The role of family competence in building individual self-esteem</a:t>
            </a:r>
          </a:p>
          <a:p>
            <a:r>
              <a:rPr lang="en-US" altLang="en-US" dirty="0"/>
              <a:t>The role of ritual and celebration</a:t>
            </a:r>
          </a:p>
          <a:p>
            <a:endParaRPr lang="en-US" alt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36A9EBE-9005-465E-AE0C-32689F630780}"/>
              </a:ext>
            </a:extLst>
          </p:cNvPr>
          <p:cNvSpPr txBox="1"/>
          <p:nvPr/>
        </p:nvSpPr>
        <p:spPr>
          <a:xfrm>
            <a:off x="8112224" y="5273025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Based on McKie &amp; Callan (2012)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697653940"/>
      </p:ext>
    </p:extLst>
  </p:cSld>
  <p:clrMapOvr>
    <a:masterClrMapping/>
  </p:clrMapOvr>
  <p:transition spd="slow" advTm="89952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1" grpId="0" build="p"/>
      <p:bldP spid="7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A5196317-70E7-7C43-D0DE-50BCE00C74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GB"/>
              <a:t>However, families do not exist in an ideal world!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BD9EECE-5BEE-4FA0-1A71-E586628651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 descr="People sitting on a grass field and enjoying the sun">
            <a:extLst>
              <a:ext uri="{FF2B5EF4-FFF2-40B4-BE49-F238E27FC236}">
                <a16:creationId xmlns:a16="http://schemas.microsoft.com/office/drawing/2014/main" id="{8C27A55B-917D-B352-EDEB-A6766480E77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6016" b="10505"/>
          <a:stretch/>
        </p:blipFill>
        <p:spPr>
          <a:xfrm>
            <a:off x="609600" y="1600201"/>
            <a:ext cx="10972800" cy="391703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64157496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 dirty="0"/>
              <a:t>When Family Coherence Fails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r>
              <a:rPr lang="en-US" altLang="en-US" dirty="0"/>
              <a:t>The possibility of multiple, individual definitions of the family</a:t>
            </a:r>
          </a:p>
          <a:p>
            <a:r>
              <a:rPr lang="en-US" altLang="en-US" dirty="0"/>
              <a:t>Too rigidly defined family views failing to accept individual difference</a:t>
            </a:r>
          </a:p>
          <a:p>
            <a:r>
              <a:rPr lang="en-US" altLang="en-US" dirty="0"/>
              <a:t>Family members who do not conform to family norms can be seen as ‘deviant’</a:t>
            </a:r>
          </a:p>
          <a:p>
            <a:endParaRPr lang="en-US" alt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73E5E5F-ED4F-4D32-8903-891515585189}"/>
              </a:ext>
            </a:extLst>
          </p:cNvPr>
          <p:cNvSpPr txBox="1"/>
          <p:nvPr/>
        </p:nvSpPr>
        <p:spPr>
          <a:xfrm>
            <a:off x="7618802" y="5257800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Based on McKie &amp; Callan (2012)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295173110"/>
      </p:ext>
    </p:extLst>
  </p:cSld>
  <p:clrMapOvr>
    <a:masterClrMapping/>
  </p:clrMapOvr>
  <p:transition spd="slow" advTm="15626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5" grpId="0" build="p"/>
      <p:bldP spid="6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 dirty="0"/>
              <a:t>When Family Coherence Fails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>
            <a:normAutofit/>
          </a:bodyPr>
          <a:lstStyle/>
          <a:p>
            <a:r>
              <a:rPr lang="en-US" altLang="en-US" dirty="0"/>
              <a:t>The role of individual temperamental factors </a:t>
            </a:r>
          </a:p>
          <a:p>
            <a:r>
              <a:rPr lang="en-US" altLang="en-US" dirty="0"/>
              <a:t>Family behavior amplifying affective/emotional responses, leading to isolation and scapegoating</a:t>
            </a:r>
          </a:p>
          <a:p>
            <a:endParaRPr lang="en-US" altLang="en-US" dirty="0"/>
          </a:p>
        </p:txBody>
      </p:sp>
      <p:pic>
        <p:nvPicPr>
          <p:cNvPr id="3" name="Picture 2">
            <a:hlinkClick r:id="rId3"/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88567" y="3559415"/>
            <a:ext cx="1214865" cy="121486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408D93E-1980-4574-9AB1-C60A03C39E0A}"/>
              </a:ext>
            </a:extLst>
          </p:cNvPr>
          <p:cNvSpPr txBox="1"/>
          <p:nvPr/>
        </p:nvSpPr>
        <p:spPr>
          <a:xfrm>
            <a:off x="7824192" y="5153492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Based on McKie &amp; Callan (2012)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961971601"/>
      </p:ext>
    </p:extLst>
  </p:cSld>
  <p:clrMapOvr>
    <a:masterClrMapping/>
  </p:clrMapOvr>
  <p:transition spd="slow" advTm="82925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9" grpId="0" build="p"/>
      <p:bldP spid="7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>
            <a:noAutofit/>
          </a:bodyPr>
          <a:lstStyle/>
          <a:p>
            <a:r>
              <a:rPr lang="en-GB" dirty="0"/>
              <a:t>Group Activity: Forming Partner Relationships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2240EB9C-6569-01DD-285C-EFBF4B9D93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7511" y="1628800"/>
            <a:ext cx="10972800" cy="3917032"/>
          </a:xfrm>
        </p:spPr>
        <p:txBody>
          <a:bodyPr/>
          <a:lstStyle/>
          <a:p>
            <a:r>
              <a:rPr lang="en-GB" sz="3200" dirty="0"/>
              <a:t>In groups, discuss the issues and challenges that people face when they form a new partnership</a:t>
            </a:r>
          </a:p>
          <a:p>
            <a:r>
              <a:rPr lang="en-GB" sz="3200" dirty="0"/>
              <a:t>Share your thoughts with the larger group.</a:t>
            </a:r>
          </a:p>
        </p:txBody>
      </p:sp>
    </p:spTree>
    <p:extLst>
      <p:ext uri="{BB962C8B-B14F-4D97-AF65-F5344CB8AC3E}">
        <p14:creationId xmlns:p14="http://schemas.microsoft.com/office/powerpoint/2010/main" val="5484309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562"/>
    </mc:Choice>
    <mc:Fallback xmlns="">
      <p:transition spd="slow" advTm="43562"/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>
            <a:normAutofit fontScale="90000"/>
          </a:bodyPr>
          <a:lstStyle/>
          <a:p>
            <a:r>
              <a:rPr lang="en-US"/>
              <a:t>Partner Relationship: </a:t>
            </a:r>
            <a:br>
              <a:rPr lang="en-US"/>
            </a:br>
            <a:r>
              <a:rPr lang="en-US"/>
              <a:t>Important Features</a:t>
            </a:r>
            <a:endParaRPr lang="en-US" dirty="0"/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r>
              <a:rPr lang="en-US" altLang="en-US" dirty="0"/>
              <a:t>Negotiation of Interpersonal Distance</a:t>
            </a:r>
          </a:p>
          <a:p>
            <a:r>
              <a:rPr lang="en-US" altLang="en-US" dirty="0"/>
              <a:t>Negotiation of roles and tasks assignment</a:t>
            </a:r>
          </a:p>
          <a:p>
            <a:r>
              <a:rPr lang="en-US" altLang="en-US" dirty="0"/>
              <a:t>Emotional tone e.g.</a:t>
            </a:r>
          </a:p>
          <a:p>
            <a:pPr marL="685800" lvl="1">
              <a:spcBef>
                <a:spcPts val="600"/>
              </a:spcBef>
              <a:spcAft>
                <a:spcPts val="600"/>
              </a:spcAft>
            </a:pPr>
            <a:r>
              <a:rPr lang="en-US" altLang="en-US" sz="2000" dirty="0"/>
              <a:t>positive comments vs. criticism</a:t>
            </a:r>
          </a:p>
          <a:p>
            <a:pPr marL="685800" lvl="1">
              <a:spcBef>
                <a:spcPts val="600"/>
              </a:spcBef>
              <a:spcAft>
                <a:spcPts val="600"/>
              </a:spcAft>
            </a:pPr>
            <a:r>
              <a:rPr lang="en-US" altLang="en-US" sz="2000" dirty="0"/>
              <a:t>caring vs. controlling</a:t>
            </a:r>
          </a:p>
          <a:p>
            <a:pPr lvl="1"/>
            <a:endParaRPr lang="en-US" alt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2216276-E5FD-4FE9-8749-866E37D81402}"/>
              </a:ext>
            </a:extLst>
          </p:cNvPr>
          <p:cNvSpPr txBox="1"/>
          <p:nvPr/>
        </p:nvSpPr>
        <p:spPr>
          <a:xfrm>
            <a:off x="7824192" y="5073134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Based on McKie &amp; Callan (2012)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513169204"/>
      </p:ext>
    </p:extLst>
  </p:cSld>
  <p:clrMapOvr>
    <a:masterClrMapping/>
  </p:clrMapOvr>
  <p:transition spd="slow" advTm="85883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3" grpId="0" uiExpand="1" build="p"/>
      <p:bldP spid="6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>
            <a:normAutofit fontScale="90000"/>
          </a:bodyPr>
          <a:lstStyle/>
          <a:p>
            <a:r>
              <a:rPr lang="en-US" dirty="0"/>
              <a:t>Partner Relationship: </a:t>
            </a:r>
            <a:br>
              <a:rPr lang="en-US" dirty="0"/>
            </a:br>
            <a:r>
              <a:rPr lang="en-US" dirty="0"/>
              <a:t>Important Features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>
            <a:normAutofit/>
          </a:bodyPr>
          <a:lstStyle/>
          <a:p>
            <a:r>
              <a:rPr lang="en-US" altLang="en-US" dirty="0"/>
              <a:t>Negotiation of cultural integration</a:t>
            </a:r>
          </a:p>
          <a:p>
            <a:r>
              <a:rPr lang="en-US" altLang="en-US" dirty="0"/>
              <a:t>Negotiation of connection to extended family</a:t>
            </a:r>
          </a:p>
          <a:p>
            <a:r>
              <a:rPr lang="en-US" altLang="en-US" dirty="0"/>
              <a:t>Negotiation of location and intensity of career</a:t>
            </a:r>
          </a:p>
          <a:p>
            <a:r>
              <a:rPr lang="en-US" altLang="en-US" dirty="0"/>
              <a:t>Negotiation of sexual behavior </a:t>
            </a:r>
          </a:p>
          <a:p>
            <a:r>
              <a:rPr lang="en-US" altLang="en-US" dirty="0"/>
              <a:t>Negotiation of leisure activities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374F867-032B-4FDB-B48E-292C7EACDC68}"/>
              </a:ext>
            </a:extLst>
          </p:cNvPr>
          <p:cNvSpPr txBox="1"/>
          <p:nvPr/>
        </p:nvSpPr>
        <p:spPr>
          <a:xfrm>
            <a:off x="8040216" y="5257800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Based on McKie &amp; Callan (2012)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395985168"/>
      </p:ext>
    </p:extLst>
  </p:cSld>
  <p:clrMapOvr>
    <a:masterClrMapping/>
  </p:clrMapOvr>
  <p:transition spd="slow" advTm="292411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7" grpId="0" build="p"/>
      <p:bldP spid="6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-27384"/>
            <a:ext cx="8229600" cy="1143000"/>
          </a:xfrm>
        </p:spPr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263352" y="1556792"/>
            <a:ext cx="11593288" cy="2808312"/>
          </a:xfrm>
        </p:spPr>
        <p:txBody>
          <a:bodyPr>
            <a:noAutofit/>
          </a:bodyPr>
          <a:lstStyle/>
          <a:p>
            <a:r>
              <a:rPr lang="en-GB" sz="1600" dirty="0" err="1"/>
              <a:t>Gittens</a:t>
            </a:r>
            <a:r>
              <a:rPr lang="en-GB" sz="1600" dirty="0"/>
              <a:t>, D (1993) </a:t>
            </a:r>
            <a:r>
              <a:rPr lang="en-GB" sz="1600" i="1" dirty="0"/>
              <a:t>The Family in Question: Changing Households and Familiar Ideologies, </a:t>
            </a:r>
            <a:r>
              <a:rPr lang="en-GB" sz="1600" dirty="0"/>
              <a:t>Basingstoke: Macmillan.</a:t>
            </a:r>
          </a:p>
          <a:p>
            <a:r>
              <a:rPr lang="en-GB" sz="1600" dirty="0"/>
              <a:t>Goldthorpe, JH (1987) </a:t>
            </a:r>
            <a:r>
              <a:rPr lang="en-GB" sz="1600" i="1" dirty="0"/>
              <a:t>Social Mobility and Class Structure in Modern Britain, </a:t>
            </a:r>
            <a:r>
              <a:rPr lang="en-GB" sz="1600" dirty="0"/>
              <a:t>Oxford: Clarendon Press.</a:t>
            </a:r>
          </a:p>
          <a:p>
            <a:r>
              <a:rPr lang="en-GB" sz="1600" dirty="0"/>
              <a:t>HMSO (2010) The Equalities Act 2010, </a:t>
            </a:r>
            <a:r>
              <a:rPr lang="en-GB" sz="1600" dirty="0">
                <a:hlinkClick r:id="rId2"/>
              </a:rPr>
              <a:t>http://www.legislation.gov.uk/ukpga/2010/15/pdfs/ukpga_20100015_en.pdf</a:t>
            </a:r>
            <a:r>
              <a:rPr lang="en-GB" sz="1600" dirty="0"/>
              <a:t> [Accessed 29/10/2021]</a:t>
            </a:r>
          </a:p>
          <a:p>
            <a:r>
              <a:rPr lang="en-GB" sz="1600" dirty="0"/>
              <a:t>Hollingsworth, J. </a:t>
            </a:r>
            <a:r>
              <a:rPr lang="en-GB" sz="1600" i="1" dirty="0"/>
              <a:t>et al </a:t>
            </a:r>
            <a:r>
              <a:rPr lang="en-GB" sz="1600" dirty="0"/>
              <a:t> (2007) ‘Empathy Deficits in Siblings of Severely Scapegoated Children: A Conceptual Model’ </a:t>
            </a:r>
            <a:r>
              <a:rPr lang="en-GB" sz="1600" i="1" dirty="0"/>
              <a:t>Journal of Emotional Abuse </a:t>
            </a:r>
            <a:r>
              <a:rPr lang="en-GB" sz="1600" dirty="0"/>
              <a:t>Volume: 7 Issue: 4 p.p. 69-88 Available at </a:t>
            </a:r>
            <a:r>
              <a:rPr lang="en-GB" sz="1600" dirty="0">
                <a:hlinkClick r:id="rId3"/>
              </a:rPr>
              <a:t>https://www.ojp.gov/ncjrs/virtual-library/abstracts/empathy-deficits-siblings-severely-scapegoated-children-conceptual</a:t>
            </a:r>
            <a:r>
              <a:rPr lang="en-GB" sz="1600" dirty="0"/>
              <a:t> [Accessed 29/10/2021]</a:t>
            </a:r>
          </a:p>
          <a:p>
            <a:r>
              <a:rPr lang="en-GB" sz="1600" dirty="0"/>
              <a:t>Ipsos Mori (2008) </a:t>
            </a:r>
            <a:r>
              <a:rPr lang="en-GB" sz="1600" i="1" dirty="0"/>
              <a:t>Families in Britain: The impact of changing family structures and what people think.</a:t>
            </a:r>
            <a:endParaRPr lang="en-GB" sz="1600" dirty="0"/>
          </a:p>
          <a:p>
            <a:r>
              <a:rPr lang="en-GB" sz="1600" dirty="0"/>
              <a:t>Lawson, T &amp; Garrod, J (2001)</a:t>
            </a:r>
            <a:r>
              <a:rPr lang="en-GB" sz="1600" i="1" dirty="0"/>
              <a:t> Dictionary of Sociology, </a:t>
            </a:r>
            <a:r>
              <a:rPr lang="en-GB" sz="1600" dirty="0"/>
              <a:t>Chicago, Illinois: Hodder &amp; Stoughton Educational.</a:t>
            </a:r>
            <a:r>
              <a:rPr lang="en-GB" sz="1600" i="1" dirty="0"/>
              <a:t> </a:t>
            </a:r>
            <a:endParaRPr lang="en-GB" sz="1600" dirty="0"/>
          </a:p>
          <a:p>
            <a:r>
              <a:rPr lang="en-GB" sz="1600" dirty="0"/>
              <a:t>Lawson, T &amp; Garrod, J (2009) </a:t>
            </a:r>
            <a:r>
              <a:rPr lang="en-GB" sz="1600" i="1" dirty="0"/>
              <a:t>A-Z Sociology Handbook, </a:t>
            </a:r>
            <a:r>
              <a:rPr lang="en-GB" sz="1600" dirty="0" err="1"/>
              <a:t>Deddington</a:t>
            </a:r>
            <a:r>
              <a:rPr lang="en-GB" sz="1600" dirty="0"/>
              <a:t>, Oxon: Philip Allan Updates.</a:t>
            </a:r>
          </a:p>
          <a:p>
            <a:r>
              <a:rPr lang="en-GB" sz="1600" dirty="0" err="1"/>
              <a:t>McKie</a:t>
            </a:r>
            <a:r>
              <a:rPr lang="en-GB" sz="1600" dirty="0"/>
              <a:t>, L &amp; Callan, S (2012) </a:t>
            </a:r>
            <a:r>
              <a:rPr lang="en-GB" sz="1600" i="1" dirty="0"/>
              <a:t>Understanding Families: A Global Introduction, </a:t>
            </a:r>
            <a:r>
              <a:rPr lang="en-GB" sz="1600" dirty="0"/>
              <a:t>London: Sage.</a:t>
            </a:r>
          </a:p>
          <a:p>
            <a:pPr marL="0" indent="0">
              <a:buNone/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3948017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7425"/>
    </mc:Choice>
    <mc:Fallback xmlns="">
      <p:transition spd="slow" advTm="37425"/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-27384"/>
            <a:ext cx="8229600" cy="1143000"/>
          </a:xfrm>
        </p:spPr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35360" y="1484785"/>
            <a:ext cx="11593288" cy="4525963"/>
          </a:xfrm>
        </p:spPr>
        <p:txBody>
          <a:bodyPr>
            <a:noAutofit/>
          </a:bodyPr>
          <a:lstStyle/>
          <a:p>
            <a:r>
              <a:rPr lang="en-GB" sz="1800" dirty="0"/>
              <a:t>Muncie, J. et al (</a:t>
            </a:r>
            <a:r>
              <a:rPr lang="en-GB" sz="1800" dirty="0" err="1"/>
              <a:t>Eds</a:t>
            </a:r>
            <a:r>
              <a:rPr lang="en-GB" sz="1800" dirty="0"/>
              <a:t>) (1997) </a:t>
            </a:r>
            <a:r>
              <a:rPr lang="en-GB" sz="1800" i="1" dirty="0"/>
              <a:t>Understanding the Family  </a:t>
            </a:r>
            <a:r>
              <a:rPr lang="en-GB" sz="1800" dirty="0"/>
              <a:t>London: Sage</a:t>
            </a:r>
          </a:p>
          <a:p>
            <a:r>
              <a:rPr lang="en-GB" sz="1800" dirty="0"/>
              <a:t>Murdock, GP (1949)</a:t>
            </a:r>
            <a:r>
              <a:rPr lang="en-GB" sz="1800" i="1" dirty="0"/>
              <a:t> Social Structure, </a:t>
            </a:r>
            <a:r>
              <a:rPr lang="en-GB" sz="1800" dirty="0"/>
              <a:t>New York: Macmillan.</a:t>
            </a:r>
          </a:p>
          <a:p>
            <a:r>
              <a:rPr lang="en-GB" sz="1800" dirty="0"/>
              <a:t>Newman, D.M. &amp; </a:t>
            </a:r>
            <a:r>
              <a:rPr lang="en-GB" sz="1800" dirty="0" err="1"/>
              <a:t>Grauerholz</a:t>
            </a:r>
            <a:r>
              <a:rPr lang="en-GB" sz="1800" dirty="0"/>
              <a:t>, L. (2002) </a:t>
            </a:r>
            <a:r>
              <a:rPr lang="en-GB" sz="1800" i="1" dirty="0"/>
              <a:t>Sociology of Families </a:t>
            </a:r>
            <a:r>
              <a:rPr lang="en-GB" sz="1800" dirty="0"/>
              <a:t>Thousand Oaks: Pine Forge Press</a:t>
            </a:r>
          </a:p>
          <a:p>
            <a:r>
              <a:rPr lang="en-GB" sz="1800" dirty="0"/>
              <a:t>OUP (2011) </a:t>
            </a:r>
            <a:r>
              <a:rPr lang="en-GB" sz="1800" i="1" dirty="0"/>
              <a:t>Concise Oxford Dictionary, </a:t>
            </a:r>
            <a:r>
              <a:rPr lang="en-GB" sz="1800" dirty="0"/>
              <a:t>Oxford: OUP.</a:t>
            </a:r>
          </a:p>
          <a:p>
            <a:r>
              <a:rPr lang="en-GB" sz="1800" dirty="0" err="1"/>
              <a:t>Parke</a:t>
            </a:r>
            <a:r>
              <a:rPr lang="en-GB" sz="1800" dirty="0"/>
              <a:t>, R.D. (2013) </a:t>
            </a:r>
            <a:r>
              <a:rPr lang="en-GB" sz="1800" i="1" dirty="0"/>
              <a:t>Future Families: Diverse Forms, Rich Possibilities, </a:t>
            </a:r>
            <a:r>
              <a:rPr lang="en-GB" sz="1800" dirty="0"/>
              <a:t>Chichester, Sussex: Wiley Blackwell.</a:t>
            </a:r>
          </a:p>
          <a:p>
            <a:r>
              <a:rPr lang="en-GB" sz="1800" dirty="0"/>
              <a:t>Parker, K (2012) </a:t>
            </a:r>
            <a:r>
              <a:rPr lang="en-GB" sz="1800" i="1" dirty="0"/>
              <a:t>The Boomerang Generation: Feeling OK about Living with Mom and Dad </a:t>
            </a:r>
            <a:r>
              <a:rPr lang="en-GB" sz="1800" u="sng" dirty="0">
                <a:hlinkClick r:id="rId2"/>
              </a:rPr>
              <a:t>http://www.pewsocialtrends.org/files/2012/03/PewSocialTrends-2012-BoomerangGeneration.pdf</a:t>
            </a:r>
            <a:r>
              <a:rPr lang="en-GB" sz="1800" dirty="0"/>
              <a:t> [Accessed 29/10/2021]</a:t>
            </a:r>
          </a:p>
          <a:p>
            <a:r>
              <a:rPr lang="en-GB" sz="1800" dirty="0"/>
              <a:t>Ribbens McCarthy, J &amp; Edwards, R (2011) </a:t>
            </a:r>
            <a:r>
              <a:rPr lang="en-GB" sz="1800" i="1" dirty="0"/>
              <a:t>Key concepts in Family Studies, </a:t>
            </a:r>
            <a:r>
              <a:rPr lang="en-GB" sz="1800" dirty="0"/>
              <a:t>London: Sage.</a:t>
            </a:r>
          </a:p>
          <a:p>
            <a:r>
              <a:rPr lang="en-GB" sz="1800" dirty="0"/>
              <a:t>Steel, L, Kidd, W &amp; Brown, A (2012) </a:t>
            </a:r>
            <a:r>
              <a:rPr lang="en-GB" sz="1800" i="1" dirty="0"/>
              <a:t>The Family, </a:t>
            </a:r>
            <a:r>
              <a:rPr lang="en-GB" sz="1800" dirty="0"/>
              <a:t>Basingstoke, Hampshire: Palgrave Macmillan.</a:t>
            </a:r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1446940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7425"/>
    </mc:Choice>
    <mc:Fallback xmlns="">
      <p:transition spd="slow" advTm="37425"/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5.3|0.434|0.934|0.9829998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04|0.591|0.981000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5.936|0.589998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878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283|1.033|0.655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952|1.792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668|2.832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123|0.857|1.159|2.243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58|0.513|0.9250001|0.4979999|0.454|0.421|0.622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692|0.524|0.4680001|0.53|0.483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.264|0.375|10.853|2.167001|2.34|2.056999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AAEAAAD/////AQAAAAAAAAAMAgAAAE9BdXRob3JQUFQsIFZlcnNpb249MC4xLjU3MjAuMCwgQ3VsdHVyZT1uZXV0cmFsLCBQdWJsaWNLZXlUb2tlbj0zMWJmMzg1NmFkMzY0ZTM1BQEAAAALSW5rTWF0dGVyVjEEAAAABVNjYWxlDUxpc3RgMStfaXRlbXMMTGlzdGAxK19zaXplD0xpc3RgMStfdmVyc2lvbgAEAAALF1NoYXJlZC5JbmtpbmcuSW5rQXRvbVtdAgAAAAgIAgAAANYoYj8JAwAAAAEAAAAWAAAABwMAAAAAAQAAAAQAAAAECUlua0F0b21WMQIAAAAJBAAAAA0DBQQAAAALUGVuU3Ryb2tlVjEEAAAACkF0dHJpYnV0ZXMFVHJhY2UJU3RhcnRUaW1lBFR5cGUEBAAED1BlbkF0dHJpYnV0ZXNWMQIAAAAKSW5rVHJhY2VWMQIAAAAQDEFjdGlvblR5cGVWMQIAAAACAAAACQUAAAAJBgAAAPchAAAAAAAABfn///8MQWN0aW9uVHlwZVYxAQAAAAd2YWx1ZV9fAAgCAAAAAAAAAAUFAAAAD1BlbkF0dHJpYnV0ZXNWMQoAAAAHX2NvbG9yQQdfY29sb3JSB19jb2xvckcHX2NvbG9yQgpGaXRUb0N1cnZlBkhlaWdodA5JZ25vcmVQcmVzc3VyZQ1Jc0hpZ2hsaWdodGVyBVNoYXBlBVdpZHRoAAAAAAAAAAAEAAICAgIBBgEBDEJydXNoU2hhcGVWMQIAAAAGAgAAAP8AAAAAAAAAAAAACEAAAAX4////DEJydXNoU2hhcGVWMQEAAAAHdmFsdWVfXwAIAgAAAAEAAAAAAAAAAAAIQAUGAAAACklua1RyYWNlVjEDAAAADUxpc3RgMStfaXRlbXMMTGlzdGAxK19zaXplD0xpc3RgMStfdmVyc2lvbgQAABhTaGFyZWQuSW5raW5nLklua1BvaW50W10CAAAACAgCAAAACQkAAAABAAAAAQAAAAcJAAAAAAEAAAAEAAAABApJbmtQb2ludFYxAgAAAAkKAAAADQMFCgAAAApJbmtQb2ludFYxBAAAAAFYAVkOUHJlc3N1cmVGYWN0b3IJVGltZVN0YW1wAAAAAAYGCxACAAAAAAAAAAAA4D8AAAAAAADgPwAAAD8AAAAAAAAAAAs=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624|0.795|89.116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067|1.352|1.975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.922|2.936|10.768|8.33|26.749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89|3.4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28|2.701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451|0.826|0.4990001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236|2.064|146.035|76.618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 (better corporate)</Template>
  <TotalTime>92</TotalTime>
  <Words>2180</Words>
  <Application>Microsoft Office PowerPoint</Application>
  <PresentationFormat>Widescreen</PresentationFormat>
  <Paragraphs>243</Paragraphs>
  <Slides>39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3" baseType="lpstr">
      <vt:lpstr>Arial</vt:lpstr>
      <vt:lpstr>Calibri</vt:lpstr>
      <vt:lpstr>Myriad Pro</vt:lpstr>
      <vt:lpstr>20140311PresentationUWTSDTemplate</vt:lpstr>
      <vt:lpstr>PowerPoint Presentation</vt:lpstr>
      <vt:lpstr>Recap of last session</vt:lpstr>
      <vt:lpstr>Discussion Point</vt:lpstr>
      <vt:lpstr>Common Family Characteristics: Co-residence</vt:lpstr>
      <vt:lpstr>Group Task – The Boomerang Generation</vt:lpstr>
      <vt:lpstr>Changing Nature of Family: A Few Challenges</vt:lpstr>
      <vt:lpstr>Changing Nature of Family: A Few Challenges</vt:lpstr>
      <vt:lpstr>Challenges to the Ideal Family Form</vt:lpstr>
      <vt:lpstr>The changing nature of families in the UK</vt:lpstr>
      <vt:lpstr>The changing nature of families in the UK</vt:lpstr>
      <vt:lpstr>PowerPoint Presentation</vt:lpstr>
      <vt:lpstr>PowerPoint Presentation</vt:lpstr>
      <vt:lpstr>PowerPoint Presentation</vt:lpstr>
      <vt:lpstr>The changing reporting of families in the UK </vt:lpstr>
      <vt:lpstr>Traditional vs Contemporary views of the family  Group Task</vt:lpstr>
      <vt:lpstr>PowerPoint Presentation</vt:lpstr>
      <vt:lpstr>Perspectives on the Family</vt:lpstr>
      <vt:lpstr>Perspectives on the Family</vt:lpstr>
      <vt:lpstr>Group Activity Functions of the family </vt:lpstr>
      <vt:lpstr>Understanding Families </vt:lpstr>
      <vt:lpstr>Understanding Families</vt:lpstr>
      <vt:lpstr>Ideally, Families Offer:</vt:lpstr>
      <vt:lpstr>Ideally, Families Offer:</vt:lpstr>
      <vt:lpstr>Families are Places within which . . . </vt:lpstr>
      <vt:lpstr>Families have Very Specific Tasks:</vt:lpstr>
      <vt:lpstr>Variables of Interest in Understanding Families:</vt:lpstr>
      <vt:lpstr>Family Coherence</vt:lpstr>
      <vt:lpstr>Coherence</vt:lpstr>
      <vt:lpstr>Coherence</vt:lpstr>
      <vt:lpstr>Family Adaptability and Reactions to Change</vt:lpstr>
      <vt:lpstr>Family Coherence  and Individual Resilience</vt:lpstr>
      <vt:lpstr>However, families do not exist in an ideal world!</vt:lpstr>
      <vt:lpstr>When Family Coherence Fails</vt:lpstr>
      <vt:lpstr>When Family Coherence Fails</vt:lpstr>
      <vt:lpstr>Group Activity: Forming Partner Relationships</vt:lpstr>
      <vt:lpstr>Partner Relationship:  Important Features</vt:lpstr>
      <vt:lpstr>Partner Relationship:  Important Features</vt:lpstr>
      <vt:lpstr>Reference List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Laura Jenkins (IEH)</dc:creator>
  <cp:lastModifiedBy>Laura Jenkins (IEH)</cp:lastModifiedBy>
  <cp:revision>1</cp:revision>
  <dcterms:created xsi:type="dcterms:W3CDTF">2023-09-20T13:40:09Z</dcterms:created>
  <dcterms:modified xsi:type="dcterms:W3CDTF">2024-10-09T09:30:11Z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