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embeddedFontLst>
    <p:embeddedFont>
      <p:font typeface="Open Sans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bold.fntdata"/><Relationship Id="rId11" Type="http://schemas.openxmlformats.org/officeDocument/2006/relationships/slide" Target="slides/slide6.xml"/><Relationship Id="rId22" Type="http://schemas.openxmlformats.org/officeDocument/2006/relationships/font" Target="fonts/OpenSans-boldItalic.fntdata"/><Relationship Id="rId10" Type="http://schemas.openxmlformats.org/officeDocument/2006/relationships/slide" Target="slides/slide5.xml"/><Relationship Id="rId21" Type="http://schemas.openxmlformats.org/officeDocument/2006/relationships/font" Target="fonts/OpenSans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OpenSans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67dbf17b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67dbf17b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655da37e6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655da37e6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655da37e6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655da37e6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689054dcd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689054dcd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655da37e6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655da37e6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76696af8dc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76696af8dc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655da37e6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655da37e6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6dd983045b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6dd983045b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6696af8dc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6696af8dc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76696af8dc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76696af8dc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68680caa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68680ca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76696af8dc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76696af8dc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g"/><Relationship Id="rId4" Type="http://schemas.openxmlformats.org/officeDocument/2006/relationships/image" Target="../media/image15.jpg"/><Relationship Id="rId5" Type="http://schemas.openxmlformats.org/officeDocument/2006/relationships/image" Target="../media/image1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jpg"/><Relationship Id="rId4" Type="http://schemas.openxmlformats.org/officeDocument/2006/relationships/image" Target="../media/image2.jpg"/><Relationship Id="rId5" Type="http://schemas.openxmlformats.org/officeDocument/2006/relationships/image" Target="../media/image10.jpg"/><Relationship Id="rId6" Type="http://schemas.openxmlformats.org/officeDocument/2006/relationships/image" Target="../media/image2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Relationship Id="rId4" Type="http://schemas.openxmlformats.org/officeDocument/2006/relationships/image" Target="../media/image7.jpg"/><Relationship Id="rId5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3.png"/><Relationship Id="rId5" Type="http://schemas.openxmlformats.org/officeDocument/2006/relationships/image" Target="../media/image11.png"/><Relationship Id="rId6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image" Target="../media/image17.png"/><Relationship Id="rId6" Type="http://schemas.openxmlformats.org/officeDocument/2006/relationships/image" Target="../media/image23.png"/><Relationship Id="rId7" Type="http://schemas.openxmlformats.org/officeDocument/2006/relationships/image" Target="../media/image3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5.png"/><Relationship Id="rId4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6.jpg"/><Relationship Id="rId4" Type="http://schemas.openxmlformats.org/officeDocument/2006/relationships/image" Target="../media/image24.gif"/><Relationship Id="rId5" Type="http://schemas.openxmlformats.org/officeDocument/2006/relationships/image" Target="../media/image20.jpg"/><Relationship Id="rId6" Type="http://schemas.openxmlformats.org/officeDocument/2006/relationships/image" Target="../media/image21.jpg"/><Relationship Id="rId7" Type="http://schemas.openxmlformats.org/officeDocument/2006/relationships/image" Target="../media/image2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9.jpg"/><Relationship Id="rId4" Type="http://schemas.openxmlformats.org/officeDocument/2006/relationships/image" Target="../media/image31.jpg"/><Relationship Id="rId5" Type="http://schemas.openxmlformats.org/officeDocument/2006/relationships/image" Target="../media/image30.png"/><Relationship Id="rId6" Type="http://schemas.openxmlformats.org/officeDocument/2006/relationships/image" Target="../media/image22.png"/><Relationship Id="rId7" Type="http://schemas.openxmlformats.org/officeDocument/2006/relationships/image" Target="../media/image3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4.png"/></Relationships>
</file>

<file path=ppt/slides/_rels/slide13.xml.rels><?xml version="1.0" encoding="UTF-8" standalone="yes"?><Relationships xmlns="http://schemas.openxmlformats.org/package/2006/relationships"><Relationship Id="rId11" Type="http://schemas.openxmlformats.org/officeDocument/2006/relationships/hyperlink" Target="https://www.britannica.com/place/Shanghai/Economy" TargetMode="External"/><Relationship Id="rId10" Type="http://schemas.openxmlformats.org/officeDocument/2006/relationships/hyperlink" Target="https://www.britannica.com/place/Shanghai/Economy" TargetMode="External"/><Relationship Id="rId13" Type="http://schemas.openxmlformats.org/officeDocument/2006/relationships/hyperlink" Target="https://www.travelchinaguide.com/cityguides/shanghai/economy.htm" TargetMode="External"/><Relationship Id="rId12" Type="http://schemas.openxmlformats.org/officeDocument/2006/relationships/hyperlink" Target="https://www.travelchinaguide.com/cityguides/shanghai/economy.htm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ww.travelchinaguide.com/cityguides/shanghai/events.htm" TargetMode="External"/><Relationship Id="rId4" Type="http://schemas.openxmlformats.org/officeDocument/2006/relationships/hyperlink" Target="https://www.travelchinaguide.com/cityguides/shanghai/dining/more.htm" TargetMode="External"/><Relationship Id="rId9" Type="http://schemas.openxmlformats.org/officeDocument/2006/relationships/hyperlink" Target="https://www.thoughtco.com/shanghainese-the-language-of-shanghai-2278415" TargetMode="External"/><Relationship Id="rId15" Type="http://schemas.openxmlformats.org/officeDocument/2006/relationships/hyperlink" Target="https://www.thoughtco.com/shanghainese-the-language-of-shanghai-2278415" TargetMode="External"/><Relationship Id="rId14" Type="http://schemas.openxmlformats.org/officeDocument/2006/relationships/hyperlink" Target="https://www.thoughtco.com/shanghainese-the-language-of-shanghai-2278415" TargetMode="External"/><Relationship Id="rId16" Type="http://schemas.openxmlformats.org/officeDocument/2006/relationships/hyperlink" Target="https://www.discoverchina.com/shanghai" TargetMode="External"/><Relationship Id="rId5" Type="http://schemas.openxmlformats.org/officeDocument/2006/relationships/hyperlink" Target="https://www.travelchinaguide.com/cityguides/shanghai/dining/more.htm" TargetMode="External"/><Relationship Id="rId6" Type="http://schemas.openxmlformats.org/officeDocument/2006/relationships/hyperlink" Target="https://www.chinahighlights.com/shanghai/food-restaurant.htm" TargetMode="External"/><Relationship Id="rId7" Type="http://schemas.openxmlformats.org/officeDocument/2006/relationships/hyperlink" Target="https://www.chinahighlights.com/shanghai/food-restaurant.htm" TargetMode="External"/><Relationship Id="rId8" Type="http://schemas.openxmlformats.org/officeDocument/2006/relationships/hyperlink" Target="https://www.thoughtco.com/shanghainese-the-language-of-shanghai-22784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Image result for shanghai business hub"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216"/>
            <a:ext cx="9144000" cy="5138284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383100" y="376000"/>
            <a:ext cx="8378700" cy="58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0000"/>
                </a:solidFill>
              </a:rPr>
              <a:t>SHANGHAI, AN INTERNATIONAL BUSINESS AND TRADE HUB.</a:t>
            </a:r>
            <a:endParaRPr sz="3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ctrTitle"/>
          </p:nvPr>
        </p:nvSpPr>
        <p:spPr>
          <a:xfrm>
            <a:off x="4572000" y="3582825"/>
            <a:ext cx="4260300" cy="140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GB" sz="1800">
                <a:solidFill>
                  <a:schemeClr val="dk2"/>
                </a:solidFill>
              </a:rPr>
              <a:t>City on the sea.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GB" sz="1800">
                <a:solidFill>
                  <a:schemeClr val="dk2"/>
                </a:solidFill>
              </a:rPr>
              <a:t>Port.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GB" sz="1800">
                <a:solidFill>
                  <a:schemeClr val="dk2"/>
                </a:solidFill>
              </a:rPr>
              <a:t>Silk road.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en-GB" sz="1800">
                <a:solidFill>
                  <a:schemeClr val="dk2"/>
                </a:solidFill>
              </a:rPr>
              <a:t>“Every place has a story to tell”</a:t>
            </a:r>
            <a:endParaRPr b="1" sz="1800">
              <a:solidFill>
                <a:schemeClr val="dk2"/>
              </a:solidFill>
            </a:endParaRPr>
          </a:p>
        </p:txBody>
      </p:sp>
      <p:pic>
        <p:nvPicPr>
          <p:cNvPr descr="Image result for map of China"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900" y="0"/>
            <a:ext cx="4419600" cy="279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12700" y="0"/>
            <a:ext cx="4731300" cy="2791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ilk Road" id="65" name="Google Shape;6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6900" y="2791800"/>
            <a:ext cx="4419601" cy="235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</a:t>
            </a:r>
            <a:endParaRPr/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0" y="2901875"/>
            <a:ext cx="9144000" cy="22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History.</a:t>
            </a:r>
            <a:endParaRPr sz="1400"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East meets West culture.</a:t>
            </a:r>
            <a:endParaRPr sz="1400"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Colonial influences.</a:t>
            </a:r>
            <a:endParaRPr sz="1400"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Cosmopolitan city.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/>
              <a:t>“</a:t>
            </a:r>
            <a:r>
              <a:rPr lang="en-GB" sz="1400"/>
              <a:t>Shanghai’s cosmopolitan brand becomes equated with a certain look or style comprising various key aspects: to be cosmopolitan is to appear elegant and fashionable, to be clean and civilised, and to display the presence of high-end foreign products and an international global elite, without marginalising the centrality of Chinese national culture to the city’s identity (De Giorgi 2017, 117).”</a:t>
            </a:r>
            <a:endParaRPr sz="1400"/>
          </a:p>
          <a:p>
            <a:pPr indent="0" lvl="0" marL="9144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91440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 rotWithShape="1">
          <a:blip r:embed="rId3">
            <a:alphaModFix/>
          </a:blip>
          <a:srcRect b="0" l="0" r="75560" t="0"/>
          <a:stretch/>
        </p:blipFill>
        <p:spPr>
          <a:xfrm>
            <a:off x="0" y="0"/>
            <a:ext cx="2234750" cy="2901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colonial buildings shanghai"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34750" y="0"/>
            <a:ext cx="2412125" cy="2901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hanghai water town" id="74" name="Google Shape;7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46875" y="0"/>
            <a:ext cx="2284424" cy="29018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hanghai yuyuan garden" id="75" name="Google Shape;7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31300" y="0"/>
            <a:ext cx="2212700" cy="29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idx="1" type="body"/>
          </p:nvPr>
        </p:nvSpPr>
        <p:spPr>
          <a:xfrm>
            <a:off x="0" y="2828800"/>
            <a:ext cx="4476600" cy="23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Trade zone 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Value of business travel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Value of tourism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Foreign investment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Expats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Export/ import industry. EU largest trade partner followed by the US Volume was 971.5 billion dollars in 2018. Export items largest products are electrical and mechanical.</a:t>
            </a:r>
            <a:endParaRPr sz="1200"/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979674" cy="2828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hanghai financial center"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9675" y="0"/>
            <a:ext cx="3049825" cy="2828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hanghai tourism" id="83" name="Google Shape;8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29500" y="100"/>
            <a:ext cx="31002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idx="1" type="body"/>
          </p:nvPr>
        </p:nvSpPr>
        <p:spPr>
          <a:xfrm>
            <a:off x="92225" y="106425"/>
            <a:ext cx="4479900" cy="496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Safe city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Advanced artificial intelligence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High conviction rates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Heavily policed.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Largest problem is petty crime, such as pick-pocketing, financial fraud and scams.</a:t>
            </a:r>
            <a:endParaRPr sz="2400"/>
          </a:p>
        </p:txBody>
      </p:sp>
      <p:pic>
        <p:nvPicPr>
          <p:cNvPr descr="Image result for safe city" id="89" name="Google Shape;89;p17"/>
          <p:cNvPicPr preferRelativeResize="0"/>
          <p:nvPr/>
        </p:nvPicPr>
        <p:blipFill rotWithShape="1">
          <a:blip r:embed="rId3">
            <a:alphaModFix/>
          </a:blip>
          <a:srcRect b="16527" l="0" r="0" t="0"/>
          <a:stretch/>
        </p:blipFill>
        <p:spPr>
          <a:xfrm>
            <a:off x="4732025" y="106425"/>
            <a:ext cx="4221200" cy="496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Language </a:t>
            </a:r>
            <a:endParaRPr/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400"/>
              <a:buChar char="❏"/>
            </a:pPr>
            <a:r>
              <a:rPr lang="en-GB" sz="1400">
                <a:solidFill>
                  <a:srgbClr val="222222"/>
                </a:solidFill>
                <a:highlight>
                  <a:srgbClr val="FFFFFF"/>
                </a:highlight>
              </a:rPr>
              <a:t>Putonhua- standard mandarin chinese </a:t>
            </a:r>
            <a:endParaRPr sz="14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400"/>
              <a:buChar char="❏"/>
            </a:pPr>
            <a:r>
              <a:rPr lang="en-GB" sz="1400">
                <a:solidFill>
                  <a:srgbClr val="222222"/>
                </a:solidFill>
                <a:highlight>
                  <a:srgbClr val="FFFFFF"/>
                </a:highlight>
              </a:rPr>
              <a:t>s</a:t>
            </a:r>
            <a:r>
              <a:rPr lang="en-GB" sz="1400">
                <a:solidFill>
                  <a:srgbClr val="222222"/>
                </a:solidFill>
                <a:highlight>
                  <a:srgbClr val="FFFFFF"/>
                </a:highlight>
              </a:rPr>
              <a:t>hanghainese - dialect of wu chinese</a:t>
            </a:r>
            <a:endParaRPr sz="14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400"/>
              <a:buChar char="❏"/>
            </a:pPr>
            <a:r>
              <a:rPr lang="en-GB" sz="1400">
                <a:solidFill>
                  <a:srgbClr val="222222"/>
                </a:solidFill>
                <a:highlight>
                  <a:srgbClr val="FFFFFF"/>
                </a:highlight>
              </a:rPr>
              <a:t>English </a:t>
            </a:r>
            <a:endParaRPr sz="140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43625" y="0"/>
            <a:ext cx="3000375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05225" y="2785375"/>
            <a:ext cx="3312675" cy="234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785375"/>
            <a:ext cx="3036524" cy="234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80921" y="2811938"/>
            <a:ext cx="2863075" cy="2295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Shanghai </a:t>
            </a:r>
            <a:r>
              <a:rPr lang="en-GB"/>
              <a:t>cuisine</a:t>
            </a:r>
            <a:r>
              <a:rPr lang="en-GB"/>
              <a:t>- Hu </a:t>
            </a:r>
            <a:r>
              <a:rPr lang="en-GB"/>
              <a:t>Cuisine</a:t>
            </a:r>
            <a:r>
              <a:rPr lang="en-GB"/>
              <a:t> </a:t>
            </a:r>
            <a:endParaRPr/>
          </a:p>
        </p:txBody>
      </p:sp>
      <p:sp>
        <p:nvSpPr>
          <p:cNvPr id="105" name="Google Shape;105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Braised Jumbo Sea Cucumber with Shrimp Roe (Xia Zi Da Wu Shen)</a:t>
            </a:r>
            <a:endParaRPr sz="10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Eight Treasures Chilli Sauce (Ba Bao La Jiang)</a:t>
            </a:r>
            <a:endParaRPr sz="10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Flash Fried River Shrimp (You Bao He Xia)</a:t>
            </a:r>
            <a:endParaRPr sz="10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Bamboo Shoot Soup with Fresh and Pickled Streaky Pork (Yan Du Xi'an)</a:t>
            </a:r>
            <a:endParaRPr sz="10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05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Sautéed Mashed Eel (Qing Chao Shan Hu)</a:t>
            </a:r>
            <a:endParaRPr sz="10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35429" y="-421400"/>
            <a:ext cx="3306046" cy="220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35425" y="1697600"/>
            <a:ext cx="3306050" cy="163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73900" y="3420725"/>
            <a:ext cx="3229100" cy="172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93025" y="3222425"/>
            <a:ext cx="3042400" cy="1921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3222425"/>
            <a:ext cx="2893026" cy="20406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1" name="Google Shape;111;p19"/>
          <p:cNvCxnSpPr/>
          <p:nvPr/>
        </p:nvCxnSpPr>
        <p:spPr>
          <a:xfrm flipH="1">
            <a:off x="2206100" y="2949775"/>
            <a:ext cx="272700" cy="223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12" name="Google Shape;112;p19"/>
          <p:cNvCxnSpPr/>
          <p:nvPr/>
        </p:nvCxnSpPr>
        <p:spPr>
          <a:xfrm>
            <a:off x="3681000" y="2639925"/>
            <a:ext cx="471000" cy="458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13" name="Google Shape;113;p19"/>
          <p:cNvCxnSpPr/>
          <p:nvPr/>
        </p:nvCxnSpPr>
        <p:spPr>
          <a:xfrm>
            <a:off x="3532275" y="1759950"/>
            <a:ext cx="2268000" cy="334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14" name="Google Shape;114;p19"/>
          <p:cNvCxnSpPr/>
          <p:nvPr/>
        </p:nvCxnSpPr>
        <p:spPr>
          <a:xfrm flipH="1" rot="10800000">
            <a:off x="5069125" y="1313700"/>
            <a:ext cx="718800" cy="111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15" name="Google Shape;115;p19"/>
          <p:cNvCxnSpPr/>
          <p:nvPr/>
        </p:nvCxnSpPr>
        <p:spPr>
          <a:xfrm>
            <a:off x="3202500" y="2063550"/>
            <a:ext cx="2523600" cy="811800"/>
          </a:xfrm>
          <a:prstGeom prst="curvedConnector3">
            <a:avLst>
              <a:gd fmla="val 92630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16" name="Google Shape;116;p19"/>
          <p:cNvCxnSpPr/>
          <p:nvPr/>
        </p:nvCxnSpPr>
        <p:spPr>
          <a:xfrm>
            <a:off x="5701225" y="2887800"/>
            <a:ext cx="594900" cy="731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Large Tourism events</a:t>
            </a:r>
            <a:endParaRPr/>
          </a:p>
        </p:txBody>
      </p:sp>
      <p:sp>
        <p:nvSpPr>
          <p:cNvPr id="122" name="Google Shape;122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-GB"/>
              <a:t>N</a:t>
            </a:r>
            <a:r>
              <a:rPr lang="en-GB"/>
              <a:t>ew years bell striking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-GB"/>
              <a:t>Yu garden lantern festival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-GB"/>
              <a:t>Tourism festival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-GB"/>
              <a:t>World travel fair 2020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-GB"/>
              <a:t>FHC 2020 China </a:t>
            </a:r>
            <a:endParaRPr/>
          </a:p>
        </p:txBody>
      </p:sp>
      <p:pic>
        <p:nvPicPr>
          <p:cNvPr id="123" name="Google Shape;12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4525" y="0"/>
            <a:ext cx="3569475" cy="223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74525" y="2773145"/>
            <a:ext cx="3569475" cy="2370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38574" y="3054600"/>
            <a:ext cx="3135651" cy="208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religion" id="130" name="Google Shape;13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895156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1"/>
          <p:cNvSpPr txBox="1"/>
          <p:nvPr/>
        </p:nvSpPr>
        <p:spPr>
          <a:xfrm>
            <a:off x="4572000" y="0"/>
            <a:ext cx="4398600" cy="5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RELIGION</a:t>
            </a:r>
            <a:endParaRPr/>
          </a:p>
        </p:txBody>
      </p:sp>
      <p:sp>
        <p:nvSpPr>
          <p:cNvPr id="132" name="Google Shape;132;p21"/>
          <p:cNvSpPr txBox="1"/>
          <p:nvPr/>
        </p:nvSpPr>
        <p:spPr>
          <a:xfrm>
            <a:off x="4668175" y="603025"/>
            <a:ext cx="4334700" cy="44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Majority are non-religious.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Buddhism - biggest following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Daoism - big following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Protestant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Catholic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Islam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Confucianism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/>
        </p:nvSpPr>
        <p:spPr>
          <a:xfrm>
            <a:off x="2759500" y="4540500"/>
            <a:ext cx="3399900" cy="5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Technological Developments</a:t>
            </a: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0450" y="714950"/>
            <a:ext cx="6197997" cy="371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111997" y="148350"/>
            <a:ext cx="2446800" cy="3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100"/>
              <a:t>Welcome to the era of smart cities</a:t>
            </a:r>
            <a:endParaRPr b="1" i="1" sz="1100"/>
          </a:p>
        </p:txBody>
      </p:sp>
      <p:sp>
        <p:nvSpPr>
          <p:cNvPr id="140" name="Google Shape;140;p22"/>
          <p:cNvSpPr txBox="1"/>
          <p:nvPr/>
        </p:nvSpPr>
        <p:spPr>
          <a:xfrm>
            <a:off x="2229275" y="4646250"/>
            <a:ext cx="4209300" cy="3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1" name="Google Shape;14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59778" y="3193425"/>
            <a:ext cx="1984222" cy="1951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2926701" cy="1951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11499" y="0"/>
            <a:ext cx="3232499" cy="181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2939150"/>
            <a:ext cx="2064524" cy="220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 txBox="1"/>
          <p:nvPr>
            <p:ph idx="1" type="body"/>
          </p:nvPr>
        </p:nvSpPr>
        <p:spPr>
          <a:xfrm>
            <a:off x="0" y="1805825"/>
            <a:ext cx="2336400" cy="180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Tourism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Best time to visit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Getting around the city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Inbound - Outbound visits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-GB" sz="1200"/>
              <a:t>The big smoke of the East… Literally. </a:t>
            </a:r>
            <a:r>
              <a:rPr b="1" lang="en-GB" sz="1200"/>
              <a:t>Air pollution.</a:t>
            </a:r>
            <a:endParaRPr b="1" sz="1200"/>
          </a:p>
        </p:txBody>
      </p:sp>
      <p:pic>
        <p:nvPicPr>
          <p:cNvPr id="150" name="Google Shape;15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9450" y="658375"/>
            <a:ext cx="4246800" cy="382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51475" y="0"/>
            <a:ext cx="2792525" cy="254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3375025" cy="18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68975" y="3452675"/>
            <a:ext cx="3375025" cy="1454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foggy shanghai" id="154" name="Google Shape;154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3611525"/>
            <a:ext cx="2179451" cy="153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/>
          <p:nvPr>
            <p:ph type="title"/>
          </p:nvPr>
        </p:nvSpPr>
        <p:spPr>
          <a:xfrm>
            <a:off x="0" y="0"/>
            <a:ext cx="4469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Reiteration…..</a:t>
            </a:r>
            <a:endParaRPr/>
          </a:p>
        </p:txBody>
      </p:sp>
      <p:sp>
        <p:nvSpPr>
          <p:cNvPr id="160" name="Google Shape;160;p24"/>
          <p:cNvSpPr txBox="1"/>
          <p:nvPr>
            <p:ph idx="1" type="body"/>
          </p:nvPr>
        </p:nvSpPr>
        <p:spPr>
          <a:xfrm>
            <a:off x="0" y="659800"/>
            <a:ext cx="4767600" cy="437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Open Sans"/>
              <a:buChar char="●"/>
            </a:pPr>
            <a:r>
              <a:rPr lang="en-GB" sz="1100">
                <a:solidFill>
                  <a:schemeClr val="dk1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Progressive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Open Sans"/>
              <a:buChar char="●"/>
            </a:pPr>
            <a:r>
              <a:rPr lang="en-GB" sz="1100">
                <a:solidFill>
                  <a:schemeClr val="dk1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Opposite to Beijing in terms of culture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Open Sans"/>
              <a:buChar char="●"/>
            </a:pPr>
            <a:r>
              <a:rPr lang="en-GB" sz="1100">
                <a:solidFill>
                  <a:schemeClr val="dk1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Open and welcoming of other nationalities and cultures.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Open Sans"/>
              <a:buChar char="●"/>
            </a:pPr>
            <a:r>
              <a:rPr lang="en-GB" sz="1100">
                <a:solidFill>
                  <a:schemeClr val="dk1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Embedded in its society and culture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Shanghai, it can seem like constant flux; the very impermanence of things has become the city’s greatest defining characteristic, while simultaneously this state of rapid, ongoing change is frequently seized on as a “return” to an earlier form—a reawakening of the “old Shanghai”, frenetic once again after decades trapped in a communism-induced “coma” (Harper, Pitts, and Mayhew 2006, 7). (Harte, 2007)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solidFill>
                  <a:schemeClr val="dk1"/>
                </a:solidFill>
              </a:rPr>
              <a:t>Illustrating the importance of cultural background on the tourist experience and how it is a major determinant in repeat visitation.</a:t>
            </a:r>
            <a:endParaRPr b="1" sz="1100" u="sng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descr="Image result for hofstede china" id="161" name="Google Shape;16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7600" y="0"/>
            <a:ext cx="43764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/>
          <p:nvPr>
            <p:ph type="title"/>
          </p:nvPr>
        </p:nvSpPr>
        <p:spPr>
          <a:xfrm>
            <a:off x="0" y="0"/>
            <a:ext cx="8520600" cy="3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References</a:t>
            </a:r>
            <a:endParaRPr sz="1000"/>
          </a:p>
        </p:txBody>
      </p:sp>
      <p:sp>
        <p:nvSpPr>
          <p:cNvPr id="167" name="Google Shape;167;p25"/>
          <p:cNvSpPr txBox="1"/>
          <p:nvPr>
            <p:ph idx="1" type="body"/>
          </p:nvPr>
        </p:nvSpPr>
        <p:spPr>
          <a:xfrm>
            <a:off x="49825" y="280800"/>
            <a:ext cx="9144000" cy="486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Harte, D. (2017). Shanghai Cosmopolis: Negotiating the Branded City. </a:t>
            </a:r>
            <a:r>
              <a:rPr i="1" lang="en-GB" sz="500">
                <a:solidFill>
                  <a:srgbClr val="000000"/>
                </a:solidFill>
              </a:rPr>
              <a:t>Critical Arts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, 31(6), pp.76-91.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Hruby, D. (2020). </a:t>
            </a:r>
            <a:r>
              <a:rPr i="1" lang="en-GB" sz="500">
                <a:solidFill>
                  <a:srgbClr val="000000"/>
                </a:solidFill>
              </a:rPr>
              <a:t>Is this China’s best city for expats?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Bbc.com. Available at: https://www.bbc.com/worklife/article/20160307-is-this-chinas-best-city-for-expats [Accessed 10 Jan. 2020]. 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Gill, R. (2020). </a:t>
            </a:r>
            <a:r>
              <a:rPr i="1" lang="en-GB" sz="500">
                <a:solidFill>
                  <a:srgbClr val="000000"/>
                </a:solidFill>
              </a:rPr>
              <a:t>Destination report: Shanghai | Buying Business Travel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Buying Business Travel. Available at: https://buyingbusinesstravel.com/feature/0221981-destination-report-shanghai/ [Accessed 11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Ig.ft.com. (2020). </a:t>
            </a:r>
            <a:r>
              <a:rPr i="1" lang="en-GB" sz="500">
                <a:solidFill>
                  <a:srgbClr val="000000"/>
                </a:solidFill>
              </a:rPr>
              <a:t>Inside the outsider’s Shanghai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https://ig.ft.com/sites/2015/special-reports/shanghai/ [Accessed 12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Produce Report. (2020). </a:t>
            </a:r>
            <a:r>
              <a:rPr i="1" lang="en-GB" sz="500">
                <a:solidFill>
                  <a:srgbClr val="000000"/>
                </a:solidFill>
              </a:rPr>
              <a:t>Severe congestion and delays at Shanghai Port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https://www.producereport.com/article/severe-congestion-delays-shanghai-port [Accessed 9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Shanghai.gov.cn. (2020). </a:t>
            </a:r>
            <a:r>
              <a:rPr i="1" lang="en-GB" sz="500">
                <a:solidFill>
                  <a:srgbClr val="000000"/>
                </a:solidFill>
              </a:rPr>
              <a:t>SHANGHAI CHINA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http://www.shanghai.gov.cn/shanghai/node27118/node27386/node27408/node27413/node27599/userobject26ai480.html [Accessed 11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South China Morning Post. (2020). </a:t>
            </a:r>
            <a:r>
              <a:rPr i="1" lang="en-GB" sz="500">
                <a:solidFill>
                  <a:srgbClr val="000000"/>
                </a:solidFill>
              </a:rPr>
              <a:t>Shanghai aiming for 6 per cent GDP growth in 2020, mayor says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https://www.scmp.com/business/companies/article/3046238/shanghai-aiming-6-cent-gdp-growth-2020-will-bank-foreign [Accessed 20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South China Morning Post. (2020). </a:t>
            </a:r>
            <a:r>
              <a:rPr i="1" lang="en-GB" sz="500">
                <a:solidFill>
                  <a:srgbClr val="000000"/>
                </a:solidFill>
              </a:rPr>
              <a:t>China doubles size of Shanghai FTZ in drive to open markets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https://www.scmp.com/economy/china-economy/article/3021706/china-doubles-size-shanghai-free-trade-zone-include-tesla [Accessed 20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Travel Agent Central. (2020). </a:t>
            </a:r>
            <a:r>
              <a:rPr i="1" lang="en-GB" sz="500">
                <a:solidFill>
                  <a:srgbClr val="000000"/>
                </a:solidFill>
              </a:rPr>
              <a:t>Stats: Shanghai, Beijing Top Global Tourism Market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[online] Available at: https://www.travelagentcentral.com/destinations/stats-shanghai-beijing-top-global-tourism-market [Accessed 11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Country Digest. (2020). </a:t>
            </a:r>
            <a:r>
              <a:rPr i="1" lang="en-GB" sz="500">
                <a:solidFill>
                  <a:schemeClr val="dk1"/>
                </a:solidFill>
              </a:rPr>
              <a:t>Shanghai population (2017) - DATA AND INFORMATION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. [online] Available at: https://countrydigest.org/shanghai-population/ [Accessed 10 Jan. 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Travel china guide.2020.”Shanghai Events”. [Online]. Available:</a:t>
            </a:r>
            <a:r>
              <a:rPr i="1" lang="en-GB" sz="500" u="sng">
                <a:solidFill>
                  <a:srgbClr val="000000"/>
                </a:solidFill>
                <a:hlinkClick r:id="rId3"/>
              </a:rPr>
              <a:t>https://www.travelchinaguide.com/cityguides/shanghai/events.htm</a:t>
            </a:r>
            <a:r>
              <a:rPr i="1" lang="en-GB" sz="500">
                <a:solidFill>
                  <a:srgbClr val="000000"/>
                </a:solidFill>
                <a:highlight>
                  <a:srgbClr val="FFFFFF"/>
                </a:highlight>
              </a:rPr>
              <a:t>. [Accessed Date:January,15,2020].</a:t>
            </a:r>
            <a:endParaRPr i="1" sz="5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rgbClr val="000000"/>
                </a:solidFill>
              </a:rPr>
              <a:t>Travel China Guide. (2020). “Shanghai Food: Top 5”. [Online]. Available:</a:t>
            </a:r>
            <a:r>
              <a:rPr i="1" lang="en-GB" sz="500">
                <a:solidFill>
                  <a:srgbClr val="000000"/>
                </a:solidFill>
                <a:uFill>
                  <a:noFill/>
                </a:uFill>
                <a:hlinkClick r:id="rId4"/>
              </a:rPr>
              <a:t> </a:t>
            </a:r>
            <a:r>
              <a:rPr i="1" lang="en-GB" sz="500" u="sng">
                <a:solidFill>
                  <a:srgbClr val="000000"/>
                </a:solidFill>
                <a:hlinkClick r:id="rId5"/>
              </a:rPr>
              <a:t>https://www.travelchinaguide.com/cityguides/shanghai/dining/more.htm</a:t>
            </a:r>
            <a:r>
              <a:rPr i="1" lang="en-GB" sz="500">
                <a:solidFill>
                  <a:srgbClr val="000000"/>
                </a:solidFill>
              </a:rPr>
              <a:t>. [Accessed Date: January, 12,2020]. </a:t>
            </a:r>
            <a:endParaRPr i="1" sz="5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rgbClr val="000000"/>
                </a:solidFill>
              </a:rPr>
              <a:t>Mitra, A. (June, 2019). “Top 10 Shanghai Dishes”. [Online]. Available:</a:t>
            </a:r>
            <a:r>
              <a:rPr i="1" lang="en-GB" sz="500">
                <a:solidFill>
                  <a:srgbClr val="000000"/>
                </a:solidFill>
                <a:uFill>
                  <a:noFill/>
                </a:uFill>
                <a:hlinkClick r:id="rId6"/>
              </a:rPr>
              <a:t> </a:t>
            </a:r>
            <a:r>
              <a:rPr i="1" lang="en-GB" sz="500" u="sng">
                <a:solidFill>
                  <a:srgbClr val="000000"/>
                </a:solidFill>
                <a:hlinkClick r:id="rId7"/>
              </a:rPr>
              <a:t>https://www.chinahighlights.com/shanghai/food-restaurant.htm</a:t>
            </a:r>
            <a:r>
              <a:rPr i="1" lang="en-GB" sz="500">
                <a:solidFill>
                  <a:srgbClr val="000000"/>
                </a:solidFill>
              </a:rPr>
              <a:t>. [Accessed Date: January, 2,2020]. </a:t>
            </a:r>
            <a:endParaRPr i="1" sz="5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chemeClr val="dk1"/>
                </a:solidFill>
              </a:rPr>
              <a:t>Su, Q, G. (April, 2019). “Differentiating Between Shanghainese And Mandarin”.[Online]. Available:</a:t>
            </a:r>
            <a:r>
              <a:rPr i="1" lang="en-GB" sz="500">
                <a:solidFill>
                  <a:schemeClr val="dk1"/>
                </a:solidFill>
                <a:uFill>
                  <a:noFill/>
                </a:uFill>
                <a:hlinkClick r:id="rId8"/>
              </a:rPr>
              <a:t> </a:t>
            </a:r>
            <a:r>
              <a:rPr i="1" lang="en-GB" sz="500" u="sng">
                <a:solidFill>
                  <a:schemeClr val="hlink"/>
                </a:solidFill>
                <a:hlinkClick r:id="rId9"/>
              </a:rPr>
              <a:t>https://www.thoughtco.com/shanghainese-the-language-of-shanghai-2278415</a:t>
            </a:r>
            <a:r>
              <a:rPr i="1" lang="en-GB" sz="500">
                <a:solidFill>
                  <a:schemeClr val="dk1"/>
                </a:solidFill>
              </a:rPr>
              <a:t>. [Accessed Date: January, 4, 2020].  </a:t>
            </a:r>
            <a:endParaRPr i="1" sz="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Encyclopaedia Britannica. (2020). </a:t>
            </a:r>
            <a:r>
              <a:rPr i="1" lang="en-GB" sz="500">
                <a:solidFill>
                  <a:schemeClr val="dk1"/>
                </a:solidFill>
              </a:rPr>
              <a:t>Shanghai - Economy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. [online] Available at: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  <a:uFill>
                  <a:noFill/>
                </a:uFill>
                <a:hlinkClick r:id="rId10"/>
              </a:rPr>
              <a:t> </a:t>
            </a:r>
            <a:r>
              <a:rPr i="1" lang="en-GB" sz="500" u="sng">
                <a:solidFill>
                  <a:schemeClr val="hlink"/>
                </a:solidFill>
                <a:highlight>
                  <a:srgbClr val="FFFFFF"/>
                </a:highlight>
                <a:hlinkClick r:id="rId11"/>
              </a:rPr>
              <a:t>https://www.britannica.com/place/Shanghai/Economy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 [Accessed 10 Jan. 2020]</a:t>
            </a:r>
            <a:endParaRPr i="1" sz="5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Travelchinaguide.com. (2020). </a:t>
            </a:r>
            <a:r>
              <a:rPr i="1" lang="en-GB" sz="500">
                <a:solidFill>
                  <a:schemeClr val="dk1"/>
                </a:solidFill>
              </a:rPr>
              <a:t>Shanghai Economy: Agriculture, Industries with Development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. [online] Available at: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  <a:uFill>
                  <a:noFill/>
                </a:uFill>
                <a:hlinkClick r:id="rId12"/>
              </a:rPr>
              <a:t> </a:t>
            </a:r>
            <a:r>
              <a:rPr i="1" lang="en-GB" sz="500" u="sng">
                <a:solidFill>
                  <a:schemeClr val="hlink"/>
                </a:solidFill>
                <a:highlight>
                  <a:srgbClr val="FFFFFF"/>
                </a:highlight>
                <a:hlinkClick r:id="rId13"/>
              </a:rPr>
              <a:t>https://www.travelchinaguide.com/cityguides/shanghai/economy.htm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 [Accessed 10 Jan. 2020]</a:t>
            </a:r>
            <a:endParaRPr i="1" sz="5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ThoughtCo. (2020). </a:t>
            </a:r>
            <a:r>
              <a:rPr i="1" lang="en-GB" sz="500">
                <a:solidFill>
                  <a:schemeClr val="dk1"/>
                </a:solidFill>
              </a:rPr>
              <a:t>What Is Shanghainese and How Is It Different From Mandarin Chinese?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 [online] Available at: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  <a:uFill>
                  <a:noFill/>
                </a:uFill>
                <a:hlinkClick r:id="rId14"/>
              </a:rPr>
              <a:t> </a:t>
            </a:r>
            <a:r>
              <a:rPr i="1" lang="en-GB" sz="500" u="sng">
                <a:solidFill>
                  <a:schemeClr val="hlink"/>
                </a:solidFill>
                <a:highlight>
                  <a:srgbClr val="FFFFFF"/>
                </a:highlight>
                <a:hlinkClick r:id="rId15"/>
              </a:rPr>
              <a:t>https://www.thoughtco.com/shanghainese-the-language-of-shanghai-2278415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 [Accessed 10 Jan. 2020]</a:t>
            </a:r>
            <a:endParaRPr i="1" sz="5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Shanghai, F. (2020). </a:t>
            </a:r>
            <a:r>
              <a:rPr i="1" lang="en-GB" sz="500">
                <a:solidFill>
                  <a:schemeClr val="dk1"/>
                </a:solidFill>
              </a:rPr>
              <a:t>Shanghai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. [online] Discover China. Available at: </a:t>
            </a:r>
            <a:r>
              <a:rPr i="1" lang="en-GB" sz="500" u="sng">
                <a:solidFill>
                  <a:schemeClr val="hlink"/>
                </a:solidFill>
                <a:highlight>
                  <a:srgbClr val="FFFFFF"/>
                </a:highlight>
                <a:hlinkClick r:id="rId16"/>
              </a:rPr>
              <a:t>https://www.discoverchina.com/shanghai</a:t>
            </a:r>
            <a:r>
              <a:rPr i="1" lang="en-GB" sz="500">
                <a:solidFill>
                  <a:schemeClr val="dk1"/>
                </a:solidFill>
                <a:highlight>
                  <a:srgbClr val="FFFFFF"/>
                </a:highlight>
              </a:rPr>
              <a:t>  [Accessed 21 Jan. 2020].</a:t>
            </a:r>
            <a:endParaRPr i="1" sz="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60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