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75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F088C67-C3A6-442C-9B44-6006DF16770B}" type="datetimeFigureOut">
              <a:rPr lang="en-US" smtClean="0"/>
              <a:pPr/>
              <a:t>2/9/2013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21781F2-AAF2-4DC2-8FD3-87DB000E1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Palace G view.jpg"/>
          <p:cNvPicPr>
            <a:picLocks noChangeAspect="1"/>
          </p:cNvPicPr>
          <p:nvPr/>
        </p:nvPicPr>
        <p:blipFill>
          <a:blip r:embed="rId2" cstate="print">
            <a:lum bright="-4000" contrast="-4000"/>
          </a:blip>
          <a:stretch>
            <a:fillRect/>
          </a:stretch>
        </p:blipFill>
        <p:spPr>
          <a:xfrm>
            <a:off x="508000" y="381000"/>
            <a:ext cx="8128000" cy="609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Pharaohs, Phoenicians &amp; Peoples of the Sea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Royal Tombs &amp; Palaces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Emergence of Elites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643051"/>
            <a:ext cx="8258204" cy="475775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800" dirty="0"/>
              <a:t>Emergence of elite </a:t>
            </a:r>
            <a:r>
              <a:rPr lang="en-GB" sz="2800" dirty="0" smtClean="0"/>
              <a:t>groups is a </a:t>
            </a:r>
            <a:r>
              <a:rPr lang="en-GB" sz="2800" dirty="0"/>
              <a:t>key characteristics of </a:t>
            </a:r>
            <a:r>
              <a:rPr lang="en-GB" sz="2800" dirty="0" smtClean="0"/>
              <a:t>urbanisation/civilisation:</a:t>
            </a:r>
            <a:endParaRPr lang="en-GB" sz="2800" dirty="0"/>
          </a:p>
          <a:p>
            <a:pPr lvl="1">
              <a:defRPr/>
            </a:pPr>
            <a:r>
              <a:rPr lang="en-GB" sz="2400" dirty="0"/>
              <a:t>Control of economic </a:t>
            </a:r>
            <a:r>
              <a:rPr lang="en-GB" sz="2400" dirty="0" smtClean="0"/>
              <a:t>resource</a:t>
            </a:r>
            <a:endParaRPr lang="en-GB" sz="2400" dirty="0"/>
          </a:p>
          <a:p>
            <a:pPr lvl="1">
              <a:defRPr/>
            </a:pPr>
            <a:r>
              <a:rPr lang="en-GB" sz="2400" dirty="0"/>
              <a:t>Employment of specialists involved in production of crafted objects &amp; bureaucracy / administration</a:t>
            </a:r>
          </a:p>
          <a:p>
            <a:pPr>
              <a:defRPr/>
            </a:pPr>
            <a:r>
              <a:rPr lang="en-GB" sz="2800" dirty="0"/>
              <a:t>Archaeological criteria to identify emergence of elites?</a:t>
            </a:r>
          </a:p>
          <a:p>
            <a:pPr lvl="1">
              <a:defRPr/>
            </a:pPr>
            <a:r>
              <a:rPr lang="en-GB" sz="2400" dirty="0"/>
              <a:t>High status “art” objects</a:t>
            </a:r>
          </a:p>
          <a:p>
            <a:pPr lvl="1">
              <a:defRPr/>
            </a:pPr>
            <a:r>
              <a:rPr lang="en-GB" sz="2400" dirty="0"/>
              <a:t>Rich burials &amp; monumental burial facilities</a:t>
            </a:r>
          </a:p>
          <a:p>
            <a:pPr lvl="1">
              <a:defRPr/>
            </a:pPr>
            <a:r>
              <a:rPr lang="en-GB" sz="2400" dirty="0"/>
              <a:t>Monumental architecture (temples &amp; palaces)</a:t>
            </a:r>
          </a:p>
          <a:p>
            <a:pPr lvl="1">
              <a:defRPr/>
            </a:pPr>
            <a:r>
              <a:rPr lang="en-GB" sz="2400" dirty="0" smtClean="0"/>
              <a:t>Writing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EB II Southern Levant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257676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 smtClean="0"/>
              <a:t>Limited evidence:</a:t>
            </a:r>
          </a:p>
          <a:p>
            <a:pPr lvl="1">
              <a:defRPr/>
            </a:pPr>
            <a:r>
              <a:rPr lang="en-GB" dirty="0" smtClean="0"/>
              <a:t>No monumental burials</a:t>
            </a:r>
            <a:endParaRPr lang="en-GB" dirty="0"/>
          </a:p>
          <a:p>
            <a:pPr lvl="1">
              <a:defRPr/>
            </a:pPr>
            <a:r>
              <a:rPr lang="en-GB" dirty="0"/>
              <a:t>No evidence for elite craft production</a:t>
            </a:r>
          </a:p>
          <a:p>
            <a:pPr lvl="1">
              <a:defRPr/>
            </a:pPr>
            <a:r>
              <a:rPr lang="en-GB" dirty="0"/>
              <a:t>No writing: or evidence for </a:t>
            </a:r>
            <a:r>
              <a:rPr lang="en-GB" dirty="0" smtClean="0"/>
              <a:t> </a:t>
            </a:r>
            <a:r>
              <a:rPr lang="en-GB" dirty="0"/>
              <a:t>administrative bureaucracies</a:t>
            </a:r>
          </a:p>
          <a:p>
            <a:pPr>
              <a:defRPr/>
            </a:pPr>
            <a:r>
              <a:rPr lang="en-GB" dirty="0"/>
              <a:t>Evidence </a:t>
            </a:r>
            <a:r>
              <a:rPr lang="en-GB" dirty="0" smtClean="0"/>
              <a:t>solely comprises: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Fortifications </a:t>
            </a:r>
            <a:r>
              <a:rPr lang="en-GB" dirty="0"/>
              <a:t>mobilisation of labour</a:t>
            </a:r>
          </a:p>
          <a:p>
            <a:pPr lvl="1">
              <a:defRPr/>
            </a:pPr>
            <a:r>
              <a:rPr lang="en-GB" dirty="0"/>
              <a:t>Large residential (?) </a:t>
            </a:r>
            <a:r>
              <a:rPr lang="en-GB" dirty="0" smtClean="0"/>
              <a:t>structures (palaces?)</a:t>
            </a:r>
            <a:endParaRPr lang="en-GB" dirty="0"/>
          </a:p>
        </p:txBody>
      </p:sp>
      <p:pic>
        <p:nvPicPr>
          <p:cNvPr id="6" name="Picture 10" descr="EMe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12000" contrast="-12000"/>
          </a:blip>
          <a:srcRect/>
          <a:stretch>
            <a:fillRect/>
          </a:stretch>
        </p:blipFill>
        <p:spPr bwMode="auto">
          <a:xfrm>
            <a:off x="4788024" y="2204864"/>
            <a:ext cx="4038600" cy="2728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Southern Levant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14488"/>
            <a:ext cx="4572032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400" dirty="0" smtClean="0"/>
              <a:t>EB II towns: large </a:t>
            </a:r>
            <a:r>
              <a:rPr lang="en-GB" sz="2400" dirty="0"/>
              <a:t>patrician houses </a:t>
            </a:r>
            <a:r>
              <a:rPr lang="en-GB" sz="2400" dirty="0" smtClean="0"/>
              <a:t>:</a:t>
            </a:r>
            <a:endParaRPr lang="en-GB" sz="2400" dirty="0"/>
          </a:p>
          <a:p>
            <a:pPr lvl="1">
              <a:defRPr/>
            </a:pPr>
            <a:r>
              <a:rPr lang="en-GB" sz="2000" dirty="0"/>
              <a:t>Multi-cellular </a:t>
            </a:r>
            <a:r>
              <a:rPr lang="en-GB" sz="2000" dirty="0" smtClean="0"/>
              <a:t>buildings</a:t>
            </a:r>
          </a:p>
          <a:p>
            <a:pPr lvl="1">
              <a:defRPr/>
            </a:pPr>
            <a:r>
              <a:rPr lang="en-GB" sz="2000" dirty="0" smtClean="0"/>
              <a:t>Fine </a:t>
            </a:r>
            <a:r>
              <a:rPr lang="en-GB" sz="2000" dirty="0"/>
              <a:t>architecture</a:t>
            </a:r>
          </a:p>
          <a:p>
            <a:pPr>
              <a:defRPr/>
            </a:pPr>
            <a:r>
              <a:rPr lang="en-GB" sz="2400" dirty="0" smtClean="0"/>
              <a:t>Specialization </a:t>
            </a:r>
            <a:r>
              <a:rPr lang="en-GB" sz="2400" dirty="0"/>
              <a:t>of space &amp; </a:t>
            </a:r>
            <a:r>
              <a:rPr lang="en-GB" sz="2400" dirty="0" smtClean="0"/>
              <a:t>activities?</a:t>
            </a:r>
            <a:endParaRPr lang="en-GB" sz="2400" dirty="0"/>
          </a:p>
          <a:p>
            <a:pPr>
              <a:defRPr/>
            </a:pPr>
            <a:r>
              <a:rPr lang="en-GB" sz="2400" dirty="0"/>
              <a:t>Occupied by people of special status?</a:t>
            </a:r>
          </a:p>
          <a:p>
            <a:pPr>
              <a:defRPr/>
            </a:pPr>
            <a:r>
              <a:rPr lang="en-GB" sz="2400" dirty="0" smtClean="0"/>
              <a:t>Palaces</a:t>
            </a:r>
            <a:r>
              <a:rPr lang="en-GB" sz="2400" dirty="0"/>
              <a:t>?</a:t>
            </a:r>
          </a:p>
          <a:p>
            <a:pPr lvl="1">
              <a:defRPr/>
            </a:pPr>
            <a:r>
              <a:rPr lang="en-GB" sz="2000" dirty="0"/>
              <a:t>Instruments of political &amp; economic control</a:t>
            </a:r>
          </a:p>
          <a:p>
            <a:pPr lvl="1">
              <a:defRPr/>
            </a:pPr>
            <a:r>
              <a:rPr lang="en-GB" sz="2000" dirty="0"/>
              <a:t>Evidence for the first local monarchies in Canaan</a:t>
            </a:r>
          </a:p>
        </p:txBody>
      </p:sp>
      <p:pic>
        <p:nvPicPr>
          <p:cNvPr id="6" name="Picture 3" descr="farah Maison des Jarres.t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1627158"/>
            <a:ext cx="3714776" cy="4197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500694" y="5896293"/>
            <a:ext cx="3286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C000"/>
                </a:solidFill>
              </a:rPr>
              <a:t>Farah: </a:t>
            </a:r>
            <a:r>
              <a:rPr lang="en-GB" sz="2400" dirty="0" err="1" smtClean="0">
                <a:solidFill>
                  <a:srgbClr val="FFC000"/>
                </a:solidFill>
              </a:rPr>
              <a:t>Maison</a:t>
            </a:r>
            <a:r>
              <a:rPr lang="en-GB" sz="2400" dirty="0" smtClean="0">
                <a:solidFill>
                  <a:srgbClr val="FFC000"/>
                </a:solidFill>
              </a:rPr>
              <a:t> des </a:t>
            </a:r>
            <a:r>
              <a:rPr lang="en-GB" sz="2400" dirty="0" err="1" smtClean="0">
                <a:solidFill>
                  <a:srgbClr val="FFC000"/>
                </a:solidFill>
              </a:rPr>
              <a:t>Jarres</a:t>
            </a:r>
            <a:endParaRPr lang="en-GB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EB II Northern Levant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1773936"/>
            <a:ext cx="4573742" cy="472689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Considerably </a:t>
            </a:r>
            <a:r>
              <a:rPr lang="en-GB" dirty="0"/>
              <a:t>more evidence for </a:t>
            </a:r>
            <a:r>
              <a:rPr lang="en-GB" dirty="0" smtClean="0"/>
              <a:t>political </a:t>
            </a:r>
            <a:r>
              <a:rPr lang="en-GB" dirty="0"/>
              <a:t>&amp; economic </a:t>
            </a:r>
            <a:r>
              <a:rPr lang="en-GB" dirty="0" smtClean="0"/>
              <a:t>elites</a:t>
            </a:r>
            <a:endParaRPr lang="en-GB" dirty="0"/>
          </a:p>
          <a:p>
            <a:pPr>
              <a:defRPr/>
            </a:pPr>
            <a:r>
              <a:rPr lang="en-GB" dirty="0"/>
              <a:t>Numerous wealthy </a:t>
            </a:r>
            <a:r>
              <a:rPr lang="en-GB" dirty="0" smtClean="0"/>
              <a:t>burials</a:t>
            </a:r>
            <a:endParaRPr lang="en-GB" dirty="0"/>
          </a:p>
          <a:p>
            <a:pPr>
              <a:defRPr/>
            </a:pPr>
            <a:r>
              <a:rPr lang="en-GB" dirty="0" smtClean="0"/>
              <a:t>Craft </a:t>
            </a:r>
            <a:r>
              <a:rPr lang="en-GB" dirty="0"/>
              <a:t>specialisation: using luxury goods derived from long distance trade</a:t>
            </a:r>
          </a:p>
          <a:p>
            <a:pPr>
              <a:defRPr/>
            </a:pPr>
            <a:r>
              <a:rPr lang="en-GB" dirty="0" smtClean="0"/>
              <a:t>Large structures </a:t>
            </a:r>
            <a:r>
              <a:rPr lang="en-GB" dirty="0"/>
              <a:t>which appear to be palatial</a:t>
            </a:r>
          </a:p>
          <a:p>
            <a:pPr>
              <a:defRPr/>
            </a:pPr>
            <a:r>
              <a:rPr lang="en-GB" dirty="0"/>
              <a:t>Adoption of cuneiform writing system</a:t>
            </a:r>
          </a:p>
        </p:txBody>
      </p:sp>
      <p:pic>
        <p:nvPicPr>
          <p:cNvPr id="6" name="Picture 10" descr="EMe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12000" contrast="-12000"/>
          </a:blip>
          <a:srcRect/>
          <a:stretch>
            <a:fillRect/>
          </a:stretch>
        </p:blipFill>
        <p:spPr bwMode="auto">
          <a:xfrm>
            <a:off x="4788024" y="2492896"/>
            <a:ext cx="4038600" cy="2728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Royal Burials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773936"/>
            <a:ext cx="4500594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EBA Syria: rich &amp; varied funerary record</a:t>
            </a:r>
          </a:p>
          <a:p>
            <a:pPr>
              <a:defRPr/>
            </a:pPr>
            <a:r>
              <a:rPr lang="en-GB" dirty="0" smtClean="0"/>
              <a:t>Wealthily furnished </a:t>
            </a:r>
            <a:r>
              <a:rPr lang="en-GB" dirty="0"/>
              <a:t>elite </a:t>
            </a:r>
            <a:r>
              <a:rPr lang="en-GB" dirty="0" smtClean="0"/>
              <a:t>tombs with stone </a:t>
            </a:r>
            <a:r>
              <a:rPr lang="en-GB" dirty="0"/>
              <a:t>built shafts &amp; chamber tombs</a:t>
            </a:r>
          </a:p>
          <a:p>
            <a:pPr lvl="1">
              <a:defRPr/>
            </a:pPr>
            <a:r>
              <a:rPr lang="en-GB" dirty="0" smtClean="0"/>
              <a:t>Monumental scale</a:t>
            </a:r>
            <a:r>
              <a:rPr lang="en-GB" dirty="0"/>
              <a:t>: </a:t>
            </a:r>
            <a:r>
              <a:rPr lang="en-GB" dirty="0" smtClean="0"/>
              <a:t>a </a:t>
            </a:r>
            <a:r>
              <a:rPr lang="en-GB" dirty="0"/>
              <a:t>considerable investment of labour</a:t>
            </a:r>
          </a:p>
          <a:p>
            <a:pPr lvl="1">
              <a:defRPr/>
            </a:pPr>
            <a:r>
              <a:rPr lang="en-GB" dirty="0" smtClean="0"/>
              <a:t>Multiple inhumations</a:t>
            </a:r>
            <a:endParaRPr lang="en-GB" dirty="0"/>
          </a:p>
        </p:txBody>
      </p:sp>
      <p:pic>
        <p:nvPicPr>
          <p:cNvPr id="6" name="Picture 4" descr="reabl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60648"/>
            <a:ext cx="3158481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7380312" y="332656"/>
            <a:ext cx="1228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Jerablus</a:t>
            </a:r>
            <a:endParaRPr lang="en-GB" sz="2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7" descr="silvervessels_Umm Marr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501008"/>
            <a:ext cx="4047356" cy="271999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580112" y="6237312"/>
            <a:ext cx="32421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Silver vessels: Umm el-</a:t>
            </a:r>
            <a:r>
              <a:rPr lang="en-GB" sz="2000" dirty="0" err="1" smtClean="0">
                <a:solidFill>
                  <a:srgbClr val="FFC000"/>
                </a:solidFill>
              </a:rPr>
              <a:t>Marra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Tell_Banat gol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692696"/>
            <a:ext cx="4095750" cy="26860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Grave Goods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772816"/>
            <a:ext cx="4686304" cy="478634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Wealthy grave </a:t>
            </a:r>
            <a:r>
              <a:rPr lang="en-GB" dirty="0" smtClean="0"/>
              <a:t>goods</a:t>
            </a:r>
          </a:p>
          <a:p>
            <a:pPr>
              <a:defRPr/>
            </a:pPr>
            <a:r>
              <a:rPr lang="en-GB" dirty="0" smtClean="0"/>
              <a:t>Stylistic </a:t>
            </a:r>
            <a:r>
              <a:rPr lang="en-GB" dirty="0"/>
              <a:t>parallels with material </a:t>
            </a:r>
            <a:r>
              <a:rPr lang="en-GB" dirty="0" smtClean="0"/>
              <a:t>from Ur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Gold </a:t>
            </a:r>
            <a:r>
              <a:rPr lang="en-GB" dirty="0"/>
              <a:t>beads strewn over body</a:t>
            </a:r>
          </a:p>
          <a:p>
            <a:pPr lvl="1">
              <a:defRPr/>
            </a:pPr>
            <a:r>
              <a:rPr lang="en-GB" dirty="0"/>
              <a:t>Ostrich egg inlaid with mother of pearl &amp; lapis </a:t>
            </a:r>
            <a:r>
              <a:rPr lang="en-GB" dirty="0" smtClean="0"/>
              <a:t>lazuli</a:t>
            </a:r>
          </a:p>
          <a:p>
            <a:pPr lvl="1">
              <a:defRPr/>
            </a:pPr>
            <a:r>
              <a:rPr lang="en-GB" dirty="0" smtClean="0"/>
              <a:t>Gold pendants</a:t>
            </a:r>
          </a:p>
          <a:p>
            <a:pPr lvl="1">
              <a:defRPr/>
            </a:pPr>
            <a:r>
              <a:rPr lang="en-GB" dirty="0" smtClean="0"/>
              <a:t>Lapis </a:t>
            </a:r>
            <a:r>
              <a:rPr lang="en-GB" dirty="0"/>
              <a:t>lazuli beads in form of fly</a:t>
            </a:r>
          </a:p>
          <a:p>
            <a:pPr>
              <a:defRPr/>
            </a:pPr>
            <a:r>
              <a:rPr lang="en-GB" dirty="0" smtClean="0"/>
              <a:t>Long </a:t>
            </a:r>
            <a:r>
              <a:rPr lang="en-GB" dirty="0"/>
              <a:t>distance </a:t>
            </a:r>
            <a:r>
              <a:rPr lang="en-GB" dirty="0" smtClean="0"/>
              <a:t>trade &amp; </a:t>
            </a:r>
            <a:r>
              <a:rPr lang="en-GB" dirty="0"/>
              <a:t>acquisition of luxuries accumulated in hands of a </a:t>
            </a:r>
            <a:r>
              <a:rPr lang="en-GB" dirty="0" smtClean="0"/>
              <a:t>few</a:t>
            </a:r>
          </a:p>
          <a:p>
            <a:pPr>
              <a:defRPr/>
            </a:pPr>
            <a:r>
              <a:rPr lang="en-GB" dirty="0" smtClean="0"/>
              <a:t>Deliberately removed </a:t>
            </a:r>
            <a:r>
              <a:rPr lang="en-GB" dirty="0"/>
              <a:t>from circulation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/>
          </a:p>
        </p:txBody>
      </p:sp>
      <p:pic>
        <p:nvPicPr>
          <p:cNvPr id="8" name="Picture 7" descr="umm el marra penda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08304" y="2996952"/>
            <a:ext cx="1635198" cy="3633773"/>
          </a:xfrm>
          <a:prstGeom prst="rect">
            <a:avLst/>
          </a:prstGeom>
        </p:spPr>
      </p:pic>
      <p:pic>
        <p:nvPicPr>
          <p:cNvPr id="9" name="Content Placeholder 8" descr="gold bead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932040" y="3717032"/>
            <a:ext cx="2208660" cy="241316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1062"/>
          </a:xfrm>
        </p:spPr>
        <p:txBody>
          <a:bodyPr/>
          <a:lstStyle/>
          <a:p>
            <a:r>
              <a:rPr lang="en-GB" dirty="0" smtClean="0"/>
              <a:t>Tell Banat White Monument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752528" cy="489542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Monumental funerary tumulus:</a:t>
            </a:r>
          </a:p>
          <a:p>
            <a:pPr lvl="1"/>
            <a:r>
              <a:rPr lang="en-GB" dirty="0" smtClean="0"/>
              <a:t>Modification of the landscape</a:t>
            </a:r>
          </a:p>
          <a:p>
            <a:pPr>
              <a:defRPr/>
            </a:pPr>
            <a:r>
              <a:rPr lang="en-GB" dirty="0" smtClean="0"/>
              <a:t>Funerary ritual:</a:t>
            </a:r>
          </a:p>
          <a:p>
            <a:pPr lvl="1">
              <a:defRPr/>
            </a:pPr>
            <a:r>
              <a:rPr lang="en-GB" dirty="0" smtClean="0"/>
              <a:t>Disarticulated </a:t>
            </a:r>
            <a:r>
              <a:rPr lang="en-GB" dirty="0" smtClean="0"/>
              <a:t>human remains mixed with animal bones &amp; pottery buried in the </a:t>
            </a:r>
            <a:r>
              <a:rPr lang="en-GB" dirty="0" smtClean="0"/>
              <a:t>side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Places for veneration &amp; remembrance of ancestors:</a:t>
            </a:r>
          </a:p>
          <a:p>
            <a:pPr lvl="1">
              <a:defRPr/>
            </a:pPr>
            <a:r>
              <a:rPr lang="en-GB" dirty="0" smtClean="0"/>
              <a:t>Repeated ritual including funerary feasts (textual evidence)</a:t>
            </a:r>
          </a:p>
          <a:p>
            <a:pPr lvl="1">
              <a:defRPr/>
            </a:pPr>
            <a:r>
              <a:rPr lang="en-GB" dirty="0" smtClean="0"/>
              <a:t>Manipulated by elites to legitimise, reinforce &amp; perpetuate their elevated position in society</a:t>
            </a:r>
          </a:p>
          <a:p>
            <a:endParaRPr lang="en-GB" dirty="0" smtClean="0"/>
          </a:p>
        </p:txBody>
      </p:sp>
      <p:pic>
        <p:nvPicPr>
          <p:cNvPr id="7" name="Content Placeholder 6" descr="bana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2204864"/>
            <a:ext cx="3822576" cy="256772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Palaces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392488" cy="4824536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Appearance of monumental structures </a:t>
            </a:r>
            <a:r>
              <a:rPr lang="en-GB" sz="2400" dirty="0" smtClean="0"/>
              <a:t> in towns</a:t>
            </a:r>
          </a:p>
          <a:p>
            <a:pPr>
              <a:defRPr/>
            </a:pPr>
            <a:r>
              <a:rPr lang="en-GB" sz="2400" dirty="0" smtClean="0"/>
              <a:t>Central location</a:t>
            </a:r>
            <a:endParaRPr lang="en-GB" sz="2400" dirty="0" smtClean="0"/>
          </a:p>
          <a:p>
            <a:pPr>
              <a:defRPr/>
            </a:pPr>
            <a:r>
              <a:rPr lang="en-GB" sz="2400" dirty="0" smtClean="0"/>
              <a:t>Function:</a:t>
            </a:r>
          </a:p>
          <a:p>
            <a:pPr lvl="1">
              <a:defRPr/>
            </a:pPr>
            <a:r>
              <a:rPr lang="en-GB" sz="2000" dirty="0" smtClean="0"/>
              <a:t>Elite residences</a:t>
            </a:r>
          </a:p>
          <a:p>
            <a:pPr lvl="1">
              <a:defRPr/>
            </a:pPr>
            <a:r>
              <a:rPr lang="en-GB" sz="2000" dirty="0" smtClean="0"/>
              <a:t>Economic</a:t>
            </a:r>
            <a:r>
              <a:rPr lang="en-GB" sz="2000" dirty="0"/>
              <a:t>, bureaucratic centres</a:t>
            </a:r>
          </a:p>
          <a:p>
            <a:pPr>
              <a:defRPr/>
            </a:pPr>
            <a:r>
              <a:rPr lang="en-GB" sz="2400" dirty="0" smtClean="0"/>
              <a:t>Two </a:t>
            </a:r>
            <a:r>
              <a:rPr lang="en-GB" sz="2400" dirty="0"/>
              <a:t>key palaces in the region:</a:t>
            </a:r>
          </a:p>
          <a:p>
            <a:pPr lvl="1">
              <a:defRPr/>
            </a:pPr>
            <a:r>
              <a:rPr lang="en-GB" sz="2000" dirty="0"/>
              <a:t>Mari (on the Euphrates)</a:t>
            </a:r>
          </a:p>
          <a:p>
            <a:pPr lvl="1">
              <a:defRPr/>
            </a:pPr>
            <a:r>
              <a:rPr lang="en-GB" sz="2000" dirty="0"/>
              <a:t>Ebla</a:t>
            </a:r>
          </a:p>
          <a:p>
            <a:pPr>
              <a:defRPr/>
            </a:pPr>
            <a:r>
              <a:rPr lang="en-GB" sz="2400" dirty="0"/>
              <a:t>Key development: adoption of writing</a:t>
            </a:r>
          </a:p>
          <a:p>
            <a:pPr>
              <a:defRPr/>
            </a:pPr>
            <a:endParaRPr lang="en-GB" sz="2400" dirty="0"/>
          </a:p>
        </p:txBody>
      </p:sp>
      <p:pic>
        <p:nvPicPr>
          <p:cNvPr id="7" name="Picture 5" descr="syria_EB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060848"/>
            <a:ext cx="3881441" cy="3566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Ebla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535934" cy="47689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60ha tell site with </a:t>
            </a:r>
            <a:r>
              <a:rPr lang="en-GB" dirty="0" smtClean="0"/>
              <a:t>central </a:t>
            </a:r>
            <a:r>
              <a:rPr lang="en-GB" dirty="0"/>
              <a:t>acropolis</a:t>
            </a:r>
          </a:p>
          <a:p>
            <a:pPr>
              <a:defRPr/>
            </a:pPr>
            <a:r>
              <a:rPr lang="en-GB" dirty="0"/>
              <a:t>Palace </a:t>
            </a:r>
            <a:r>
              <a:rPr lang="en-GB" dirty="0" smtClean="0"/>
              <a:t>G associated </a:t>
            </a:r>
            <a:r>
              <a:rPr lang="en-GB" dirty="0"/>
              <a:t>with a corbel-vaulted built tomb </a:t>
            </a:r>
          </a:p>
          <a:p>
            <a:pPr>
              <a:defRPr/>
            </a:pPr>
            <a:r>
              <a:rPr lang="en-GB" dirty="0"/>
              <a:t>Destroyed by fire c. 2300 BC, probably the result of </a:t>
            </a:r>
            <a:r>
              <a:rPr lang="en-GB" dirty="0" err="1">
                <a:solidFill>
                  <a:srgbClr val="FFC000"/>
                </a:solidFill>
              </a:rPr>
              <a:t>Akkadian</a:t>
            </a:r>
            <a:r>
              <a:rPr lang="en-GB" dirty="0"/>
              <a:t> military activity:</a:t>
            </a:r>
          </a:p>
          <a:p>
            <a:pPr lvl="1">
              <a:defRPr/>
            </a:pPr>
            <a:r>
              <a:rPr lang="en-GB" dirty="0" smtClean="0">
                <a:solidFill>
                  <a:srgbClr val="FFC000"/>
                </a:solidFill>
              </a:rPr>
              <a:t>Sargon</a:t>
            </a:r>
            <a:r>
              <a:rPr lang="en-GB" dirty="0" smtClean="0"/>
              <a:t> or </a:t>
            </a:r>
            <a:r>
              <a:rPr lang="en-GB" dirty="0" err="1" smtClean="0">
                <a:solidFill>
                  <a:srgbClr val="FFC000"/>
                </a:solidFill>
              </a:rPr>
              <a:t>Naram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</a:rPr>
              <a:t>Sin </a:t>
            </a:r>
            <a:r>
              <a:rPr lang="en-GB" dirty="0"/>
              <a:t>of </a:t>
            </a:r>
            <a:r>
              <a:rPr lang="en-GB" dirty="0" smtClean="0"/>
              <a:t>Akkad</a:t>
            </a:r>
            <a:r>
              <a:rPr lang="en-GB" dirty="0" smtClean="0"/>
              <a:t>?</a:t>
            </a:r>
          </a:p>
          <a:p>
            <a:pPr lvl="1">
              <a:defRPr/>
            </a:pPr>
            <a:r>
              <a:rPr lang="en-GB" dirty="0" smtClean="0">
                <a:solidFill>
                  <a:srgbClr val="FFC000"/>
                </a:solidFill>
              </a:rPr>
              <a:t>c.2300 BC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8" name="Picture 7" descr="aeria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52" y="642918"/>
            <a:ext cx="4032791" cy="2857520"/>
          </a:xfrm>
          <a:prstGeom prst="rect">
            <a:avLst/>
          </a:prstGeom>
        </p:spPr>
      </p:pic>
      <p:pic>
        <p:nvPicPr>
          <p:cNvPr id="13" name="Picture 4" descr="eblaPalaceLevelB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5429256" y="3786190"/>
            <a:ext cx="3057540" cy="26906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Ebla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1714488"/>
            <a:ext cx="4500594" cy="481085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Complex </a:t>
            </a:r>
            <a:r>
              <a:rPr lang="en-GB" dirty="0" smtClean="0"/>
              <a:t> &amp; </a:t>
            </a:r>
            <a:r>
              <a:rPr lang="en-GB" dirty="0" smtClean="0"/>
              <a:t>massive architecture 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Specialist </a:t>
            </a:r>
            <a:r>
              <a:rPr lang="en-GB" dirty="0" smtClean="0"/>
              <a:t>activities</a:t>
            </a:r>
            <a:endParaRPr lang="en-GB" dirty="0"/>
          </a:p>
          <a:p>
            <a:pPr>
              <a:defRPr/>
            </a:pPr>
            <a:r>
              <a:rPr lang="en-GB" dirty="0"/>
              <a:t>Two wings around </a:t>
            </a:r>
            <a:r>
              <a:rPr lang="en-GB" dirty="0" smtClean="0"/>
              <a:t>central </a:t>
            </a:r>
            <a:r>
              <a:rPr lang="en-GB" dirty="0"/>
              <a:t>court</a:t>
            </a:r>
          </a:p>
          <a:p>
            <a:pPr lvl="1">
              <a:defRPr/>
            </a:pPr>
            <a:r>
              <a:rPr lang="en-GB" dirty="0"/>
              <a:t>Raised mudbrick dais against north wall of court</a:t>
            </a:r>
          </a:p>
          <a:p>
            <a:pPr>
              <a:defRPr/>
            </a:pPr>
            <a:r>
              <a:rPr lang="en-GB" dirty="0"/>
              <a:t>Rooms to north: </a:t>
            </a:r>
            <a:r>
              <a:rPr lang="en-GB" dirty="0" smtClean="0"/>
              <a:t>storage</a:t>
            </a:r>
            <a:endParaRPr lang="en-GB" dirty="0"/>
          </a:p>
          <a:p>
            <a:pPr>
              <a:defRPr/>
            </a:pPr>
            <a:r>
              <a:rPr lang="en-GB" dirty="0"/>
              <a:t>Upper storey (residential) </a:t>
            </a:r>
          </a:p>
          <a:p>
            <a:pPr>
              <a:defRPr/>
            </a:pPr>
            <a:r>
              <a:rPr lang="en-GB" dirty="0"/>
              <a:t>East wing: </a:t>
            </a:r>
            <a:r>
              <a:rPr lang="en-GB" dirty="0" smtClean="0"/>
              <a:t>evidence for substantial  </a:t>
            </a:r>
            <a:r>
              <a:rPr lang="en-GB" dirty="0"/>
              <a:t>food processing (ground stone tools</a:t>
            </a:r>
          </a:p>
          <a:p>
            <a:pPr>
              <a:defRPr/>
            </a:pPr>
            <a:r>
              <a:rPr lang="en-GB" dirty="0"/>
              <a:t>Administrative rooms</a:t>
            </a:r>
          </a:p>
        </p:txBody>
      </p:sp>
      <p:pic>
        <p:nvPicPr>
          <p:cNvPr id="6" name="Picture 5" descr="ebla wooden 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90710" y="285728"/>
            <a:ext cx="1526200" cy="328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Content Placeholder 9" descr="PalaceG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3933056"/>
            <a:ext cx="4373088" cy="2520280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>
          <a:xfrm>
            <a:off x="5148064" y="5733256"/>
            <a:ext cx="714380" cy="642942"/>
          </a:xfrm>
          <a:prstGeom prst="ellipse">
            <a:avLst/>
          </a:prstGeom>
          <a:noFill/>
          <a:ln w="38100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Ebla Archives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714488"/>
            <a:ext cx="4790906" cy="492922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Most </a:t>
            </a:r>
            <a:r>
              <a:rPr lang="en-GB" dirty="0"/>
              <a:t>significant </a:t>
            </a:r>
            <a:r>
              <a:rPr lang="en-GB" dirty="0" smtClean="0"/>
              <a:t>find: c.17000 </a:t>
            </a:r>
            <a:r>
              <a:rPr lang="en-GB" dirty="0"/>
              <a:t>clay tablets</a:t>
            </a:r>
          </a:p>
          <a:p>
            <a:pPr>
              <a:defRPr/>
            </a:pPr>
            <a:r>
              <a:rPr lang="en-GB" dirty="0"/>
              <a:t>Covered short period of 40-50 years </a:t>
            </a:r>
            <a:r>
              <a:rPr lang="en-GB" dirty="0" smtClean="0"/>
              <a:t> &amp;reigns </a:t>
            </a:r>
            <a:r>
              <a:rPr lang="en-GB" dirty="0"/>
              <a:t>of three kings:</a:t>
            </a: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Igrish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Halan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Irkab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Darun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 err="1">
                <a:solidFill>
                  <a:srgbClr val="FFC000"/>
                </a:solidFill>
              </a:rPr>
              <a:t>Ishar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Darun</a:t>
            </a:r>
            <a:endParaRPr lang="en-GB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/>
              <a:t>Cuneiform script used to </a:t>
            </a:r>
            <a:r>
              <a:rPr lang="en-GB" dirty="0" err="1" smtClean="0">
                <a:solidFill>
                  <a:srgbClr val="FFC000"/>
                </a:solidFill>
              </a:rPr>
              <a:t>Eblaite</a:t>
            </a:r>
            <a:endParaRPr lang="en-GB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/>
              <a:t>Used Sumerian words &amp; ideograms:</a:t>
            </a:r>
          </a:p>
          <a:p>
            <a:pPr lvl="1">
              <a:defRPr/>
            </a:pPr>
            <a:r>
              <a:rPr lang="en-GB" dirty="0"/>
              <a:t>Cultural contact with the literate city states of Mesopotamia</a:t>
            </a:r>
          </a:p>
        </p:txBody>
      </p:sp>
      <p:pic>
        <p:nvPicPr>
          <p:cNvPr id="10" name="Content Placeholder 9" descr="tablet.t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48469" y="2204864"/>
            <a:ext cx="3600399" cy="2952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Ebla -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819406" cy="469694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Response </a:t>
            </a:r>
            <a:r>
              <a:rPr lang="en-GB" dirty="0"/>
              <a:t>to the rapid development of economic organisation &amp; centralised palace economy</a:t>
            </a:r>
          </a:p>
          <a:p>
            <a:pPr lvl="1">
              <a:defRPr/>
            </a:pPr>
            <a:r>
              <a:rPr lang="en-GB" dirty="0" smtClean="0"/>
              <a:t>Written </a:t>
            </a:r>
            <a:r>
              <a:rPr lang="en-GB" dirty="0"/>
              <a:t>record </a:t>
            </a:r>
            <a:r>
              <a:rPr lang="en-GB" dirty="0" smtClean="0"/>
              <a:t>was necessary </a:t>
            </a:r>
            <a:r>
              <a:rPr lang="en-GB" dirty="0"/>
              <a:t>to solve a number of administrative problems.</a:t>
            </a:r>
          </a:p>
          <a:p>
            <a:pPr>
              <a:defRPr/>
            </a:pPr>
            <a:r>
              <a:rPr lang="en-GB" dirty="0" smtClean="0"/>
              <a:t>Most texts </a:t>
            </a:r>
            <a:r>
              <a:rPr lang="en-GB" dirty="0"/>
              <a:t>are administrative:</a:t>
            </a:r>
          </a:p>
          <a:p>
            <a:pPr lvl="1">
              <a:defRPr/>
            </a:pPr>
            <a:r>
              <a:rPr lang="en-GB" dirty="0"/>
              <a:t>Deal with hundreds of officials, artisans &amp; labourers associated with the palace</a:t>
            </a:r>
          </a:p>
          <a:p>
            <a:pPr lvl="1">
              <a:defRPr/>
            </a:pPr>
            <a:r>
              <a:rPr lang="en-GB" dirty="0"/>
              <a:t>Rationing of food, textile production, distribution</a:t>
            </a:r>
            <a:endParaRPr lang="en-GB" u="sng" dirty="0"/>
          </a:p>
          <a:p>
            <a:pPr>
              <a:defRPr/>
            </a:pPr>
            <a:endParaRPr lang="en-GB" dirty="0"/>
          </a:p>
        </p:txBody>
      </p:sp>
      <p:pic>
        <p:nvPicPr>
          <p:cNvPr id="6" name="Picture 4" descr="tablet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lum bright="-10000" contrast="-10000"/>
          </a:blip>
          <a:srcRect/>
          <a:stretch>
            <a:fillRect/>
          </a:stretch>
        </p:blipFill>
        <p:spPr bwMode="auto">
          <a:xfrm>
            <a:off x="5572132" y="2000240"/>
            <a:ext cx="3186106" cy="2998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Ebla –  Non Administrative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199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Literary compositions </a:t>
            </a:r>
            <a:endParaRPr lang="en-GB" dirty="0" smtClean="0"/>
          </a:p>
          <a:p>
            <a:pPr>
              <a:defRPr/>
            </a:pPr>
            <a:r>
              <a:rPr lang="en-GB" dirty="0" smtClean="0"/>
              <a:t>Lexical </a:t>
            </a:r>
            <a:r>
              <a:rPr lang="en-GB" dirty="0"/>
              <a:t>texts</a:t>
            </a:r>
          </a:p>
          <a:p>
            <a:pPr>
              <a:defRPr/>
            </a:pPr>
            <a:r>
              <a:rPr lang="en-GB" dirty="0"/>
              <a:t>Political information:</a:t>
            </a:r>
          </a:p>
          <a:p>
            <a:pPr lvl="1">
              <a:defRPr/>
            </a:pPr>
            <a:r>
              <a:rPr lang="en-GB" dirty="0"/>
              <a:t>Political </a:t>
            </a:r>
            <a:r>
              <a:rPr lang="en-GB" dirty="0" smtClean="0"/>
              <a:t>structure: king</a:t>
            </a:r>
            <a:r>
              <a:rPr lang="en-GB" dirty="0"/>
              <a:t>, royal officials &amp; elders</a:t>
            </a:r>
          </a:p>
          <a:p>
            <a:pPr lvl="1">
              <a:defRPr/>
            </a:pPr>
            <a:r>
              <a:rPr lang="en-GB" dirty="0"/>
              <a:t>Kin-based structures </a:t>
            </a:r>
            <a:r>
              <a:rPr lang="en-GB" dirty="0" smtClean="0"/>
              <a:t>persist </a:t>
            </a:r>
            <a:r>
              <a:rPr lang="en-GB" dirty="0"/>
              <a:t>alongside </a:t>
            </a:r>
            <a:r>
              <a:rPr lang="en-GB" dirty="0" smtClean="0"/>
              <a:t>new class-based, </a:t>
            </a:r>
            <a:r>
              <a:rPr lang="en-GB" dirty="0"/>
              <a:t>institutionalised power</a:t>
            </a:r>
          </a:p>
          <a:p>
            <a:pPr lvl="1">
              <a:defRPr/>
            </a:pPr>
            <a:r>
              <a:rPr lang="en-GB" dirty="0"/>
              <a:t>Political rivalry between the city states of Ebla &amp; </a:t>
            </a:r>
            <a:r>
              <a:rPr lang="en-GB" dirty="0" smtClean="0"/>
              <a:t>Mari</a:t>
            </a:r>
            <a:endParaRPr lang="en-GB" dirty="0"/>
          </a:p>
        </p:txBody>
      </p:sp>
      <p:pic>
        <p:nvPicPr>
          <p:cNvPr id="6" name="Picture 4" descr="Ebla_Tablet1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lum bright="-6000" contrast="-6000"/>
          </a:blip>
          <a:srcRect/>
          <a:stretch>
            <a:fillRect/>
          </a:stretch>
        </p:blipFill>
        <p:spPr bwMode="auto">
          <a:xfrm>
            <a:off x="5028522" y="1928802"/>
            <a:ext cx="3867829" cy="2714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Ebla - Wealth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844" y="1714488"/>
            <a:ext cx="4714908" cy="492922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Considerable </a:t>
            </a:r>
            <a:r>
              <a:rPr lang="en-GB" sz="2400" dirty="0" smtClean="0"/>
              <a:t>material wealth</a:t>
            </a:r>
          </a:p>
          <a:p>
            <a:pPr>
              <a:defRPr/>
            </a:pPr>
            <a:r>
              <a:rPr lang="en-GB" sz="2400" dirty="0" smtClean="0"/>
              <a:t>Evidence for trade: </a:t>
            </a:r>
            <a:endParaRPr lang="en-GB" sz="2400" dirty="0"/>
          </a:p>
          <a:p>
            <a:pPr lvl="1">
              <a:defRPr/>
            </a:pPr>
            <a:r>
              <a:rPr lang="en-GB" sz="2000" dirty="0"/>
              <a:t>c.22kg of </a:t>
            </a:r>
            <a:r>
              <a:rPr lang="en-GB" sz="2000" dirty="0" err="1"/>
              <a:t>unworked</a:t>
            </a:r>
            <a:r>
              <a:rPr lang="en-GB" sz="2000" dirty="0"/>
              <a:t> lapis lazuli </a:t>
            </a:r>
          </a:p>
          <a:p>
            <a:pPr lvl="1">
              <a:defRPr/>
            </a:pPr>
            <a:r>
              <a:rPr lang="en-GB" sz="2000" dirty="0"/>
              <a:t>Egyptian diorite &amp; alabaster vessel </a:t>
            </a:r>
            <a:r>
              <a:rPr lang="en-GB" sz="2000" dirty="0" smtClean="0"/>
              <a:t>fragments</a:t>
            </a:r>
          </a:p>
          <a:p>
            <a:pPr lvl="1">
              <a:defRPr/>
            </a:pPr>
            <a:r>
              <a:rPr lang="en-GB" sz="2000" dirty="0" smtClean="0"/>
              <a:t>Inscribed </a:t>
            </a:r>
            <a:r>
              <a:rPr lang="en-GB" sz="2000" dirty="0" err="1" smtClean="0"/>
              <a:t>Pepi</a:t>
            </a:r>
            <a:r>
              <a:rPr lang="en-GB" sz="2000" dirty="0" smtClean="0"/>
              <a:t> I vase</a:t>
            </a:r>
            <a:endParaRPr lang="en-GB" sz="2000" dirty="0"/>
          </a:p>
          <a:p>
            <a:pPr>
              <a:defRPr/>
            </a:pPr>
            <a:r>
              <a:rPr lang="en-GB" sz="2400" dirty="0"/>
              <a:t>Finished art objects – made by </a:t>
            </a:r>
            <a:r>
              <a:rPr lang="en-GB" sz="2400" dirty="0" smtClean="0"/>
              <a:t>attached specialists</a:t>
            </a:r>
            <a:r>
              <a:rPr lang="en-GB" sz="2400" dirty="0"/>
              <a:t>:</a:t>
            </a:r>
          </a:p>
          <a:p>
            <a:pPr lvl="1">
              <a:defRPr/>
            </a:pPr>
            <a:r>
              <a:rPr lang="en-GB" sz="2000" dirty="0"/>
              <a:t>Steatite &amp; gold foil bull figurine</a:t>
            </a:r>
          </a:p>
          <a:p>
            <a:pPr lvl="1">
              <a:defRPr/>
            </a:pPr>
            <a:r>
              <a:rPr lang="en-GB" sz="2000" dirty="0"/>
              <a:t>Carved wooden furniture</a:t>
            </a:r>
          </a:p>
          <a:p>
            <a:pPr lvl="1">
              <a:defRPr/>
            </a:pPr>
            <a:r>
              <a:rPr lang="en-GB" sz="2000" dirty="0"/>
              <a:t>Limestone inlay “Standard of Ebla”: scenes of victorious soldiers &amp; mythological scenes</a:t>
            </a:r>
          </a:p>
        </p:txBody>
      </p:sp>
      <p:pic>
        <p:nvPicPr>
          <p:cNvPr id="9" name="Picture 10" descr="l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285728"/>
            <a:ext cx="2809645" cy="2237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 descr="ebla wooden 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58" y="3071810"/>
            <a:ext cx="1436380" cy="3093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lapi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5286388"/>
            <a:ext cx="2384420" cy="1264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 descr="intarsia ebla.jpg"/>
          <p:cNvPicPr>
            <a:picLocks noChangeAspect="1"/>
          </p:cNvPicPr>
          <p:nvPr/>
        </p:nvPicPr>
        <p:blipFill>
          <a:blip r:embed="rId5" cstate="print">
            <a:lum bright="-6000" contrast="-6000"/>
          </a:blip>
          <a:srcRect/>
          <a:stretch>
            <a:fillRect/>
          </a:stretch>
        </p:blipFill>
        <p:spPr bwMode="auto">
          <a:xfrm>
            <a:off x="5143504" y="2357429"/>
            <a:ext cx="2049730" cy="2552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Mari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1643050"/>
            <a:ext cx="4857784" cy="475470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 Massive </a:t>
            </a:r>
            <a:r>
              <a:rPr lang="en-GB" dirty="0" smtClean="0"/>
              <a:t>citadel tell </a:t>
            </a:r>
            <a:r>
              <a:rPr lang="en-GB" dirty="0"/>
              <a:t>site (250 ha) on the Euphrates</a:t>
            </a:r>
          </a:p>
          <a:p>
            <a:pPr>
              <a:defRPr/>
            </a:pPr>
            <a:r>
              <a:rPr lang="en-GB" dirty="0"/>
              <a:t>Controlled trade between Mesopotamia &amp; western Syria</a:t>
            </a:r>
          </a:p>
          <a:p>
            <a:pPr>
              <a:defRPr/>
            </a:pPr>
            <a:r>
              <a:rPr lang="en-GB" dirty="0" smtClean="0"/>
              <a:t>EB </a:t>
            </a:r>
            <a:r>
              <a:rPr lang="en-GB" dirty="0"/>
              <a:t>monumental structures on upper tell:</a:t>
            </a:r>
          </a:p>
          <a:p>
            <a:pPr lvl="1">
              <a:defRPr/>
            </a:pPr>
            <a:r>
              <a:rPr lang="en-GB" dirty="0"/>
              <a:t>Corbel-vaulted </a:t>
            </a:r>
            <a:r>
              <a:rPr lang="en-GB" dirty="0" smtClean="0"/>
              <a:t>tombs</a:t>
            </a:r>
            <a:endParaRPr lang="en-GB" dirty="0"/>
          </a:p>
          <a:p>
            <a:pPr lvl="1">
              <a:defRPr/>
            </a:pPr>
            <a:r>
              <a:rPr lang="en-GB" dirty="0"/>
              <a:t>Three successive temples to Ishtar </a:t>
            </a:r>
          </a:p>
          <a:p>
            <a:pPr lvl="1">
              <a:defRPr/>
            </a:pPr>
            <a:r>
              <a:rPr lang="en-GB" dirty="0"/>
              <a:t>Palace P-1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Sumerian King List: </a:t>
            </a:r>
            <a:r>
              <a:rPr lang="en-GB" dirty="0"/>
              <a:t>records dynasty of six kings from Mari c.25th century BC</a:t>
            </a:r>
          </a:p>
        </p:txBody>
      </p:sp>
      <p:pic>
        <p:nvPicPr>
          <p:cNvPr id="6" name="Picture 12" descr="mari view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lum bright="-8000" contrast="-8000"/>
          </a:blip>
          <a:srcRect/>
          <a:stretch>
            <a:fillRect/>
          </a:stretch>
        </p:blipFill>
        <p:spPr bwMode="auto">
          <a:xfrm>
            <a:off x="5429256" y="3714752"/>
            <a:ext cx="3395658" cy="2196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mari aeria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26272" y="785794"/>
            <a:ext cx="3507162" cy="23551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Mari Palace P1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4866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 smtClean="0"/>
              <a:t>Mudbrick </a:t>
            </a:r>
            <a:r>
              <a:rPr lang="en-GB" dirty="0"/>
              <a:t>architecture with </a:t>
            </a:r>
            <a:r>
              <a:rPr lang="en-GB" dirty="0" err="1"/>
              <a:t>niched</a:t>
            </a:r>
            <a:r>
              <a:rPr lang="en-GB" dirty="0"/>
              <a:t> facades</a:t>
            </a:r>
          </a:p>
          <a:p>
            <a:pPr>
              <a:defRPr/>
            </a:pPr>
            <a:r>
              <a:rPr lang="en-GB" dirty="0" smtClean="0"/>
              <a:t>Built </a:t>
            </a:r>
            <a:r>
              <a:rPr lang="en-GB" dirty="0"/>
              <a:t>around central courtyard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Salle aux </a:t>
            </a:r>
            <a:r>
              <a:rPr lang="en-GB" dirty="0" err="1" smtClean="0">
                <a:solidFill>
                  <a:srgbClr val="FFC000"/>
                </a:solidFill>
              </a:rPr>
              <a:t>piliers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smtClean="0"/>
              <a:t>with dais:  </a:t>
            </a:r>
            <a:r>
              <a:rPr lang="en-GB" dirty="0"/>
              <a:t>throne </a:t>
            </a:r>
            <a:r>
              <a:rPr lang="en-GB" dirty="0" smtClean="0"/>
              <a:t>room</a:t>
            </a:r>
            <a:endParaRPr lang="en-GB" dirty="0"/>
          </a:p>
          <a:p>
            <a:pPr>
              <a:defRPr/>
            </a:pPr>
            <a:r>
              <a:rPr lang="en-GB" dirty="0"/>
              <a:t>Destroyed by </a:t>
            </a:r>
            <a:r>
              <a:rPr lang="en-GB" dirty="0" smtClean="0"/>
              <a:t>fire</a:t>
            </a:r>
          </a:p>
          <a:p>
            <a:pPr>
              <a:defRPr/>
            </a:pPr>
            <a:r>
              <a:rPr lang="en-GB" dirty="0" smtClean="0"/>
              <a:t>Hoard  </a:t>
            </a:r>
            <a:r>
              <a:rPr lang="en-GB" dirty="0"/>
              <a:t>placed in large </a:t>
            </a:r>
            <a:r>
              <a:rPr lang="en-GB" dirty="0" smtClean="0"/>
              <a:t>jar: </a:t>
            </a:r>
            <a:r>
              <a:rPr lang="en-GB" dirty="0" smtClean="0">
                <a:solidFill>
                  <a:srgbClr val="FFC000"/>
                </a:solidFill>
              </a:rPr>
              <a:t>“</a:t>
            </a:r>
            <a:r>
              <a:rPr lang="en-GB" dirty="0">
                <a:solidFill>
                  <a:srgbClr val="FFC000"/>
                </a:solidFill>
              </a:rPr>
              <a:t>Treasure of Ur</a:t>
            </a:r>
            <a:r>
              <a:rPr lang="en-GB" dirty="0" smtClean="0">
                <a:solidFill>
                  <a:srgbClr val="FFC000"/>
                </a:solidFill>
              </a:rPr>
              <a:t>”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/>
              <a:t>Objects of lapis, gold</a:t>
            </a:r>
          </a:p>
          <a:p>
            <a:pPr lvl="1">
              <a:defRPr/>
            </a:pPr>
            <a:r>
              <a:rPr lang="en-GB" dirty="0"/>
              <a:t>Lapis bead inscribed with name of </a:t>
            </a:r>
            <a:r>
              <a:rPr lang="en-GB" dirty="0" err="1" smtClean="0">
                <a:solidFill>
                  <a:srgbClr val="FFC000"/>
                </a:solidFill>
              </a:rPr>
              <a:t>Mesannepada</a:t>
            </a:r>
            <a:r>
              <a:rPr lang="en-GB" dirty="0" smtClean="0">
                <a:solidFill>
                  <a:srgbClr val="FFC000"/>
                </a:solidFill>
              </a:rPr>
              <a:t>,</a:t>
            </a:r>
            <a:r>
              <a:rPr lang="en-GB" dirty="0" smtClean="0"/>
              <a:t> </a:t>
            </a:r>
            <a:r>
              <a:rPr lang="en-GB" dirty="0"/>
              <a:t>king of Ur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6" name="Picture 3" descr="treasure of u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714488"/>
            <a:ext cx="3420189" cy="42619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/>
              <a:t>Very little evidence for elites/kingship from </a:t>
            </a:r>
            <a:r>
              <a:rPr lang="en-GB" sz="2800" dirty="0" smtClean="0"/>
              <a:t>southern Levant</a:t>
            </a:r>
            <a:endParaRPr lang="en-GB" sz="2800" dirty="0"/>
          </a:p>
          <a:p>
            <a:pPr>
              <a:defRPr/>
            </a:pPr>
            <a:r>
              <a:rPr lang="en-GB" sz="2800" dirty="0"/>
              <a:t>Substantial evidence from Syria:</a:t>
            </a:r>
          </a:p>
          <a:p>
            <a:pPr>
              <a:defRPr/>
            </a:pPr>
            <a:r>
              <a:rPr lang="en-GB" sz="2800" dirty="0"/>
              <a:t>Royal tombs </a:t>
            </a:r>
            <a:r>
              <a:rPr lang="en-GB" sz="2800" dirty="0" smtClean="0"/>
              <a:t>at </a:t>
            </a:r>
            <a:r>
              <a:rPr lang="en-GB" sz="2800" dirty="0"/>
              <a:t>several sites:</a:t>
            </a:r>
          </a:p>
          <a:p>
            <a:pPr lvl="1">
              <a:defRPr/>
            </a:pPr>
            <a:r>
              <a:rPr lang="en-GB" sz="2400" dirty="0"/>
              <a:t>Monumental architecture &amp; rich grave goods</a:t>
            </a:r>
          </a:p>
          <a:p>
            <a:pPr>
              <a:defRPr/>
            </a:pPr>
            <a:r>
              <a:rPr lang="en-GB" sz="2400" dirty="0"/>
              <a:t>Palace structures </a:t>
            </a:r>
            <a:r>
              <a:rPr lang="en-GB" sz="2400" dirty="0" smtClean="0"/>
              <a:t>identified notably </a:t>
            </a:r>
            <a:r>
              <a:rPr lang="en-GB" sz="2400" dirty="0"/>
              <a:t>as Ebla &amp; Mari</a:t>
            </a:r>
          </a:p>
          <a:p>
            <a:pPr>
              <a:defRPr/>
            </a:pPr>
            <a:r>
              <a:rPr lang="en-GB" sz="2400" dirty="0"/>
              <a:t>Texts: evidence for developing bureaucracy &amp; political relations of region</a:t>
            </a:r>
          </a:p>
          <a:p>
            <a:pPr>
              <a:defRPr/>
            </a:pPr>
            <a:r>
              <a:rPr lang="en-GB" sz="2400" dirty="0"/>
              <a:t>Crafted objects: illustrate long distance trade </a:t>
            </a:r>
            <a:r>
              <a:rPr lang="en-GB" sz="2400" dirty="0" smtClean="0"/>
              <a:t>with Egypt &amp; </a:t>
            </a:r>
            <a:r>
              <a:rPr lang="en-GB" sz="2400" smtClean="0"/>
              <a:t>Ur </a:t>
            </a: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128</TotalTime>
  <Words>818</Words>
  <Application>Microsoft Office PowerPoint</Application>
  <PresentationFormat>On-screen Show (4:3)</PresentationFormat>
  <Paragraphs>140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Module</vt:lpstr>
      <vt:lpstr>Pharaohs, Phoenicians &amp; Peoples of the Sea</vt:lpstr>
      <vt:lpstr>Emergence of Elites</vt:lpstr>
      <vt:lpstr>EB II Southern Levant </vt:lpstr>
      <vt:lpstr>Southern Levant </vt:lpstr>
      <vt:lpstr>EB II Northern Levant </vt:lpstr>
      <vt:lpstr>Royal Burials</vt:lpstr>
      <vt:lpstr>Grave Goods</vt:lpstr>
      <vt:lpstr>Tell Banat White Monument</vt:lpstr>
      <vt:lpstr>Palaces</vt:lpstr>
      <vt:lpstr>Ebla</vt:lpstr>
      <vt:lpstr>Ebla</vt:lpstr>
      <vt:lpstr>Ebla Archives</vt:lpstr>
      <vt:lpstr>Ebla - Writing</vt:lpstr>
      <vt:lpstr>Ebla –  Non Administrative Texts</vt:lpstr>
      <vt:lpstr>Ebla - Wealth</vt:lpstr>
      <vt:lpstr>Mari</vt:lpstr>
      <vt:lpstr>Mari Palace P1</vt:lpstr>
      <vt:lpstr>Summary</vt:lpstr>
    </vt:vector>
  </TitlesOfParts>
  <Company>Gilfach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 Steel</dc:creator>
  <cp:lastModifiedBy>Louise</cp:lastModifiedBy>
  <cp:revision>40</cp:revision>
  <dcterms:created xsi:type="dcterms:W3CDTF">2012-02-10T08:07:21Z</dcterms:created>
  <dcterms:modified xsi:type="dcterms:W3CDTF">2013-02-09T16:44:22Z</dcterms:modified>
</cp:coreProperties>
</file>