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57" r:id="rId3"/>
    <p:sldId id="339" r:id="rId4"/>
    <p:sldId id="300" r:id="rId5"/>
    <p:sldId id="301" r:id="rId6"/>
    <p:sldId id="327" r:id="rId7"/>
    <p:sldId id="321" r:id="rId8"/>
    <p:sldId id="322" r:id="rId9"/>
    <p:sldId id="329" r:id="rId10"/>
    <p:sldId id="323" r:id="rId11"/>
    <p:sldId id="282" r:id="rId12"/>
    <p:sldId id="320" r:id="rId13"/>
    <p:sldId id="324" r:id="rId14"/>
    <p:sldId id="328" r:id="rId15"/>
    <p:sldId id="325" r:id="rId16"/>
    <p:sldId id="337" r:id="rId17"/>
    <p:sldId id="338" r:id="rId18"/>
    <p:sldId id="331" r:id="rId19"/>
    <p:sldId id="332" r:id="rId20"/>
    <p:sldId id="333" r:id="rId21"/>
    <p:sldId id="326" r:id="rId22"/>
    <p:sldId id="334" r:id="rId23"/>
    <p:sldId id="335" r:id="rId24"/>
    <p:sldId id="291" r:id="rId25"/>
    <p:sldId id="340" r:id="rId26"/>
    <p:sldId id="341" r:id="rId27"/>
    <p:sldId id="292" r:id="rId28"/>
    <p:sldId id="336"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79EFC6-24DC-4921-9AC5-BB4CC28734A8}" v="3" dt="2026-02-15T20:40:58.30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74" autoAdjust="0"/>
    <p:restoredTop sz="84841" autoAdjust="0"/>
  </p:normalViewPr>
  <p:slideViewPr>
    <p:cSldViewPr snapToGrid="0">
      <p:cViewPr varScale="1">
        <p:scale>
          <a:sx n="83" d="100"/>
          <a:sy n="83" d="100"/>
        </p:scale>
        <p:origin x="88" y="2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dair Cunningham" userId="67e8d9ba-4582-42f1-b26c-e866daa7f65b" providerId="ADAL" clId="{D55405F9-96CE-42DD-9571-C3D40844E8B0}"/>
    <pc:docChg chg="modSld">
      <pc:chgData name="Alisdair Cunningham" userId="67e8d9ba-4582-42f1-b26c-e866daa7f65b" providerId="ADAL" clId="{D55405F9-96CE-42DD-9571-C3D40844E8B0}" dt="2026-02-15T20:40:58.305" v="2"/>
      <pc:docMkLst>
        <pc:docMk/>
      </pc:docMkLst>
      <pc:sldChg chg="modSp">
        <pc:chgData name="Alisdair Cunningham" userId="67e8d9ba-4582-42f1-b26c-e866daa7f65b" providerId="ADAL" clId="{D55405F9-96CE-42DD-9571-C3D40844E8B0}" dt="2026-02-15T20:40:30.957" v="1"/>
        <pc:sldMkLst>
          <pc:docMk/>
          <pc:sldMk cId="3701768522" sldId="256"/>
        </pc:sldMkLst>
        <pc:spChg chg="mod">
          <ac:chgData name="Alisdair Cunningham" userId="67e8d9ba-4582-42f1-b26c-e866daa7f65b" providerId="ADAL" clId="{D55405F9-96CE-42DD-9571-C3D40844E8B0}" dt="2026-02-15T20:40:30.957" v="1"/>
          <ac:spMkLst>
            <pc:docMk/>
            <pc:sldMk cId="3701768522" sldId="256"/>
            <ac:spMk id="38" creationId="{065D01E9-11A0-DBC0-6713-29D01B31E987}"/>
          </ac:spMkLst>
        </pc:spChg>
        <pc:spChg chg="mod">
          <ac:chgData name="Alisdair Cunningham" userId="67e8d9ba-4582-42f1-b26c-e866daa7f65b" providerId="ADAL" clId="{D55405F9-96CE-42DD-9571-C3D40844E8B0}" dt="2026-02-15T20:40:22.388" v="0"/>
          <ac:spMkLst>
            <pc:docMk/>
            <pc:sldMk cId="3701768522" sldId="256"/>
            <ac:spMk id="39" creationId="{28BEEBE5-1649-2D3F-4E37-5E30C4D917BA}"/>
          </ac:spMkLst>
        </pc:spChg>
      </pc:sldChg>
      <pc:sldChg chg="modSp">
        <pc:chgData name="Alisdair Cunningham" userId="67e8d9ba-4582-42f1-b26c-e866daa7f65b" providerId="ADAL" clId="{D55405F9-96CE-42DD-9571-C3D40844E8B0}" dt="2026-02-15T20:40:30.957" v="1"/>
        <pc:sldMkLst>
          <pc:docMk/>
          <pc:sldMk cId="3520049810" sldId="257"/>
        </pc:sldMkLst>
        <pc:spChg chg="mod">
          <ac:chgData name="Alisdair Cunningham" userId="67e8d9ba-4582-42f1-b26c-e866daa7f65b" providerId="ADAL" clId="{D55405F9-96CE-42DD-9571-C3D40844E8B0}" dt="2026-02-15T20:40:30.957" v="1"/>
          <ac:spMkLst>
            <pc:docMk/>
            <pc:sldMk cId="3520049810" sldId="257"/>
            <ac:spMk id="8" creationId="{C39BE701-A67E-5BFD-B044-ECF13A621788}"/>
          </ac:spMkLst>
        </pc:spChg>
        <pc:spChg chg="mod">
          <ac:chgData name="Alisdair Cunningham" userId="67e8d9ba-4582-42f1-b26c-e866daa7f65b" providerId="ADAL" clId="{D55405F9-96CE-42DD-9571-C3D40844E8B0}" dt="2026-02-15T20:40:22.388" v="0"/>
          <ac:spMkLst>
            <pc:docMk/>
            <pc:sldMk cId="3520049810" sldId="257"/>
            <ac:spMk id="14" creationId="{3D5216FF-A848-7B03-7F19-B0E69A3C8466}"/>
          </ac:spMkLst>
        </pc:spChg>
      </pc:sldChg>
      <pc:sldChg chg="modSp">
        <pc:chgData name="Alisdair Cunningham" userId="67e8d9ba-4582-42f1-b26c-e866daa7f65b" providerId="ADAL" clId="{D55405F9-96CE-42DD-9571-C3D40844E8B0}" dt="2026-02-15T20:40:30.957" v="1"/>
        <pc:sldMkLst>
          <pc:docMk/>
          <pc:sldMk cId="2118816074" sldId="282"/>
        </pc:sldMkLst>
        <pc:spChg chg="mod">
          <ac:chgData name="Alisdair Cunningham" userId="67e8d9ba-4582-42f1-b26c-e866daa7f65b" providerId="ADAL" clId="{D55405F9-96CE-42DD-9571-C3D40844E8B0}" dt="2026-02-15T20:40:22.388" v="0"/>
          <ac:spMkLst>
            <pc:docMk/>
            <pc:sldMk cId="2118816074" sldId="282"/>
            <ac:spMk id="4" creationId="{F3F43CE5-EA3D-1DDC-C0DE-7CFCA6ED4E52}"/>
          </ac:spMkLst>
        </pc:spChg>
        <pc:spChg chg="mod">
          <ac:chgData name="Alisdair Cunningham" userId="67e8d9ba-4582-42f1-b26c-e866daa7f65b" providerId="ADAL" clId="{D55405F9-96CE-42DD-9571-C3D40844E8B0}" dt="2026-02-15T20:40:30.957" v="1"/>
          <ac:spMkLst>
            <pc:docMk/>
            <pc:sldMk cId="2118816074" sldId="282"/>
            <ac:spMk id="8" creationId="{C39BE701-A67E-5BFD-B044-ECF13A621788}"/>
          </ac:spMkLst>
        </pc:spChg>
      </pc:sldChg>
      <pc:sldChg chg="modSp">
        <pc:chgData name="Alisdair Cunningham" userId="67e8d9ba-4582-42f1-b26c-e866daa7f65b" providerId="ADAL" clId="{D55405F9-96CE-42DD-9571-C3D40844E8B0}" dt="2026-02-15T20:40:30.957" v="1"/>
        <pc:sldMkLst>
          <pc:docMk/>
          <pc:sldMk cId="4245341726" sldId="291"/>
        </pc:sldMkLst>
        <pc:spChg chg="mod">
          <ac:chgData name="Alisdair Cunningham" userId="67e8d9ba-4582-42f1-b26c-e866daa7f65b" providerId="ADAL" clId="{D55405F9-96CE-42DD-9571-C3D40844E8B0}" dt="2026-02-15T20:40:22.388" v="0"/>
          <ac:spMkLst>
            <pc:docMk/>
            <pc:sldMk cId="4245341726" sldId="291"/>
            <ac:spMk id="3" creationId="{FC166DDA-B509-215E-99A6-F662175F2F0F}"/>
          </ac:spMkLst>
        </pc:spChg>
        <pc:spChg chg="mod">
          <ac:chgData name="Alisdair Cunningham" userId="67e8d9ba-4582-42f1-b26c-e866daa7f65b" providerId="ADAL" clId="{D55405F9-96CE-42DD-9571-C3D40844E8B0}" dt="2026-02-15T20:40:30.957" v="1"/>
          <ac:spMkLst>
            <pc:docMk/>
            <pc:sldMk cId="4245341726" sldId="291"/>
            <ac:spMk id="8" creationId="{C39BE701-A67E-5BFD-B044-ECF13A621788}"/>
          </ac:spMkLst>
        </pc:spChg>
      </pc:sldChg>
      <pc:sldChg chg="modSp">
        <pc:chgData name="Alisdair Cunningham" userId="67e8d9ba-4582-42f1-b26c-e866daa7f65b" providerId="ADAL" clId="{D55405F9-96CE-42DD-9571-C3D40844E8B0}" dt="2026-02-15T20:40:30.957" v="1"/>
        <pc:sldMkLst>
          <pc:docMk/>
          <pc:sldMk cId="795963080" sldId="292"/>
        </pc:sldMkLst>
        <pc:spChg chg="mod">
          <ac:chgData name="Alisdair Cunningham" userId="67e8d9ba-4582-42f1-b26c-e866daa7f65b" providerId="ADAL" clId="{D55405F9-96CE-42DD-9571-C3D40844E8B0}" dt="2026-02-15T20:40:22.388" v="0"/>
          <ac:spMkLst>
            <pc:docMk/>
            <pc:sldMk cId="795963080" sldId="292"/>
            <ac:spMk id="4" creationId="{F3F43CE5-EA3D-1DDC-C0DE-7CFCA6ED4E52}"/>
          </ac:spMkLst>
        </pc:spChg>
        <pc:spChg chg="mod">
          <ac:chgData name="Alisdair Cunningham" userId="67e8d9ba-4582-42f1-b26c-e866daa7f65b" providerId="ADAL" clId="{D55405F9-96CE-42DD-9571-C3D40844E8B0}" dt="2026-02-15T20:40:30.957" v="1"/>
          <ac:spMkLst>
            <pc:docMk/>
            <pc:sldMk cId="795963080" sldId="292"/>
            <ac:spMk id="8" creationId="{C39BE701-A67E-5BFD-B044-ECF13A621788}"/>
          </ac:spMkLst>
        </pc:spChg>
      </pc:sldChg>
      <pc:sldChg chg="modSp">
        <pc:chgData name="Alisdair Cunningham" userId="67e8d9ba-4582-42f1-b26c-e866daa7f65b" providerId="ADAL" clId="{D55405F9-96CE-42DD-9571-C3D40844E8B0}" dt="2026-02-15T20:40:30.957" v="1"/>
        <pc:sldMkLst>
          <pc:docMk/>
          <pc:sldMk cId="1586411558" sldId="300"/>
        </pc:sldMkLst>
        <pc:spChg chg="mod">
          <ac:chgData name="Alisdair Cunningham" userId="67e8d9ba-4582-42f1-b26c-e866daa7f65b" providerId="ADAL" clId="{D55405F9-96CE-42DD-9571-C3D40844E8B0}" dt="2026-02-15T20:40:22.388" v="0"/>
          <ac:spMkLst>
            <pc:docMk/>
            <pc:sldMk cId="1586411558" sldId="300"/>
            <ac:spMk id="4" creationId="{F3F43CE5-EA3D-1DDC-C0DE-7CFCA6ED4E52}"/>
          </ac:spMkLst>
        </pc:spChg>
        <pc:spChg chg="mod">
          <ac:chgData name="Alisdair Cunningham" userId="67e8d9ba-4582-42f1-b26c-e866daa7f65b" providerId="ADAL" clId="{D55405F9-96CE-42DD-9571-C3D40844E8B0}" dt="2026-02-15T20:40:30.957" v="1"/>
          <ac:spMkLst>
            <pc:docMk/>
            <pc:sldMk cId="1586411558" sldId="300"/>
            <ac:spMk id="8" creationId="{C39BE701-A67E-5BFD-B044-ECF13A621788}"/>
          </ac:spMkLst>
        </pc:spChg>
      </pc:sldChg>
      <pc:sldChg chg="modSp">
        <pc:chgData name="Alisdair Cunningham" userId="67e8d9ba-4582-42f1-b26c-e866daa7f65b" providerId="ADAL" clId="{D55405F9-96CE-42DD-9571-C3D40844E8B0}" dt="2026-02-15T20:40:30.957" v="1"/>
        <pc:sldMkLst>
          <pc:docMk/>
          <pc:sldMk cId="1973243884" sldId="301"/>
        </pc:sldMkLst>
        <pc:spChg chg="mod">
          <ac:chgData name="Alisdair Cunningham" userId="67e8d9ba-4582-42f1-b26c-e866daa7f65b" providerId="ADAL" clId="{D55405F9-96CE-42DD-9571-C3D40844E8B0}" dt="2026-02-15T20:40:22.388" v="0"/>
          <ac:spMkLst>
            <pc:docMk/>
            <pc:sldMk cId="1973243884" sldId="301"/>
            <ac:spMk id="4" creationId="{F3F43CE5-EA3D-1DDC-C0DE-7CFCA6ED4E52}"/>
          </ac:spMkLst>
        </pc:spChg>
        <pc:spChg chg="mod">
          <ac:chgData name="Alisdair Cunningham" userId="67e8d9ba-4582-42f1-b26c-e866daa7f65b" providerId="ADAL" clId="{D55405F9-96CE-42DD-9571-C3D40844E8B0}" dt="2026-02-15T20:40:30.957" v="1"/>
          <ac:spMkLst>
            <pc:docMk/>
            <pc:sldMk cId="1973243884" sldId="301"/>
            <ac:spMk id="8" creationId="{C39BE701-A67E-5BFD-B044-ECF13A621788}"/>
          </ac:spMkLst>
        </pc:spChg>
      </pc:sldChg>
      <pc:sldChg chg="modSp">
        <pc:chgData name="Alisdair Cunningham" userId="67e8d9ba-4582-42f1-b26c-e866daa7f65b" providerId="ADAL" clId="{D55405F9-96CE-42DD-9571-C3D40844E8B0}" dt="2026-02-15T20:40:30.957" v="1"/>
        <pc:sldMkLst>
          <pc:docMk/>
          <pc:sldMk cId="1351319107" sldId="320"/>
        </pc:sldMkLst>
        <pc:spChg chg="mod">
          <ac:chgData name="Alisdair Cunningham" userId="67e8d9ba-4582-42f1-b26c-e866daa7f65b" providerId="ADAL" clId="{D55405F9-96CE-42DD-9571-C3D40844E8B0}" dt="2026-02-15T20:40:22.388" v="0"/>
          <ac:spMkLst>
            <pc:docMk/>
            <pc:sldMk cId="1351319107" sldId="320"/>
            <ac:spMk id="4" creationId="{F3F43CE5-EA3D-1DDC-C0DE-7CFCA6ED4E52}"/>
          </ac:spMkLst>
        </pc:spChg>
        <pc:spChg chg="mod">
          <ac:chgData name="Alisdair Cunningham" userId="67e8d9ba-4582-42f1-b26c-e866daa7f65b" providerId="ADAL" clId="{D55405F9-96CE-42DD-9571-C3D40844E8B0}" dt="2026-02-15T20:40:30.957" v="1"/>
          <ac:spMkLst>
            <pc:docMk/>
            <pc:sldMk cId="1351319107" sldId="320"/>
            <ac:spMk id="8" creationId="{C39BE701-A67E-5BFD-B044-ECF13A621788}"/>
          </ac:spMkLst>
        </pc:spChg>
      </pc:sldChg>
      <pc:sldChg chg="modSp">
        <pc:chgData name="Alisdair Cunningham" userId="67e8d9ba-4582-42f1-b26c-e866daa7f65b" providerId="ADAL" clId="{D55405F9-96CE-42DD-9571-C3D40844E8B0}" dt="2026-02-15T20:40:30.957" v="1"/>
        <pc:sldMkLst>
          <pc:docMk/>
          <pc:sldMk cId="507410220" sldId="321"/>
        </pc:sldMkLst>
        <pc:spChg chg="mod">
          <ac:chgData name="Alisdair Cunningham" userId="67e8d9ba-4582-42f1-b26c-e866daa7f65b" providerId="ADAL" clId="{D55405F9-96CE-42DD-9571-C3D40844E8B0}" dt="2026-02-15T20:40:22.388" v="0"/>
          <ac:spMkLst>
            <pc:docMk/>
            <pc:sldMk cId="507410220" sldId="321"/>
            <ac:spMk id="4" creationId="{F3F43CE5-EA3D-1DDC-C0DE-7CFCA6ED4E52}"/>
          </ac:spMkLst>
        </pc:spChg>
        <pc:spChg chg="mod">
          <ac:chgData name="Alisdair Cunningham" userId="67e8d9ba-4582-42f1-b26c-e866daa7f65b" providerId="ADAL" clId="{D55405F9-96CE-42DD-9571-C3D40844E8B0}" dt="2026-02-15T20:40:30.957" v="1"/>
          <ac:spMkLst>
            <pc:docMk/>
            <pc:sldMk cId="507410220" sldId="321"/>
            <ac:spMk id="8" creationId="{C39BE701-A67E-5BFD-B044-ECF13A621788}"/>
          </ac:spMkLst>
        </pc:spChg>
      </pc:sldChg>
      <pc:sldChg chg="modSp">
        <pc:chgData name="Alisdair Cunningham" userId="67e8d9ba-4582-42f1-b26c-e866daa7f65b" providerId="ADAL" clId="{D55405F9-96CE-42DD-9571-C3D40844E8B0}" dt="2026-02-15T20:40:30.957" v="1"/>
        <pc:sldMkLst>
          <pc:docMk/>
          <pc:sldMk cId="1564144036" sldId="322"/>
        </pc:sldMkLst>
        <pc:spChg chg="mod">
          <ac:chgData name="Alisdair Cunningham" userId="67e8d9ba-4582-42f1-b26c-e866daa7f65b" providerId="ADAL" clId="{D55405F9-96CE-42DD-9571-C3D40844E8B0}" dt="2026-02-15T20:40:22.388" v="0"/>
          <ac:spMkLst>
            <pc:docMk/>
            <pc:sldMk cId="1564144036" sldId="322"/>
            <ac:spMk id="4" creationId="{F3F43CE5-EA3D-1DDC-C0DE-7CFCA6ED4E52}"/>
          </ac:spMkLst>
        </pc:spChg>
        <pc:spChg chg="mod">
          <ac:chgData name="Alisdair Cunningham" userId="67e8d9ba-4582-42f1-b26c-e866daa7f65b" providerId="ADAL" clId="{D55405F9-96CE-42DD-9571-C3D40844E8B0}" dt="2026-02-15T20:40:30.957" v="1"/>
          <ac:spMkLst>
            <pc:docMk/>
            <pc:sldMk cId="1564144036" sldId="322"/>
            <ac:spMk id="8" creationId="{C39BE701-A67E-5BFD-B044-ECF13A621788}"/>
          </ac:spMkLst>
        </pc:spChg>
      </pc:sldChg>
      <pc:sldChg chg="modSp">
        <pc:chgData name="Alisdair Cunningham" userId="67e8d9ba-4582-42f1-b26c-e866daa7f65b" providerId="ADAL" clId="{D55405F9-96CE-42DD-9571-C3D40844E8B0}" dt="2026-02-15T20:40:30.957" v="1"/>
        <pc:sldMkLst>
          <pc:docMk/>
          <pc:sldMk cId="3607493083" sldId="323"/>
        </pc:sldMkLst>
        <pc:spChg chg="mod">
          <ac:chgData name="Alisdair Cunningham" userId="67e8d9ba-4582-42f1-b26c-e866daa7f65b" providerId="ADAL" clId="{D55405F9-96CE-42DD-9571-C3D40844E8B0}" dt="2026-02-15T20:40:22.388" v="0"/>
          <ac:spMkLst>
            <pc:docMk/>
            <pc:sldMk cId="3607493083" sldId="323"/>
            <ac:spMk id="4" creationId="{F3F43CE5-EA3D-1DDC-C0DE-7CFCA6ED4E52}"/>
          </ac:spMkLst>
        </pc:spChg>
        <pc:spChg chg="mod">
          <ac:chgData name="Alisdair Cunningham" userId="67e8d9ba-4582-42f1-b26c-e866daa7f65b" providerId="ADAL" clId="{D55405F9-96CE-42DD-9571-C3D40844E8B0}" dt="2026-02-15T20:40:30.957" v="1"/>
          <ac:spMkLst>
            <pc:docMk/>
            <pc:sldMk cId="3607493083" sldId="323"/>
            <ac:spMk id="8" creationId="{C39BE701-A67E-5BFD-B044-ECF13A621788}"/>
          </ac:spMkLst>
        </pc:spChg>
      </pc:sldChg>
      <pc:sldChg chg="modSp">
        <pc:chgData name="Alisdair Cunningham" userId="67e8d9ba-4582-42f1-b26c-e866daa7f65b" providerId="ADAL" clId="{D55405F9-96CE-42DD-9571-C3D40844E8B0}" dt="2026-02-15T20:40:30.957" v="1"/>
        <pc:sldMkLst>
          <pc:docMk/>
          <pc:sldMk cId="2349957005" sldId="324"/>
        </pc:sldMkLst>
        <pc:spChg chg="mod">
          <ac:chgData name="Alisdair Cunningham" userId="67e8d9ba-4582-42f1-b26c-e866daa7f65b" providerId="ADAL" clId="{D55405F9-96CE-42DD-9571-C3D40844E8B0}" dt="2026-02-15T20:40:22.388" v="0"/>
          <ac:spMkLst>
            <pc:docMk/>
            <pc:sldMk cId="2349957005" sldId="324"/>
            <ac:spMk id="4" creationId="{F3F43CE5-EA3D-1DDC-C0DE-7CFCA6ED4E52}"/>
          </ac:spMkLst>
        </pc:spChg>
        <pc:spChg chg="mod">
          <ac:chgData name="Alisdair Cunningham" userId="67e8d9ba-4582-42f1-b26c-e866daa7f65b" providerId="ADAL" clId="{D55405F9-96CE-42DD-9571-C3D40844E8B0}" dt="2026-02-15T20:40:30.957" v="1"/>
          <ac:spMkLst>
            <pc:docMk/>
            <pc:sldMk cId="2349957005" sldId="324"/>
            <ac:spMk id="8" creationId="{C39BE701-A67E-5BFD-B044-ECF13A621788}"/>
          </ac:spMkLst>
        </pc:spChg>
      </pc:sldChg>
      <pc:sldChg chg="modSp">
        <pc:chgData name="Alisdair Cunningham" userId="67e8d9ba-4582-42f1-b26c-e866daa7f65b" providerId="ADAL" clId="{D55405F9-96CE-42DD-9571-C3D40844E8B0}" dt="2026-02-15T20:40:30.957" v="1"/>
        <pc:sldMkLst>
          <pc:docMk/>
          <pc:sldMk cId="2160324122" sldId="325"/>
        </pc:sldMkLst>
        <pc:spChg chg="mod">
          <ac:chgData name="Alisdair Cunningham" userId="67e8d9ba-4582-42f1-b26c-e866daa7f65b" providerId="ADAL" clId="{D55405F9-96CE-42DD-9571-C3D40844E8B0}" dt="2026-02-15T20:40:22.388" v="0"/>
          <ac:spMkLst>
            <pc:docMk/>
            <pc:sldMk cId="2160324122" sldId="325"/>
            <ac:spMk id="4" creationId="{F3F43CE5-EA3D-1DDC-C0DE-7CFCA6ED4E52}"/>
          </ac:spMkLst>
        </pc:spChg>
        <pc:spChg chg="mod">
          <ac:chgData name="Alisdair Cunningham" userId="67e8d9ba-4582-42f1-b26c-e866daa7f65b" providerId="ADAL" clId="{D55405F9-96CE-42DD-9571-C3D40844E8B0}" dt="2026-02-15T20:40:30.957" v="1"/>
          <ac:spMkLst>
            <pc:docMk/>
            <pc:sldMk cId="2160324122" sldId="325"/>
            <ac:spMk id="8" creationId="{C39BE701-A67E-5BFD-B044-ECF13A621788}"/>
          </ac:spMkLst>
        </pc:spChg>
      </pc:sldChg>
      <pc:sldChg chg="modSp">
        <pc:chgData name="Alisdair Cunningham" userId="67e8d9ba-4582-42f1-b26c-e866daa7f65b" providerId="ADAL" clId="{D55405F9-96CE-42DD-9571-C3D40844E8B0}" dt="2026-02-15T20:40:30.957" v="1"/>
        <pc:sldMkLst>
          <pc:docMk/>
          <pc:sldMk cId="1596841806" sldId="326"/>
        </pc:sldMkLst>
        <pc:spChg chg="mod">
          <ac:chgData name="Alisdair Cunningham" userId="67e8d9ba-4582-42f1-b26c-e866daa7f65b" providerId="ADAL" clId="{D55405F9-96CE-42DD-9571-C3D40844E8B0}" dt="2026-02-15T20:40:22.388" v="0"/>
          <ac:spMkLst>
            <pc:docMk/>
            <pc:sldMk cId="1596841806" sldId="326"/>
            <ac:spMk id="4" creationId="{F3F43CE5-EA3D-1DDC-C0DE-7CFCA6ED4E52}"/>
          </ac:spMkLst>
        </pc:spChg>
        <pc:spChg chg="mod">
          <ac:chgData name="Alisdair Cunningham" userId="67e8d9ba-4582-42f1-b26c-e866daa7f65b" providerId="ADAL" clId="{D55405F9-96CE-42DD-9571-C3D40844E8B0}" dt="2026-02-15T20:40:30.957" v="1"/>
          <ac:spMkLst>
            <pc:docMk/>
            <pc:sldMk cId="1596841806" sldId="326"/>
            <ac:spMk id="8" creationId="{C39BE701-A67E-5BFD-B044-ECF13A621788}"/>
          </ac:spMkLst>
        </pc:spChg>
      </pc:sldChg>
      <pc:sldChg chg="modSp">
        <pc:chgData name="Alisdair Cunningham" userId="67e8d9ba-4582-42f1-b26c-e866daa7f65b" providerId="ADAL" clId="{D55405F9-96CE-42DD-9571-C3D40844E8B0}" dt="2026-02-15T20:40:30.957" v="1"/>
        <pc:sldMkLst>
          <pc:docMk/>
          <pc:sldMk cId="2884412182" sldId="327"/>
        </pc:sldMkLst>
        <pc:spChg chg="mod">
          <ac:chgData name="Alisdair Cunningham" userId="67e8d9ba-4582-42f1-b26c-e866daa7f65b" providerId="ADAL" clId="{D55405F9-96CE-42DD-9571-C3D40844E8B0}" dt="2026-02-15T20:40:22.388" v="0"/>
          <ac:spMkLst>
            <pc:docMk/>
            <pc:sldMk cId="2884412182" sldId="327"/>
            <ac:spMk id="4" creationId="{F3F43CE5-EA3D-1DDC-C0DE-7CFCA6ED4E52}"/>
          </ac:spMkLst>
        </pc:spChg>
        <pc:spChg chg="mod">
          <ac:chgData name="Alisdair Cunningham" userId="67e8d9ba-4582-42f1-b26c-e866daa7f65b" providerId="ADAL" clId="{D55405F9-96CE-42DD-9571-C3D40844E8B0}" dt="2026-02-15T20:40:30.957" v="1"/>
          <ac:spMkLst>
            <pc:docMk/>
            <pc:sldMk cId="2884412182" sldId="327"/>
            <ac:spMk id="8" creationId="{C39BE701-A67E-5BFD-B044-ECF13A621788}"/>
          </ac:spMkLst>
        </pc:spChg>
      </pc:sldChg>
      <pc:sldChg chg="modSp">
        <pc:chgData name="Alisdair Cunningham" userId="67e8d9ba-4582-42f1-b26c-e866daa7f65b" providerId="ADAL" clId="{D55405F9-96CE-42DD-9571-C3D40844E8B0}" dt="2026-02-15T20:40:30.957" v="1"/>
        <pc:sldMkLst>
          <pc:docMk/>
          <pc:sldMk cId="3941010454" sldId="328"/>
        </pc:sldMkLst>
        <pc:spChg chg="mod">
          <ac:chgData name="Alisdair Cunningham" userId="67e8d9ba-4582-42f1-b26c-e866daa7f65b" providerId="ADAL" clId="{D55405F9-96CE-42DD-9571-C3D40844E8B0}" dt="2026-02-15T20:40:22.388" v="0"/>
          <ac:spMkLst>
            <pc:docMk/>
            <pc:sldMk cId="3941010454" sldId="328"/>
            <ac:spMk id="4" creationId="{F3F43CE5-EA3D-1DDC-C0DE-7CFCA6ED4E52}"/>
          </ac:spMkLst>
        </pc:spChg>
        <pc:spChg chg="mod">
          <ac:chgData name="Alisdair Cunningham" userId="67e8d9ba-4582-42f1-b26c-e866daa7f65b" providerId="ADAL" clId="{D55405F9-96CE-42DD-9571-C3D40844E8B0}" dt="2026-02-15T20:40:30.957" v="1"/>
          <ac:spMkLst>
            <pc:docMk/>
            <pc:sldMk cId="3941010454" sldId="328"/>
            <ac:spMk id="8" creationId="{C39BE701-A67E-5BFD-B044-ECF13A621788}"/>
          </ac:spMkLst>
        </pc:spChg>
      </pc:sldChg>
      <pc:sldChg chg="modSp">
        <pc:chgData name="Alisdair Cunningham" userId="67e8d9ba-4582-42f1-b26c-e866daa7f65b" providerId="ADAL" clId="{D55405F9-96CE-42DD-9571-C3D40844E8B0}" dt="2026-02-15T20:40:30.957" v="1"/>
        <pc:sldMkLst>
          <pc:docMk/>
          <pc:sldMk cId="478609043" sldId="329"/>
        </pc:sldMkLst>
        <pc:spChg chg="mod">
          <ac:chgData name="Alisdair Cunningham" userId="67e8d9ba-4582-42f1-b26c-e866daa7f65b" providerId="ADAL" clId="{D55405F9-96CE-42DD-9571-C3D40844E8B0}" dt="2026-02-15T20:40:22.388" v="0"/>
          <ac:spMkLst>
            <pc:docMk/>
            <pc:sldMk cId="478609043" sldId="329"/>
            <ac:spMk id="4" creationId="{F3F43CE5-EA3D-1DDC-C0DE-7CFCA6ED4E52}"/>
          </ac:spMkLst>
        </pc:spChg>
        <pc:spChg chg="mod">
          <ac:chgData name="Alisdair Cunningham" userId="67e8d9ba-4582-42f1-b26c-e866daa7f65b" providerId="ADAL" clId="{D55405F9-96CE-42DD-9571-C3D40844E8B0}" dt="2026-02-15T20:40:30.957" v="1"/>
          <ac:spMkLst>
            <pc:docMk/>
            <pc:sldMk cId="478609043" sldId="329"/>
            <ac:spMk id="8" creationId="{C39BE701-A67E-5BFD-B044-ECF13A621788}"/>
          </ac:spMkLst>
        </pc:spChg>
      </pc:sldChg>
      <pc:sldChg chg="modSp">
        <pc:chgData name="Alisdair Cunningham" userId="67e8d9ba-4582-42f1-b26c-e866daa7f65b" providerId="ADAL" clId="{D55405F9-96CE-42DD-9571-C3D40844E8B0}" dt="2026-02-15T20:40:30.957" v="1"/>
        <pc:sldMkLst>
          <pc:docMk/>
          <pc:sldMk cId="1281921009" sldId="331"/>
        </pc:sldMkLst>
        <pc:spChg chg="mod">
          <ac:chgData name="Alisdair Cunningham" userId="67e8d9ba-4582-42f1-b26c-e866daa7f65b" providerId="ADAL" clId="{D55405F9-96CE-42DD-9571-C3D40844E8B0}" dt="2026-02-15T20:40:22.388" v="0"/>
          <ac:spMkLst>
            <pc:docMk/>
            <pc:sldMk cId="1281921009" sldId="331"/>
            <ac:spMk id="4" creationId="{F3F43CE5-EA3D-1DDC-C0DE-7CFCA6ED4E52}"/>
          </ac:spMkLst>
        </pc:spChg>
        <pc:spChg chg="mod">
          <ac:chgData name="Alisdair Cunningham" userId="67e8d9ba-4582-42f1-b26c-e866daa7f65b" providerId="ADAL" clId="{D55405F9-96CE-42DD-9571-C3D40844E8B0}" dt="2026-02-15T20:40:30.957" v="1"/>
          <ac:spMkLst>
            <pc:docMk/>
            <pc:sldMk cId="1281921009" sldId="331"/>
            <ac:spMk id="8" creationId="{C39BE701-A67E-5BFD-B044-ECF13A621788}"/>
          </ac:spMkLst>
        </pc:spChg>
      </pc:sldChg>
      <pc:sldChg chg="modSp">
        <pc:chgData name="Alisdair Cunningham" userId="67e8d9ba-4582-42f1-b26c-e866daa7f65b" providerId="ADAL" clId="{D55405F9-96CE-42DD-9571-C3D40844E8B0}" dt="2026-02-15T20:40:30.957" v="1"/>
        <pc:sldMkLst>
          <pc:docMk/>
          <pc:sldMk cId="1650866006" sldId="332"/>
        </pc:sldMkLst>
        <pc:spChg chg="mod">
          <ac:chgData name="Alisdair Cunningham" userId="67e8d9ba-4582-42f1-b26c-e866daa7f65b" providerId="ADAL" clId="{D55405F9-96CE-42DD-9571-C3D40844E8B0}" dt="2026-02-15T20:40:22.388" v="0"/>
          <ac:spMkLst>
            <pc:docMk/>
            <pc:sldMk cId="1650866006" sldId="332"/>
            <ac:spMk id="4" creationId="{F3F43CE5-EA3D-1DDC-C0DE-7CFCA6ED4E52}"/>
          </ac:spMkLst>
        </pc:spChg>
        <pc:spChg chg="mod">
          <ac:chgData name="Alisdair Cunningham" userId="67e8d9ba-4582-42f1-b26c-e866daa7f65b" providerId="ADAL" clId="{D55405F9-96CE-42DD-9571-C3D40844E8B0}" dt="2026-02-15T20:40:30.957" v="1"/>
          <ac:spMkLst>
            <pc:docMk/>
            <pc:sldMk cId="1650866006" sldId="332"/>
            <ac:spMk id="8" creationId="{C39BE701-A67E-5BFD-B044-ECF13A621788}"/>
          </ac:spMkLst>
        </pc:spChg>
      </pc:sldChg>
      <pc:sldChg chg="modSp">
        <pc:chgData name="Alisdair Cunningham" userId="67e8d9ba-4582-42f1-b26c-e866daa7f65b" providerId="ADAL" clId="{D55405F9-96CE-42DD-9571-C3D40844E8B0}" dt="2026-02-15T20:40:30.957" v="1"/>
        <pc:sldMkLst>
          <pc:docMk/>
          <pc:sldMk cId="2889559161" sldId="333"/>
        </pc:sldMkLst>
        <pc:spChg chg="mod">
          <ac:chgData name="Alisdair Cunningham" userId="67e8d9ba-4582-42f1-b26c-e866daa7f65b" providerId="ADAL" clId="{D55405F9-96CE-42DD-9571-C3D40844E8B0}" dt="2026-02-15T20:40:22.388" v="0"/>
          <ac:spMkLst>
            <pc:docMk/>
            <pc:sldMk cId="2889559161" sldId="333"/>
            <ac:spMk id="4" creationId="{F3F43CE5-EA3D-1DDC-C0DE-7CFCA6ED4E52}"/>
          </ac:spMkLst>
        </pc:spChg>
        <pc:spChg chg="mod">
          <ac:chgData name="Alisdair Cunningham" userId="67e8d9ba-4582-42f1-b26c-e866daa7f65b" providerId="ADAL" clId="{D55405F9-96CE-42DD-9571-C3D40844E8B0}" dt="2026-02-15T20:40:30.957" v="1"/>
          <ac:spMkLst>
            <pc:docMk/>
            <pc:sldMk cId="2889559161" sldId="333"/>
            <ac:spMk id="8" creationId="{C39BE701-A67E-5BFD-B044-ECF13A621788}"/>
          </ac:spMkLst>
        </pc:spChg>
      </pc:sldChg>
      <pc:sldChg chg="modSp">
        <pc:chgData name="Alisdair Cunningham" userId="67e8d9ba-4582-42f1-b26c-e866daa7f65b" providerId="ADAL" clId="{D55405F9-96CE-42DD-9571-C3D40844E8B0}" dt="2026-02-15T20:40:30.957" v="1"/>
        <pc:sldMkLst>
          <pc:docMk/>
          <pc:sldMk cId="1385214467" sldId="334"/>
        </pc:sldMkLst>
        <pc:spChg chg="mod">
          <ac:chgData name="Alisdair Cunningham" userId="67e8d9ba-4582-42f1-b26c-e866daa7f65b" providerId="ADAL" clId="{D55405F9-96CE-42DD-9571-C3D40844E8B0}" dt="2026-02-15T20:40:22.388" v="0"/>
          <ac:spMkLst>
            <pc:docMk/>
            <pc:sldMk cId="1385214467" sldId="334"/>
            <ac:spMk id="4" creationId="{F3F43CE5-EA3D-1DDC-C0DE-7CFCA6ED4E52}"/>
          </ac:spMkLst>
        </pc:spChg>
        <pc:spChg chg="mod">
          <ac:chgData name="Alisdair Cunningham" userId="67e8d9ba-4582-42f1-b26c-e866daa7f65b" providerId="ADAL" clId="{D55405F9-96CE-42DD-9571-C3D40844E8B0}" dt="2026-02-15T20:40:30.957" v="1"/>
          <ac:spMkLst>
            <pc:docMk/>
            <pc:sldMk cId="1385214467" sldId="334"/>
            <ac:spMk id="8" creationId="{C39BE701-A67E-5BFD-B044-ECF13A621788}"/>
          </ac:spMkLst>
        </pc:spChg>
      </pc:sldChg>
      <pc:sldChg chg="modSp">
        <pc:chgData name="Alisdair Cunningham" userId="67e8d9ba-4582-42f1-b26c-e866daa7f65b" providerId="ADAL" clId="{D55405F9-96CE-42DD-9571-C3D40844E8B0}" dt="2026-02-15T20:40:30.957" v="1"/>
        <pc:sldMkLst>
          <pc:docMk/>
          <pc:sldMk cId="2068570737" sldId="335"/>
        </pc:sldMkLst>
        <pc:spChg chg="mod">
          <ac:chgData name="Alisdair Cunningham" userId="67e8d9ba-4582-42f1-b26c-e866daa7f65b" providerId="ADAL" clId="{D55405F9-96CE-42DD-9571-C3D40844E8B0}" dt="2026-02-15T20:40:22.388" v="0"/>
          <ac:spMkLst>
            <pc:docMk/>
            <pc:sldMk cId="2068570737" sldId="335"/>
            <ac:spMk id="4" creationId="{F3F43CE5-EA3D-1DDC-C0DE-7CFCA6ED4E52}"/>
          </ac:spMkLst>
        </pc:spChg>
        <pc:spChg chg="mod">
          <ac:chgData name="Alisdair Cunningham" userId="67e8d9ba-4582-42f1-b26c-e866daa7f65b" providerId="ADAL" clId="{D55405F9-96CE-42DD-9571-C3D40844E8B0}" dt="2026-02-15T20:40:30.957" v="1"/>
          <ac:spMkLst>
            <pc:docMk/>
            <pc:sldMk cId="2068570737" sldId="335"/>
            <ac:spMk id="8" creationId="{C39BE701-A67E-5BFD-B044-ECF13A621788}"/>
          </ac:spMkLst>
        </pc:spChg>
      </pc:sldChg>
      <pc:sldChg chg="modSp">
        <pc:chgData name="Alisdair Cunningham" userId="67e8d9ba-4582-42f1-b26c-e866daa7f65b" providerId="ADAL" clId="{D55405F9-96CE-42DD-9571-C3D40844E8B0}" dt="2026-02-15T20:40:30.957" v="1"/>
        <pc:sldMkLst>
          <pc:docMk/>
          <pc:sldMk cId="1501789059" sldId="336"/>
        </pc:sldMkLst>
        <pc:spChg chg="mod">
          <ac:chgData name="Alisdair Cunningham" userId="67e8d9ba-4582-42f1-b26c-e866daa7f65b" providerId="ADAL" clId="{D55405F9-96CE-42DD-9571-C3D40844E8B0}" dt="2026-02-15T20:40:22.388" v="0"/>
          <ac:spMkLst>
            <pc:docMk/>
            <pc:sldMk cId="1501789059" sldId="336"/>
            <ac:spMk id="4" creationId="{F3F43CE5-EA3D-1DDC-C0DE-7CFCA6ED4E52}"/>
          </ac:spMkLst>
        </pc:spChg>
        <pc:spChg chg="mod">
          <ac:chgData name="Alisdair Cunningham" userId="67e8d9ba-4582-42f1-b26c-e866daa7f65b" providerId="ADAL" clId="{D55405F9-96CE-42DD-9571-C3D40844E8B0}" dt="2026-02-15T20:40:30.957" v="1"/>
          <ac:spMkLst>
            <pc:docMk/>
            <pc:sldMk cId="1501789059" sldId="336"/>
            <ac:spMk id="8" creationId="{C39BE701-A67E-5BFD-B044-ECF13A621788}"/>
          </ac:spMkLst>
        </pc:spChg>
      </pc:sldChg>
      <pc:sldChg chg="modSp">
        <pc:chgData name="Alisdair Cunningham" userId="67e8d9ba-4582-42f1-b26c-e866daa7f65b" providerId="ADAL" clId="{D55405F9-96CE-42DD-9571-C3D40844E8B0}" dt="2026-02-15T20:40:30.957" v="1"/>
        <pc:sldMkLst>
          <pc:docMk/>
          <pc:sldMk cId="2879744760" sldId="337"/>
        </pc:sldMkLst>
        <pc:spChg chg="mod">
          <ac:chgData name="Alisdair Cunningham" userId="67e8d9ba-4582-42f1-b26c-e866daa7f65b" providerId="ADAL" clId="{D55405F9-96CE-42DD-9571-C3D40844E8B0}" dt="2026-02-15T20:40:22.388" v="0"/>
          <ac:spMkLst>
            <pc:docMk/>
            <pc:sldMk cId="2879744760" sldId="337"/>
            <ac:spMk id="4" creationId="{F3F43CE5-EA3D-1DDC-C0DE-7CFCA6ED4E52}"/>
          </ac:spMkLst>
        </pc:spChg>
        <pc:spChg chg="mod">
          <ac:chgData name="Alisdair Cunningham" userId="67e8d9ba-4582-42f1-b26c-e866daa7f65b" providerId="ADAL" clId="{D55405F9-96CE-42DD-9571-C3D40844E8B0}" dt="2026-02-15T20:40:30.957" v="1"/>
          <ac:spMkLst>
            <pc:docMk/>
            <pc:sldMk cId="2879744760" sldId="337"/>
            <ac:spMk id="8" creationId="{C39BE701-A67E-5BFD-B044-ECF13A621788}"/>
          </ac:spMkLst>
        </pc:spChg>
      </pc:sldChg>
      <pc:sldChg chg="modSp">
        <pc:chgData name="Alisdair Cunningham" userId="67e8d9ba-4582-42f1-b26c-e866daa7f65b" providerId="ADAL" clId="{D55405F9-96CE-42DD-9571-C3D40844E8B0}" dt="2026-02-15T20:40:30.957" v="1"/>
        <pc:sldMkLst>
          <pc:docMk/>
          <pc:sldMk cId="1070692079" sldId="338"/>
        </pc:sldMkLst>
        <pc:spChg chg="mod">
          <ac:chgData name="Alisdair Cunningham" userId="67e8d9ba-4582-42f1-b26c-e866daa7f65b" providerId="ADAL" clId="{D55405F9-96CE-42DD-9571-C3D40844E8B0}" dt="2026-02-15T20:40:22.388" v="0"/>
          <ac:spMkLst>
            <pc:docMk/>
            <pc:sldMk cId="1070692079" sldId="338"/>
            <ac:spMk id="4" creationId="{F3F43CE5-EA3D-1DDC-C0DE-7CFCA6ED4E52}"/>
          </ac:spMkLst>
        </pc:spChg>
        <pc:spChg chg="mod">
          <ac:chgData name="Alisdair Cunningham" userId="67e8d9ba-4582-42f1-b26c-e866daa7f65b" providerId="ADAL" clId="{D55405F9-96CE-42DD-9571-C3D40844E8B0}" dt="2026-02-15T20:40:30.957" v="1"/>
          <ac:spMkLst>
            <pc:docMk/>
            <pc:sldMk cId="1070692079" sldId="338"/>
            <ac:spMk id="8" creationId="{C39BE701-A67E-5BFD-B044-ECF13A621788}"/>
          </ac:spMkLst>
        </pc:spChg>
      </pc:sldChg>
      <pc:sldChg chg="modSp">
        <pc:chgData name="Alisdair Cunningham" userId="67e8d9ba-4582-42f1-b26c-e866daa7f65b" providerId="ADAL" clId="{D55405F9-96CE-42DD-9571-C3D40844E8B0}" dt="2026-02-15T20:40:30.957" v="1"/>
        <pc:sldMkLst>
          <pc:docMk/>
          <pc:sldMk cId="3655353639" sldId="339"/>
        </pc:sldMkLst>
        <pc:spChg chg="mod">
          <ac:chgData name="Alisdair Cunningham" userId="67e8d9ba-4582-42f1-b26c-e866daa7f65b" providerId="ADAL" clId="{D55405F9-96CE-42DD-9571-C3D40844E8B0}" dt="2026-02-15T20:40:22.388" v="0"/>
          <ac:spMkLst>
            <pc:docMk/>
            <pc:sldMk cId="3655353639" sldId="339"/>
            <ac:spMk id="4" creationId="{F3F43CE5-EA3D-1DDC-C0DE-7CFCA6ED4E52}"/>
          </ac:spMkLst>
        </pc:spChg>
        <pc:spChg chg="mod">
          <ac:chgData name="Alisdair Cunningham" userId="67e8d9ba-4582-42f1-b26c-e866daa7f65b" providerId="ADAL" clId="{D55405F9-96CE-42DD-9571-C3D40844E8B0}" dt="2026-02-15T20:40:30.957" v="1"/>
          <ac:spMkLst>
            <pc:docMk/>
            <pc:sldMk cId="3655353639" sldId="339"/>
            <ac:spMk id="8" creationId="{C39BE701-A67E-5BFD-B044-ECF13A621788}"/>
          </ac:spMkLst>
        </pc:spChg>
      </pc:sldChg>
      <pc:sldChg chg="modSp">
        <pc:chgData name="Alisdair Cunningham" userId="67e8d9ba-4582-42f1-b26c-e866daa7f65b" providerId="ADAL" clId="{D55405F9-96CE-42DD-9571-C3D40844E8B0}" dt="2026-02-15T20:40:30.957" v="1"/>
        <pc:sldMkLst>
          <pc:docMk/>
          <pc:sldMk cId="22231492" sldId="340"/>
        </pc:sldMkLst>
        <pc:spChg chg="mod">
          <ac:chgData name="Alisdair Cunningham" userId="67e8d9ba-4582-42f1-b26c-e866daa7f65b" providerId="ADAL" clId="{D55405F9-96CE-42DD-9571-C3D40844E8B0}" dt="2026-02-15T20:40:22.388" v="0"/>
          <ac:spMkLst>
            <pc:docMk/>
            <pc:sldMk cId="22231492" sldId="340"/>
            <ac:spMk id="2" creationId="{D5A3F9C7-9D7A-5E4A-67AC-AEE25A38A906}"/>
          </ac:spMkLst>
        </pc:spChg>
        <pc:spChg chg="mod">
          <ac:chgData name="Alisdair Cunningham" userId="67e8d9ba-4582-42f1-b26c-e866daa7f65b" providerId="ADAL" clId="{D55405F9-96CE-42DD-9571-C3D40844E8B0}" dt="2026-02-15T20:40:30.957" v="1"/>
          <ac:spMkLst>
            <pc:docMk/>
            <pc:sldMk cId="22231492" sldId="340"/>
            <ac:spMk id="8" creationId="{097BCFA9-84C3-F719-8178-2DC97D9D70AA}"/>
          </ac:spMkLst>
        </pc:spChg>
      </pc:sldChg>
      <pc:sldChg chg="modSp">
        <pc:chgData name="Alisdair Cunningham" userId="67e8d9ba-4582-42f1-b26c-e866daa7f65b" providerId="ADAL" clId="{D55405F9-96CE-42DD-9571-C3D40844E8B0}" dt="2026-02-15T20:40:58.305" v="2"/>
        <pc:sldMkLst>
          <pc:docMk/>
          <pc:sldMk cId="1285258212" sldId="341"/>
        </pc:sldMkLst>
        <pc:spChg chg="mod">
          <ac:chgData name="Alisdair Cunningham" userId="67e8d9ba-4582-42f1-b26c-e866daa7f65b" providerId="ADAL" clId="{D55405F9-96CE-42DD-9571-C3D40844E8B0}" dt="2026-02-15T20:40:22.388" v="0"/>
          <ac:spMkLst>
            <pc:docMk/>
            <pc:sldMk cId="1285258212" sldId="341"/>
            <ac:spMk id="2" creationId="{F51C16DF-F564-481C-CCA4-180408A5301A}"/>
          </ac:spMkLst>
        </pc:spChg>
        <pc:spChg chg="mod">
          <ac:chgData name="Alisdair Cunningham" userId="67e8d9ba-4582-42f1-b26c-e866daa7f65b" providerId="ADAL" clId="{D55405F9-96CE-42DD-9571-C3D40844E8B0}" dt="2026-02-15T20:40:30.957" v="1"/>
          <ac:spMkLst>
            <pc:docMk/>
            <pc:sldMk cId="1285258212" sldId="341"/>
            <ac:spMk id="8" creationId="{C39BE701-A67E-5BFD-B044-ECF13A621788}"/>
          </ac:spMkLst>
        </pc:spChg>
        <pc:spChg chg="mod">
          <ac:chgData name="Alisdair Cunningham" userId="67e8d9ba-4582-42f1-b26c-e866daa7f65b" providerId="ADAL" clId="{D55405F9-96CE-42DD-9571-C3D40844E8B0}" dt="2026-02-15T20:40:58.305" v="2"/>
          <ac:spMkLst>
            <pc:docMk/>
            <pc:sldMk cId="1285258212" sldId="341"/>
            <ac:spMk id="12" creationId="{38C4A143-C346-A5D7-3DFF-2CAF7FBCDBE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B68FAD-C896-4FF9-9BA9-64658400CE0F}" type="datetimeFigureOut">
              <a:rPr lang="en-GB" smtClean="0"/>
              <a:t>15/02/2026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2DA0F2-1344-4DA6-8494-DDBF76B8E120}" type="slidenum">
              <a:rPr lang="en-GB" smtClean="0"/>
              <a:t>‹#›</a:t>
            </a:fld>
            <a:endParaRPr lang="en-GB"/>
          </a:p>
        </p:txBody>
      </p:sp>
    </p:spTree>
    <p:extLst>
      <p:ext uri="{BB962C8B-B14F-4D97-AF65-F5344CB8AC3E}">
        <p14:creationId xmlns:p14="http://schemas.microsoft.com/office/powerpoint/2010/main" val="3588929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ancient-origins.net/news-history-archaeology/circular-economy-0011311"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ancient-origins.net/news-history-archaeology/circular-economy-0011311"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sciencedirect.com/science/article/abs/pii/B9780123814753100300" TargetMode="External"/><Relationship Id="rId2" Type="http://schemas.openxmlformats.org/officeDocument/2006/relationships/slide" Target="../slides/slide10.xml"/><Relationship Id="rId1" Type="http://schemas.openxmlformats.org/officeDocument/2006/relationships/notesMaster" Target="../notesMasters/notesMaster1.xml"/><Relationship Id="rId4" Type="http://schemas.openxmlformats.org/officeDocument/2006/relationships/hyperlink" Target="https://academic.oup.com/book/40872/chapter-abstract/348919885?redirectedFrom=fulltext"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earth.org/data_visualization/fast-fashion-the-environment-and-climate-change-a-data-viz-story/"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circularise.com/blogs/r-strategies-for-a-circular-economy"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ieabioenergy.com/wp-content/uploads/2022/05/T36_Waste_Circuar_Economy_final_report.pdf"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clientearth.org/media/1h2nalrh/greenhouse-gas-and-air-quality-impacts-of-incineration-and-landfill.pdf"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drearth.com/resources/article/how-waste-pickers-help-the-environment/"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3</a:t>
            </a:fld>
            <a:endParaRPr lang="en-GB"/>
          </a:p>
        </p:txBody>
      </p:sp>
    </p:spTree>
    <p:extLst>
      <p:ext uri="{BB962C8B-B14F-4D97-AF65-F5344CB8AC3E}">
        <p14:creationId xmlns:p14="http://schemas.microsoft.com/office/powerpoint/2010/main" val="30584190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4</a:t>
            </a:fld>
            <a:endParaRPr lang="en-GB"/>
          </a:p>
        </p:txBody>
      </p:sp>
    </p:spTree>
    <p:extLst>
      <p:ext uri="{BB962C8B-B14F-4D97-AF65-F5344CB8AC3E}">
        <p14:creationId xmlns:p14="http://schemas.microsoft.com/office/powerpoint/2010/main" val="33101536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McDonough, W., and M. </a:t>
            </a:r>
            <a:r>
              <a:rPr lang="en-GB" dirty="0" err="1"/>
              <a:t>Braungart</a:t>
            </a:r>
            <a:r>
              <a:rPr lang="en-GB" dirty="0"/>
              <a:t>. 2002. Remaking the way we make things: Cradle to cradle. New York: North Point Press.</a:t>
            </a:r>
          </a:p>
        </p:txBody>
      </p:sp>
      <p:sp>
        <p:nvSpPr>
          <p:cNvPr id="4" name="Slide Number Placeholder 3"/>
          <p:cNvSpPr>
            <a:spLocks noGrp="1"/>
          </p:cNvSpPr>
          <p:nvPr>
            <p:ph type="sldNum" sz="quarter" idx="5"/>
          </p:nvPr>
        </p:nvSpPr>
        <p:spPr/>
        <p:txBody>
          <a:bodyPr/>
          <a:lstStyle/>
          <a:p>
            <a:fld id="{B92DA0F2-1344-4DA6-8494-DDBF76B8E120}" type="slidenum">
              <a:rPr lang="en-GB" smtClean="0"/>
              <a:t>5</a:t>
            </a:fld>
            <a:endParaRPr lang="en-GB"/>
          </a:p>
        </p:txBody>
      </p:sp>
    </p:spTree>
    <p:extLst>
      <p:ext uri="{BB962C8B-B14F-4D97-AF65-F5344CB8AC3E}">
        <p14:creationId xmlns:p14="http://schemas.microsoft.com/office/powerpoint/2010/main" val="21127293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err="1">
                <a:solidFill>
                  <a:srgbClr val="222222"/>
                </a:solidFill>
                <a:effectLst/>
                <a:latin typeface="Arial" panose="020B0604020202020204" pitchFamily="34" charset="0"/>
              </a:rPr>
              <a:t>Rosell</a:t>
            </a:r>
            <a:r>
              <a:rPr lang="en-GB" b="0" i="0" dirty="0">
                <a:solidFill>
                  <a:srgbClr val="222222"/>
                </a:solidFill>
                <a:effectLst/>
                <a:latin typeface="Arial" panose="020B0604020202020204" pitchFamily="34" charset="0"/>
              </a:rPr>
              <a:t>, J., </a:t>
            </a:r>
            <a:r>
              <a:rPr lang="en-GB" b="0" i="0" dirty="0" err="1">
                <a:solidFill>
                  <a:srgbClr val="222222"/>
                </a:solidFill>
                <a:effectLst/>
                <a:latin typeface="Arial" panose="020B0604020202020204" pitchFamily="34" charset="0"/>
              </a:rPr>
              <a:t>Blasco</a:t>
            </a:r>
            <a:r>
              <a:rPr lang="en-GB" b="0" i="0" dirty="0">
                <a:solidFill>
                  <a:srgbClr val="222222"/>
                </a:solidFill>
                <a:effectLst/>
                <a:latin typeface="Arial" panose="020B0604020202020204" pitchFamily="34" charset="0"/>
              </a:rPr>
              <a:t>, R., Peris, J.F., </a:t>
            </a:r>
            <a:r>
              <a:rPr lang="en-GB" b="0" i="0" dirty="0" err="1">
                <a:solidFill>
                  <a:srgbClr val="222222"/>
                </a:solidFill>
                <a:effectLst/>
                <a:latin typeface="Arial" panose="020B0604020202020204" pitchFamily="34" charset="0"/>
              </a:rPr>
              <a:t>Carbonell</a:t>
            </a:r>
            <a:r>
              <a:rPr lang="en-GB" b="0" i="0" dirty="0">
                <a:solidFill>
                  <a:srgbClr val="222222"/>
                </a:solidFill>
                <a:effectLst/>
                <a:latin typeface="Arial" panose="020B0604020202020204" pitchFamily="34" charset="0"/>
              </a:rPr>
              <a:t>, E., </a:t>
            </a:r>
            <a:r>
              <a:rPr lang="en-GB" b="0" i="0" dirty="0" err="1">
                <a:solidFill>
                  <a:srgbClr val="222222"/>
                </a:solidFill>
                <a:effectLst/>
                <a:latin typeface="Arial" panose="020B0604020202020204" pitchFamily="34" charset="0"/>
              </a:rPr>
              <a:t>Barkai</a:t>
            </a:r>
            <a:r>
              <a:rPr lang="en-GB" b="0" i="0" dirty="0">
                <a:solidFill>
                  <a:srgbClr val="222222"/>
                </a:solidFill>
                <a:effectLst/>
                <a:latin typeface="Arial" panose="020B0604020202020204" pitchFamily="34" charset="0"/>
              </a:rPr>
              <a:t>, R. and Gopher, A., 2015. Recycling bones in the middle </a:t>
            </a:r>
            <a:r>
              <a:rPr lang="en-GB" b="0" i="0" dirty="0" err="1">
                <a:solidFill>
                  <a:srgbClr val="222222"/>
                </a:solidFill>
                <a:effectLst/>
                <a:latin typeface="Arial" panose="020B0604020202020204" pitchFamily="34" charset="0"/>
              </a:rPr>
              <a:t>pleistocene</a:t>
            </a:r>
            <a:r>
              <a:rPr lang="en-GB" b="0" i="0" dirty="0">
                <a:solidFill>
                  <a:srgbClr val="222222"/>
                </a:solidFill>
                <a:effectLst/>
                <a:latin typeface="Arial" panose="020B0604020202020204" pitchFamily="34" charset="0"/>
              </a:rPr>
              <a:t>: some reflections from Gran Dolina TD10-1 (Spain), </a:t>
            </a:r>
            <a:r>
              <a:rPr lang="en-GB" b="0" i="0" dirty="0" err="1">
                <a:solidFill>
                  <a:srgbClr val="222222"/>
                </a:solidFill>
                <a:effectLst/>
                <a:latin typeface="Arial" panose="020B0604020202020204" pitchFamily="34" charset="0"/>
              </a:rPr>
              <a:t>bolomor</a:t>
            </a:r>
            <a:r>
              <a:rPr lang="en-GB" b="0" i="0" dirty="0">
                <a:solidFill>
                  <a:srgbClr val="222222"/>
                </a:solidFill>
                <a:effectLst/>
                <a:latin typeface="Arial" panose="020B0604020202020204" pitchFamily="34" charset="0"/>
              </a:rPr>
              <a:t> cave (Spain) and </a:t>
            </a:r>
            <a:r>
              <a:rPr lang="en-GB" b="0" i="0" dirty="0" err="1">
                <a:solidFill>
                  <a:srgbClr val="222222"/>
                </a:solidFill>
                <a:effectLst/>
                <a:latin typeface="Arial" panose="020B0604020202020204" pitchFamily="34" charset="0"/>
              </a:rPr>
              <a:t>Qesem</a:t>
            </a:r>
            <a:r>
              <a:rPr lang="en-GB" b="0" i="0" dirty="0">
                <a:solidFill>
                  <a:srgbClr val="222222"/>
                </a:solidFill>
                <a:effectLst/>
                <a:latin typeface="Arial" panose="020B0604020202020204" pitchFamily="34" charset="0"/>
              </a:rPr>
              <a:t> cave (Israel). </a:t>
            </a:r>
            <a:r>
              <a:rPr lang="en-GB" b="0" i="1" dirty="0">
                <a:solidFill>
                  <a:srgbClr val="222222"/>
                </a:solidFill>
                <a:effectLst/>
                <a:latin typeface="Arial" panose="020B0604020202020204" pitchFamily="34" charset="0"/>
              </a:rPr>
              <a:t>Quaternary International</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361</a:t>
            </a:r>
            <a:r>
              <a:rPr lang="en-GB" b="0" i="0" dirty="0">
                <a:solidFill>
                  <a:srgbClr val="222222"/>
                </a:solidFill>
                <a:effectLst/>
                <a:latin typeface="Arial" panose="020B0604020202020204" pitchFamily="34" charset="0"/>
              </a:rPr>
              <a:t>, pp.297-312.</a:t>
            </a:r>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6</a:t>
            </a:fld>
            <a:endParaRPr lang="en-GB"/>
          </a:p>
        </p:txBody>
      </p:sp>
    </p:spTree>
    <p:extLst>
      <p:ext uri="{BB962C8B-B14F-4D97-AF65-F5344CB8AC3E}">
        <p14:creationId xmlns:p14="http://schemas.microsoft.com/office/powerpoint/2010/main" val="38478175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22222"/>
                </a:solidFill>
                <a:effectLst/>
                <a:latin typeface="Arial" panose="020B0604020202020204" pitchFamily="34" charset="0"/>
              </a:rPr>
              <a:t>Amick, D.S., 2015. The recycling of material culture today and during the </a:t>
            </a:r>
            <a:r>
              <a:rPr lang="en-GB" b="0" i="0" dirty="0" err="1">
                <a:solidFill>
                  <a:srgbClr val="222222"/>
                </a:solidFill>
                <a:effectLst/>
                <a:latin typeface="Arial" panose="020B0604020202020204" pitchFamily="34" charset="0"/>
              </a:rPr>
              <a:t>Paleolithic</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Quaternary International</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361</a:t>
            </a:r>
            <a:r>
              <a:rPr lang="en-GB" b="0" i="0" dirty="0">
                <a:solidFill>
                  <a:srgbClr val="222222"/>
                </a:solidFill>
                <a:effectLst/>
                <a:latin typeface="Arial" panose="020B0604020202020204" pitchFamily="34" charset="0"/>
              </a:rPr>
              <a:t>, pp.4-20.</a:t>
            </a:r>
          </a:p>
          <a:p>
            <a:endParaRPr lang="en-GB" b="0" i="0" dirty="0">
              <a:solidFill>
                <a:srgbClr val="222222"/>
              </a:solidFill>
              <a:effectLst/>
              <a:latin typeface="Arial" panose="020B0604020202020204" pitchFamily="34" charset="0"/>
            </a:endParaRPr>
          </a:p>
          <a:p>
            <a:r>
              <a:rPr lang="en-GB" dirty="0">
                <a:hlinkClick r:id="rId3"/>
              </a:rPr>
              <a:t>Circular Economy: How the Ancients Pioneered the Idea of Recycling Waste | Ancient Origins (ancient-origins.net)</a:t>
            </a:r>
            <a:r>
              <a:rPr lang="en-GB" b="0" i="0" dirty="0">
                <a:solidFill>
                  <a:srgbClr val="222222"/>
                </a:solidFill>
                <a:effectLst/>
                <a:latin typeface="Arial" panose="020B0604020202020204" pitchFamily="34" charset="0"/>
              </a:rPr>
              <a:t> - https://www.ancient-origins.net/news-history-archaeology/circular-economy-0011311</a:t>
            </a:r>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7</a:t>
            </a:fld>
            <a:endParaRPr lang="en-GB"/>
          </a:p>
        </p:txBody>
      </p:sp>
    </p:spTree>
    <p:extLst>
      <p:ext uri="{BB962C8B-B14F-4D97-AF65-F5344CB8AC3E}">
        <p14:creationId xmlns:p14="http://schemas.microsoft.com/office/powerpoint/2010/main" val="37204183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22222"/>
                </a:solidFill>
                <a:effectLst/>
                <a:latin typeface="Arial" panose="020B0604020202020204" pitchFamily="34" charset="0"/>
              </a:rPr>
              <a:t>Amick, D.S., 2015. The recycling of material culture today and during the </a:t>
            </a:r>
            <a:r>
              <a:rPr lang="en-GB" b="0" i="0" dirty="0" err="1">
                <a:solidFill>
                  <a:srgbClr val="222222"/>
                </a:solidFill>
                <a:effectLst/>
                <a:latin typeface="Arial" panose="020B0604020202020204" pitchFamily="34" charset="0"/>
              </a:rPr>
              <a:t>Paleolithic</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Quaternary International</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361</a:t>
            </a:r>
            <a:r>
              <a:rPr lang="en-GB" b="0" i="0" dirty="0">
                <a:solidFill>
                  <a:srgbClr val="222222"/>
                </a:solidFill>
                <a:effectLst/>
                <a:latin typeface="Arial" panose="020B0604020202020204" pitchFamily="34" charset="0"/>
              </a:rPr>
              <a:t>, pp.4-20.</a:t>
            </a:r>
          </a:p>
          <a:p>
            <a:endParaRPr lang="en-GB" b="0" i="0" dirty="0">
              <a:solidFill>
                <a:srgbClr val="222222"/>
              </a:solidFill>
              <a:effectLst/>
              <a:latin typeface="Arial" panose="020B0604020202020204" pitchFamily="34" charset="0"/>
            </a:endParaRPr>
          </a:p>
          <a:p>
            <a:r>
              <a:rPr lang="en-GB" dirty="0">
                <a:hlinkClick r:id="rId3"/>
              </a:rPr>
              <a:t>Circular Economy: How the Ancients Pioneered the Idea of Recycling Waste | Ancient Origins (ancient-origins.net)</a:t>
            </a:r>
            <a:r>
              <a:rPr lang="en-GB" b="0" i="0" dirty="0">
                <a:solidFill>
                  <a:srgbClr val="222222"/>
                </a:solidFill>
                <a:effectLst/>
                <a:latin typeface="Arial" panose="020B0604020202020204" pitchFamily="34" charset="0"/>
              </a:rPr>
              <a:t> - https://www.ancient-origins.net/news-history-archaeology/circular-economy-0011311</a:t>
            </a:r>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8</a:t>
            </a:fld>
            <a:endParaRPr lang="en-GB"/>
          </a:p>
        </p:txBody>
      </p:sp>
    </p:spTree>
    <p:extLst>
      <p:ext uri="{BB962C8B-B14F-4D97-AF65-F5344CB8AC3E}">
        <p14:creationId xmlns:p14="http://schemas.microsoft.com/office/powerpoint/2010/main" val="4040261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22222"/>
                </a:solidFill>
                <a:effectLst/>
                <a:latin typeface="Arial" panose="020B0604020202020204" pitchFamily="34" charset="0"/>
              </a:rPr>
              <a:t>Denton, C. and Weber, H., 2022. Rethinking waste within business history: A transnational perspective on waste recycling in World War II. </a:t>
            </a:r>
            <a:r>
              <a:rPr lang="en-GB" b="0" i="1" dirty="0">
                <a:solidFill>
                  <a:srgbClr val="222222"/>
                </a:solidFill>
                <a:effectLst/>
                <a:latin typeface="Arial" panose="020B0604020202020204" pitchFamily="34" charset="0"/>
              </a:rPr>
              <a:t>Business History</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64</a:t>
            </a:r>
            <a:r>
              <a:rPr lang="en-GB" b="0" i="0" dirty="0">
                <a:solidFill>
                  <a:srgbClr val="222222"/>
                </a:solidFill>
                <a:effectLst/>
                <a:latin typeface="Arial" panose="020B0604020202020204" pitchFamily="34" charset="0"/>
              </a:rPr>
              <a:t>(5), pp.855-881.</a:t>
            </a:r>
          </a:p>
          <a:p>
            <a:endParaRPr lang="en-GB" b="0" i="0" dirty="0">
              <a:solidFill>
                <a:srgbClr val="222222"/>
              </a:solidFill>
              <a:effectLst/>
              <a:latin typeface="Arial" panose="020B0604020202020204" pitchFamily="34" charset="0"/>
            </a:endParaRPr>
          </a:p>
          <a:p>
            <a:r>
              <a:rPr lang="en-GB" b="0" i="0" dirty="0">
                <a:solidFill>
                  <a:srgbClr val="222222"/>
                </a:solidFill>
                <a:effectLst/>
                <a:latin typeface="Arial" panose="020B0604020202020204" pitchFamily="34" charset="0"/>
              </a:rPr>
              <a:t>Cooper, T., 2008. Challenging the ‘refuse revolution’: war, waste and the rediscovery of recycling, 1900–50. </a:t>
            </a:r>
            <a:r>
              <a:rPr lang="en-GB" b="0" i="1" dirty="0">
                <a:solidFill>
                  <a:srgbClr val="222222"/>
                </a:solidFill>
                <a:effectLst/>
                <a:latin typeface="Arial" panose="020B0604020202020204" pitchFamily="34" charset="0"/>
              </a:rPr>
              <a:t>Historical research</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81</a:t>
            </a:r>
            <a:r>
              <a:rPr lang="en-GB" b="0" i="0" dirty="0">
                <a:solidFill>
                  <a:srgbClr val="222222"/>
                </a:solidFill>
                <a:effectLst/>
                <a:latin typeface="Arial" panose="020B0604020202020204" pitchFamily="34" charset="0"/>
              </a:rPr>
              <a:t>(214), pp.710-731.</a:t>
            </a:r>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9</a:t>
            </a:fld>
            <a:endParaRPr lang="en-GB"/>
          </a:p>
        </p:txBody>
      </p:sp>
    </p:spTree>
    <p:extLst>
      <p:ext uri="{BB962C8B-B14F-4D97-AF65-F5344CB8AC3E}">
        <p14:creationId xmlns:p14="http://schemas.microsoft.com/office/powerpoint/2010/main" val="33547362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err="1">
                <a:solidFill>
                  <a:srgbClr val="222222"/>
                </a:solidFill>
                <a:effectLst/>
                <a:latin typeface="Arial" panose="020B0604020202020204" pitchFamily="34" charset="0"/>
              </a:rPr>
              <a:t>Vallero</a:t>
            </a:r>
            <a:r>
              <a:rPr lang="en-GB" b="0" i="0" dirty="0">
                <a:solidFill>
                  <a:srgbClr val="222222"/>
                </a:solidFill>
                <a:effectLst/>
                <a:latin typeface="Arial" panose="020B0604020202020204" pitchFamily="34" charset="0"/>
              </a:rPr>
              <a:t>, D.A. and Blight, G., 2019, January. The municipal landfill. In </a:t>
            </a:r>
            <a:r>
              <a:rPr lang="en-GB" b="0" i="1" dirty="0">
                <a:solidFill>
                  <a:srgbClr val="222222"/>
                </a:solidFill>
                <a:effectLst/>
                <a:latin typeface="Arial" panose="020B0604020202020204" pitchFamily="34" charset="0"/>
              </a:rPr>
              <a:t>Waste</a:t>
            </a:r>
            <a:r>
              <a:rPr lang="en-GB" b="0" i="0" dirty="0">
                <a:solidFill>
                  <a:srgbClr val="222222"/>
                </a:solidFill>
                <a:effectLst/>
                <a:latin typeface="Arial" panose="020B0604020202020204" pitchFamily="34" charset="0"/>
              </a:rPr>
              <a:t> (pp. 235-258). Academic Press. </a:t>
            </a:r>
            <a:r>
              <a:rPr lang="en-GB" dirty="0">
                <a:hlinkClick r:id="rId3"/>
              </a:rPr>
              <a:t>Landfills – Yesterday, Today and Tomorrow – ScienceDirect</a:t>
            </a:r>
            <a:r>
              <a:rPr lang="en-GB" dirty="0"/>
              <a:t> https://www.sciencedirect.com/science/article/abs/pii/B9780123814753100300</a:t>
            </a:r>
            <a:endParaRPr lang="en-GB" b="0" i="0" dirty="0">
              <a:solidFill>
                <a:srgbClr val="222222"/>
              </a:solidFill>
              <a:effectLst/>
              <a:latin typeface="Arial" panose="020B0604020202020204" pitchFamily="34" charset="0"/>
            </a:endParaRPr>
          </a:p>
          <a:p>
            <a:endParaRPr lang="en-GB" b="0" i="0" dirty="0">
              <a:solidFill>
                <a:srgbClr val="222222"/>
              </a:solidFill>
              <a:effectLst/>
              <a:latin typeface="Arial" panose="020B0604020202020204" pitchFamily="34" charset="0"/>
            </a:endParaRPr>
          </a:p>
          <a:p>
            <a:r>
              <a:rPr lang="en-GB" b="0" i="0" dirty="0">
                <a:solidFill>
                  <a:srgbClr val="222222"/>
                </a:solidFill>
                <a:effectLst/>
                <a:latin typeface="Arial" panose="020B0604020202020204" pitchFamily="34" charset="0"/>
              </a:rPr>
              <a:t>Laner, D., Crest, M., Scharff, H., Morris, J.W. and </a:t>
            </a:r>
            <a:r>
              <a:rPr lang="en-GB" b="0" i="0" dirty="0" err="1">
                <a:solidFill>
                  <a:srgbClr val="222222"/>
                </a:solidFill>
                <a:effectLst/>
                <a:latin typeface="Arial" panose="020B0604020202020204" pitchFamily="34" charset="0"/>
              </a:rPr>
              <a:t>Barlaz</a:t>
            </a:r>
            <a:r>
              <a:rPr lang="en-GB" b="0" i="0" dirty="0">
                <a:solidFill>
                  <a:srgbClr val="222222"/>
                </a:solidFill>
                <a:effectLst/>
                <a:latin typeface="Arial" panose="020B0604020202020204" pitchFamily="34" charset="0"/>
              </a:rPr>
              <a:t>, M.A., 2012. A review of approaches for the long-term management of municipal solid waste landfills. </a:t>
            </a:r>
            <a:r>
              <a:rPr lang="en-GB" b="0" i="1" dirty="0">
                <a:solidFill>
                  <a:srgbClr val="222222"/>
                </a:solidFill>
                <a:effectLst/>
                <a:latin typeface="Arial" panose="020B0604020202020204" pitchFamily="34" charset="0"/>
              </a:rPr>
              <a:t>Waste management</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32</a:t>
            </a:r>
            <a:r>
              <a:rPr lang="en-GB" b="0" i="0" dirty="0">
                <a:solidFill>
                  <a:srgbClr val="222222"/>
                </a:solidFill>
                <a:effectLst/>
                <a:latin typeface="Arial" panose="020B0604020202020204" pitchFamily="34" charset="0"/>
              </a:rPr>
              <a:t>(3), pp.498-512.</a:t>
            </a:r>
          </a:p>
          <a:p>
            <a:endParaRPr lang="en-GB" b="0" i="0" dirty="0">
              <a:solidFill>
                <a:srgbClr val="222222"/>
              </a:solidFill>
              <a:effectLst/>
              <a:latin typeface="Arial" panose="020B0604020202020204" pitchFamily="34" charset="0"/>
            </a:endParaRPr>
          </a:p>
          <a:p>
            <a:r>
              <a:rPr lang="en-GB" b="0" i="0" dirty="0" err="1">
                <a:solidFill>
                  <a:srgbClr val="222222"/>
                </a:solidFill>
                <a:effectLst/>
                <a:latin typeface="Arial" panose="020B0604020202020204" pitchFamily="34" charset="0"/>
              </a:rPr>
              <a:t>Tammemagi</a:t>
            </a:r>
            <a:r>
              <a:rPr lang="en-GB" b="0" i="0" dirty="0">
                <a:solidFill>
                  <a:srgbClr val="222222"/>
                </a:solidFill>
                <a:effectLst/>
                <a:latin typeface="Arial" panose="020B0604020202020204" pitchFamily="34" charset="0"/>
              </a:rPr>
              <a:t>, H., The All-Powerful NIMBY. 2000. In </a:t>
            </a:r>
            <a:r>
              <a:rPr lang="en-GB" b="0" i="1" dirty="0">
                <a:solidFill>
                  <a:srgbClr val="222222"/>
                </a:solidFill>
                <a:effectLst/>
                <a:latin typeface="Arial" panose="020B0604020202020204" pitchFamily="34" charset="0"/>
              </a:rPr>
              <a:t>The Waste Crisis</a:t>
            </a:r>
            <a:r>
              <a:rPr lang="en-GB" b="0" i="0" dirty="0">
                <a:solidFill>
                  <a:srgbClr val="222222"/>
                </a:solidFill>
                <a:effectLst/>
                <a:latin typeface="Arial" panose="020B0604020202020204" pitchFamily="34" charset="0"/>
              </a:rPr>
              <a:t>. Oxford University Press. </a:t>
            </a:r>
            <a:r>
              <a:rPr lang="en-GB" dirty="0">
                <a:hlinkClick r:id="rId4"/>
              </a:rPr>
              <a:t>The All-Powerful NIMBY | The Waste Crisis: Landfills, Incinerators, and the Search for a Sustainable Future | Oxford Academic (oup.com)</a:t>
            </a:r>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10</a:t>
            </a:fld>
            <a:endParaRPr lang="en-GB"/>
          </a:p>
        </p:txBody>
      </p:sp>
    </p:spTree>
    <p:extLst>
      <p:ext uri="{BB962C8B-B14F-4D97-AF65-F5344CB8AC3E}">
        <p14:creationId xmlns:p14="http://schemas.microsoft.com/office/powerpoint/2010/main" val="14507278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11</a:t>
            </a:fld>
            <a:endParaRPr lang="en-GB"/>
          </a:p>
        </p:txBody>
      </p:sp>
    </p:spTree>
    <p:extLst>
      <p:ext uri="{BB962C8B-B14F-4D97-AF65-F5344CB8AC3E}">
        <p14:creationId xmlns:p14="http://schemas.microsoft.com/office/powerpoint/2010/main" val="40650921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In Scope: Fast Fashion, the Environment and Climate Change | </a:t>
            </a:r>
            <a:r>
              <a:rPr lang="en-GB" dirty="0" err="1">
                <a:hlinkClick r:id="rId3"/>
              </a:rPr>
              <a:t>Earth.Org</a:t>
            </a:r>
            <a:r>
              <a:rPr lang="en-GB" dirty="0"/>
              <a:t> https://earth.org/data_visualization/fast-fashion-the-environment-and-climate-change-a-data-viz-story/</a:t>
            </a:r>
          </a:p>
        </p:txBody>
      </p:sp>
      <p:sp>
        <p:nvSpPr>
          <p:cNvPr id="4" name="Slide Number Placeholder 3"/>
          <p:cNvSpPr>
            <a:spLocks noGrp="1"/>
          </p:cNvSpPr>
          <p:nvPr>
            <p:ph type="sldNum" sz="quarter" idx="5"/>
          </p:nvPr>
        </p:nvSpPr>
        <p:spPr/>
        <p:txBody>
          <a:bodyPr/>
          <a:lstStyle/>
          <a:p>
            <a:fld id="{B92DA0F2-1344-4DA6-8494-DDBF76B8E120}" type="slidenum">
              <a:rPr lang="en-GB" smtClean="0"/>
              <a:t>12</a:t>
            </a:fld>
            <a:endParaRPr lang="en-GB"/>
          </a:p>
        </p:txBody>
      </p:sp>
    </p:spTree>
    <p:extLst>
      <p:ext uri="{BB962C8B-B14F-4D97-AF65-F5344CB8AC3E}">
        <p14:creationId xmlns:p14="http://schemas.microsoft.com/office/powerpoint/2010/main" val="5177993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13</a:t>
            </a:fld>
            <a:endParaRPr lang="en-GB"/>
          </a:p>
        </p:txBody>
      </p:sp>
    </p:spTree>
    <p:extLst>
      <p:ext uri="{BB962C8B-B14F-4D97-AF65-F5344CB8AC3E}">
        <p14:creationId xmlns:p14="http://schemas.microsoft.com/office/powerpoint/2010/main" val="10694553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22222"/>
                </a:solidFill>
                <a:effectLst/>
                <a:latin typeface="Arial" panose="020B0604020202020204" pitchFamily="34" charset="0"/>
              </a:rPr>
              <a:t>Maier, J., Geyer, R. and </a:t>
            </a:r>
            <a:r>
              <a:rPr lang="en-GB" b="0" i="0" dirty="0" err="1">
                <a:solidFill>
                  <a:srgbClr val="222222"/>
                </a:solidFill>
                <a:effectLst/>
                <a:latin typeface="Arial" panose="020B0604020202020204" pitchFamily="34" charset="0"/>
              </a:rPr>
              <a:t>Steigerwald</a:t>
            </a:r>
            <a:r>
              <a:rPr lang="en-GB" b="0" i="0" dirty="0">
                <a:solidFill>
                  <a:srgbClr val="222222"/>
                </a:solidFill>
                <a:effectLst/>
                <a:latin typeface="Arial" panose="020B0604020202020204" pitchFamily="34" charset="0"/>
              </a:rPr>
              <a:t>, D.G., 2023. </a:t>
            </a:r>
            <a:r>
              <a:rPr lang="en-GB" b="0" i="0" dirty="0" err="1">
                <a:solidFill>
                  <a:srgbClr val="222222"/>
                </a:solidFill>
                <a:effectLst/>
                <a:latin typeface="Arial" panose="020B0604020202020204" pitchFamily="34" charset="0"/>
              </a:rPr>
              <a:t>Curbside</a:t>
            </a:r>
            <a:r>
              <a:rPr lang="en-GB" b="0" i="0" dirty="0">
                <a:solidFill>
                  <a:srgbClr val="222222"/>
                </a:solidFill>
                <a:effectLst/>
                <a:latin typeface="Arial" panose="020B0604020202020204" pitchFamily="34" charset="0"/>
              </a:rPr>
              <a:t> recycling increases household consumption. </a:t>
            </a:r>
            <a:r>
              <a:rPr lang="en-GB" b="0" i="1" dirty="0">
                <a:solidFill>
                  <a:srgbClr val="222222"/>
                </a:solidFill>
                <a:effectLst/>
                <a:latin typeface="Arial" panose="020B0604020202020204" pitchFamily="34" charset="0"/>
              </a:rPr>
              <a:t>Resources, Conservation and Recycling</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199</a:t>
            </a:r>
            <a:r>
              <a:rPr lang="en-GB" b="0" i="0" dirty="0">
                <a:solidFill>
                  <a:srgbClr val="222222"/>
                </a:solidFill>
                <a:effectLst/>
                <a:latin typeface="Arial" panose="020B0604020202020204" pitchFamily="34" charset="0"/>
              </a:rPr>
              <a:t>, p.107271.</a:t>
            </a:r>
          </a:p>
          <a:p>
            <a:r>
              <a:rPr lang="en-GB" b="0" i="0" dirty="0">
                <a:solidFill>
                  <a:srgbClr val="222222"/>
                </a:solidFill>
                <a:effectLst/>
                <a:latin typeface="Arial" panose="020B0604020202020204" pitchFamily="34" charset="0"/>
              </a:rPr>
              <a:t>Sun, M. and </a:t>
            </a:r>
            <a:r>
              <a:rPr lang="en-GB" b="0" i="0" dirty="0" err="1">
                <a:solidFill>
                  <a:srgbClr val="222222"/>
                </a:solidFill>
                <a:effectLst/>
                <a:latin typeface="Arial" panose="020B0604020202020204" pitchFamily="34" charset="0"/>
              </a:rPr>
              <a:t>Trudel</a:t>
            </a:r>
            <a:r>
              <a:rPr lang="en-GB" b="0" i="0" dirty="0">
                <a:solidFill>
                  <a:srgbClr val="222222"/>
                </a:solidFill>
                <a:effectLst/>
                <a:latin typeface="Arial" panose="020B0604020202020204" pitchFamily="34" charset="0"/>
              </a:rPr>
              <a:t>, R., 2017. The effect of recycling versus trashing on consumption: Theory and experimental evidence. </a:t>
            </a:r>
            <a:r>
              <a:rPr lang="en-GB" b="0" i="1" dirty="0">
                <a:solidFill>
                  <a:srgbClr val="222222"/>
                </a:solidFill>
                <a:effectLst/>
                <a:latin typeface="Arial" panose="020B0604020202020204" pitchFamily="34" charset="0"/>
              </a:rPr>
              <a:t>Journal of Marketing Research</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54</a:t>
            </a:r>
            <a:r>
              <a:rPr lang="en-GB" b="0" i="0" dirty="0">
                <a:solidFill>
                  <a:srgbClr val="222222"/>
                </a:solidFill>
                <a:effectLst/>
                <a:latin typeface="Arial" panose="020B0604020202020204" pitchFamily="34" charset="0"/>
              </a:rPr>
              <a:t>(2), pp.293-305.</a:t>
            </a:r>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14</a:t>
            </a:fld>
            <a:endParaRPr lang="en-GB"/>
          </a:p>
        </p:txBody>
      </p:sp>
    </p:spTree>
    <p:extLst>
      <p:ext uri="{BB962C8B-B14F-4D97-AF65-F5344CB8AC3E}">
        <p14:creationId xmlns:p14="http://schemas.microsoft.com/office/powerpoint/2010/main" val="15296403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Source: </a:t>
            </a:r>
            <a:r>
              <a:rPr lang="pt-BR" dirty="0">
                <a:hlinkClick r:id="rId3"/>
              </a:rPr>
              <a:t>R-Strategies for a Circular Economy (circularise.com)</a:t>
            </a:r>
            <a:r>
              <a:rPr lang="pt-BR" dirty="0"/>
              <a:t> https://www.circularise.com/blogs/r-strategies-for-a-circular-economy</a:t>
            </a:r>
          </a:p>
          <a:p>
            <a:endParaRPr lang="pt-BR" dirty="0"/>
          </a:p>
          <a:p>
            <a:r>
              <a:rPr lang="en-GB" b="0" i="0" dirty="0">
                <a:solidFill>
                  <a:srgbClr val="222222"/>
                </a:solidFill>
                <a:effectLst/>
                <a:latin typeface="Arial" panose="020B0604020202020204" pitchFamily="34" charset="0"/>
              </a:rPr>
              <a:t>Originated from: </a:t>
            </a:r>
            <a:r>
              <a:rPr lang="en-GB" b="0" i="0" dirty="0" err="1">
                <a:solidFill>
                  <a:srgbClr val="222222"/>
                </a:solidFill>
                <a:effectLst/>
                <a:latin typeface="Arial" panose="020B0604020202020204" pitchFamily="34" charset="0"/>
              </a:rPr>
              <a:t>Morseletto</a:t>
            </a:r>
            <a:r>
              <a:rPr lang="en-GB" b="0" i="0" dirty="0">
                <a:solidFill>
                  <a:srgbClr val="222222"/>
                </a:solidFill>
                <a:effectLst/>
                <a:latin typeface="Arial" panose="020B0604020202020204" pitchFamily="34" charset="0"/>
              </a:rPr>
              <a:t>, P., 2020. Targets for a circular economy. </a:t>
            </a:r>
            <a:r>
              <a:rPr lang="en-GB" b="0" i="1" dirty="0">
                <a:solidFill>
                  <a:srgbClr val="222222"/>
                </a:solidFill>
                <a:effectLst/>
                <a:latin typeface="Arial" panose="020B0604020202020204" pitchFamily="34" charset="0"/>
              </a:rPr>
              <a:t>Resources, Conservation and Recycling</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153</a:t>
            </a:r>
            <a:r>
              <a:rPr lang="en-GB" b="0" i="0" dirty="0">
                <a:solidFill>
                  <a:srgbClr val="222222"/>
                </a:solidFill>
                <a:effectLst/>
                <a:latin typeface="Arial" panose="020B0604020202020204" pitchFamily="34" charset="0"/>
              </a:rPr>
              <a:t>, p.104553.</a:t>
            </a:r>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15</a:t>
            </a:fld>
            <a:endParaRPr lang="en-GB"/>
          </a:p>
        </p:txBody>
      </p:sp>
    </p:spTree>
    <p:extLst>
      <p:ext uri="{BB962C8B-B14F-4D97-AF65-F5344CB8AC3E}">
        <p14:creationId xmlns:p14="http://schemas.microsoft.com/office/powerpoint/2010/main" val="34702492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16</a:t>
            </a:fld>
            <a:endParaRPr lang="en-GB"/>
          </a:p>
        </p:txBody>
      </p:sp>
    </p:spTree>
    <p:extLst>
      <p:ext uri="{BB962C8B-B14F-4D97-AF65-F5344CB8AC3E}">
        <p14:creationId xmlns:p14="http://schemas.microsoft.com/office/powerpoint/2010/main" val="28473197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222222"/>
                </a:solidFill>
                <a:effectLst/>
                <a:latin typeface="Arial" panose="020B0604020202020204" pitchFamily="34" charset="0"/>
              </a:rPr>
              <a:t>Barnett, M.J., Hancock, P.I., Klotz, L.E. and </a:t>
            </a:r>
            <a:r>
              <a:rPr lang="en-GB" b="0" i="0" dirty="0" err="1">
                <a:solidFill>
                  <a:srgbClr val="222222"/>
                </a:solidFill>
                <a:effectLst/>
                <a:latin typeface="Arial" panose="020B0604020202020204" pitchFamily="34" charset="0"/>
              </a:rPr>
              <a:t>Attari</a:t>
            </a:r>
            <a:r>
              <a:rPr lang="en-GB" b="0" i="0" dirty="0">
                <a:solidFill>
                  <a:srgbClr val="222222"/>
                </a:solidFill>
                <a:effectLst/>
                <a:latin typeface="Arial" panose="020B0604020202020204" pitchFamily="34" charset="0"/>
              </a:rPr>
              <a:t>, S.Z., 2023. Recycling bias and reduction neglect. </a:t>
            </a:r>
            <a:r>
              <a:rPr lang="en-GB" b="0" i="1" dirty="0">
                <a:solidFill>
                  <a:srgbClr val="222222"/>
                </a:solidFill>
                <a:effectLst/>
                <a:latin typeface="Arial" panose="020B0604020202020204" pitchFamily="34" charset="0"/>
              </a:rPr>
              <a:t>Nature Sustainability</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6</a:t>
            </a:r>
            <a:r>
              <a:rPr lang="en-GB" b="0" i="0" dirty="0">
                <a:solidFill>
                  <a:srgbClr val="222222"/>
                </a:solidFill>
                <a:effectLst/>
                <a:latin typeface="Arial" panose="020B0604020202020204" pitchFamily="34" charset="0"/>
              </a:rPr>
              <a:t>(11), pp.1418-1425.</a:t>
            </a:r>
            <a:endParaRPr lang="en-GB" dirty="0"/>
          </a:p>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17</a:t>
            </a:fld>
            <a:endParaRPr lang="en-GB"/>
          </a:p>
        </p:txBody>
      </p:sp>
    </p:spTree>
    <p:extLst>
      <p:ext uri="{BB962C8B-B14F-4D97-AF65-F5344CB8AC3E}">
        <p14:creationId xmlns:p14="http://schemas.microsoft.com/office/powerpoint/2010/main" val="24043863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T36_Waste_Circuar_Economy_final_report.pdf (ieabioenergy.com)</a:t>
            </a:r>
            <a:r>
              <a:rPr lang="en-GB" dirty="0"/>
              <a:t> https://www.ieabioenergy.com/wp-content/uploads/2022/05/T36_Waste_Circuar_Economy_final_report.pdf</a:t>
            </a:r>
          </a:p>
        </p:txBody>
      </p:sp>
      <p:sp>
        <p:nvSpPr>
          <p:cNvPr id="4" name="Slide Number Placeholder 3"/>
          <p:cNvSpPr>
            <a:spLocks noGrp="1"/>
          </p:cNvSpPr>
          <p:nvPr>
            <p:ph type="sldNum" sz="quarter" idx="5"/>
          </p:nvPr>
        </p:nvSpPr>
        <p:spPr/>
        <p:txBody>
          <a:bodyPr/>
          <a:lstStyle/>
          <a:p>
            <a:fld id="{B92DA0F2-1344-4DA6-8494-DDBF76B8E120}" type="slidenum">
              <a:rPr lang="en-GB" smtClean="0"/>
              <a:t>18</a:t>
            </a:fld>
            <a:endParaRPr lang="en-GB"/>
          </a:p>
        </p:txBody>
      </p:sp>
    </p:spTree>
    <p:extLst>
      <p:ext uri="{BB962C8B-B14F-4D97-AF65-F5344CB8AC3E}">
        <p14:creationId xmlns:p14="http://schemas.microsoft.com/office/powerpoint/2010/main" val="28001406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Title Page layout (clientearth.org)</a:t>
            </a:r>
            <a:r>
              <a:rPr lang="en-GB" dirty="0"/>
              <a:t> https://www.clientearth.org/media/1h2nalrh/greenhouse-gas-and-air-quality-impacts-of-incineration-and-landfill.pdf</a:t>
            </a:r>
          </a:p>
        </p:txBody>
      </p:sp>
      <p:sp>
        <p:nvSpPr>
          <p:cNvPr id="4" name="Slide Number Placeholder 3"/>
          <p:cNvSpPr>
            <a:spLocks noGrp="1"/>
          </p:cNvSpPr>
          <p:nvPr>
            <p:ph type="sldNum" sz="quarter" idx="5"/>
          </p:nvPr>
        </p:nvSpPr>
        <p:spPr/>
        <p:txBody>
          <a:bodyPr/>
          <a:lstStyle/>
          <a:p>
            <a:fld id="{B92DA0F2-1344-4DA6-8494-DDBF76B8E120}" type="slidenum">
              <a:rPr lang="en-GB" smtClean="0"/>
              <a:t>19</a:t>
            </a:fld>
            <a:endParaRPr lang="en-GB"/>
          </a:p>
        </p:txBody>
      </p:sp>
    </p:spTree>
    <p:extLst>
      <p:ext uri="{BB962C8B-B14F-4D97-AF65-F5344CB8AC3E}">
        <p14:creationId xmlns:p14="http://schemas.microsoft.com/office/powerpoint/2010/main" val="15470736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How Waste Pickers Help The Environment - Dr Earth</a:t>
            </a:r>
            <a:r>
              <a:rPr lang="en-GB" dirty="0"/>
              <a:t> https://drearth.com/resources/article/how-waste-pickers-help-the-environment/</a:t>
            </a:r>
          </a:p>
          <a:p>
            <a:endParaRPr lang="en-GB" dirty="0"/>
          </a:p>
          <a:p>
            <a:r>
              <a:rPr lang="en-GB" b="0" i="0" dirty="0" err="1">
                <a:solidFill>
                  <a:srgbClr val="222222"/>
                </a:solidFill>
                <a:effectLst/>
                <a:latin typeface="Arial" panose="020B0604020202020204" pitchFamily="34" charset="0"/>
              </a:rPr>
              <a:t>Morais</a:t>
            </a:r>
            <a:r>
              <a:rPr lang="en-GB" b="0" i="0" dirty="0">
                <a:solidFill>
                  <a:srgbClr val="222222"/>
                </a:solidFill>
                <a:effectLst/>
                <a:latin typeface="Arial" panose="020B0604020202020204" pitchFamily="34" charset="0"/>
              </a:rPr>
              <a:t>, J., </a:t>
            </a:r>
            <a:r>
              <a:rPr lang="en-GB" b="0" i="0" dirty="0" err="1">
                <a:solidFill>
                  <a:srgbClr val="222222"/>
                </a:solidFill>
                <a:effectLst/>
                <a:latin typeface="Arial" panose="020B0604020202020204" pitchFamily="34" charset="0"/>
              </a:rPr>
              <a:t>Corder</a:t>
            </a:r>
            <a:r>
              <a:rPr lang="en-GB" b="0" i="0" dirty="0">
                <a:solidFill>
                  <a:srgbClr val="222222"/>
                </a:solidFill>
                <a:effectLst/>
                <a:latin typeface="Arial" panose="020B0604020202020204" pitchFamily="34" charset="0"/>
              </a:rPr>
              <a:t>, G., </a:t>
            </a:r>
            <a:r>
              <a:rPr lang="en-GB" b="0" i="0" dirty="0" err="1">
                <a:solidFill>
                  <a:srgbClr val="222222"/>
                </a:solidFill>
                <a:effectLst/>
                <a:latin typeface="Arial" panose="020B0604020202020204" pitchFamily="34" charset="0"/>
              </a:rPr>
              <a:t>Golev</a:t>
            </a:r>
            <a:r>
              <a:rPr lang="en-GB" b="0" i="0" dirty="0">
                <a:solidFill>
                  <a:srgbClr val="222222"/>
                </a:solidFill>
                <a:effectLst/>
                <a:latin typeface="Arial" panose="020B0604020202020204" pitchFamily="34" charset="0"/>
              </a:rPr>
              <a:t>, A., Lawson, L. and Ali, S., 2022. Global review of human waste-picking and its contribution to poverty alleviation and a circular economy. </a:t>
            </a:r>
            <a:r>
              <a:rPr lang="en-GB" b="0" i="1" dirty="0">
                <a:solidFill>
                  <a:srgbClr val="222222"/>
                </a:solidFill>
                <a:effectLst/>
                <a:latin typeface="Arial" panose="020B0604020202020204" pitchFamily="34" charset="0"/>
              </a:rPr>
              <a:t>Environmental Research Letters</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17</a:t>
            </a:r>
            <a:r>
              <a:rPr lang="en-GB" b="0" i="0" dirty="0">
                <a:solidFill>
                  <a:srgbClr val="222222"/>
                </a:solidFill>
                <a:effectLst/>
                <a:latin typeface="Arial" panose="020B0604020202020204" pitchFamily="34" charset="0"/>
              </a:rPr>
              <a:t>(6), p.063002.</a:t>
            </a:r>
          </a:p>
          <a:p>
            <a:endParaRPr lang="en-GB" b="0" i="0" dirty="0">
              <a:solidFill>
                <a:srgbClr val="222222"/>
              </a:solidFill>
              <a:effectLst/>
              <a:latin typeface="Arial" panose="020B0604020202020204" pitchFamily="34" charset="0"/>
            </a:endParaRP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20</a:t>
            </a:fld>
            <a:endParaRPr lang="en-GB"/>
          </a:p>
        </p:txBody>
      </p:sp>
    </p:spTree>
    <p:extLst>
      <p:ext uri="{BB962C8B-B14F-4D97-AF65-F5344CB8AC3E}">
        <p14:creationId xmlns:p14="http://schemas.microsoft.com/office/powerpoint/2010/main" val="37821244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21</a:t>
            </a:fld>
            <a:endParaRPr lang="en-GB"/>
          </a:p>
        </p:txBody>
      </p:sp>
    </p:spTree>
    <p:extLst>
      <p:ext uri="{BB962C8B-B14F-4D97-AF65-F5344CB8AC3E}">
        <p14:creationId xmlns:p14="http://schemas.microsoft.com/office/powerpoint/2010/main" val="42632471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22</a:t>
            </a:fld>
            <a:endParaRPr lang="en-GB"/>
          </a:p>
        </p:txBody>
      </p:sp>
    </p:spTree>
    <p:extLst>
      <p:ext uri="{BB962C8B-B14F-4D97-AF65-F5344CB8AC3E}">
        <p14:creationId xmlns:p14="http://schemas.microsoft.com/office/powerpoint/2010/main" val="35015752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23</a:t>
            </a:fld>
            <a:endParaRPr lang="en-GB"/>
          </a:p>
        </p:txBody>
      </p:sp>
    </p:spTree>
    <p:extLst>
      <p:ext uri="{BB962C8B-B14F-4D97-AF65-F5344CB8AC3E}">
        <p14:creationId xmlns:p14="http://schemas.microsoft.com/office/powerpoint/2010/main" val="11188641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24</a:t>
            </a:fld>
            <a:endParaRPr lang="en-GB"/>
          </a:p>
        </p:txBody>
      </p:sp>
    </p:spTree>
    <p:extLst>
      <p:ext uri="{BB962C8B-B14F-4D97-AF65-F5344CB8AC3E}">
        <p14:creationId xmlns:p14="http://schemas.microsoft.com/office/powerpoint/2010/main" val="21538268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C739C6-D932-84DA-F5CD-C3FAC0439C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E35DE3-9C07-250B-1916-5283E122AB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C9F8FC-2336-6372-3293-AA4F16021D9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5EC26AA-DC02-956C-36A8-C136FE40D37F}"/>
              </a:ext>
            </a:extLst>
          </p:cNvPr>
          <p:cNvSpPr>
            <a:spLocks noGrp="1"/>
          </p:cNvSpPr>
          <p:nvPr>
            <p:ph type="sldNum" sz="quarter" idx="5"/>
          </p:nvPr>
        </p:nvSpPr>
        <p:spPr/>
        <p:txBody>
          <a:bodyPr/>
          <a:lstStyle/>
          <a:p>
            <a:fld id="{B92DA0F2-1344-4DA6-8494-DDBF76B8E120}" type="slidenum">
              <a:rPr lang="en-GB" smtClean="0"/>
              <a:t>25</a:t>
            </a:fld>
            <a:endParaRPr lang="en-GB"/>
          </a:p>
        </p:txBody>
      </p:sp>
    </p:spTree>
    <p:extLst>
      <p:ext uri="{BB962C8B-B14F-4D97-AF65-F5344CB8AC3E}">
        <p14:creationId xmlns:p14="http://schemas.microsoft.com/office/powerpoint/2010/main" val="42220717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27</a:t>
            </a:fld>
            <a:endParaRPr lang="en-GB"/>
          </a:p>
        </p:txBody>
      </p:sp>
    </p:spTree>
    <p:extLst>
      <p:ext uri="{BB962C8B-B14F-4D97-AF65-F5344CB8AC3E}">
        <p14:creationId xmlns:p14="http://schemas.microsoft.com/office/powerpoint/2010/main" val="6869765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28</a:t>
            </a:fld>
            <a:endParaRPr lang="en-GB"/>
          </a:p>
        </p:txBody>
      </p:sp>
    </p:spTree>
    <p:extLst>
      <p:ext uri="{BB962C8B-B14F-4D97-AF65-F5344CB8AC3E}">
        <p14:creationId xmlns:p14="http://schemas.microsoft.com/office/powerpoint/2010/main" val="296512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690AB-30BC-9079-A40E-1B8473D1FE4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FF7378-AB0F-E3CE-E1E0-98A4277CC35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C4154A8-6974-3E1C-1D72-DF4E8C380EF8}"/>
              </a:ext>
            </a:extLst>
          </p:cNvPr>
          <p:cNvSpPr>
            <a:spLocks noGrp="1"/>
          </p:cNvSpPr>
          <p:nvPr>
            <p:ph type="dt" sz="half" idx="10"/>
          </p:nvPr>
        </p:nvSpPr>
        <p:spPr/>
        <p:txBody>
          <a:bodyPr/>
          <a:lstStyle/>
          <a:p>
            <a:fld id="{8DBC3D6E-CA88-4886-A410-B7751D50EE2C}" type="datetimeFigureOut">
              <a:rPr lang="en-GB" smtClean="0"/>
              <a:t>15/02/2026</a:t>
            </a:fld>
            <a:endParaRPr lang="en-GB"/>
          </a:p>
        </p:txBody>
      </p:sp>
      <p:sp>
        <p:nvSpPr>
          <p:cNvPr id="5" name="Footer Placeholder 4">
            <a:extLst>
              <a:ext uri="{FF2B5EF4-FFF2-40B4-BE49-F238E27FC236}">
                <a16:creationId xmlns:a16="http://schemas.microsoft.com/office/drawing/2014/main" id="{A57BAAAA-7A9F-D0AB-390C-725277EE5C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386712-A4E3-6DD2-40DD-7F79E971DA67}"/>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33109390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2CD0D-877A-FEDF-2EAE-DD1F177463E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FED5BF9-7566-D7A4-406B-7985411030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1003A3-325F-C26A-FA44-E4AD1D39D177}"/>
              </a:ext>
            </a:extLst>
          </p:cNvPr>
          <p:cNvSpPr>
            <a:spLocks noGrp="1"/>
          </p:cNvSpPr>
          <p:nvPr>
            <p:ph type="dt" sz="half" idx="10"/>
          </p:nvPr>
        </p:nvSpPr>
        <p:spPr/>
        <p:txBody>
          <a:bodyPr/>
          <a:lstStyle/>
          <a:p>
            <a:fld id="{8DBC3D6E-CA88-4886-A410-B7751D50EE2C}" type="datetimeFigureOut">
              <a:rPr lang="en-GB" smtClean="0"/>
              <a:t>15/02/2026</a:t>
            </a:fld>
            <a:endParaRPr lang="en-GB"/>
          </a:p>
        </p:txBody>
      </p:sp>
      <p:sp>
        <p:nvSpPr>
          <p:cNvPr id="5" name="Footer Placeholder 4">
            <a:extLst>
              <a:ext uri="{FF2B5EF4-FFF2-40B4-BE49-F238E27FC236}">
                <a16:creationId xmlns:a16="http://schemas.microsoft.com/office/drawing/2014/main" id="{53644AD3-66ED-3C6C-46B4-73A9B30D88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6A9A4A-A61F-7B2F-E361-97C19E4630E3}"/>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34587061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C07B3-9916-423B-7CD1-19C60E6219B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33FC5B0-C5BE-A093-594B-883B6A81AD3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71B4B0-ACB5-8AE8-EFF7-EC05E0B02DF1}"/>
              </a:ext>
            </a:extLst>
          </p:cNvPr>
          <p:cNvSpPr>
            <a:spLocks noGrp="1"/>
          </p:cNvSpPr>
          <p:nvPr>
            <p:ph type="dt" sz="half" idx="10"/>
          </p:nvPr>
        </p:nvSpPr>
        <p:spPr/>
        <p:txBody>
          <a:bodyPr/>
          <a:lstStyle/>
          <a:p>
            <a:fld id="{8DBC3D6E-CA88-4886-A410-B7751D50EE2C}" type="datetimeFigureOut">
              <a:rPr lang="en-GB" smtClean="0"/>
              <a:t>15/02/2026</a:t>
            </a:fld>
            <a:endParaRPr lang="en-GB"/>
          </a:p>
        </p:txBody>
      </p:sp>
      <p:sp>
        <p:nvSpPr>
          <p:cNvPr id="5" name="Footer Placeholder 4">
            <a:extLst>
              <a:ext uri="{FF2B5EF4-FFF2-40B4-BE49-F238E27FC236}">
                <a16:creationId xmlns:a16="http://schemas.microsoft.com/office/drawing/2014/main" id="{4DECE3C7-547D-417C-20E1-2261D2D43F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D4762D-F59C-9AB5-9F6A-DF64228D9C5E}"/>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1914632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DABAF-C2B5-7176-AA08-3078F8E7DA1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AC33BEE-6928-E31B-A58A-75E83D95888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9FE0B90-14D1-588A-B30E-B6B141D63E8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886F2E0-E74E-1B11-CCCB-5154A8AAA402}"/>
              </a:ext>
            </a:extLst>
          </p:cNvPr>
          <p:cNvSpPr>
            <a:spLocks noGrp="1"/>
          </p:cNvSpPr>
          <p:nvPr>
            <p:ph type="dt" sz="half" idx="10"/>
          </p:nvPr>
        </p:nvSpPr>
        <p:spPr/>
        <p:txBody>
          <a:bodyPr/>
          <a:lstStyle/>
          <a:p>
            <a:fld id="{8DBC3D6E-CA88-4886-A410-B7751D50EE2C}" type="datetimeFigureOut">
              <a:rPr lang="en-GB" smtClean="0"/>
              <a:t>15/02/2026</a:t>
            </a:fld>
            <a:endParaRPr lang="en-GB"/>
          </a:p>
        </p:txBody>
      </p:sp>
      <p:sp>
        <p:nvSpPr>
          <p:cNvPr id="6" name="Footer Placeholder 5">
            <a:extLst>
              <a:ext uri="{FF2B5EF4-FFF2-40B4-BE49-F238E27FC236}">
                <a16:creationId xmlns:a16="http://schemas.microsoft.com/office/drawing/2014/main" id="{17B25D03-A221-03B9-6097-140E4282343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7195A4-204C-393A-DABC-692F3A0F2DC2}"/>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26843354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A2D8A-292E-903B-7F48-FF9FE846F2F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AE7BA1C-9854-52EC-BEEA-23260A9ECE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B6B108C-1E88-04EC-7D18-226D95E9F2E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97F6F3A-2D91-17CA-EAD0-DAFE0F0374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5129055-827B-E743-88DA-EDD96FB8E40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B109535-ED7B-DD82-EEE0-80679E9AAE81}"/>
              </a:ext>
            </a:extLst>
          </p:cNvPr>
          <p:cNvSpPr>
            <a:spLocks noGrp="1"/>
          </p:cNvSpPr>
          <p:nvPr>
            <p:ph type="dt" sz="half" idx="10"/>
          </p:nvPr>
        </p:nvSpPr>
        <p:spPr/>
        <p:txBody>
          <a:bodyPr/>
          <a:lstStyle/>
          <a:p>
            <a:fld id="{8DBC3D6E-CA88-4886-A410-B7751D50EE2C}" type="datetimeFigureOut">
              <a:rPr lang="en-GB" smtClean="0"/>
              <a:t>15/02/2026</a:t>
            </a:fld>
            <a:endParaRPr lang="en-GB"/>
          </a:p>
        </p:txBody>
      </p:sp>
      <p:sp>
        <p:nvSpPr>
          <p:cNvPr id="8" name="Footer Placeholder 7">
            <a:extLst>
              <a:ext uri="{FF2B5EF4-FFF2-40B4-BE49-F238E27FC236}">
                <a16:creationId xmlns:a16="http://schemas.microsoft.com/office/drawing/2014/main" id="{888CA376-4F8F-7792-C7E7-F505026EAF0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A71BEEC-6D7A-80EF-53E7-4BD71580B375}"/>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5135680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BB7C9-A3EA-5D7C-B5B1-0070ABDD133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52E5745-AE22-E2C0-76B1-2C3ADE535580}"/>
              </a:ext>
            </a:extLst>
          </p:cNvPr>
          <p:cNvSpPr>
            <a:spLocks noGrp="1"/>
          </p:cNvSpPr>
          <p:nvPr>
            <p:ph type="dt" sz="half" idx="10"/>
          </p:nvPr>
        </p:nvSpPr>
        <p:spPr/>
        <p:txBody>
          <a:bodyPr/>
          <a:lstStyle/>
          <a:p>
            <a:fld id="{8DBC3D6E-CA88-4886-A410-B7751D50EE2C}" type="datetimeFigureOut">
              <a:rPr lang="en-GB" smtClean="0"/>
              <a:t>15/02/2026</a:t>
            </a:fld>
            <a:endParaRPr lang="en-GB"/>
          </a:p>
        </p:txBody>
      </p:sp>
      <p:sp>
        <p:nvSpPr>
          <p:cNvPr id="4" name="Footer Placeholder 3">
            <a:extLst>
              <a:ext uri="{FF2B5EF4-FFF2-40B4-BE49-F238E27FC236}">
                <a16:creationId xmlns:a16="http://schemas.microsoft.com/office/drawing/2014/main" id="{AAB970F9-DCE6-3D7D-FC15-26E4D05CA72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8DD4632-31E4-F672-3536-5C6865AAFC0E}"/>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1938330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69A08ED-6978-F26D-C8C4-A38FA2542ED0}"/>
              </a:ext>
            </a:extLst>
          </p:cNvPr>
          <p:cNvSpPr>
            <a:spLocks noGrp="1"/>
          </p:cNvSpPr>
          <p:nvPr>
            <p:ph type="dt" sz="half" idx="10"/>
          </p:nvPr>
        </p:nvSpPr>
        <p:spPr/>
        <p:txBody>
          <a:bodyPr/>
          <a:lstStyle/>
          <a:p>
            <a:fld id="{8DBC3D6E-CA88-4886-A410-B7751D50EE2C}" type="datetimeFigureOut">
              <a:rPr lang="en-GB" smtClean="0"/>
              <a:t>15/02/2026</a:t>
            </a:fld>
            <a:endParaRPr lang="en-GB"/>
          </a:p>
        </p:txBody>
      </p:sp>
      <p:sp>
        <p:nvSpPr>
          <p:cNvPr id="3" name="Footer Placeholder 2">
            <a:extLst>
              <a:ext uri="{FF2B5EF4-FFF2-40B4-BE49-F238E27FC236}">
                <a16:creationId xmlns:a16="http://schemas.microsoft.com/office/drawing/2014/main" id="{5C9B337A-FA67-3CC2-44C7-D951969D856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BF097BE-5A09-A5C4-D73F-639FFC0D2F6F}"/>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2977489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D7432F-2CCB-AE15-E48B-550EFAE6C6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90CBB02-FCA9-3C9F-AC89-5448D7BEFE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3E1B2AE-F8EF-E5CD-AAE3-02A6B3F14C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5FC17C-28B7-C258-9B00-DD40F1EC1094}"/>
              </a:ext>
            </a:extLst>
          </p:cNvPr>
          <p:cNvSpPr>
            <a:spLocks noGrp="1"/>
          </p:cNvSpPr>
          <p:nvPr>
            <p:ph type="dt" sz="half" idx="10"/>
          </p:nvPr>
        </p:nvSpPr>
        <p:spPr/>
        <p:txBody>
          <a:bodyPr/>
          <a:lstStyle/>
          <a:p>
            <a:fld id="{8DBC3D6E-CA88-4886-A410-B7751D50EE2C}" type="datetimeFigureOut">
              <a:rPr lang="en-GB" smtClean="0"/>
              <a:t>15/02/2026</a:t>
            </a:fld>
            <a:endParaRPr lang="en-GB"/>
          </a:p>
        </p:txBody>
      </p:sp>
      <p:sp>
        <p:nvSpPr>
          <p:cNvPr id="6" name="Footer Placeholder 5">
            <a:extLst>
              <a:ext uri="{FF2B5EF4-FFF2-40B4-BE49-F238E27FC236}">
                <a16:creationId xmlns:a16="http://schemas.microsoft.com/office/drawing/2014/main" id="{F502454D-CE02-E313-2FC3-6572452736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3E89C7-C169-D1B0-3A91-E88192D6D5AC}"/>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23286359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BFFA5D-77C8-A896-D7CF-BCA45D0E630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0543403-3DF3-827E-D67F-BE2BDC18BC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FE147C9-A419-4D56-680B-0E30F66A7F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2BD5D0-78B5-42BF-8DC5-EAB0E05E3FED}"/>
              </a:ext>
            </a:extLst>
          </p:cNvPr>
          <p:cNvSpPr>
            <a:spLocks noGrp="1"/>
          </p:cNvSpPr>
          <p:nvPr>
            <p:ph type="dt" sz="half" idx="10"/>
          </p:nvPr>
        </p:nvSpPr>
        <p:spPr/>
        <p:txBody>
          <a:bodyPr/>
          <a:lstStyle/>
          <a:p>
            <a:fld id="{8DBC3D6E-CA88-4886-A410-B7751D50EE2C}" type="datetimeFigureOut">
              <a:rPr lang="en-GB" smtClean="0"/>
              <a:t>15/02/2026</a:t>
            </a:fld>
            <a:endParaRPr lang="en-GB"/>
          </a:p>
        </p:txBody>
      </p:sp>
      <p:sp>
        <p:nvSpPr>
          <p:cNvPr id="6" name="Footer Placeholder 5">
            <a:extLst>
              <a:ext uri="{FF2B5EF4-FFF2-40B4-BE49-F238E27FC236}">
                <a16:creationId xmlns:a16="http://schemas.microsoft.com/office/drawing/2014/main" id="{A30B865F-2A5C-B2E5-4EE5-BA29E286F0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05E3FD6-BECD-F6F2-5045-08EE42489E88}"/>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1890526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78249-3E29-D98E-5C63-F29CBEDBEB4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22094AC-3377-DE40-C622-7D7D64344F5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020295-64C9-42E0-BD7E-47573317A8FD}"/>
              </a:ext>
            </a:extLst>
          </p:cNvPr>
          <p:cNvSpPr>
            <a:spLocks noGrp="1"/>
          </p:cNvSpPr>
          <p:nvPr>
            <p:ph type="dt" sz="half" idx="10"/>
          </p:nvPr>
        </p:nvSpPr>
        <p:spPr/>
        <p:txBody>
          <a:bodyPr/>
          <a:lstStyle/>
          <a:p>
            <a:fld id="{8DBC3D6E-CA88-4886-A410-B7751D50EE2C}" type="datetimeFigureOut">
              <a:rPr lang="en-GB" smtClean="0"/>
              <a:t>15/02/2026</a:t>
            </a:fld>
            <a:endParaRPr lang="en-GB"/>
          </a:p>
        </p:txBody>
      </p:sp>
      <p:sp>
        <p:nvSpPr>
          <p:cNvPr id="5" name="Footer Placeholder 4">
            <a:extLst>
              <a:ext uri="{FF2B5EF4-FFF2-40B4-BE49-F238E27FC236}">
                <a16:creationId xmlns:a16="http://schemas.microsoft.com/office/drawing/2014/main" id="{F418CEAE-BB50-466E-70D5-52353FF6C9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ABF7E9-1768-AE86-F197-623CD7370662}"/>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2157602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2D20D8-E1AA-959E-DC57-CD8FA06DB20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D88730C-AF3D-DBC2-B978-8C8070E34D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926C1A-C7D1-0E67-B97C-5C43B7D1801A}"/>
              </a:ext>
            </a:extLst>
          </p:cNvPr>
          <p:cNvSpPr>
            <a:spLocks noGrp="1"/>
          </p:cNvSpPr>
          <p:nvPr>
            <p:ph type="dt" sz="half" idx="10"/>
          </p:nvPr>
        </p:nvSpPr>
        <p:spPr/>
        <p:txBody>
          <a:bodyPr/>
          <a:lstStyle/>
          <a:p>
            <a:fld id="{8DBC3D6E-CA88-4886-A410-B7751D50EE2C}" type="datetimeFigureOut">
              <a:rPr lang="en-GB" smtClean="0"/>
              <a:t>15/02/2026</a:t>
            </a:fld>
            <a:endParaRPr lang="en-GB"/>
          </a:p>
        </p:txBody>
      </p:sp>
      <p:sp>
        <p:nvSpPr>
          <p:cNvPr id="5" name="Footer Placeholder 4">
            <a:extLst>
              <a:ext uri="{FF2B5EF4-FFF2-40B4-BE49-F238E27FC236}">
                <a16:creationId xmlns:a16="http://schemas.microsoft.com/office/drawing/2014/main" id="{2EAB75AE-6C96-6D98-5CB8-6462800116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CE4727-E08A-CC2C-3454-7A70C04B4B0E}"/>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2396506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FC9F38-A363-1279-79DF-EA5AEC914F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85ED578-12B3-AB21-2C3E-1032A6D3EF5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177A77-C573-D68F-CF03-48BE517D6A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BC3D6E-CA88-4886-A410-B7751D50EE2C}" type="datetimeFigureOut">
              <a:rPr lang="en-GB" smtClean="0"/>
              <a:t>15/02/2026</a:t>
            </a:fld>
            <a:endParaRPr lang="en-GB"/>
          </a:p>
        </p:txBody>
      </p:sp>
      <p:sp>
        <p:nvSpPr>
          <p:cNvPr id="5" name="Footer Placeholder 4">
            <a:extLst>
              <a:ext uri="{FF2B5EF4-FFF2-40B4-BE49-F238E27FC236}">
                <a16:creationId xmlns:a16="http://schemas.microsoft.com/office/drawing/2014/main" id="{15CF8965-497E-822F-D721-A9A646A180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25EDF53-EAB3-812F-4683-B7349022E9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4DF084-DB3C-49EB-97AD-1AB9E98DC17D}" type="slidenum">
              <a:rPr lang="en-GB" smtClean="0"/>
              <a:t>‹#›</a:t>
            </a:fld>
            <a:endParaRPr lang="en-GB"/>
          </a:p>
        </p:txBody>
      </p:sp>
    </p:spTree>
    <p:extLst>
      <p:ext uri="{BB962C8B-B14F-4D97-AF65-F5344CB8AC3E}">
        <p14:creationId xmlns:p14="http://schemas.microsoft.com/office/powerpoint/2010/main" val="27050485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v=BEcuB-Gn4Uo" TargetMode="External"/><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video" Target="https://www.youtube.com/embed/IqQuG_JUqhg?feature=oembed" TargetMode="External"/><Relationship Id="rId4" Type="http://schemas.openxmlformats.org/officeDocument/2006/relationships/image" Target="../media/image26.jpe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hyperlink" Target="https://ec.europa.eu/eurostat/databrowser/view/sdg_11_60/default/map?lang=en" TargetMode="External"/><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mailto:a.cunningham@uwtsd.ac.uk" TargetMode="Externa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video" Target="https://www.youtube.com/embed/YQ2GOtpYiqk?feature=oembed" TargetMode="External"/><Relationship Id="rId5" Type="http://schemas.openxmlformats.org/officeDocument/2006/relationships/image" Target="../media/image29.jpe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video" Target="https://www.youtube.com/embed/hmGrI_BVlnc?feature=oembed" TargetMode="External"/><Relationship Id="rId5" Type="http://schemas.openxmlformats.org/officeDocument/2006/relationships/image" Target="../media/image30.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3">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extBox 28">
            <a:extLst>
              <a:ext uri="{FF2B5EF4-FFF2-40B4-BE49-F238E27FC236}">
                <a16:creationId xmlns:a16="http://schemas.microsoft.com/office/drawing/2014/main" id="{57CC4A95-AF50-3264-EFBB-B7B2A4AC5E30}"/>
              </a:ext>
            </a:extLst>
          </p:cNvPr>
          <p:cNvSpPr txBox="1"/>
          <p:nvPr/>
        </p:nvSpPr>
        <p:spPr>
          <a:xfrm>
            <a:off x="4353736" y="741594"/>
            <a:ext cx="6361839" cy="3566160"/>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5000" dirty="0">
                <a:latin typeface="+mj-lt"/>
                <a:ea typeface="+mj-ea"/>
                <a:cs typeface="+mj-cs"/>
              </a:rPr>
              <a:t>ACNA5002: </a:t>
            </a:r>
            <a:r>
              <a:rPr lang="en-GB" sz="5000" dirty="0">
                <a:latin typeface="+mj-lt"/>
                <a:ea typeface="+mj-ea"/>
                <a:cs typeface="+mj-cs"/>
              </a:rPr>
              <a:t>Lecture 3:</a:t>
            </a:r>
          </a:p>
          <a:p>
            <a:pPr algn="ctr">
              <a:lnSpc>
                <a:spcPct val="90000"/>
              </a:lnSpc>
              <a:spcBef>
                <a:spcPct val="0"/>
              </a:spcBef>
              <a:spcAft>
                <a:spcPts val="600"/>
              </a:spcAft>
            </a:pPr>
            <a:r>
              <a:rPr lang="en-GB" sz="5000" dirty="0">
                <a:latin typeface="+mj-lt"/>
                <a:ea typeface="+mj-ea"/>
                <a:cs typeface="+mj-cs"/>
              </a:rPr>
              <a:t>Recycling economy</a:t>
            </a:r>
            <a:endParaRPr lang="en-US" sz="5000" dirty="0">
              <a:latin typeface="+mj-lt"/>
              <a:ea typeface="+mj-ea"/>
              <a:cs typeface="+mj-cs"/>
            </a:endParaRPr>
          </a:p>
        </p:txBody>
      </p:sp>
      <p:pic>
        <p:nvPicPr>
          <p:cNvPr id="21" name="Picture 20">
            <a:extLst>
              <a:ext uri="{FF2B5EF4-FFF2-40B4-BE49-F238E27FC236}">
                <a16:creationId xmlns:a16="http://schemas.microsoft.com/office/drawing/2014/main" id="{14F25CB4-834E-E3BD-5F86-BAD0E128AD25}"/>
              </a:ext>
            </a:extLst>
          </p:cNvPr>
          <p:cNvPicPr>
            <a:picLocks noChangeAspect="1"/>
          </p:cNvPicPr>
          <p:nvPr/>
        </p:nvPicPr>
        <p:blipFill rotWithShape="1">
          <a:blip r:embed="rId2">
            <a:extLst>
              <a:ext uri="{28A0092B-C50C-407E-A947-70E740481C1C}">
                <a14:useLocalDpi xmlns:a14="http://schemas.microsoft.com/office/drawing/2010/main" val="0"/>
              </a:ext>
            </a:extLst>
          </a:blip>
          <a:srcRect l="7937" t="-17498" r="3619" b="-12734"/>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32"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18288"/>
          </a:xfrm>
          <a:custGeom>
            <a:avLst/>
            <a:gdLst>
              <a:gd name="csX0" fmla="*/ 0 w 4243589"/>
              <a:gd name="csY0" fmla="*/ 0 h 18288"/>
              <a:gd name="csX1" fmla="*/ 563791 w 4243589"/>
              <a:gd name="csY1" fmla="*/ 0 h 18288"/>
              <a:gd name="csX2" fmla="*/ 1042710 w 4243589"/>
              <a:gd name="csY2" fmla="*/ 0 h 18288"/>
              <a:gd name="csX3" fmla="*/ 1564066 w 4243589"/>
              <a:gd name="csY3" fmla="*/ 0 h 18288"/>
              <a:gd name="csX4" fmla="*/ 2212729 w 4243589"/>
              <a:gd name="csY4" fmla="*/ 0 h 18288"/>
              <a:gd name="csX5" fmla="*/ 2776520 w 4243589"/>
              <a:gd name="csY5" fmla="*/ 0 h 18288"/>
              <a:gd name="csX6" fmla="*/ 3297875 w 4243589"/>
              <a:gd name="csY6" fmla="*/ 0 h 18288"/>
              <a:gd name="csX7" fmla="*/ 4243589 w 4243589"/>
              <a:gd name="csY7" fmla="*/ 0 h 18288"/>
              <a:gd name="csX8" fmla="*/ 4243589 w 4243589"/>
              <a:gd name="csY8" fmla="*/ 18288 h 18288"/>
              <a:gd name="csX9" fmla="*/ 3637362 w 4243589"/>
              <a:gd name="csY9" fmla="*/ 18288 h 18288"/>
              <a:gd name="csX10" fmla="*/ 3116007 w 4243589"/>
              <a:gd name="csY10" fmla="*/ 18288 h 18288"/>
              <a:gd name="csX11" fmla="*/ 2424908 w 4243589"/>
              <a:gd name="csY11" fmla="*/ 18288 h 18288"/>
              <a:gd name="csX12" fmla="*/ 1861117 w 4243589"/>
              <a:gd name="csY12" fmla="*/ 18288 h 18288"/>
              <a:gd name="csX13" fmla="*/ 1382198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TextBox 36">
            <a:extLst>
              <a:ext uri="{FF2B5EF4-FFF2-40B4-BE49-F238E27FC236}">
                <a16:creationId xmlns:a16="http://schemas.microsoft.com/office/drawing/2014/main" id="{8F4A015C-4060-7569-C996-C0E610DFAC4C}"/>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a:t>
            </a:fld>
            <a:r>
              <a:rPr lang="en-GB" dirty="0"/>
              <a:t> / 27</a:t>
            </a:r>
          </a:p>
        </p:txBody>
      </p:sp>
      <p:sp>
        <p:nvSpPr>
          <p:cNvPr id="38" name="TextBox 37">
            <a:extLst>
              <a:ext uri="{FF2B5EF4-FFF2-40B4-BE49-F238E27FC236}">
                <a16:creationId xmlns:a16="http://schemas.microsoft.com/office/drawing/2014/main" id="{065D01E9-11A0-DBC0-6713-29D01B31E987}"/>
              </a:ext>
            </a:extLst>
          </p:cNvPr>
          <p:cNvSpPr txBox="1"/>
          <p:nvPr/>
        </p:nvSpPr>
        <p:spPr>
          <a:xfrm>
            <a:off x="6395786" y="4705714"/>
            <a:ext cx="2396810" cy="1754326"/>
          </a:xfrm>
          <a:prstGeom prst="rect">
            <a:avLst/>
          </a:prstGeom>
          <a:noFill/>
        </p:spPr>
        <p:txBody>
          <a:bodyPr wrap="none" rtlCol="0">
            <a:spAutoFit/>
          </a:bodyPr>
          <a:lstStyle/>
          <a:p>
            <a:pPr algn="ctr"/>
            <a:r>
              <a:rPr lang="en-GB" dirty="0"/>
              <a:t>Dr Alisdair Cunningham</a:t>
            </a:r>
          </a:p>
          <a:p>
            <a:pPr algn="ctr"/>
            <a:r>
              <a:rPr lang="en-GB" dirty="0"/>
              <a:t>Senior Lecturer</a:t>
            </a:r>
          </a:p>
          <a:p>
            <a:pPr algn="ctr"/>
            <a:endParaRPr lang="en-GB" dirty="0"/>
          </a:p>
          <a:p>
            <a:pPr algn="ctr"/>
            <a:r>
              <a:rPr lang="en-GB" dirty="0"/>
              <a:t>2025 / 2026</a:t>
            </a:r>
          </a:p>
          <a:p>
            <a:pPr algn="ctr"/>
            <a:endParaRPr lang="en-GB" dirty="0"/>
          </a:p>
          <a:p>
            <a:pPr algn="ctr"/>
            <a:r>
              <a:rPr lang="en-GB" dirty="0"/>
              <a:t>10/02/2026</a:t>
            </a:r>
          </a:p>
        </p:txBody>
      </p:sp>
      <p:sp>
        <p:nvSpPr>
          <p:cNvPr id="39" name="TextBox 38">
            <a:extLst>
              <a:ext uri="{FF2B5EF4-FFF2-40B4-BE49-F238E27FC236}">
                <a16:creationId xmlns:a16="http://schemas.microsoft.com/office/drawing/2014/main" id="{28BEEBE5-1649-2D3F-4E37-5E30C4D917BA}"/>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spTree>
    <p:extLst>
      <p:ext uri="{BB962C8B-B14F-4D97-AF65-F5344CB8AC3E}">
        <p14:creationId xmlns:p14="http://schemas.microsoft.com/office/powerpoint/2010/main" val="37017685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a:t>Slide </a:t>
            </a:r>
            <a:fld id="{53F48CF3-01F5-4279-B84F-94263A3A38F0}" type="slidenum">
              <a:rPr lang="en-GB" smtClean="0"/>
              <a:t>2</a:t>
            </a:fld>
            <a:r>
              <a:rPr lang="en-GB"/>
              <a:t> / </a:t>
            </a:r>
            <a:r>
              <a:rPr lang="en-GB" dirty="0"/>
              <a:t>27</a:t>
            </a:r>
            <a:endParaRPr lang="en-GB"/>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ACNA6003: 2025 / 2026		</a:t>
            </a:r>
            <a:r>
              <a:rPr lang="fr-FR" b="1" dirty="0"/>
              <a:t>Lecture Contents</a:t>
            </a:r>
            <a:endParaRPr lang="en-GB" b="1" dirty="0"/>
          </a:p>
        </p:txBody>
      </p:sp>
      <p:sp>
        <p:nvSpPr>
          <p:cNvPr id="13" name="TextBox 12">
            <a:extLst>
              <a:ext uri="{FF2B5EF4-FFF2-40B4-BE49-F238E27FC236}">
                <a16:creationId xmlns:a16="http://schemas.microsoft.com/office/drawing/2014/main" id="{09E3C876-0332-89E5-FDE4-245151733AF4}"/>
              </a:ext>
            </a:extLst>
          </p:cNvPr>
          <p:cNvSpPr txBox="1"/>
          <p:nvPr/>
        </p:nvSpPr>
        <p:spPr>
          <a:xfrm>
            <a:off x="3596445" y="360977"/>
            <a:ext cx="6644082" cy="830997"/>
          </a:xfrm>
          <a:prstGeom prst="rect">
            <a:avLst/>
          </a:prstGeom>
          <a:noFill/>
        </p:spPr>
        <p:txBody>
          <a:bodyPr wrap="square" rtlCol="0">
            <a:spAutoFit/>
          </a:bodyPr>
          <a:lstStyle/>
          <a:p>
            <a:r>
              <a:rPr lang="en-GB" sz="2400"/>
              <a:t>This lecture will contain the following:</a:t>
            </a:r>
          </a:p>
          <a:p>
            <a:endParaRPr lang="en-GB" sz="2400"/>
          </a:p>
        </p:txBody>
      </p:sp>
      <p:sp>
        <p:nvSpPr>
          <p:cNvPr id="14" name="TextBox 13">
            <a:extLst>
              <a:ext uri="{FF2B5EF4-FFF2-40B4-BE49-F238E27FC236}">
                <a16:creationId xmlns:a16="http://schemas.microsoft.com/office/drawing/2014/main" id="{3D5216FF-A848-7B03-7F19-B0E69A3C8466}"/>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sp>
        <p:nvSpPr>
          <p:cNvPr id="15" name="TextBox 14">
            <a:extLst>
              <a:ext uri="{FF2B5EF4-FFF2-40B4-BE49-F238E27FC236}">
                <a16:creationId xmlns:a16="http://schemas.microsoft.com/office/drawing/2014/main" id="{222EFF28-C559-3C98-A5C2-1E28C24E8A7A}"/>
              </a:ext>
            </a:extLst>
          </p:cNvPr>
          <p:cNvSpPr txBox="1"/>
          <p:nvPr/>
        </p:nvSpPr>
        <p:spPr>
          <a:xfrm>
            <a:off x="0" y="6466114"/>
            <a:ext cx="10689792" cy="369332"/>
          </a:xfrm>
          <a:prstGeom prst="rect">
            <a:avLst/>
          </a:prstGeom>
          <a:noFill/>
        </p:spPr>
        <p:txBody>
          <a:bodyPr wrap="square" rtlCol="0">
            <a:spAutoFit/>
          </a:bodyPr>
          <a:lstStyle/>
          <a:p>
            <a:r>
              <a:rPr lang="fr-FR" dirty="0"/>
              <a:t>A. Cunningham			</a:t>
            </a:r>
            <a:r>
              <a:rPr lang="en-GB" dirty="0"/>
              <a:t> Lecture 3: Recycling Economy</a:t>
            </a:r>
          </a:p>
        </p:txBody>
      </p:sp>
      <p:graphicFrame>
        <p:nvGraphicFramePr>
          <p:cNvPr id="2" name="Table 2">
            <a:extLst>
              <a:ext uri="{FF2B5EF4-FFF2-40B4-BE49-F238E27FC236}">
                <a16:creationId xmlns:a16="http://schemas.microsoft.com/office/drawing/2014/main" id="{50DBE47A-56C0-9E60-6515-7A52589BA696}"/>
              </a:ext>
            </a:extLst>
          </p:cNvPr>
          <p:cNvGraphicFramePr>
            <a:graphicFrameLocks noGrp="1"/>
          </p:cNvGraphicFramePr>
          <p:nvPr>
            <p:extLst>
              <p:ext uri="{D42A27DB-BD31-4B8C-83A1-F6EECF244321}">
                <p14:modId xmlns:p14="http://schemas.microsoft.com/office/powerpoint/2010/main" val="1583854419"/>
              </p:ext>
            </p:extLst>
          </p:nvPr>
        </p:nvGraphicFramePr>
        <p:xfrm>
          <a:off x="3903489" y="776475"/>
          <a:ext cx="6786302" cy="5486400"/>
        </p:xfrm>
        <a:graphic>
          <a:graphicData uri="http://schemas.openxmlformats.org/drawingml/2006/table">
            <a:tbl>
              <a:tblPr firstRow="1" bandRow="1">
                <a:tableStyleId>{5C22544A-7EE6-4342-B048-85BDC9FD1C3A}</a:tableStyleId>
              </a:tblPr>
              <a:tblGrid>
                <a:gridCol w="1317361">
                  <a:extLst>
                    <a:ext uri="{9D8B030D-6E8A-4147-A177-3AD203B41FA5}">
                      <a16:colId xmlns:a16="http://schemas.microsoft.com/office/drawing/2014/main" val="4217316143"/>
                    </a:ext>
                  </a:extLst>
                </a:gridCol>
                <a:gridCol w="5468941">
                  <a:extLst>
                    <a:ext uri="{9D8B030D-6E8A-4147-A177-3AD203B41FA5}">
                      <a16:colId xmlns:a16="http://schemas.microsoft.com/office/drawing/2014/main" val="2224999294"/>
                    </a:ext>
                  </a:extLst>
                </a:gridCol>
              </a:tblGrid>
              <a:tr h="252000">
                <a:tc>
                  <a:txBody>
                    <a:bodyPr/>
                    <a:lstStyle/>
                    <a:p>
                      <a:pPr algn="ctr"/>
                      <a:r>
                        <a:rPr lang="en-GB" sz="1400"/>
                        <a:t>Slide(s)</a:t>
                      </a:r>
                      <a:endParaRPr lang="en-GB" sz="1400" dirty="0"/>
                    </a:p>
                  </a:txBody>
                  <a:tcPr/>
                </a:tc>
                <a:tc>
                  <a:txBody>
                    <a:bodyPr/>
                    <a:lstStyle/>
                    <a:p>
                      <a:r>
                        <a:rPr lang="en-GB" sz="1400"/>
                        <a:t>Topic</a:t>
                      </a:r>
                      <a:endParaRPr lang="en-GB" sz="1400" dirty="0"/>
                    </a:p>
                  </a:txBody>
                  <a:tcPr/>
                </a:tc>
                <a:extLst>
                  <a:ext uri="{0D108BD9-81ED-4DB2-BD59-A6C34878D82A}">
                    <a16:rowId xmlns:a16="http://schemas.microsoft.com/office/drawing/2014/main" val="2577364065"/>
                  </a:ext>
                </a:extLst>
              </a:tr>
              <a:tr h="252000">
                <a:tc>
                  <a:txBody>
                    <a:bodyPr/>
                    <a:lstStyle/>
                    <a:p>
                      <a:pPr algn="ctr"/>
                      <a:r>
                        <a:rPr lang="en-GB" sz="1400"/>
                        <a:t>3</a:t>
                      </a:r>
                      <a:endParaRPr lang="en-GB" sz="1400" dirty="0"/>
                    </a:p>
                  </a:txBody>
                  <a:tcPr/>
                </a:tc>
                <a:tc>
                  <a:txBody>
                    <a:bodyPr/>
                    <a:lstStyle/>
                    <a:p>
                      <a:r>
                        <a:rPr lang="en-GB" sz="1400"/>
                        <a:t>Recap</a:t>
                      </a:r>
                      <a:endParaRPr lang="en-GB" sz="1400" dirty="0"/>
                    </a:p>
                  </a:txBody>
                  <a:tcPr/>
                </a:tc>
                <a:extLst>
                  <a:ext uri="{0D108BD9-81ED-4DB2-BD59-A6C34878D82A}">
                    <a16:rowId xmlns:a16="http://schemas.microsoft.com/office/drawing/2014/main" val="586689555"/>
                  </a:ext>
                </a:extLst>
              </a:tr>
              <a:tr h="252000">
                <a:tc>
                  <a:txBody>
                    <a:bodyPr/>
                    <a:lstStyle/>
                    <a:p>
                      <a:pPr algn="ctr"/>
                      <a:r>
                        <a:rPr lang="en-GB" sz="1400"/>
                        <a:t>4</a:t>
                      </a:r>
                      <a:endParaRPr lang="en-GB" sz="1400" dirty="0"/>
                    </a:p>
                  </a:txBody>
                  <a:tcPr/>
                </a:tc>
                <a:tc>
                  <a:txBody>
                    <a:bodyPr/>
                    <a:lstStyle/>
                    <a:p>
                      <a:r>
                        <a:rPr lang="en-GB" sz="1400" b="0" dirty="0"/>
                        <a:t>Recycling Economy</a:t>
                      </a:r>
                    </a:p>
                  </a:txBody>
                  <a:tcPr/>
                </a:tc>
                <a:extLst>
                  <a:ext uri="{0D108BD9-81ED-4DB2-BD59-A6C34878D82A}">
                    <a16:rowId xmlns:a16="http://schemas.microsoft.com/office/drawing/2014/main" val="3837722624"/>
                  </a:ext>
                </a:extLst>
              </a:tr>
              <a:tr h="252000">
                <a:tc>
                  <a:txBody>
                    <a:bodyPr/>
                    <a:lstStyle/>
                    <a:p>
                      <a:pPr algn="ctr"/>
                      <a:r>
                        <a:rPr lang="en-GB" sz="1400"/>
                        <a:t>5</a:t>
                      </a:r>
                      <a:endParaRPr lang="en-GB" sz="1400" dirty="0"/>
                    </a:p>
                  </a:txBody>
                  <a:tcPr/>
                </a:tc>
                <a:tc>
                  <a:txBody>
                    <a:bodyPr/>
                    <a:lstStyle/>
                    <a:p>
                      <a:r>
                        <a:rPr lang="en-GB" sz="1400" b="0" dirty="0"/>
                        <a:t>Natural Recycling concepts</a:t>
                      </a:r>
                    </a:p>
                  </a:txBody>
                  <a:tcPr/>
                </a:tc>
                <a:extLst>
                  <a:ext uri="{0D108BD9-81ED-4DB2-BD59-A6C34878D82A}">
                    <a16:rowId xmlns:a16="http://schemas.microsoft.com/office/drawing/2014/main" val="3852937406"/>
                  </a:ext>
                </a:extLst>
              </a:tr>
              <a:tr h="252000">
                <a:tc>
                  <a:txBody>
                    <a:bodyPr/>
                    <a:lstStyle/>
                    <a:p>
                      <a:pPr algn="ctr"/>
                      <a:r>
                        <a:rPr lang="en-GB" sz="1400" dirty="0"/>
                        <a:t>6 – 7</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Early examples of Recycling</a:t>
                      </a:r>
                    </a:p>
                  </a:txBody>
                  <a:tcPr/>
                </a:tc>
                <a:extLst>
                  <a:ext uri="{0D108BD9-81ED-4DB2-BD59-A6C34878D82A}">
                    <a16:rowId xmlns:a16="http://schemas.microsoft.com/office/drawing/2014/main" val="1523503452"/>
                  </a:ext>
                </a:extLst>
              </a:tr>
              <a:tr h="252000">
                <a:tc>
                  <a:txBody>
                    <a:bodyPr/>
                    <a:lstStyle/>
                    <a:p>
                      <a:pPr algn="ctr"/>
                      <a:r>
                        <a:rPr lang="en-GB" sz="1400" dirty="0"/>
                        <a:t>8 – 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Changing Drivers for Recycling</a:t>
                      </a:r>
                    </a:p>
                  </a:txBody>
                  <a:tcPr/>
                </a:tc>
                <a:extLst>
                  <a:ext uri="{0D108BD9-81ED-4DB2-BD59-A6C34878D82A}">
                    <a16:rowId xmlns:a16="http://schemas.microsoft.com/office/drawing/2014/main" val="4124221353"/>
                  </a:ext>
                </a:extLst>
              </a:tr>
              <a:tr h="252000">
                <a:tc>
                  <a:txBody>
                    <a:bodyPr/>
                    <a:lstStyle/>
                    <a:p>
                      <a:pPr algn="ctr"/>
                      <a:r>
                        <a:rPr lang="en-GB" sz="1400" dirty="0"/>
                        <a:t>11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Modern Recycling rates: Plastics</a:t>
                      </a:r>
                    </a:p>
                  </a:txBody>
                  <a:tcPr/>
                </a:tc>
                <a:extLst>
                  <a:ext uri="{0D108BD9-81ED-4DB2-BD59-A6C34878D82A}">
                    <a16:rowId xmlns:a16="http://schemas.microsoft.com/office/drawing/2014/main" val="3512172326"/>
                  </a:ext>
                </a:extLst>
              </a:tr>
              <a:tr h="252000">
                <a:tc>
                  <a:txBody>
                    <a:bodyPr/>
                    <a:lstStyle/>
                    <a:p>
                      <a:pPr algn="ctr"/>
                      <a:r>
                        <a:rPr lang="en-GB" sz="1400" dirty="0"/>
                        <a:t>12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Modern Recycling rates: Textiles</a:t>
                      </a:r>
                    </a:p>
                  </a:txBody>
                  <a:tcPr/>
                </a:tc>
                <a:extLst>
                  <a:ext uri="{0D108BD9-81ED-4DB2-BD59-A6C34878D82A}">
                    <a16:rowId xmlns:a16="http://schemas.microsoft.com/office/drawing/2014/main" val="2867839914"/>
                  </a:ext>
                </a:extLst>
              </a:tr>
              <a:tr h="252000">
                <a:tc>
                  <a:txBody>
                    <a:bodyPr/>
                    <a:lstStyle/>
                    <a:p>
                      <a:pPr algn="ctr"/>
                      <a:r>
                        <a:rPr lang="en-GB" sz="1400" dirty="0"/>
                        <a:t>13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Recycling rates: UK</a:t>
                      </a:r>
                    </a:p>
                  </a:txBody>
                  <a:tcPr/>
                </a:tc>
                <a:extLst>
                  <a:ext uri="{0D108BD9-81ED-4DB2-BD59-A6C34878D82A}">
                    <a16:rowId xmlns:a16="http://schemas.microsoft.com/office/drawing/2014/main" val="3895587409"/>
                  </a:ext>
                </a:extLst>
              </a:tr>
              <a:tr h="252000">
                <a:tc>
                  <a:txBody>
                    <a:bodyPr/>
                    <a:lstStyle/>
                    <a:p>
                      <a:pPr algn="ctr"/>
                      <a:r>
                        <a:rPr lang="en-GB" sz="1400" dirty="0"/>
                        <a:t>14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t>Issues with Recycling</a:t>
                      </a:r>
                    </a:p>
                  </a:txBody>
                  <a:tcPr/>
                </a:tc>
                <a:extLst>
                  <a:ext uri="{0D108BD9-81ED-4DB2-BD59-A6C34878D82A}">
                    <a16:rowId xmlns:a16="http://schemas.microsoft.com/office/drawing/2014/main" val="2691238003"/>
                  </a:ext>
                </a:extLst>
              </a:tr>
              <a:tr h="252000">
                <a:tc>
                  <a:txBody>
                    <a:bodyPr/>
                    <a:lstStyle/>
                    <a:p>
                      <a:pPr algn="ctr"/>
                      <a:r>
                        <a:rPr lang="en-GB" sz="1400" dirty="0"/>
                        <a:t>15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t>The R strategies</a:t>
                      </a:r>
                    </a:p>
                  </a:txBody>
                  <a:tcPr/>
                </a:tc>
                <a:extLst>
                  <a:ext uri="{0D108BD9-81ED-4DB2-BD59-A6C34878D82A}">
                    <a16:rowId xmlns:a16="http://schemas.microsoft.com/office/drawing/2014/main" val="3435707786"/>
                  </a:ext>
                </a:extLst>
              </a:tr>
              <a:tr h="252000">
                <a:tc>
                  <a:txBody>
                    <a:bodyPr/>
                    <a:lstStyle/>
                    <a:p>
                      <a:pPr algn="ctr"/>
                      <a:r>
                        <a:rPr lang="en-GB" sz="1400" dirty="0"/>
                        <a:t>16 – 17</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t>Recycling: Pros and Cons</a:t>
                      </a:r>
                    </a:p>
                  </a:txBody>
                  <a:tcPr/>
                </a:tc>
                <a:extLst>
                  <a:ext uri="{0D108BD9-81ED-4DB2-BD59-A6C34878D82A}">
                    <a16:rowId xmlns:a16="http://schemas.microsoft.com/office/drawing/2014/main" val="3145460327"/>
                  </a:ext>
                </a:extLst>
              </a:tr>
              <a:tr h="252000">
                <a:tc>
                  <a:txBody>
                    <a:bodyPr/>
                    <a:lstStyle/>
                    <a:p>
                      <a:pPr algn="ctr"/>
                      <a:r>
                        <a:rPr lang="en-GB" sz="1400" dirty="0"/>
                        <a:t>18 – 19</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Recovery: better solution?</a:t>
                      </a:r>
                    </a:p>
                  </a:txBody>
                  <a:tcPr/>
                </a:tc>
                <a:extLst>
                  <a:ext uri="{0D108BD9-81ED-4DB2-BD59-A6C34878D82A}">
                    <a16:rowId xmlns:a16="http://schemas.microsoft.com/office/drawing/2014/main" val="1926215732"/>
                  </a:ext>
                </a:extLst>
              </a:tr>
              <a:tr h="252000">
                <a:tc>
                  <a:txBody>
                    <a:bodyPr/>
                    <a:lstStyle/>
                    <a:p>
                      <a:pPr algn="ctr"/>
                      <a:r>
                        <a:rPr lang="en-GB" sz="1400" dirty="0"/>
                        <a:t>20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Informal Recycling</a:t>
                      </a:r>
                    </a:p>
                  </a:txBody>
                  <a:tcPr/>
                </a:tc>
                <a:extLst>
                  <a:ext uri="{0D108BD9-81ED-4DB2-BD59-A6C34878D82A}">
                    <a16:rowId xmlns:a16="http://schemas.microsoft.com/office/drawing/2014/main" val="3778163858"/>
                  </a:ext>
                </a:extLst>
              </a:tr>
              <a:tr h="252000">
                <a:tc>
                  <a:txBody>
                    <a:bodyPr/>
                    <a:lstStyle/>
                    <a:p>
                      <a:pPr algn="ctr"/>
                      <a:r>
                        <a:rPr lang="en-GB" sz="1400" dirty="0"/>
                        <a:t>21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t> Waste-pickers</a:t>
                      </a:r>
                    </a:p>
                  </a:txBody>
                  <a:tcPr/>
                </a:tc>
                <a:extLst>
                  <a:ext uri="{0D108BD9-81ED-4DB2-BD59-A6C34878D82A}">
                    <a16:rowId xmlns:a16="http://schemas.microsoft.com/office/drawing/2014/main" val="2973458218"/>
                  </a:ext>
                </a:extLst>
              </a:tr>
              <a:tr h="252000">
                <a:tc>
                  <a:txBody>
                    <a:bodyPr/>
                    <a:lstStyle/>
                    <a:p>
                      <a:pPr algn="ctr"/>
                      <a:r>
                        <a:rPr lang="en-GB" sz="1400" dirty="0"/>
                        <a:t>22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t>Affluence and Recycling</a:t>
                      </a:r>
                    </a:p>
                  </a:txBody>
                  <a:tcPr/>
                </a:tc>
                <a:extLst>
                  <a:ext uri="{0D108BD9-81ED-4DB2-BD59-A6C34878D82A}">
                    <a16:rowId xmlns:a16="http://schemas.microsoft.com/office/drawing/2014/main" val="2036420356"/>
                  </a:ext>
                </a:extLst>
              </a:tr>
              <a:tr h="252000">
                <a:tc>
                  <a:txBody>
                    <a:bodyPr/>
                    <a:lstStyle/>
                    <a:p>
                      <a:pPr algn="ctr"/>
                      <a:r>
                        <a:rPr lang="en-GB" sz="1400" dirty="0"/>
                        <a:t>23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Summary</a:t>
                      </a:r>
                    </a:p>
                  </a:txBody>
                  <a:tcPr/>
                </a:tc>
                <a:extLst>
                  <a:ext uri="{0D108BD9-81ED-4DB2-BD59-A6C34878D82A}">
                    <a16:rowId xmlns:a16="http://schemas.microsoft.com/office/drawing/2014/main" val="1006335020"/>
                  </a:ext>
                </a:extLst>
              </a:tr>
              <a:tr h="252000">
                <a:tc>
                  <a:txBody>
                    <a:bodyPr/>
                    <a:lstStyle/>
                    <a:p>
                      <a:pPr algn="ctr"/>
                      <a:r>
                        <a:rPr lang="en-GB" sz="1400" dirty="0"/>
                        <a:t>24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Next Session</a:t>
                      </a:r>
                    </a:p>
                  </a:txBody>
                  <a:tcPr/>
                </a:tc>
                <a:extLst>
                  <a:ext uri="{0D108BD9-81ED-4DB2-BD59-A6C34878D82A}">
                    <a16:rowId xmlns:a16="http://schemas.microsoft.com/office/drawing/2014/main" val="4195685479"/>
                  </a:ext>
                </a:extLst>
              </a:tr>
            </a:tbl>
          </a:graphicData>
        </a:graphic>
      </p:graphicFrame>
      <p:pic>
        <p:nvPicPr>
          <p:cNvPr id="3" name="Picture 2">
            <a:extLst>
              <a:ext uri="{FF2B5EF4-FFF2-40B4-BE49-F238E27FC236}">
                <a16:creationId xmlns:a16="http://schemas.microsoft.com/office/drawing/2014/main" id="{57947866-0FEA-BC7E-96CE-FB057FF57EC0}"/>
              </a:ext>
            </a:extLst>
          </p:cNvPr>
          <p:cNvPicPr>
            <a:picLocks noChangeAspect="1"/>
          </p:cNvPicPr>
          <p:nvPr/>
        </p:nvPicPr>
        <p:blipFill rotWithShape="1">
          <a:blip r:embed="rId2">
            <a:extLst>
              <a:ext uri="{28A0092B-C50C-407E-A947-70E740481C1C}">
                <a14:useLocalDpi xmlns:a14="http://schemas.microsoft.com/office/drawing/2010/main" val="0"/>
              </a:ext>
            </a:extLst>
          </a:blip>
          <a:srcRect l="2867" t="5688" r="7974" b="-5688"/>
          <a:stretch/>
        </p:blipFill>
        <p:spPr>
          <a:xfrm>
            <a:off x="20" y="369332"/>
            <a:ext cx="3691480"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Tree>
    <p:extLst>
      <p:ext uri="{BB962C8B-B14F-4D97-AF65-F5344CB8AC3E}">
        <p14:creationId xmlns:p14="http://schemas.microsoft.com/office/powerpoint/2010/main" val="35200498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3</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en-GB" b="1" dirty="0"/>
              <a:t>Recap</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pic>
        <p:nvPicPr>
          <p:cNvPr id="3" name="Picture 2">
            <a:extLst>
              <a:ext uri="{FF2B5EF4-FFF2-40B4-BE49-F238E27FC236}">
                <a16:creationId xmlns:a16="http://schemas.microsoft.com/office/drawing/2014/main" id="{34E3477B-F73A-B5B7-7569-E9B13C1DE1F7}"/>
              </a:ext>
            </a:extLst>
          </p:cNvPr>
          <p:cNvPicPr>
            <a:picLocks noChangeAspect="1"/>
          </p:cNvPicPr>
          <p:nvPr/>
        </p:nvPicPr>
        <p:blipFill rotWithShape="1">
          <a:blip r:embed="rId3">
            <a:extLst>
              <a:ext uri="{28A0092B-C50C-407E-A947-70E740481C1C}">
                <a14:useLocalDpi xmlns:a14="http://schemas.microsoft.com/office/drawing/2010/main" val="0"/>
              </a:ext>
            </a:extLst>
          </a:blip>
          <a:srcRect t="-185" r="74799" b="185"/>
          <a:stretch/>
        </p:blipFill>
        <p:spPr>
          <a:xfrm>
            <a:off x="20" y="369332"/>
            <a:ext cx="2047441"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0" name="TextBox 9">
            <a:extLst>
              <a:ext uri="{FF2B5EF4-FFF2-40B4-BE49-F238E27FC236}">
                <a16:creationId xmlns:a16="http://schemas.microsoft.com/office/drawing/2014/main" id="{A1E41512-5271-1A5E-1211-DDE087FF5590}"/>
              </a:ext>
            </a:extLst>
          </p:cNvPr>
          <p:cNvSpPr txBox="1"/>
          <p:nvPr/>
        </p:nvSpPr>
        <p:spPr>
          <a:xfrm>
            <a:off x="2120349" y="480568"/>
            <a:ext cx="9561442" cy="5632311"/>
          </a:xfrm>
          <a:prstGeom prst="rect">
            <a:avLst/>
          </a:prstGeom>
          <a:noFill/>
        </p:spPr>
        <p:txBody>
          <a:bodyPr wrap="square" rtlCol="0">
            <a:spAutoFit/>
          </a:bodyPr>
          <a:lstStyle/>
          <a:p>
            <a:r>
              <a:rPr lang="en-GB" sz="2400" dirty="0"/>
              <a:t>In the previous lectures we covered the following:</a:t>
            </a:r>
          </a:p>
          <a:p>
            <a:endParaRPr lang="en-GB" sz="2400" dirty="0"/>
          </a:p>
          <a:p>
            <a:pPr marL="342900" indent="-342900">
              <a:buFont typeface="Arial" panose="020B0604020202020204" pitchFamily="34" charset="0"/>
              <a:buChar char="•"/>
            </a:pPr>
            <a:r>
              <a:rPr lang="en-GB" sz="2400" dirty="0"/>
              <a:t>Linear Economy flow</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Links between LE and economic </a:t>
            </a:r>
          </a:p>
          <a:p>
            <a:r>
              <a:rPr lang="en-GB" sz="2400" dirty="0"/>
              <a:t>‘progress’ (GDP)</a:t>
            </a:r>
          </a:p>
          <a:p>
            <a:endParaRPr lang="en-GB" sz="2400" dirty="0"/>
          </a:p>
          <a:p>
            <a:pPr marL="342900" indent="-342900">
              <a:buFont typeface="Arial" panose="020B0604020202020204" pitchFamily="34" charset="0"/>
              <a:buChar char="•"/>
            </a:pPr>
            <a:r>
              <a:rPr lang="en-GB" sz="2400" dirty="0"/>
              <a:t>Externalities of consumerism</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Environmental pollution during </a:t>
            </a:r>
          </a:p>
          <a:p>
            <a:r>
              <a:rPr lang="en-GB" sz="2400" dirty="0"/>
              <a:t>all stages of linear process</a:t>
            </a:r>
          </a:p>
          <a:p>
            <a:endParaRPr lang="en-GB" sz="2400" dirty="0"/>
          </a:p>
          <a:p>
            <a:pPr marL="342900" indent="-342900">
              <a:buFont typeface="Arial" panose="020B0604020202020204" pitchFamily="34" charset="0"/>
              <a:buChar char="•"/>
            </a:pPr>
            <a:r>
              <a:rPr lang="en-GB" sz="2400" dirty="0"/>
              <a:t>Case study examples of environmental pollution (air, water, and soil) from production / manufacturing industry and resultant waste.</a:t>
            </a:r>
          </a:p>
          <a:p>
            <a:endParaRPr lang="en-GB" sz="2400" dirty="0"/>
          </a:p>
        </p:txBody>
      </p:sp>
      <p:pic>
        <p:nvPicPr>
          <p:cNvPr id="6" name="Picture 5">
            <a:extLst>
              <a:ext uri="{FF2B5EF4-FFF2-40B4-BE49-F238E27FC236}">
                <a16:creationId xmlns:a16="http://schemas.microsoft.com/office/drawing/2014/main" id="{2D83B2CB-52C1-ED0A-46CB-76BB4CE3B01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232461" y="952203"/>
            <a:ext cx="4959539" cy="3833015"/>
          </a:xfrm>
          <a:prstGeom prst="rect">
            <a:avLst/>
          </a:prstGeom>
        </p:spPr>
      </p:pic>
    </p:spTree>
    <p:extLst>
      <p:ext uri="{BB962C8B-B14F-4D97-AF65-F5344CB8AC3E}">
        <p14:creationId xmlns:p14="http://schemas.microsoft.com/office/powerpoint/2010/main" val="36553536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4</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en-GB" b="1" dirty="0"/>
              <a:t>Recycling Economy</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pic>
        <p:nvPicPr>
          <p:cNvPr id="7" name="Picture 6" descr="A diagram of different types of industry&#10;&#10;Description automatically generated">
            <a:extLst>
              <a:ext uri="{FF2B5EF4-FFF2-40B4-BE49-F238E27FC236}">
                <a16:creationId xmlns:a16="http://schemas.microsoft.com/office/drawing/2014/main" id="{ECA518C5-1CB2-7459-2D75-DD06550AF9DB}"/>
              </a:ext>
            </a:extLst>
          </p:cNvPr>
          <p:cNvPicPr>
            <a:picLocks noChangeAspect="1"/>
          </p:cNvPicPr>
          <p:nvPr/>
        </p:nvPicPr>
        <p:blipFill rotWithShape="1">
          <a:blip r:embed="rId3">
            <a:extLst>
              <a:ext uri="{28A0092B-C50C-407E-A947-70E740481C1C}">
                <a14:useLocalDpi xmlns:a14="http://schemas.microsoft.com/office/drawing/2010/main" val="0"/>
              </a:ext>
            </a:extLst>
          </a:blip>
          <a:srcRect t="4531" b="4681"/>
          <a:stretch/>
        </p:blipFill>
        <p:spPr>
          <a:xfrm>
            <a:off x="3560735" y="721717"/>
            <a:ext cx="7748353" cy="5275936"/>
          </a:xfrm>
          <a:prstGeom prst="rect">
            <a:avLst/>
          </a:prstGeom>
        </p:spPr>
      </p:pic>
      <p:sp>
        <p:nvSpPr>
          <p:cNvPr id="13" name="TextBox 12">
            <a:extLst>
              <a:ext uri="{FF2B5EF4-FFF2-40B4-BE49-F238E27FC236}">
                <a16:creationId xmlns:a16="http://schemas.microsoft.com/office/drawing/2014/main" id="{CC1D0E7B-9087-3960-FBF2-8FBF4694691C}"/>
              </a:ext>
            </a:extLst>
          </p:cNvPr>
          <p:cNvSpPr txBox="1"/>
          <p:nvPr/>
        </p:nvSpPr>
        <p:spPr>
          <a:xfrm>
            <a:off x="178864" y="774143"/>
            <a:ext cx="3295731" cy="5078313"/>
          </a:xfrm>
          <a:prstGeom prst="rect">
            <a:avLst/>
          </a:prstGeom>
          <a:noFill/>
        </p:spPr>
        <p:txBody>
          <a:bodyPr wrap="square">
            <a:spAutoFit/>
          </a:bodyPr>
          <a:lstStyle/>
          <a:p>
            <a:pPr algn="ctr"/>
            <a:r>
              <a:rPr lang="en-GB" sz="1800" b="1" dirty="0">
                <a:latin typeface="Comic Sans MS" panose="030F0702030302020204" pitchFamily="66" charset="0"/>
              </a:rPr>
              <a:t>Recycling: The process of converting waste material into new / reusable products – with the same or lower grade quality</a:t>
            </a:r>
          </a:p>
          <a:p>
            <a:pPr algn="ctr"/>
            <a:endParaRPr lang="en-GB" b="1" dirty="0">
              <a:latin typeface="Comic Sans MS" panose="030F0702030302020204" pitchFamily="66" charset="0"/>
            </a:endParaRPr>
          </a:p>
          <a:p>
            <a:pPr algn="ctr"/>
            <a:endParaRPr lang="en-GB" sz="1800" b="1" dirty="0">
              <a:latin typeface="Comic Sans MS" panose="030F0702030302020204" pitchFamily="66" charset="0"/>
            </a:endParaRPr>
          </a:p>
          <a:p>
            <a:pPr algn="ctr"/>
            <a:r>
              <a:rPr lang="en-GB" sz="1800" b="1" dirty="0">
                <a:latin typeface="Comic Sans MS" panose="030F0702030302020204" pitchFamily="66" charset="0"/>
              </a:rPr>
              <a:t>Question 1: What defines ‘waste’? </a:t>
            </a:r>
          </a:p>
          <a:p>
            <a:pPr algn="ctr"/>
            <a:endParaRPr lang="en-GB" b="1" dirty="0">
              <a:latin typeface="Comic Sans MS" panose="030F0702030302020204" pitchFamily="66" charset="0"/>
            </a:endParaRPr>
          </a:p>
          <a:p>
            <a:pPr algn="ctr"/>
            <a:endParaRPr lang="en-GB" sz="1800" b="1" dirty="0">
              <a:latin typeface="Comic Sans MS" panose="030F0702030302020204" pitchFamily="66" charset="0"/>
            </a:endParaRPr>
          </a:p>
          <a:p>
            <a:pPr algn="ctr"/>
            <a:endParaRPr lang="en-GB" b="1" dirty="0">
              <a:latin typeface="Comic Sans MS" panose="030F0702030302020204" pitchFamily="66" charset="0"/>
            </a:endParaRPr>
          </a:p>
          <a:p>
            <a:pPr algn="ctr"/>
            <a:r>
              <a:rPr lang="en-GB" sz="1800" b="1" dirty="0">
                <a:latin typeface="Comic Sans MS" panose="030F0702030302020204" pitchFamily="66" charset="0"/>
              </a:rPr>
              <a:t>Question 2: Recycling has been a fundamental concept of sustainable practices, still present in circular principles – but when did it originate? </a:t>
            </a:r>
            <a:endParaRPr lang="en-GB" dirty="0"/>
          </a:p>
        </p:txBody>
      </p:sp>
      <p:sp>
        <p:nvSpPr>
          <p:cNvPr id="3" name="Oval 2">
            <a:extLst>
              <a:ext uri="{FF2B5EF4-FFF2-40B4-BE49-F238E27FC236}">
                <a16:creationId xmlns:a16="http://schemas.microsoft.com/office/drawing/2014/main" id="{746CAD6C-CFDB-9104-B19B-D38018EDDA58}"/>
              </a:ext>
            </a:extLst>
          </p:cNvPr>
          <p:cNvSpPr/>
          <p:nvPr/>
        </p:nvSpPr>
        <p:spPr>
          <a:xfrm rot="21289463">
            <a:off x="5476167" y="2483263"/>
            <a:ext cx="3663788" cy="1660075"/>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864115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The Carbon Cycle: Understanding Earth's Essential Element and its Role in  Global Climate Change.">
            <a:extLst>
              <a:ext uri="{FF2B5EF4-FFF2-40B4-BE49-F238E27FC236}">
                <a16:creationId xmlns:a16="http://schemas.microsoft.com/office/drawing/2014/main" id="{B7090BC1-03CF-00BD-4361-51A47CC85C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72589" y="2923823"/>
            <a:ext cx="3448878" cy="344887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5</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en-GB" b="1" dirty="0"/>
              <a:t>Natural Recycling concepts</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sp>
        <p:nvSpPr>
          <p:cNvPr id="9" name="TextBox 8">
            <a:extLst>
              <a:ext uri="{FF2B5EF4-FFF2-40B4-BE49-F238E27FC236}">
                <a16:creationId xmlns:a16="http://schemas.microsoft.com/office/drawing/2014/main" id="{240EFF36-48E3-D03B-F4E7-4E85A22D1580}"/>
              </a:ext>
            </a:extLst>
          </p:cNvPr>
          <p:cNvSpPr txBox="1"/>
          <p:nvPr/>
        </p:nvSpPr>
        <p:spPr>
          <a:xfrm>
            <a:off x="106017" y="485299"/>
            <a:ext cx="11879303" cy="4154984"/>
          </a:xfrm>
          <a:prstGeom prst="rect">
            <a:avLst/>
          </a:prstGeom>
          <a:noFill/>
        </p:spPr>
        <p:txBody>
          <a:bodyPr wrap="square" rtlCol="0">
            <a:spAutoFit/>
          </a:bodyPr>
          <a:lstStyle/>
          <a:p>
            <a:r>
              <a:rPr lang="en-GB" sz="2200" b="1" i="1" dirty="0"/>
              <a:t>Origin of recycling: </a:t>
            </a:r>
            <a:r>
              <a:rPr lang="en-GB" sz="2200" dirty="0"/>
              <a:t>Nature has recycling inherent within its processes, in that all matter is never lost (first law of thermodynamics – conservation of energy)</a:t>
            </a:r>
          </a:p>
          <a:p>
            <a:endParaRPr lang="en-GB" sz="2200" dirty="0"/>
          </a:p>
          <a:p>
            <a:r>
              <a:rPr lang="en-GB" sz="2200" dirty="0"/>
              <a:t>The nutrient cycles of minerals (e.g. carbon, nitrogen, phosphorous, oxygen) are perpetual, though some occur at very slow rates (geological timescales). </a:t>
            </a:r>
          </a:p>
          <a:p>
            <a:endParaRPr lang="en-GB" sz="2200" dirty="0"/>
          </a:p>
          <a:p>
            <a:r>
              <a:rPr lang="en-GB" sz="2200" dirty="0"/>
              <a:t>Waste (faecal matter, decomposing bodies) is a part of natural ecosystems, but it does not accumulate like anthropogenic waste.</a:t>
            </a:r>
          </a:p>
          <a:p>
            <a:endParaRPr lang="en-GB" sz="2200" dirty="0"/>
          </a:p>
          <a:p>
            <a:r>
              <a:rPr lang="en-GB" sz="2200" dirty="0"/>
              <a:t>Termed “Cradle to Cradle”</a:t>
            </a:r>
          </a:p>
          <a:p>
            <a:r>
              <a:rPr lang="en-GB" sz="2200" dirty="0"/>
              <a:t>(McDonough, W., and </a:t>
            </a:r>
          </a:p>
          <a:p>
            <a:r>
              <a:rPr lang="en-GB" sz="2200" dirty="0"/>
              <a:t>M. </a:t>
            </a:r>
            <a:r>
              <a:rPr lang="en-GB" sz="2200" dirty="0" err="1"/>
              <a:t>Braungart</a:t>
            </a:r>
            <a:r>
              <a:rPr lang="en-GB" sz="2200" dirty="0"/>
              <a:t>. 2002)</a:t>
            </a:r>
          </a:p>
        </p:txBody>
      </p:sp>
      <p:pic>
        <p:nvPicPr>
          <p:cNvPr id="1030" name="Picture 6" descr="How much more water recycling needs to be done? - Quora">
            <a:extLst>
              <a:ext uri="{FF2B5EF4-FFF2-40B4-BE49-F238E27FC236}">
                <a16:creationId xmlns:a16="http://schemas.microsoft.com/office/drawing/2014/main" id="{E6058821-1920-8FA7-B6A0-4F987ABA1D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21467" y="2923823"/>
            <a:ext cx="5364921" cy="344887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1F1FB60-40AE-59AB-64EB-AE724B25D59F}"/>
              </a:ext>
            </a:extLst>
          </p:cNvPr>
          <p:cNvSpPr txBox="1"/>
          <p:nvPr/>
        </p:nvSpPr>
        <p:spPr>
          <a:xfrm>
            <a:off x="581011" y="4767828"/>
            <a:ext cx="2505339" cy="1477328"/>
          </a:xfrm>
          <a:prstGeom prst="rect">
            <a:avLst/>
          </a:prstGeom>
          <a:noFill/>
        </p:spPr>
        <p:txBody>
          <a:bodyPr wrap="square">
            <a:spAutoFit/>
          </a:bodyPr>
          <a:lstStyle/>
          <a:p>
            <a:pPr algn="ctr"/>
            <a:r>
              <a:rPr lang="en-GB" sz="1800" i="1" dirty="0">
                <a:latin typeface="Comic Sans MS" panose="030F0702030302020204" pitchFamily="66" charset="0"/>
              </a:rPr>
              <a:t>Imagine a world where matter was created, but not lost – where natural waste accumulated</a:t>
            </a:r>
            <a:endParaRPr lang="en-GB" i="1" dirty="0">
              <a:latin typeface="Comic Sans MS" panose="030F0702030302020204" pitchFamily="66" charset="0"/>
            </a:endParaRPr>
          </a:p>
        </p:txBody>
      </p:sp>
    </p:spTree>
    <p:extLst>
      <p:ext uri="{BB962C8B-B14F-4D97-AF65-F5344CB8AC3E}">
        <p14:creationId xmlns:p14="http://schemas.microsoft.com/office/powerpoint/2010/main" val="19732438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6</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en-GB" b="1" dirty="0"/>
              <a:t>Early</a:t>
            </a:r>
            <a:r>
              <a:rPr lang="fr-FR" b="1" dirty="0"/>
              <a:t> </a:t>
            </a:r>
            <a:r>
              <a:rPr lang="en-GB" b="1" dirty="0"/>
              <a:t>examples</a:t>
            </a:r>
            <a:r>
              <a:rPr lang="fr-FR" b="1" dirty="0"/>
              <a:t> of </a:t>
            </a:r>
            <a:r>
              <a:rPr lang="en-GB" b="1" dirty="0"/>
              <a:t>Recycling</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pic>
        <p:nvPicPr>
          <p:cNvPr id="6" name="Picture 5" descr="A diagram of different types of industry&#10;&#10;Description automatically generated">
            <a:extLst>
              <a:ext uri="{FF2B5EF4-FFF2-40B4-BE49-F238E27FC236}">
                <a16:creationId xmlns:a16="http://schemas.microsoft.com/office/drawing/2014/main" id="{8EFB7E36-304E-D9E7-044A-56BECE9E7CC6}"/>
              </a:ext>
            </a:extLst>
          </p:cNvPr>
          <p:cNvPicPr>
            <a:picLocks noChangeAspect="1"/>
          </p:cNvPicPr>
          <p:nvPr/>
        </p:nvPicPr>
        <p:blipFill rotWithShape="1">
          <a:blip r:embed="rId3">
            <a:extLst>
              <a:ext uri="{28A0092B-C50C-407E-A947-70E740481C1C}">
                <a14:useLocalDpi xmlns:a14="http://schemas.microsoft.com/office/drawing/2010/main" val="0"/>
              </a:ext>
            </a:extLst>
          </a:blip>
          <a:srcRect l="24083" t="4531" r="45217" b="4681"/>
          <a:stretch/>
        </p:blipFill>
        <p:spPr>
          <a:xfrm>
            <a:off x="0" y="779755"/>
            <a:ext cx="2378765" cy="5275936"/>
          </a:xfrm>
          <a:prstGeom prst="rect">
            <a:avLst/>
          </a:prstGeom>
        </p:spPr>
      </p:pic>
      <p:sp>
        <p:nvSpPr>
          <p:cNvPr id="9" name="TextBox 8">
            <a:extLst>
              <a:ext uri="{FF2B5EF4-FFF2-40B4-BE49-F238E27FC236}">
                <a16:creationId xmlns:a16="http://schemas.microsoft.com/office/drawing/2014/main" id="{240EFF36-48E3-D03B-F4E7-4E85A22D1580}"/>
              </a:ext>
            </a:extLst>
          </p:cNvPr>
          <p:cNvSpPr txBox="1"/>
          <p:nvPr/>
        </p:nvSpPr>
        <p:spPr>
          <a:xfrm>
            <a:off x="2570921" y="652847"/>
            <a:ext cx="9223513" cy="3231654"/>
          </a:xfrm>
          <a:prstGeom prst="rect">
            <a:avLst/>
          </a:prstGeom>
          <a:noFill/>
        </p:spPr>
        <p:txBody>
          <a:bodyPr wrap="square" rtlCol="0">
            <a:spAutoFit/>
          </a:bodyPr>
          <a:lstStyle/>
          <a:p>
            <a:r>
              <a:rPr lang="en-GB" sz="2200" dirty="0"/>
              <a:t>Depending on the definition of recycling, early examples have gone back thousands of years.</a:t>
            </a:r>
          </a:p>
          <a:p>
            <a:endParaRPr lang="en-GB" sz="2200" dirty="0"/>
          </a:p>
          <a:p>
            <a:r>
              <a:rPr lang="en-GB" sz="2200" dirty="0"/>
              <a:t>A Workshop entitled “The Origins of Recycling: A Palaeolithic Perspective” determined that early man recycled discarded bones (for nutritional purposes) into various tools: </a:t>
            </a:r>
          </a:p>
          <a:p>
            <a:endParaRPr lang="en-GB" sz="2400" dirty="0"/>
          </a:p>
          <a:p>
            <a:endParaRPr lang="en-GB" sz="2400" dirty="0"/>
          </a:p>
          <a:p>
            <a:endParaRPr lang="en-GB" sz="2400" dirty="0"/>
          </a:p>
        </p:txBody>
      </p:sp>
      <p:pic>
        <p:nvPicPr>
          <p:cNvPr id="1026" name="Picture 2" descr="Paleolithic recycling">
            <a:extLst>
              <a:ext uri="{FF2B5EF4-FFF2-40B4-BE49-F238E27FC236}">
                <a16:creationId xmlns:a16="http://schemas.microsoft.com/office/drawing/2014/main" id="{DA89E8F8-000C-5D6F-A3DD-25DF37D07A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44116" y="3019816"/>
            <a:ext cx="2550215" cy="255021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847ECFDD-C670-F76B-F7FA-5EA8463E0E35}"/>
              </a:ext>
            </a:extLst>
          </p:cNvPr>
          <p:cNvPicPr>
            <a:picLocks noChangeAspect="1"/>
          </p:cNvPicPr>
          <p:nvPr/>
        </p:nvPicPr>
        <p:blipFill>
          <a:blip r:embed="rId5"/>
          <a:stretch>
            <a:fillRect/>
          </a:stretch>
        </p:blipFill>
        <p:spPr>
          <a:xfrm>
            <a:off x="5867526" y="2379124"/>
            <a:ext cx="4845214" cy="3750974"/>
          </a:xfrm>
          <a:prstGeom prst="rect">
            <a:avLst/>
          </a:prstGeom>
        </p:spPr>
      </p:pic>
      <p:sp>
        <p:nvSpPr>
          <p:cNvPr id="12" name="TextBox 11">
            <a:extLst>
              <a:ext uri="{FF2B5EF4-FFF2-40B4-BE49-F238E27FC236}">
                <a16:creationId xmlns:a16="http://schemas.microsoft.com/office/drawing/2014/main" id="{F776B6A1-DEDE-2ADC-D774-0AA725FCC522}"/>
              </a:ext>
            </a:extLst>
          </p:cNvPr>
          <p:cNvSpPr txBox="1"/>
          <p:nvPr/>
        </p:nvSpPr>
        <p:spPr>
          <a:xfrm>
            <a:off x="7646741" y="6130098"/>
            <a:ext cx="1657826" cy="261610"/>
          </a:xfrm>
          <a:prstGeom prst="rect">
            <a:avLst/>
          </a:prstGeom>
          <a:noFill/>
        </p:spPr>
        <p:txBody>
          <a:bodyPr wrap="none" rtlCol="0">
            <a:spAutoFit/>
          </a:bodyPr>
          <a:lstStyle/>
          <a:p>
            <a:r>
              <a:rPr lang="en-GB" sz="1100" dirty="0"/>
              <a:t>Source: </a:t>
            </a:r>
            <a:r>
              <a:rPr lang="en-GB" sz="1100" dirty="0" err="1"/>
              <a:t>Rosell</a:t>
            </a:r>
            <a:r>
              <a:rPr lang="en-GB" sz="1100" dirty="0"/>
              <a:t> et al., 2015</a:t>
            </a:r>
          </a:p>
        </p:txBody>
      </p:sp>
    </p:spTree>
    <p:extLst>
      <p:ext uri="{BB962C8B-B14F-4D97-AF65-F5344CB8AC3E}">
        <p14:creationId xmlns:p14="http://schemas.microsoft.com/office/powerpoint/2010/main" val="28844121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40EFF36-48E3-D03B-F4E7-4E85A22D1580}"/>
              </a:ext>
            </a:extLst>
          </p:cNvPr>
          <p:cNvSpPr txBox="1"/>
          <p:nvPr/>
        </p:nvSpPr>
        <p:spPr>
          <a:xfrm>
            <a:off x="89212" y="505122"/>
            <a:ext cx="11778109" cy="5847755"/>
          </a:xfrm>
          <a:prstGeom prst="rect">
            <a:avLst/>
          </a:prstGeom>
          <a:noFill/>
        </p:spPr>
        <p:txBody>
          <a:bodyPr wrap="square" rtlCol="0">
            <a:spAutoFit/>
          </a:bodyPr>
          <a:lstStyle/>
          <a:p>
            <a:r>
              <a:rPr lang="en-GB" sz="2200" dirty="0"/>
              <a:t>Amick (2015) conducted a review of historic (ancient) practices and highlighted a number of materials that have been recycled throughout early human history:</a:t>
            </a:r>
          </a:p>
          <a:p>
            <a:endParaRPr lang="en-GB" sz="2200" dirty="0"/>
          </a:p>
          <a:p>
            <a:pPr marL="342900" indent="-342900">
              <a:buFont typeface="Arial" panose="020B0604020202020204" pitchFamily="34" charset="0"/>
              <a:buChar char="•"/>
            </a:pPr>
            <a:r>
              <a:rPr lang="en-GB" sz="2200" dirty="0"/>
              <a:t>Ceramics – crushed ceramics (temper) in creation of new ceramics &amp; mud bricks</a:t>
            </a:r>
          </a:p>
          <a:p>
            <a:pPr marL="800100" lvl="1" indent="-342900">
              <a:buFont typeface="Arial" panose="020B0604020202020204" pitchFamily="34" charset="0"/>
              <a:buChar char="•"/>
            </a:pPr>
            <a:r>
              <a:rPr lang="en-GB" sz="2200" dirty="0"/>
              <a:t>Note: practice was reductive, material reduced with usage.</a:t>
            </a:r>
          </a:p>
          <a:p>
            <a:pPr marL="342900" indent="-342900">
              <a:buFont typeface="Arial" panose="020B0604020202020204" pitchFamily="34" charset="0"/>
              <a:buChar char="•"/>
            </a:pPr>
            <a:endParaRPr lang="en-GB" sz="2200" dirty="0"/>
          </a:p>
          <a:p>
            <a:pPr marL="342900" indent="-342900">
              <a:buFont typeface="Arial" panose="020B0604020202020204" pitchFamily="34" charset="0"/>
              <a:buChar char="•"/>
            </a:pPr>
            <a:r>
              <a:rPr lang="en-GB" sz="2200" dirty="0"/>
              <a:t>Glass – melting down old glass items to make new containers</a:t>
            </a:r>
          </a:p>
          <a:p>
            <a:pPr marL="342900" indent="-342900">
              <a:buFont typeface="Arial" panose="020B0604020202020204" pitchFamily="34" charset="0"/>
              <a:buChar char="•"/>
            </a:pPr>
            <a:endParaRPr lang="en-GB" sz="2200" dirty="0"/>
          </a:p>
          <a:p>
            <a:pPr marL="342900" indent="-342900">
              <a:buFont typeface="Arial" panose="020B0604020202020204" pitchFamily="34" charset="0"/>
              <a:buChar char="•"/>
            </a:pPr>
            <a:r>
              <a:rPr lang="en-GB" sz="2200" dirty="0"/>
              <a:t>Metals – copper, bronze, and iron</a:t>
            </a:r>
          </a:p>
          <a:p>
            <a:pPr marL="342900" indent="-342900">
              <a:buFont typeface="Arial" panose="020B0604020202020204" pitchFamily="34" charset="0"/>
              <a:buChar char="•"/>
            </a:pPr>
            <a:endParaRPr lang="en-GB" sz="2200" dirty="0"/>
          </a:p>
          <a:p>
            <a:pPr marL="342900" indent="-342900">
              <a:buFont typeface="Arial" panose="020B0604020202020204" pitchFamily="34" charset="0"/>
              <a:buChar char="•"/>
            </a:pPr>
            <a:r>
              <a:rPr lang="en-GB" sz="2200" dirty="0"/>
              <a:t>Paper -  replaced parchment and now one of </a:t>
            </a:r>
          </a:p>
          <a:p>
            <a:pPr lvl="1"/>
            <a:r>
              <a:rPr lang="en-GB" sz="2200" dirty="0"/>
              <a:t>largest proportions pf material consumption and waste</a:t>
            </a:r>
          </a:p>
          <a:p>
            <a:endParaRPr lang="en-GB" sz="2200" dirty="0"/>
          </a:p>
          <a:p>
            <a:r>
              <a:rPr lang="en-GB" sz="2200" b="1" dirty="0"/>
              <a:t>Drivers:</a:t>
            </a:r>
          </a:p>
          <a:p>
            <a:pPr marL="800100" lvl="1" indent="-342900">
              <a:buFont typeface="Arial" panose="020B0604020202020204" pitchFamily="34" charset="0"/>
              <a:buChar char="•"/>
            </a:pPr>
            <a:r>
              <a:rPr lang="en-GB" sz="2200" i="1" dirty="0"/>
              <a:t>Not environmental </a:t>
            </a:r>
            <a:r>
              <a:rPr lang="en-GB" sz="2200" dirty="0"/>
              <a:t>– driven by </a:t>
            </a:r>
            <a:r>
              <a:rPr lang="en-GB" sz="2200" b="1" i="1" dirty="0"/>
              <a:t>efficiency</a:t>
            </a:r>
            <a:r>
              <a:rPr lang="en-GB" sz="2200" dirty="0"/>
              <a:t> (reduced time and effort)</a:t>
            </a:r>
          </a:p>
          <a:p>
            <a:pPr marL="800100" lvl="1" indent="-342900">
              <a:buFont typeface="Arial" panose="020B0604020202020204" pitchFamily="34" charset="0"/>
              <a:buChar char="•"/>
            </a:pPr>
            <a:r>
              <a:rPr lang="en-GB" sz="2200" dirty="0"/>
              <a:t>Increase in recycling activity driven by item scarcity</a:t>
            </a:r>
          </a:p>
          <a:p>
            <a:pPr marL="800100" lvl="1" indent="-342900">
              <a:buFont typeface="Arial" panose="020B0604020202020204" pitchFamily="34" charset="0"/>
              <a:buChar char="•"/>
            </a:pPr>
            <a:r>
              <a:rPr lang="en-GB" sz="2200" dirty="0"/>
              <a:t>Different from today – recycle to reduce guilt and remove waste and reduce pollution</a:t>
            </a:r>
            <a:endParaRPr lang="en-GB" sz="2400" dirty="0"/>
          </a:p>
        </p:txBody>
      </p:sp>
      <p:pic>
        <p:nvPicPr>
          <p:cNvPr id="2052" name="Picture 4" descr="Illustration representing a ‘Bronze Age workshop in the 9 to 10th Centuries BCE’. A circular economy can be traced back as far as the Bronze Age, or perhaps earlier. ">
            <a:extLst>
              <a:ext uri="{FF2B5EF4-FFF2-40B4-BE49-F238E27FC236}">
                <a16:creationId xmlns:a16="http://schemas.microsoft.com/office/drawing/2014/main" id="{26230A0E-0A91-1792-0444-521A7173AF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90451" y="3310256"/>
            <a:ext cx="3638401" cy="191016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7</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en-GB" b="1" dirty="0"/>
              <a:t>Early</a:t>
            </a:r>
            <a:r>
              <a:rPr lang="fr-FR" b="1" dirty="0"/>
              <a:t> </a:t>
            </a:r>
            <a:r>
              <a:rPr lang="en-GB" b="1" dirty="0"/>
              <a:t>examples</a:t>
            </a:r>
            <a:r>
              <a:rPr lang="fr-FR" b="1" dirty="0"/>
              <a:t> of </a:t>
            </a:r>
            <a:r>
              <a:rPr lang="en-GB" b="1" dirty="0"/>
              <a:t>Recycling</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pic>
        <p:nvPicPr>
          <p:cNvPr id="2050" name="Picture 2" descr="Primitive furnace of the bronze age. Illustration from The Story of Man by J W Buel (Historical Publishing Co, 1889). (Kim Støvring /CC BY 2.0)">
            <a:extLst>
              <a:ext uri="{FF2B5EF4-FFF2-40B4-BE49-F238E27FC236}">
                <a16:creationId xmlns:a16="http://schemas.microsoft.com/office/drawing/2014/main" id="{B72DCBDB-3267-E4D4-C4B8-46C6D936F22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087" r="28522"/>
          <a:stretch/>
        </p:blipFill>
        <p:spPr bwMode="auto">
          <a:xfrm>
            <a:off x="9809683" y="1223676"/>
            <a:ext cx="2376705" cy="2654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74102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8</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fr-FR" b="1" dirty="0" err="1"/>
              <a:t>Changing</a:t>
            </a:r>
            <a:r>
              <a:rPr lang="fr-FR" dirty="0"/>
              <a:t> </a:t>
            </a:r>
            <a:r>
              <a:rPr lang="en-GB" b="1" dirty="0"/>
              <a:t>Drivers for Recycling</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pic>
        <p:nvPicPr>
          <p:cNvPr id="6" name="Picture 5" descr="A diagram of different types of industry&#10;&#10;Description automatically generated">
            <a:extLst>
              <a:ext uri="{FF2B5EF4-FFF2-40B4-BE49-F238E27FC236}">
                <a16:creationId xmlns:a16="http://schemas.microsoft.com/office/drawing/2014/main" id="{8EFB7E36-304E-D9E7-044A-56BECE9E7CC6}"/>
              </a:ext>
            </a:extLst>
          </p:cNvPr>
          <p:cNvPicPr>
            <a:picLocks noChangeAspect="1"/>
          </p:cNvPicPr>
          <p:nvPr/>
        </p:nvPicPr>
        <p:blipFill rotWithShape="1">
          <a:blip r:embed="rId3">
            <a:extLst>
              <a:ext uri="{28A0092B-C50C-407E-A947-70E740481C1C}">
                <a14:useLocalDpi xmlns:a14="http://schemas.microsoft.com/office/drawing/2010/main" val="0"/>
              </a:ext>
            </a:extLst>
          </a:blip>
          <a:srcRect l="24083" t="4531" r="45217" b="4681"/>
          <a:stretch/>
        </p:blipFill>
        <p:spPr>
          <a:xfrm>
            <a:off x="0" y="779755"/>
            <a:ext cx="2378765" cy="5275936"/>
          </a:xfrm>
          <a:prstGeom prst="rect">
            <a:avLst/>
          </a:prstGeom>
        </p:spPr>
      </p:pic>
      <p:sp>
        <p:nvSpPr>
          <p:cNvPr id="9" name="TextBox 8">
            <a:extLst>
              <a:ext uri="{FF2B5EF4-FFF2-40B4-BE49-F238E27FC236}">
                <a16:creationId xmlns:a16="http://schemas.microsoft.com/office/drawing/2014/main" id="{240EFF36-48E3-D03B-F4E7-4E85A22D1580}"/>
              </a:ext>
            </a:extLst>
          </p:cNvPr>
          <p:cNvSpPr txBox="1"/>
          <p:nvPr/>
        </p:nvSpPr>
        <p:spPr>
          <a:xfrm>
            <a:off x="2325757" y="489734"/>
            <a:ext cx="9541565" cy="5262979"/>
          </a:xfrm>
          <a:prstGeom prst="rect">
            <a:avLst/>
          </a:prstGeom>
          <a:noFill/>
        </p:spPr>
        <p:txBody>
          <a:bodyPr wrap="square" rtlCol="0">
            <a:spAutoFit/>
          </a:bodyPr>
          <a:lstStyle/>
          <a:p>
            <a:r>
              <a:rPr lang="en-GB" sz="2400" dirty="0"/>
              <a:t>Amick (2015) compares behavioural differences between ancient recycling practices and today’s contemporary recycling</a:t>
            </a:r>
          </a:p>
          <a:p>
            <a:endParaRPr lang="en-GB" sz="2400" dirty="0"/>
          </a:p>
          <a:p>
            <a:r>
              <a:rPr lang="en-GB" sz="2400" b="1" dirty="0"/>
              <a:t>Ancient / Historic Drivers:</a:t>
            </a:r>
          </a:p>
          <a:p>
            <a:pPr marL="342900" indent="-342900">
              <a:buFont typeface="Arial" panose="020B0604020202020204" pitchFamily="34" charset="0"/>
              <a:buChar char="•"/>
            </a:pPr>
            <a:r>
              <a:rPr lang="en-GB" sz="2400" i="1" dirty="0"/>
              <a:t>Not environmental </a:t>
            </a:r>
            <a:r>
              <a:rPr lang="en-GB" sz="2400" dirty="0"/>
              <a:t>– driven by </a:t>
            </a:r>
            <a:r>
              <a:rPr lang="en-GB" sz="2400" b="1" i="1" dirty="0"/>
              <a:t>efficiency</a:t>
            </a:r>
            <a:r>
              <a:rPr lang="en-GB" sz="2400" dirty="0"/>
              <a:t> (reduced time and effort)</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Increase in recycling activity driven by item scarcity or poverty</a:t>
            </a:r>
          </a:p>
          <a:p>
            <a:pPr marL="800100" lvl="1" indent="-342900">
              <a:buFont typeface="Arial" panose="020B0604020202020204" pitchFamily="34" charset="0"/>
              <a:buChar char="•"/>
            </a:pPr>
            <a:r>
              <a:rPr lang="en-GB" sz="2400" dirty="0"/>
              <a:t>Typically rates of scavenging increase during periods of economic depression</a:t>
            </a:r>
          </a:p>
          <a:p>
            <a:endParaRPr lang="en-GB" sz="2400" dirty="0"/>
          </a:p>
          <a:p>
            <a:r>
              <a:rPr lang="en-GB" sz="2400" b="1" dirty="0"/>
              <a:t>Contemporary Drivers:</a:t>
            </a:r>
          </a:p>
          <a:p>
            <a:pPr marL="342900" indent="-342900">
              <a:buFont typeface="Arial" panose="020B0604020202020204" pitchFamily="34" charset="0"/>
              <a:buChar char="•"/>
            </a:pPr>
            <a:r>
              <a:rPr lang="en-GB" sz="2400" dirty="0"/>
              <a:t>Different from today – recycle to reduce guilt of environmental burden</a:t>
            </a:r>
          </a:p>
          <a:p>
            <a:pPr marL="342900" indent="-342900">
              <a:buFont typeface="Arial" panose="020B0604020202020204" pitchFamily="34" charset="0"/>
              <a:buChar char="•"/>
            </a:pPr>
            <a:r>
              <a:rPr lang="en-GB" sz="2400" dirty="0"/>
              <a:t>Aim to reduce waste going to landfill and associated contamination</a:t>
            </a:r>
          </a:p>
          <a:p>
            <a:pPr marL="342900" indent="-342900">
              <a:buFont typeface="Arial" panose="020B0604020202020204" pitchFamily="34" charset="0"/>
              <a:buChar char="•"/>
            </a:pPr>
            <a:r>
              <a:rPr lang="en-GB" sz="2400" dirty="0"/>
              <a:t>Public demand opposed to commercial / industrial goals</a:t>
            </a:r>
          </a:p>
        </p:txBody>
      </p:sp>
    </p:spTree>
    <p:extLst>
      <p:ext uri="{BB962C8B-B14F-4D97-AF65-F5344CB8AC3E}">
        <p14:creationId xmlns:p14="http://schemas.microsoft.com/office/powerpoint/2010/main" val="15641440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9</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fr-FR" b="1" dirty="0" err="1"/>
              <a:t>Changing</a:t>
            </a:r>
            <a:r>
              <a:rPr lang="fr-FR" dirty="0"/>
              <a:t> </a:t>
            </a:r>
            <a:r>
              <a:rPr lang="en-GB" b="1" dirty="0"/>
              <a:t>Drivers for Recycling</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pic>
        <p:nvPicPr>
          <p:cNvPr id="6" name="Picture 5" descr="A diagram of different types of industry&#10;&#10;Description automatically generated">
            <a:extLst>
              <a:ext uri="{FF2B5EF4-FFF2-40B4-BE49-F238E27FC236}">
                <a16:creationId xmlns:a16="http://schemas.microsoft.com/office/drawing/2014/main" id="{8EFB7E36-304E-D9E7-044A-56BECE9E7CC6}"/>
              </a:ext>
            </a:extLst>
          </p:cNvPr>
          <p:cNvPicPr>
            <a:picLocks noChangeAspect="1"/>
          </p:cNvPicPr>
          <p:nvPr/>
        </p:nvPicPr>
        <p:blipFill rotWithShape="1">
          <a:blip r:embed="rId3">
            <a:extLst>
              <a:ext uri="{28A0092B-C50C-407E-A947-70E740481C1C}">
                <a14:useLocalDpi xmlns:a14="http://schemas.microsoft.com/office/drawing/2010/main" val="0"/>
              </a:ext>
            </a:extLst>
          </a:blip>
          <a:srcRect l="24083" t="4531" r="45217" b="4681"/>
          <a:stretch/>
        </p:blipFill>
        <p:spPr>
          <a:xfrm>
            <a:off x="0" y="779755"/>
            <a:ext cx="2378765" cy="5275936"/>
          </a:xfrm>
          <a:prstGeom prst="rect">
            <a:avLst/>
          </a:prstGeom>
        </p:spPr>
      </p:pic>
      <p:sp>
        <p:nvSpPr>
          <p:cNvPr id="9" name="TextBox 8">
            <a:extLst>
              <a:ext uri="{FF2B5EF4-FFF2-40B4-BE49-F238E27FC236}">
                <a16:creationId xmlns:a16="http://schemas.microsoft.com/office/drawing/2014/main" id="{240EFF36-48E3-D03B-F4E7-4E85A22D1580}"/>
              </a:ext>
            </a:extLst>
          </p:cNvPr>
          <p:cNvSpPr txBox="1"/>
          <p:nvPr/>
        </p:nvSpPr>
        <p:spPr>
          <a:xfrm>
            <a:off x="2325757" y="489734"/>
            <a:ext cx="5735304" cy="6001643"/>
          </a:xfrm>
          <a:prstGeom prst="rect">
            <a:avLst/>
          </a:prstGeom>
          <a:noFill/>
        </p:spPr>
        <p:txBody>
          <a:bodyPr wrap="square" rtlCol="0">
            <a:spAutoFit/>
          </a:bodyPr>
          <a:lstStyle/>
          <a:p>
            <a:r>
              <a:rPr lang="en-GB" sz="2400" dirty="0"/>
              <a:t>There is a strong correlation between the drive for recycling and times of economic stress and / or material scarcity</a:t>
            </a:r>
          </a:p>
          <a:p>
            <a:endParaRPr lang="en-GB" sz="2400" dirty="0"/>
          </a:p>
          <a:p>
            <a:r>
              <a:rPr lang="en-GB" sz="2400" dirty="0"/>
              <a:t>During wartimes (especially World War 2), recognition of the material value of salvaged goods (household paper, metals, and fabrics) led to increased demand for recycling (Denton, C. and Weber, H., 2022)</a:t>
            </a:r>
          </a:p>
          <a:p>
            <a:endParaRPr lang="en-GB" sz="2400" dirty="0"/>
          </a:p>
          <a:p>
            <a:r>
              <a:rPr lang="en-GB" sz="2400" dirty="0"/>
              <a:t>‘Waste’ materials helped to feed the increased demand at a rate not achievable from extraction alone (scarcity)</a:t>
            </a:r>
          </a:p>
          <a:p>
            <a:endParaRPr lang="en-GB" sz="2400" dirty="0"/>
          </a:p>
          <a:p>
            <a:r>
              <a:rPr lang="en-GB" sz="2400" dirty="0"/>
              <a:t>Formalised traditional scavenger processes e.g. rag-and-bone man</a:t>
            </a:r>
          </a:p>
        </p:txBody>
      </p:sp>
      <p:pic>
        <p:nvPicPr>
          <p:cNvPr id="4098" name="Picture 2" descr="Wanted &quot;Scrap Metal&quot; to make Tanks, Shells, Guns. - Poster Museum">
            <a:extLst>
              <a:ext uri="{FF2B5EF4-FFF2-40B4-BE49-F238E27FC236}">
                <a16:creationId xmlns:a16="http://schemas.microsoft.com/office/drawing/2014/main" id="{E1FA2A88-FBB7-0A97-27E8-DB98D96202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53341" y="184666"/>
            <a:ext cx="1920347" cy="280456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Any Old Rag Bone exhibition in Hull celebrates 'original recyclers' - Hull  CC News">
            <a:extLst>
              <a:ext uri="{FF2B5EF4-FFF2-40B4-BE49-F238E27FC236}">
                <a16:creationId xmlns:a16="http://schemas.microsoft.com/office/drawing/2014/main" id="{E33A34EC-9377-4C8F-139F-6EC6B62175E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51" y="4907270"/>
            <a:ext cx="2184054" cy="1460996"/>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Was the scrap metal collected in Britain during WW2 ever used? - Quora">
            <a:extLst>
              <a:ext uri="{FF2B5EF4-FFF2-40B4-BE49-F238E27FC236}">
                <a16:creationId xmlns:a16="http://schemas.microsoft.com/office/drawing/2014/main" id="{69DC9B50-BD54-277B-EC3F-895C157A75D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84542" y="2279374"/>
            <a:ext cx="2907458" cy="418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86090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10</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fr-FR" b="1" dirty="0" err="1"/>
              <a:t>Changing</a:t>
            </a:r>
            <a:r>
              <a:rPr lang="fr-FR" dirty="0"/>
              <a:t> </a:t>
            </a:r>
            <a:r>
              <a:rPr lang="en-GB" b="1" dirty="0"/>
              <a:t>Drivers for Recycling</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sp>
        <p:nvSpPr>
          <p:cNvPr id="9" name="TextBox 8">
            <a:extLst>
              <a:ext uri="{FF2B5EF4-FFF2-40B4-BE49-F238E27FC236}">
                <a16:creationId xmlns:a16="http://schemas.microsoft.com/office/drawing/2014/main" id="{240EFF36-48E3-D03B-F4E7-4E85A22D1580}"/>
              </a:ext>
            </a:extLst>
          </p:cNvPr>
          <p:cNvSpPr txBox="1"/>
          <p:nvPr/>
        </p:nvSpPr>
        <p:spPr>
          <a:xfrm>
            <a:off x="2325757" y="489734"/>
            <a:ext cx="9541565" cy="3416320"/>
          </a:xfrm>
          <a:prstGeom prst="rect">
            <a:avLst/>
          </a:prstGeom>
          <a:noFill/>
        </p:spPr>
        <p:txBody>
          <a:bodyPr wrap="square" rtlCol="0">
            <a:spAutoFit/>
          </a:bodyPr>
          <a:lstStyle/>
          <a:p>
            <a:r>
              <a:rPr lang="en-GB" sz="2400" dirty="0"/>
              <a:t>Blight (2011) and </a:t>
            </a:r>
            <a:r>
              <a:rPr lang="en-GB" sz="2400" dirty="0" err="1"/>
              <a:t>Tammemagi</a:t>
            </a:r>
            <a:r>
              <a:rPr lang="en-GB" sz="2400" dirty="0"/>
              <a:t> (2000) states that while many counties have been dependent on Municipal Solid Waste (MSW) landfill systems, there is a growing pressure to reduce the presence of these landfills.</a:t>
            </a:r>
          </a:p>
          <a:p>
            <a:endParaRPr lang="en-GB" sz="2400" dirty="0"/>
          </a:p>
          <a:p>
            <a:r>
              <a:rPr lang="en-GB" sz="2400" dirty="0" err="1"/>
              <a:t>Tammemagi</a:t>
            </a:r>
            <a:r>
              <a:rPr lang="en-GB" sz="2400" dirty="0"/>
              <a:t> (2000): </a:t>
            </a:r>
          </a:p>
          <a:p>
            <a:r>
              <a:rPr lang="en-GB" sz="2400" dirty="0"/>
              <a:t>- growing social pressure of Not-In-My-Back-Yard behaviour (NIMBYism) </a:t>
            </a:r>
          </a:p>
          <a:p>
            <a:r>
              <a:rPr lang="en-GB" sz="2400" dirty="0"/>
              <a:t>- increased environmental justice </a:t>
            </a:r>
          </a:p>
          <a:p>
            <a:r>
              <a:rPr lang="en-GB" sz="2400" dirty="0"/>
              <a:t>- increased pressure on countries to find alternative waste solutions</a:t>
            </a:r>
          </a:p>
          <a:p>
            <a:r>
              <a:rPr lang="en-GB" sz="2400" dirty="0"/>
              <a:t>- Also, trend towards fewer sites, but therefore larger sites.</a:t>
            </a:r>
          </a:p>
        </p:txBody>
      </p:sp>
      <p:pic>
        <p:nvPicPr>
          <p:cNvPr id="7" name="Picture 6">
            <a:extLst>
              <a:ext uri="{FF2B5EF4-FFF2-40B4-BE49-F238E27FC236}">
                <a16:creationId xmlns:a16="http://schemas.microsoft.com/office/drawing/2014/main" id="{CCB920DC-6D9A-A60A-569D-DC185EB4D402}"/>
              </a:ext>
            </a:extLst>
          </p:cNvPr>
          <p:cNvPicPr>
            <a:picLocks noChangeAspect="1"/>
          </p:cNvPicPr>
          <p:nvPr/>
        </p:nvPicPr>
        <p:blipFill>
          <a:blip r:embed="rId3"/>
          <a:stretch>
            <a:fillRect/>
          </a:stretch>
        </p:blipFill>
        <p:spPr>
          <a:xfrm>
            <a:off x="2378765" y="3991774"/>
            <a:ext cx="6281531" cy="2242519"/>
          </a:xfrm>
          <a:prstGeom prst="rect">
            <a:avLst/>
          </a:prstGeom>
        </p:spPr>
      </p:pic>
      <p:sp>
        <p:nvSpPr>
          <p:cNvPr id="11" name="TextBox 10">
            <a:extLst>
              <a:ext uri="{FF2B5EF4-FFF2-40B4-BE49-F238E27FC236}">
                <a16:creationId xmlns:a16="http://schemas.microsoft.com/office/drawing/2014/main" id="{F43A8AA6-F23B-CCFE-9860-891AD1AD96A0}"/>
              </a:ext>
            </a:extLst>
          </p:cNvPr>
          <p:cNvSpPr txBox="1"/>
          <p:nvPr/>
        </p:nvSpPr>
        <p:spPr>
          <a:xfrm>
            <a:off x="8779565" y="4647475"/>
            <a:ext cx="2865305" cy="338554"/>
          </a:xfrm>
          <a:prstGeom prst="rect">
            <a:avLst/>
          </a:prstGeom>
          <a:noFill/>
        </p:spPr>
        <p:txBody>
          <a:bodyPr wrap="square">
            <a:spAutoFit/>
          </a:bodyPr>
          <a:lstStyle/>
          <a:p>
            <a:r>
              <a:rPr lang="en-GB" sz="1600" b="0" i="0" dirty="0">
                <a:solidFill>
                  <a:srgbClr val="222222"/>
                </a:solidFill>
                <a:effectLst/>
                <a:latin typeface="Arial" panose="020B0604020202020204" pitchFamily="34" charset="0"/>
              </a:rPr>
              <a:t>Source: Laner, et al., 2012. </a:t>
            </a:r>
            <a:endParaRPr lang="en-GB" sz="1600" dirty="0"/>
          </a:p>
        </p:txBody>
      </p:sp>
      <p:pic>
        <p:nvPicPr>
          <p:cNvPr id="12" name="Picture 11">
            <a:extLst>
              <a:ext uri="{FF2B5EF4-FFF2-40B4-BE49-F238E27FC236}">
                <a16:creationId xmlns:a16="http://schemas.microsoft.com/office/drawing/2014/main" id="{EF247755-34D8-A498-6273-09F957ACED58}"/>
              </a:ext>
            </a:extLst>
          </p:cNvPr>
          <p:cNvPicPr>
            <a:picLocks noChangeAspect="1"/>
          </p:cNvPicPr>
          <p:nvPr/>
        </p:nvPicPr>
        <p:blipFill rotWithShape="1">
          <a:blip r:embed="rId4">
            <a:extLst>
              <a:ext uri="{28A0092B-C50C-407E-A947-70E740481C1C}">
                <a14:useLocalDpi xmlns:a14="http://schemas.microsoft.com/office/drawing/2010/main" val="0"/>
              </a:ext>
            </a:extLst>
          </a:blip>
          <a:srcRect l="38806" r="38806"/>
          <a:stretch/>
        </p:blipFill>
        <p:spPr>
          <a:xfrm>
            <a:off x="20" y="369332"/>
            <a:ext cx="2047441"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3" name="TextBox 12">
            <a:extLst>
              <a:ext uri="{FF2B5EF4-FFF2-40B4-BE49-F238E27FC236}">
                <a16:creationId xmlns:a16="http://schemas.microsoft.com/office/drawing/2014/main" id="{3DEE4212-75AD-B87A-1082-08F455859499}"/>
              </a:ext>
            </a:extLst>
          </p:cNvPr>
          <p:cNvSpPr txBox="1"/>
          <p:nvPr/>
        </p:nvSpPr>
        <p:spPr>
          <a:xfrm>
            <a:off x="5334001" y="6011650"/>
            <a:ext cx="6698974" cy="461665"/>
          </a:xfrm>
          <a:prstGeom prst="rect">
            <a:avLst/>
          </a:prstGeom>
          <a:noFill/>
        </p:spPr>
        <p:txBody>
          <a:bodyPr wrap="square">
            <a:spAutoFit/>
          </a:bodyPr>
          <a:lstStyle/>
          <a:p>
            <a:r>
              <a:rPr lang="en-GB" sz="2400" b="0" i="0" dirty="0">
                <a:solidFill>
                  <a:srgbClr val="222222"/>
                </a:solidFill>
                <a:effectLst/>
                <a:latin typeface="Comic Sans MS" panose="030F0702030302020204" pitchFamily="66" charset="0"/>
              </a:rPr>
              <a:t>So, what impact has this had on recycling…?</a:t>
            </a:r>
            <a:endParaRPr lang="en-GB" sz="2400" dirty="0">
              <a:latin typeface="Comic Sans MS" panose="030F0702030302020204" pitchFamily="66" charset="0"/>
            </a:endParaRPr>
          </a:p>
        </p:txBody>
      </p:sp>
    </p:spTree>
    <p:extLst>
      <p:ext uri="{BB962C8B-B14F-4D97-AF65-F5344CB8AC3E}">
        <p14:creationId xmlns:p14="http://schemas.microsoft.com/office/powerpoint/2010/main" val="3607493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11</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fr-FR" b="1" dirty="0"/>
              <a:t>Modern</a:t>
            </a:r>
            <a:r>
              <a:rPr lang="fr-FR" dirty="0"/>
              <a:t> </a:t>
            </a:r>
            <a:r>
              <a:rPr lang="en-GB" b="1" dirty="0"/>
              <a:t>Recycling rates: Plastics</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pic>
        <p:nvPicPr>
          <p:cNvPr id="3" name="Picture 2">
            <a:extLst>
              <a:ext uri="{FF2B5EF4-FFF2-40B4-BE49-F238E27FC236}">
                <a16:creationId xmlns:a16="http://schemas.microsoft.com/office/drawing/2014/main" id="{34E3477B-F73A-B5B7-7569-E9B13C1DE1F7}"/>
              </a:ext>
            </a:extLst>
          </p:cNvPr>
          <p:cNvPicPr>
            <a:picLocks noChangeAspect="1"/>
          </p:cNvPicPr>
          <p:nvPr/>
        </p:nvPicPr>
        <p:blipFill rotWithShape="1">
          <a:blip r:embed="rId3">
            <a:extLst>
              <a:ext uri="{28A0092B-C50C-407E-A947-70E740481C1C}">
                <a14:useLocalDpi xmlns:a14="http://schemas.microsoft.com/office/drawing/2010/main" val="0"/>
              </a:ext>
            </a:extLst>
          </a:blip>
          <a:srcRect t="-185" r="74799" b="185"/>
          <a:stretch/>
        </p:blipFill>
        <p:spPr>
          <a:xfrm>
            <a:off x="20" y="369332"/>
            <a:ext cx="2047441"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pic>
        <p:nvPicPr>
          <p:cNvPr id="7" name="Picture 6">
            <a:extLst>
              <a:ext uri="{FF2B5EF4-FFF2-40B4-BE49-F238E27FC236}">
                <a16:creationId xmlns:a16="http://schemas.microsoft.com/office/drawing/2014/main" id="{F351C9B8-F437-5615-5A2B-7B3AF7C89A07}"/>
              </a:ext>
            </a:extLst>
          </p:cNvPr>
          <p:cNvPicPr>
            <a:picLocks noChangeAspect="1"/>
          </p:cNvPicPr>
          <p:nvPr/>
        </p:nvPicPr>
        <p:blipFill rotWithShape="1">
          <a:blip r:embed="rId4"/>
          <a:srcRect t="4577" b="6743"/>
          <a:stretch/>
        </p:blipFill>
        <p:spPr>
          <a:xfrm>
            <a:off x="2047461" y="344719"/>
            <a:ext cx="9601200" cy="6066465"/>
          </a:xfrm>
          <a:prstGeom prst="rect">
            <a:avLst/>
          </a:prstGeom>
        </p:spPr>
      </p:pic>
      <p:sp>
        <p:nvSpPr>
          <p:cNvPr id="6" name="Rectangle 5">
            <a:extLst>
              <a:ext uri="{FF2B5EF4-FFF2-40B4-BE49-F238E27FC236}">
                <a16:creationId xmlns:a16="http://schemas.microsoft.com/office/drawing/2014/main" id="{2831B463-A1D9-BEB1-4331-952B2D66E213}"/>
              </a:ext>
            </a:extLst>
          </p:cNvPr>
          <p:cNvSpPr/>
          <p:nvPr/>
        </p:nvSpPr>
        <p:spPr>
          <a:xfrm>
            <a:off x="2782956" y="762000"/>
            <a:ext cx="4717773" cy="2451652"/>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188160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12</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fr-FR" b="1" dirty="0"/>
              <a:t> Modern</a:t>
            </a:r>
            <a:r>
              <a:rPr lang="fr-FR" dirty="0"/>
              <a:t> </a:t>
            </a:r>
            <a:r>
              <a:rPr lang="en-GB" b="1" dirty="0"/>
              <a:t>Recycling rates: Textiles</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pic>
        <p:nvPicPr>
          <p:cNvPr id="12290" name="Picture 2" descr="clothing material flow">
            <a:extLst>
              <a:ext uri="{FF2B5EF4-FFF2-40B4-BE49-F238E27FC236}">
                <a16:creationId xmlns:a16="http://schemas.microsoft.com/office/drawing/2014/main" id="{70E30A30-A061-D21D-C4B3-A5759C7C45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2426" y="456113"/>
            <a:ext cx="9753600" cy="51435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07208B99-08F1-AC68-203F-D16F1F50129B}"/>
              </a:ext>
            </a:extLst>
          </p:cNvPr>
          <p:cNvPicPr>
            <a:picLocks noChangeAspect="1"/>
          </p:cNvPicPr>
          <p:nvPr/>
        </p:nvPicPr>
        <p:blipFill rotWithShape="1">
          <a:blip r:embed="rId4">
            <a:extLst>
              <a:ext uri="{28A0092B-C50C-407E-A947-70E740481C1C}">
                <a14:useLocalDpi xmlns:a14="http://schemas.microsoft.com/office/drawing/2010/main" val="0"/>
              </a:ext>
            </a:extLst>
          </a:blip>
          <a:srcRect t="-185" r="74799" b="185"/>
          <a:stretch/>
        </p:blipFill>
        <p:spPr>
          <a:xfrm>
            <a:off x="20" y="369332"/>
            <a:ext cx="2047441"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9" name="TextBox 8">
            <a:extLst>
              <a:ext uri="{FF2B5EF4-FFF2-40B4-BE49-F238E27FC236}">
                <a16:creationId xmlns:a16="http://schemas.microsoft.com/office/drawing/2014/main" id="{0D0A54AF-960E-9219-F63F-6302E7B36F1E}"/>
              </a:ext>
            </a:extLst>
          </p:cNvPr>
          <p:cNvSpPr txBox="1"/>
          <p:nvPr/>
        </p:nvSpPr>
        <p:spPr>
          <a:xfrm>
            <a:off x="2282720" y="5599613"/>
            <a:ext cx="9179177" cy="646331"/>
          </a:xfrm>
          <a:prstGeom prst="rect">
            <a:avLst/>
          </a:prstGeom>
          <a:noFill/>
        </p:spPr>
        <p:txBody>
          <a:bodyPr wrap="square">
            <a:spAutoFit/>
          </a:bodyPr>
          <a:lstStyle/>
          <a:p>
            <a:pPr algn="ctr"/>
            <a:r>
              <a:rPr lang="en-GB" dirty="0"/>
              <a:t>Source: https://earth.org/data_visualization/fast-fashion-the-environment-and-climate-change-a-data-viz-story/</a:t>
            </a:r>
          </a:p>
        </p:txBody>
      </p:sp>
      <p:sp>
        <p:nvSpPr>
          <p:cNvPr id="6" name="Rectangle 5">
            <a:extLst>
              <a:ext uri="{FF2B5EF4-FFF2-40B4-BE49-F238E27FC236}">
                <a16:creationId xmlns:a16="http://schemas.microsoft.com/office/drawing/2014/main" id="{A221B4AE-A401-080B-3D93-59321FCB933C}"/>
              </a:ext>
            </a:extLst>
          </p:cNvPr>
          <p:cNvSpPr/>
          <p:nvPr/>
        </p:nvSpPr>
        <p:spPr>
          <a:xfrm>
            <a:off x="3677477" y="1086678"/>
            <a:ext cx="2908853" cy="137160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513191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13</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fr-FR" b="1" dirty="0"/>
              <a:t> </a:t>
            </a:r>
            <a:r>
              <a:rPr lang="en-GB" b="1" dirty="0"/>
              <a:t>Recycling rates: UK</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pic>
        <p:nvPicPr>
          <p:cNvPr id="7" name="Picture 6">
            <a:extLst>
              <a:ext uri="{FF2B5EF4-FFF2-40B4-BE49-F238E27FC236}">
                <a16:creationId xmlns:a16="http://schemas.microsoft.com/office/drawing/2014/main" id="{A89B4C25-387A-E1C5-C642-BEAC8DA628F8}"/>
              </a:ext>
            </a:extLst>
          </p:cNvPr>
          <p:cNvPicPr>
            <a:picLocks noChangeAspect="1"/>
          </p:cNvPicPr>
          <p:nvPr/>
        </p:nvPicPr>
        <p:blipFill>
          <a:blip r:embed="rId3"/>
          <a:stretch>
            <a:fillRect/>
          </a:stretch>
        </p:blipFill>
        <p:spPr>
          <a:xfrm>
            <a:off x="5140541" y="368763"/>
            <a:ext cx="7192139" cy="5766612"/>
          </a:xfrm>
          <a:prstGeom prst="rect">
            <a:avLst/>
          </a:prstGeom>
        </p:spPr>
      </p:pic>
      <p:sp>
        <p:nvSpPr>
          <p:cNvPr id="13" name="TextBox 12">
            <a:extLst>
              <a:ext uri="{FF2B5EF4-FFF2-40B4-BE49-F238E27FC236}">
                <a16:creationId xmlns:a16="http://schemas.microsoft.com/office/drawing/2014/main" id="{2F7ECD7C-7CF8-4743-96F1-DC4FB75A86F9}"/>
              </a:ext>
            </a:extLst>
          </p:cNvPr>
          <p:cNvSpPr txBox="1"/>
          <p:nvPr/>
        </p:nvSpPr>
        <p:spPr>
          <a:xfrm>
            <a:off x="8448260" y="5780324"/>
            <a:ext cx="3690729" cy="461665"/>
          </a:xfrm>
          <a:prstGeom prst="rect">
            <a:avLst/>
          </a:prstGeom>
          <a:noFill/>
        </p:spPr>
        <p:txBody>
          <a:bodyPr wrap="square">
            <a:spAutoFit/>
          </a:bodyPr>
          <a:lstStyle/>
          <a:p>
            <a:pPr algn="r"/>
            <a:r>
              <a:rPr lang="en-GB" sz="1200" dirty="0"/>
              <a:t>Source: https://www.gov.uk/government/statistics/uk-waste-data/uk-statistics-on-waste</a:t>
            </a:r>
          </a:p>
        </p:txBody>
      </p:sp>
      <p:sp>
        <p:nvSpPr>
          <p:cNvPr id="17" name="TextBox 16">
            <a:extLst>
              <a:ext uri="{FF2B5EF4-FFF2-40B4-BE49-F238E27FC236}">
                <a16:creationId xmlns:a16="http://schemas.microsoft.com/office/drawing/2014/main" id="{DF6D3804-FADE-7024-F8FA-6753F8380DD8}"/>
              </a:ext>
            </a:extLst>
          </p:cNvPr>
          <p:cNvSpPr txBox="1"/>
          <p:nvPr/>
        </p:nvSpPr>
        <p:spPr>
          <a:xfrm>
            <a:off x="2346941" y="1572467"/>
            <a:ext cx="2870518" cy="4524315"/>
          </a:xfrm>
          <a:prstGeom prst="rect">
            <a:avLst/>
          </a:prstGeom>
          <a:noFill/>
        </p:spPr>
        <p:txBody>
          <a:bodyPr wrap="square">
            <a:spAutoFit/>
          </a:bodyPr>
          <a:lstStyle/>
          <a:p>
            <a:pPr algn="ctr"/>
            <a:r>
              <a:rPr kumimoji="0" lang="en-GB" sz="2400" b="1" i="1" u="none" strike="noStrike" kern="1200" cap="none" spc="0" normalizeH="0" baseline="0" noProof="0" dirty="0">
                <a:ln>
                  <a:noFill/>
                </a:ln>
                <a:solidFill>
                  <a:prstClr val="black"/>
                </a:solidFill>
                <a:effectLst/>
                <a:uLnTx/>
                <a:uFillTx/>
                <a:latin typeface="Calibri" panose="020F0502020204030204"/>
                <a:ea typeface="+mn-ea"/>
                <a:cs typeface="+mn-cs"/>
              </a:rPr>
              <a:t>Wales 3</a:t>
            </a:r>
            <a:r>
              <a:rPr kumimoji="0" lang="en-GB" sz="2400" b="1" i="1" u="none" strike="noStrike" kern="1200" cap="none" spc="0" normalizeH="0" baseline="30000" noProof="0" dirty="0">
                <a:ln>
                  <a:noFill/>
                </a:ln>
                <a:solidFill>
                  <a:prstClr val="black"/>
                </a:solidFill>
                <a:effectLst/>
                <a:uLnTx/>
                <a:uFillTx/>
                <a:latin typeface="Calibri" panose="020F0502020204030204"/>
                <a:ea typeface="+mn-ea"/>
                <a:cs typeface="+mn-cs"/>
              </a:rPr>
              <a:t>rd</a:t>
            </a:r>
            <a:r>
              <a:rPr kumimoji="0" lang="en-GB" sz="2400" b="1" i="1" u="none" strike="noStrike" kern="1200" cap="none" spc="0" normalizeH="0" baseline="0" noProof="0" dirty="0">
                <a:ln>
                  <a:noFill/>
                </a:ln>
                <a:solidFill>
                  <a:prstClr val="black"/>
                </a:solidFill>
                <a:effectLst/>
                <a:uLnTx/>
                <a:uFillTx/>
                <a:latin typeface="Calibri" panose="020F0502020204030204"/>
                <a:ea typeface="+mn-ea"/>
                <a:cs typeface="+mn-cs"/>
              </a:rPr>
              <a:t> best at recycling in the world!</a:t>
            </a:r>
          </a:p>
          <a:p>
            <a:pPr algn="ctr"/>
            <a:endParaRPr lang="en-GB" sz="2400" dirty="0">
              <a:solidFill>
                <a:prstClr val="black"/>
              </a:solidFill>
              <a:latin typeface="Calibri" panose="020F0502020204030204"/>
            </a:endParaRPr>
          </a:p>
          <a:p>
            <a:pPr algn="ct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For the past decade the rate of recycling of household MSW in the UK has remained roughly the same while the total amount of waste has increased.</a:t>
            </a:r>
            <a:endParaRPr lang="en-GB" dirty="0"/>
          </a:p>
        </p:txBody>
      </p:sp>
      <p:pic>
        <p:nvPicPr>
          <p:cNvPr id="18" name="Picture 17" descr="A diagram of different types of industry&#10;&#10;Description automatically generated">
            <a:extLst>
              <a:ext uri="{FF2B5EF4-FFF2-40B4-BE49-F238E27FC236}">
                <a16:creationId xmlns:a16="http://schemas.microsoft.com/office/drawing/2014/main" id="{4D261E0E-5265-F2E3-7FB8-E9795CE3B68B}"/>
              </a:ext>
            </a:extLst>
          </p:cNvPr>
          <p:cNvPicPr>
            <a:picLocks noChangeAspect="1"/>
          </p:cNvPicPr>
          <p:nvPr/>
        </p:nvPicPr>
        <p:blipFill rotWithShape="1">
          <a:blip r:embed="rId4">
            <a:extLst>
              <a:ext uri="{28A0092B-C50C-407E-A947-70E740481C1C}">
                <a14:useLocalDpi xmlns:a14="http://schemas.microsoft.com/office/drawing/2010/main" val="0"/>
              </a:ext>
            </a:extLst>
          </a:blip>
          <a:srcRect l="24083" t="4531" r="45217" b="4681"/>
          <a:stretch/>
        </p:blipFill>
        <p:spPr>
          <a:xfrm>
            <a:off x="0" y="779755"/>
            <a:ext cx="2378765" cy="5275936"/>
          </a:xfrm>
          <a:prstGeom prst="rect">
            <a:avLst/>
          </a:prstGeom>
        </p:spPr>
      </p:pic>
      <p:pic>
        <p:nvPicPr>
          <p:cNvPr id="1026" name="Picture 2" descr="Wales emerges as the third best global recycler! - Keep Cardiff Tidy">
            <a:extLst>
              <a:ext uri="{FF2B5EF4-FFF2-40B4-BE49-F238E27FC236}">
                <a16:creationId xmlns:a16="http://schemas.microsoft.com/office/drawing/2014/main" id="{F6DEBEF8-B326-2E51-5F38-D782B9B4936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4617" t="12766" b="10638"/>
          <a:stretch/>
        </p:blipFill>
        <p:spPr bwMode="auto">
          <a:xfrm>
            <a:off x="3081297" y="368763"/>
            <a:ext cx="1387609" cy="12448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99570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14</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fr-FR" b="1" dirty="0"/>
              <a:t> </a:t>
            </a:r>
            <a:r>
              <a:rPr lang="en-GB" b="1" dirty="0"/>
              <a:t>Issues with Recycling</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pic>
        <p:nvPicPr>
          <p:cNvPr id="18" name="Picture 17" descr="A diagram of different types of industry&#10;&#10;Description automatically generated">
            <a:extLst>
              <a:ext uri="{FF2B5EF4-FFF2-40B4-BE49-F238E27FC236}">
                <a16:creationId xmlns:a16="http://schemas.microsoft.com/office/drawing/2014/main" id="{4D261E0E-5265-F2E3-7FB8-E9795CE3B68B}"/>
              </a:ext>
            </a:extLst>
          </p:cNvPr>
          <p:cNvPicPr>
            <a:picLocks noChangeAspect="1"/>
          </p:cNvPicPr>
          <p:nvPr/>
        </p:nvPicPr>
        <p:blipFill rotWithShape="1">
          <a:blip r:embed="rId3">
            <a:extLst>
              <a:ext uri="{28A0092B-C50C-407E-A947-70E740481C1C}">
                <a14:useLocalDpi xmlns:a14="http://schemas.microsoft.com/office/drawing/2010/main" val="0"/>
              </a:ext>
            </a:extLst>
          </a:blip>
          <a:srcRect l="24083" t="4531" r="45217" b="4681"/>
          <a:stretch/>
        </p:blipFill>
        <p:spPr>
          <a:xfrm>
            <a:off x="0" y="779755"/>
            <a:ext cx="2378765" cy="5275936"/>
          </a:xfrm>
          <a:prstGeom prst="rect">
            <a:avLst/>
          </a:prstGeom>
        </p:spPr>
      </p:pic>
      <p:sp>
        <p:nvSpPr>
          <p:cNvPr id="3" name="TextBox 2">
            <a:extLst>
              <a:ext uri="{FF2B5EF4-FFF2-40B4-BE49-F238E27FC236}">
                <a16:creationId xmlns:a16="http://schemas.microsoft.com/office/drawing/2014/main" id="{F7FF2CF4-9E1C-7CAC-0D0E-61781236FF03}"/>
              </a:ext>
            </a:extLst>
          </p:cNvPr>
          <p:cNvSpPr txBox="1"/>
          <p:nvPr/>
        </p:nvSpPr>
        <p:spPr>
          <a:xfrm>
            <a:off x="2378765" y="874047"/>
            <a:ext cx="9541565" cy="5262979"/>
          </a:xfrm>
          <a:prstGeom prst="rect">
            <a:avLst/>
          </a:prstGeom>
          <a:noFill/>
        </p:spPr>
        <p:txBody>
          <a:bodyPr wrap="square" rtlCol="0">
            <a:spAutoFit/>
          </a:bodyPr>
          <a:lstStyle/>
          <a:p>
            <a:r>
              <a:rPr lang="en-GB" sz="2400" dirty="0"/>
              <a:t>Some authors state that recycling has negative consequences and is not a perfect solution</a:t>
            </a:r>
          </a:p>
          <a:p>
            <a:endParaRPr lang="en-GB" sz="2400" dirty="0"/>
          </a:p>
          <a:p>
            <a:r>
              <a:rPr lang="en-GB" sz="2400" dirty="0"/>
              <a:t>In fact, some authors suggest that recycling can lead to increased consumption rates (</a:t>
            </a:r>
            <a:r>
              <a:rPr lang="de-DE" sz="2400" dirty="0"/>
              <a:t>Maier, J., Geyer, R. and Steigerwald, D.G., 2023; </a:t>
            </a:r>
            <a:r>
              <a:rPr lang="en-GB" sz="2400" b="0" i="0" dirty="0">
                <a:solidFill>
                  <a:srgbClr val="222222"/>
                </a:solidFill>
                <a:effectLst/>
              </a:rPr>
              <a:t>Sun, M. and </a:t>
            </a:r>
            <a:r>
              <a:rPr lang="en-GB" sz="2400" b="0" i="0" dirty="0" err="1">
                <a:solidFill>
                  <a:srgbClr val="222222"/>
                </a:solidFill>
                <a:effectLst/>
              </a:rPr>
              <a:t>Trudel</a:t>
            </a:r>
            <a:r>
              <a:rPr lang="en-GB" sz="2400" b="0" i="0" dirty="0">
                <a:solidFill>
                  <a:srgbClr val="222222"/>
                </a:solidFill>
                <a:effectLst/>
              </a:rPr>
              <a:t>, R., 2017.</a:t>
            </a:r>
            <a:r>
              <a:rPr lang="de-DE" sz="2400" dirty="0"/>
              <a:t>)</a:t>
            </a:r>
          </a:p>
          <a:p>
            <a:endParaRPr lang="de-DE" sz="2400" dirty="0"/>
          </a:p>
          <a:p>
            <a:r>
              <a:rPr lang="de-DE" sz="2400" dirty="0"/>
              <a:t>This impact on the system is termed the “Circular Economy Rebound“ effect.</a:t>
            </a:r>
          </a:p>
          <a:p>
            <a:endParaRPr lang="en-GB" sz="2400" dirty="0"/>
          </a:p>
          <a:p>
            <a:r>
              <a:rPr lang="en-GB" sz="2400" dirty="0"/>
              <a:t>The studied behavioural activity shows positive emotions associated with recycling, which reduce guilt of consumption, leading to greater consumption.</a:t>
            </a:r>
          </a:p>
          <a:p>
            <a:endParaRPr lang="en-GB" sz="2400" dirty="0"/>
          </a:p>
        </p:txBody>
      </p:sp>
    </p:spTree>
    <p:extLst>
      <p:ext uri="{BB962C8B-B14F-4D97-AF65-F5344CB8AC3E}">
        <p14:creationId xmlns:p14="http://schemas.microsoft.com/office/powerpoint/2010/main" val="39410104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15</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fr-FR" b="1" dirty="0"/>
              <a:t> </a:t>
            </a:r>
            <a:r>
              <a:rPr lang="en-GB" b="1" dirty="0"/>
              <a:t>The R strategies</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sp>
        <p:nvSpPr>
          <p:cNvPr id="17" name="TextBox 16">
            <a:extLst>
              <a:ext uri="{FF2B5EF4-FFF2-40B4-BE49-F238E27FC236}">
                <a16:creationId xmlns:a16="http://schemas.microsoft.com/office/drawing/2014/main" id="{DF6D3804-FADE-7024-F8FA-6753F8380DD8}"/>
              </a:ext>
            </a:extLst>
          </p:cNvPr>
          <p:cNvSpPr txBox="1"/>
          <p:nvPr/>
        </p:nvSpPr>
        <p:spPr>
          <a:xfrm>
            <a:off x="344303" y="487025"/>
            <a:ext cx="5837836" cy="6001643"/>
          </a:xfrm>
          <a:prstGeom prst="rect">
            <a:avLst/>
          </a:prstGeom>
          <a:noFill/>
        </p:spPr>
        <p:txBody>
          <a:bodyPr wrap="square">
            <a:spAutoFit/>
          </a:bodyPr>
          <a:lstStyle/>
          <a:p>
            <a:pPr algn="ct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Recycling is only one process or action that can reduce the issues of a linear economy (and associated impacts)</a:t>
            </a:r>
          </a:p>
          <a:p>
            <a:pPr algn="ctr"/>
            <a:endParaRPr lang="en-GB" sz="2400" dirty="0">
              <a:solidFill>
                <a:prstClr val="black"/>
              </a:solidFill>
              <a:latin typeface="Calibri" panose="020F0502020204030204"/>
            </a:endParaRPr>
          </a:p>
          <a:p>
            <a:pPr algn="ctr"/>
            <a:r>
              <a:rPr lang="en-GB" sz="2400" dirty="0">
                <a:solidFill>
                  <a:prstClr val="black"/>
                </a:solidFill>
                <a:latin typeface="Calibri" panose="020F0502020204030204"/>
              </a:rPr>
              <a:t>While the 3 R’s (Reduce, Reuse, Recycle) have been commonly cited as environmental initiatives (originated in the 1970’s alongside environmental movements), the “R-strategies” are a hierarchical system, highlighting the relative strength in moving away from linear economic practices. </a:t>
            </a:r>
          </a:p>
          <a:p>
            <a:pPr algn="ctr"/>
            <a:endParaRPr lang="en-GB" sz="2400" dirty="0">
              <a:solidFill>
                <a:prstClr val="black"/>
              </a:solidFill>
              <a:latin typeface="Calibri" panose="020F0502020204030204"/>
            </a:endParaRPr>
          </a:p>
          <a:p>
            <a:pPr algn="ctr"/>
            <a:r>
              <a:rPr lang="en-GB" sz="2400" b="1" dirty="0">
                <a:solidFill>
                  <a:prstClr val="black"/>
                </a:solidFill>
                <a:latin typeface="Comic Sans MS" panose="030F0702030302020204" pitchFamily="66" charset="0"/>
              </a:rPr>
              <a:t>Question: Recycling is a low performer in terms of efficacy compared to other strategies – why do you think this is?</a:t>
            </a:r>
            <a:endParaRPr lang="en-GB" b="1" dirty="0">
              <a:latin typeface="Comic Sans MS" panose="030F0702030302020204" pitchFamily="66" charset="0"/>
            </a:endParaRPr>
          </a:p>
        </p:txBody>
      </p:sp>
      <p:pic>
        <p:nvPicPr>
          <p:cNvPr id="3074" name="Picture 2">
            <a:extLst>
              <a:ext uri="{FF2B5EF4-FFF2-40B4-BE49-F238E27FC236}">
                <a16:creationId xmlns:a16="http://schemas.microsoft.com/office/drawing/2014/main" id="{2DD362C3-BB68-03B2-C783-4A11755F135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371"/>
          <a:stretch/>
        </p:blipFill>
        <p:spPr bwMode="auto">
          <a:xfrm>
            <a:off x="6354164" y="310486"/>
            <a:ext cx="5837836" cy="6096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03241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6" name="Straight Arrow Connector 35">
            <a:extLst>
              <a:ext uri="{FF2B5EF4-FFF2-40B4-BE49-F238E27FC236}">
                <a16:creationId xmlns:a16="http://schemas.microsoft.com/office/drawing/2014/main" id="{5C9AD1E1-0839-9A7B-3616-BAE9192CFDA2}"/>
              </a:ext>
            </a:extLst>
          </p:cNvPr>
          <p:cNvCxnSpPr>
            <a:cxnSpLocks/>
          </p:cNvCxnSpPr>
          <p:nvPr/>
        </p:nvCxnSpPr>
        <p:spPr>
          <a:xfrm>
            <a:off x="11390732" y="2657343"/>
            <a:ext cx="0" cy="939003"/>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16</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fr-FR" b="1" dirty="0"/>
              <a:t> </a:t>
            </a:r>
            <a:r>
              <a:rPr lang="en-GB" b="1" dirty="0"/>
              <a:t>Recycling: Pros and Cons</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sp>
        <p:nvSpPr>
          <p:cNvPr id="17" name="TextBox 16">
            <a:extLst>
              <a:ext uri="{FF2B5EF4-FFF2-40B4-BE49-F238E27FC236}">
                <a16:creationId xmlns:a16="http://schemas.microsoft.com/office/drawing/2014/main" id="{DF6D3804-FADE-7024-F8FA-6753F8380DD8}"/>
              </a:ext>
            </a:extLst>
          </p:cNvPr>
          <p:cNvSpPr txBox="1"/>
          <p:nvPr/>
        </p:nvSpPr>
        <p:spPr>
          <a:xfrm>
            <a:off x="2391676" y="996316"/>
            <a:ext cx="7660101" cy="4832092"/>
          </a:xfrm>
          <a:prstGeom prst="rect">
            <a:avLst/>
          </a:prstGeom>
          <a:noFill/>
        </p:spPr>
        <p:txBody>
          <a:bodyPr wrap="square">
            <a:spAutoFit/>
          </a:bodyPr>
          <a:lstStyle/>
          <a:p>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Recycling </a:t>
            </a: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benefits</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the global natural environment through:</a:t>
            </a:r>
            <a:endParaRPr lang="en-GB" sz="2800" dirty="0">
              <a:solidFill>
                <a:prstClr val="black"/>
              </a:solidFill>
              <a:latin typeface="Calibri" panose="020F0502020204030204"/>
            </a:endParaRPr>
          </a:p>
          <a:p>
            <a:pPr marL="342900" indent="-342900">
              <a:buFont typeface="Arial" panose="020B0604020202020204" pitchFamily="34" charset="0"/>
              <a:buChar char="•"/>
            </a:pPr>
            <a:endParaRPr lang="en-GB" sz="2800" dirty="0">
              <a:solidFill>
                <a:prstClr val="black"/>
              </a:solidFill>
              <a:latin typeface="Calibri" panose="020F0502020204030204"/>
            </a:endParaRPr>
          </a:p>
          <a:p>
            <a:pPr marL="342900" indent="-342900">
              <a:buFont typeface="Arial" panose="020B0604020202020204" pitchFamily="34" charset="0"/>
              <a:buChar char="•"/>
            </a:pPr>
            <a:r>
              <a:rPr lang="en-GB" sz="2800" dirty="0">
                <a:solidFill>
                  <a:prstClr val="black"/>
                </a:solidFill>
                <a:latin typeface="Calibri" panose="020F0502020204030204"/>
              </a:rPr>
              <a:t>Reduction of virgin material extraction </a:t>
            </a:r>
          </a:p>
          <a:p>
            <a:pPr marL="342900" indent="-342900">
              <a:buFont typeface="Arial" panose="020B0604020202020204" pitchFamily="34" charset="0"/>
              <a:buChar char="•"/>
            </a:pPr>
            <a:endParaRPr lang="en-GB" sz="2800" dirty="0">
              <a:solidFill>
                <a:prstClr val="black"/>
              </a:solidFill>
              <a:latin typeface="Calibri" panose="020F0502020204030204"/>
            </a:endParaRPr>
          </a:p>
          <a:p>
            <a:pPr marL="342900" indent="-342900">
              <a:buFont typeface="Arial" panose="020B0604020202020204" pitchFamily="34" charset="0"/>
              <a:buChar char="•"/>
            </a:pPr>
            <a:r>
              <a:rPr lang="en-GB" sz="2800" dirty="0">
                <a:solidFill>
                  <a:prstClr val="black"/>
                </a:solidFill>
                <a:latin typeface="Calibri" panose="020F0502020204030204"/>
              </a:rPr>
              <a:t>Reduction of deposited toxic waste and associated contamination of land, air, and water  </a:t>
            </a:r>
          </a:p>
          <a:p>
            <a:pPr marL="342900" indent="-342900">
              <a:buFont typeface="Arial" panose="020B0604020202020204" pitchFamily="34" charset="0"/>
              <a:buChar char="•"/>
            </a:pPr>
            <a:endParaRPr lang="en-GB" sz="2800" dirty="0">
              <a:solidFill>
                <a:prstClr val="black"/>
              </a:solidFill>
              <a:latin typeface="Calibri" panose="020F0502020204030204"/>
            </a:endParaRPr>
          </a:p>
          <a:p>
            <a:pPr marL="342900" indent="-342900">
              <a:buFont typeface="Arial" panose="020B0604020202020204" pitchFamily="34" charset="0"/>
              <a:buChar char="•"/>
            </a:pPr>
            <a:r>
              <a:rPr lang="en-GB" sz="2800" dirty="0">
                <a:solidFill>
                  <a:prstClr val="black"/>
                </a:solidFill>
                <a:latin typeface="Calibri" panose="020F0502020204030204"/>
              </a:rPr>
              <a:t>More energy and resource efficient to recycle than make products from raw materials (reduction in extraction)</a:t>
            </a:r>
          </a:p>
        </p:txBody>
      </p:sp>
      <p:sp>
        <p:nvSpPr>
          <p:cNvPr id="6" name="Oval 5">
            <a:extLst>
              <a:ext uri="{FF2B5EF4-FFF2-40B4-BE49-F238E27FC236}">
                <a16:creationId xmlns:a16="http://schemas.microsoft.com/office/drawing/2014/main" id="{F3A65FDA-197E-523D-536A-85EACCC68F76}"/>
              </a:ext>
            </a:extLst>
          </p:cNvPr>
          <p:cNvSpPr/>
          <p:nvPr/>
        </p:nvSpPr>
        <p:spPr>
          <a:xfrm>
            <a:off x="890323" y="564197"/>
            <a:ext cx="1008000" cy="1008000"/>
          </a:xfrm>
          <a:prstGeom prst="ellipse">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t>Take</a:t>
            </a:r>
          </a:p>
          <a:p>
            <a:pPr algn="ctr"/>
            <a:r>
              <a:rPr lang="en-GB" sz="1600" b="1" dirty="0"/>
              <a:t>(100)</a:t>
            </a:r>
          </a:p>
        </p:txBody>
      </p:sp>
      <p:sp>
        <p:nvSpPr>
          <p:cNvPr id="7" name="Oval 6">
            <a:extLst>
              <a:ext uri="{FF2B5EF4-FFF2-40B4-BE49-F238E27FC236}">
                <a16:creationId xmlns:a16="http://schemas.microsoft.com/office/drawing/2014/main" id="{0171A094-BBF0-B594-17CE-0D06849EEC6F}"/>
              </a:ext>
            </a:extLst>
          </p:cNvPr>
          <p:cNvSpPr/>
          <p:nvPr/>
        </p:nvSpPr>
        <p:spPr>
          <a:xfrm>
            <a:off x="898915" y="1950495"/>
            <a:ext cx="1008000" cy="10080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t>Make</a:t>
            </a:r>
          </a:p>
          <a:p>
            <a:pPr algn="ctr"/>
            <a:r>
              <a:rPr lang="en-GB" sz="1600" b="1" dirty="0"/>
              <a:t>(100)</a:t>
            </a:r>
          </a:p>
        </p:txBody>
      </p:sp>
      <p:sp>
        <p:nvSpPr>
          <p:cNvPr id="9" name="Oval 8">
            <a:extLst>
              <a:ext uri="{FF2B5EF4-FFF2-40B4-BE49-F238E27FC236}">
                <a16:creationId xmlns:a16="http://schemas.microsoft.com/office/drawing/2014/main" id="{243D9086-8CA8-55F1-6A36-AFC19840A7FE}"/>
              </a:ext>
            </a:extLst>
          </p:cNvPr>
          <p:cNvSpPr/>
          <p:nvPr/>
        </p:nvSpPr>
        <p:spPr>
          <a:xfrm>
            <a:off x="904676" y="3595676"/>
            <a:ext cx="1008000" cy="10080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t>Use</a:t>
            </a:r>
          </a:p>
          <a:p>
            <a:pPr algn="ctr"/>
            <a:r>
              <a:rPr lang="en-GB" sz="1600" b="1" dirty="0"/>
              <a:t>(100)</a:t>
            </a:r>
          </a:p>
        </p:txBody>
      </p:sp>
      <p:sp>
        <p:nvSpPr>
          <p:cNvPr id="10" name="Oval 9">
            <a:extLst>
              <a:ext uri="{FF2B5EF4-FFF2-40B4-BE49-F238E27FC236}">
                <a16:creationId xmlns:a16="http://schemas.microsoft.com/office/drawing/2014/main" id="{28BEC3E1-5D8C-13F9-EBE5-E898DBC5FE76}"/>
              </a:ext>
            </a:extLst>
          </p:cNvPr>
          <p:cNvSpPr/>
          <p:nvPr/>
        </p:nvSpPr>
        <p:spPr>
          <a:xfrm>
            <a:off x="893155" y="5064751"/>
            <a:ext cx="1008000" cy="1008000"/>
          </a:xfrm>
          <a:prstGeom prst="ellipse">
            <a:avLst/>
          </a:prstGeom>
          <a:solidFill>
            <a:schemeClr val="bg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t>Waste</a:t>
            </a:r>
          </a:p>
          <a:p>
            <a:pPr algn="ctr"/>
            <a:r>
              <a:rPr lang="en-GB" sz="1600" b="1" dirty="0"/>
              <a:t>(100)</a:t>
            </a:r>
          </a:p>
        </p:txBody>
      </p:sp>
      <p:cxnSp>
        <p:nvCxnSpPr>
          <p:cNvPr id="13" name="Straight Arrow Connector 12">
            <a:extLst>
              <a:ext uri="{FF2B5EF4-FFF2-40B4-BE49-F238E27FC236}">
                <a16:creationId xmlns:a16="http://schemas.microsoft.com/office/drawing/2014/main" id="{5D7DBCFC-5F5B-4F51-0F02-4A7380B69583}"/>
              </a:ext>
            </a:extLst>
          </p:cNvPr>
          <p:cNvCxnSpPr>
            <a:cxnSpLocks/>
            <a:stCxn id="6" idx="4"/>
            <a:endCxn id="7" idx="0"/>
          </p:cNvCxnSpPr>
          <p:nvPr/>
        </p:nvCxnSpPr>
        <p:spPr>
          <a:xfrm>
            <a:off x="1394323" y="1572197"/>
            <a:ext cx="8592" cy="378298"/>
          </a:xfrm>
          <a:prstGeom prst="straightConnector1">
            <a:avLst/>
          </a:prstGeom>
          <a:ln w="127000">
            <a:headEnd type="none"/>
            <a:tailEnd type="triangle" w="sm" len="sm"/>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3F9634B9-09BF-BF69-FFB6-46BDFB093F16}"/>
              </a:ext>
            </a:extLst>
          </p:cNvPr>
          <p:cNvCxnSpPr>
            <a:cxnSpLocks/>
            <a:stCxn id="7" idx="4"/>
            <a:endCxn id="9" idx="0"/>
          </p:cNvCxnSpPr>
          <p:nvPr/>
        </p:nvCxnSpPr>
        <p:spPr>
          <a:xfrm>
            <a:off x="1402915" y="2958495"/>
            <a:ext cx="5761" cy="637181"/>
          </a:xfrm>
          <a:prstGeom prst="straightConnector1">
            <a:avLst/>
          </a:prstGeom>
          <a:ln w="127000">
            <a:headEnd type="none"/>
            <a:tailEnd type="triangle" w="sm" len="sm"/>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60CCDBBB-B7A6-0F7D-F420-3ED496CD902A}"/>
              </a:ext>
            </a:extLst>
          </p:cNvPr>
          <p:cNvCxnSpPr>
            <a:cxnSpLocks/>
            <a:stCxn id="9" idx="4"/>
            <a:endCxn id="10" idx="0"/>
          </p:cNvCxnSpPr>
          <p:nvPr/>
        </p:nvCxnSpPr>
        <p:spPr>
          <a:xfrm flipH="1">
            <a:off x="1397155" y="4603676"/>
            <a:ext cx="11521" cy="461075"/>
          </a:xfrm>
          <a:prstGeom prst="straightConnector1">
            <a:avLst/>
          </a:prstGeom>
          <a:ln w="127000">
            <a:headEnd type="none"/>
            <a:tailEnd type="triangle" w="sm" len="sm"/>
          </a:ln>
        </p:spPr>
        <p:style>
          <a:lnRef idx="1">
            <a:schemeClr val="accent1"/>
          </a:lnRef>
          <a:fillRef idx="0">
            <a:schemeClr val="accent1"/>
          </a:fillRef>
          <a:effectRef idx="0">
            <a:schemeClr val="accent1"/>
          </a:effectRef>
          <a:fontRef idx="minor">
            <a:schemeClr val="tx1"/>
          </a:fontRef>
        </p:style>
      </p:cxnSp>
      <p:sp>
        <p:nvSpPr>
          <p:cNvPr id="30" name="Oval 29">
            <a:extLst>
              <a:ext uri="{FF2B5EF4-FFF2-40B4-BE49-F238E27FC236}">
                <a16:creationId xmlns:a16="http://schemas.microsoft.com/office/drawing/2014/main" id="{CF508F60-62BF-383B-1F11-19544D1B3DCC}"/>
              </a:ext>
            </a:extLst>
          </p:cNvPr>
          <p:cNvSpPr/>
          <p:nvPr/>
        </p:nvSpPr>
        <p:spPr>
          <a:xfrm>
            <a:off x="10949020" y="579227"/>
            <a:ext cx="720000" cy="720000"/>
          </a:xfrm>
          <a:prstGeom prst="ellipse">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t>Take</a:t>
            </a:r>
          </a:p>
          <a:p>
            <a:pPr algn="ctr"/>
            <a:r>
              <a:rPr lang="en-GB" sz="1600" b="1" dirty="0"/>
              <a:t>(60)</a:t>
            </a:r>
          </a:p>
        </p:txBody>
      </p:sp>
      <p:sp>
        <p:nvSpPr>
          <p:cNvPr id="31" name="Oval 30">
            <a:extLst>
              <a:ext uri="{FF2B5EF4-FFF2-40B4-BE49-F238E27FC236}">
                <a16:creationId xmlns:a16="http://schemas.microsoft.com/office/drawing/2014/main" id="{61C26C0F-D4EF-8E9E-5311-20E4EA317340}"/>
              </a:ext>
            </a:extLst>
          </p:cNvPr>
          <p:cNvSpPr/>
          <p:nvPr/>
        </p:nvSpPr>
        <p:spPr>
          <a:xfrm>
            <a:off x="10805020" y="1842333"/>
            <a:ext cx="1008000" cy="10080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t>Make</a:t>
            </a:r>
          </a:p>
          <a:p>
            <a:pPr algn="ctr"/>
            <a:r>
              <a:rPr lang="en-GB" sz="1600" b="1" dirty="0"/>
              <a:t>(100)</a:t>
            </a:r>
          </a:p>
        </p:txBody>
      </p:sp>
      <p:sp>
        <p:nvSpPr>
          <p:cNvPr id="32" name="Oval 31">
            <a:extLst>
              <a:ext uri="{FF2B5EF4-FFF2-40B4-BE49-F238E27FC236}">
                <a16:creationId xmlns:a16="http://schemas.microsoft.com/office/drawing/2014/main" id="{B639823B-AEC7-8B7E-1247-2F2F600A2932}"/>
              </a:ext>
            </a:extLst>
          </p:cNvPr>
          <p:cNvSpPr/>
          <p:nvPr/>
        </p:nvSpPr>
        <p:spPr>
          <a:xfrm>
            <a:off x="10752652" y="3574921"/>
            <a:ext cx="1008000" cy="10080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t>Use</a:t>
            </a:r>
          </a:p>
          <a:p>
            <a:pPr algn="ctr"/>
            <a:r>
              <a:rPr lang="en-GB" sz="1600" b="1" dirty="0"/>
              <a:t>(100)</a:t>
            </a:r>
          </a:p>
        </p:txBody>
      </p:sp>
      <p:sp>
        <p:nvSpPr>
          <p:cNvPr id="33" name="Oval 32">
            <a:extLst>
              <a:ext uri="{FF2B5EF4-FFF2-40B4-BE49-F238E27FC236}">
                <a16:creationId xmlns:a16="http://schemas.microsoft.com/office/drawing/2014/main" id="{5297F63F-AC2C-146D-30D2-D8A637EDF9B9}"/>
              </a:ext>
            </a:extLst>
          </p:cNvPr>
          <p:cNvSpPr/>
          <p:nvPr/>
        </p:nvSpPr>
        <p:spPr>
          <a:xfrm>
            <a:off x="10899824" y="5053419"/>
            <a:ext cx="720000" cy="720000"/>
          </a:xfrm>
          <a:prstGeom prst="ellipse">
            <a:avLst/>
          </a:prstGeom>
          <a:solidFill>
            <a:schemeClr val="bg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GB" sz="1400" b="1" dirty="0"/>
              <a:t>Waste</a:t>
            </a:r>
          </a:p>
          <a:p>
            <a:pPr algn="ctr"/>
            <a:r>
              <a:rPr lang="en-GB" sz="1400" b="1" dirty="0"/>
              <a:t>(60)</a:t>
            </a:r>
          </a:p>
        </p:txBody>
      </p:sp>
      <p:sp>
        <p:nvSpPr>
          <p:cNvPr id="34" name="Oval 33">
            <a:extLst>
              <a:ext uri="{FF2B5EF4-FFF2-40B4-BE49-F238E27FC236}">
                <a16:creationId xmlns:a16="http://schemas.microsoft.com/office/drawing/2014/main" id="{DC9CDB7E-4713-6883-3076-70554B3204DB}"/>
              </a:ext>
            </a:extLst>
          </p:cNvPr>
          <p:cNvSpPr/>
          <p:nvPr/>
        </p:nvSpPr>
        <p:spPr>
          <a:xfrm>
            <a:off x="10017284" y="2784844"/>
            <a:ext cx="684000" cy="684000"/>
          </a:xfrm>
          <a:prstGeom prst="ellipse">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lIns="0" rIns="0" rtlCol="0" anchor="ctr">
            <a:noAutofit/>
          </a:bodyPr>
          <a:lstStyle/>
          <a:p>
            <a:pPr algn="ctr"/>
            <a:r>
              <a:rPr lang="en-GB" sz="1200" b="1" dirty="0"/>
              <a:t>Recycle</a:t>
            </a:r>
          </a:p>
        </p:txBody>
      </p:sp>
      <p:cxnSp>
        <p:nvCxnSpPr>
          <p:cNvPr id="38" name="Straight Arrow Connector 37">
            <a:extLst>
              <a:ext uri="{FF2B5EF4-FFF2-40B4-BE49-F238E27FC236}">
                <a16:creationId xmlns:a16="http://schemas.microsoft.com/office/drawing/2014/main" id="{2AEF4895-5D3A-D9B7-7064-C3FF38420544}"/>
              </a:ext>
            </a:extLst>
          </p:cNvPr>
          <p:cNvCxnSpPr>
            <a:cxnSpLocks/>
            <a:stCxn id="32" idx="1"/>
            <a:endCxn id="34" idx="5"/>
          </p:cNvCxnSpPr>
          <p:nvPr/>
        </p:nvCxnSpPr>
        <p:spPr>
          <a:xfrm flipH="1" flipV="1">
            <a:off x="10601115" y="3368675"/>
            <a:ext cx="299155" cy="353864"/>
          </a:xfrm>
          <a:prstGeom prst="straightConnector1">
            <a:avLst/>
          </a:prstGeom>
          <a:ln w="50800">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95B0A609-A10F-2C43-B720-134454CC52E6}"/>
              </a:ext>
            </a:extLst>
          </p:cNvPr>
          <p:cNvCxnSpPr>
            <a:cxnSpLocks/>
            <a:stCxn id="34" idx="7"/>
            <a:endCxn id="31" idx="3"/>
          </p:cNvCxnSpPr>
          <p:nvPr/>
        </p:nvCxnSpPr>
        <p:spPr>
          <a:xfrm flipV="1">
            <a:off x="10601115" y="2702715"/>
            <a:ext cx="351523" cy="182298"/>
          </a:xfrm>
          <a:prstGeom prst="straightConnector1">
            <a:avLst/>
          </a:prstGeom>
          <a:ln w="50800">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B43E4F2A-5B0D-5A94-B984-9C5B299F68DE}"/>
              </a:ext>
            </a:extLst>
          </p:cNvPr>
          <p:cNvSpPr txBox="1"/>
          <p:nvPr/>
        </p:nvSpPr>
        <p:spPr>
          <a:xfrm>
            <a:off x="10269547" y="6015414"/>
            <a:ext cx="1678057" cy="369332"/>
          </a:xfrm>
          <a:prstGeom prst="rect">
            <a:avLst/>
          </a:prstGeom>
          <a:noFill/>
        </p:spPr>
        <p:txBody>
          <a:bodyPr wrap="square">
            <a:spAutoFit/>
          </a:bodyPr>
          <a:lstStyle/>
          <a:p>
            <a:r>
              <a:rPr lang="en-GB" sz="1800" b="1" dirty="0">
                <a:solidFill>
                  <a:prstClr val="black"/>
                </a:solidFill>
                <a:latin typeface="Calibri" panose="020F0502020204030204"/>
              </a:rPr>
              <a:t>Recycling effect</a:t>
            </a:r>
            <a:endParaRPr lang="en-GB" b="1" dirty="0"/>
          </a:p>
        </p:txBody>
      </p:sp>
      <p:sp>
        <p:nvSpPr>
          <p:cNvPr id="43" name="TextBox 42">
            <a:extLst>
              <a:ext uri="{FF2B5EF4-FFF2-40B4-BE49-F238E27FC236}">
                <a16:creationId xmlns:a16="http://schemas.microsoft.com/office/drawing/2014/main" id="{A689FB6D-4ED0-98E4-0F2C-52B9722045B4}"/>
              </a:ext>
            </a:extLst>
          </p:cNvPr>
          <p:cNvSpPr txBox="1"/>
          <p:nvPr/>
        </p:nvSpPr>
        <p:spPr>
          <a:xfrm>
            <a:off x="460873" y="1498742"/>
            <a:ext cx="722324" cy="369332"/>
          </a:xfrm>
          <a:prstGeom prst="rect">
            <a:avLst/>
          </a:prstGeom>
          <a:noFill/>
        </p:spPr>
        <p:txBody>
          <a:bodyPr wrap="square">
            <a:spAutoFit/>
          </a:bodyPr>
          <a:lstStyle/>
          <a:p>
            <a:pPr algn="ctr"/>
            <a:r>
              <a:rPr lang="en-GB" sz="1800" b="1" dirty="0">
                <a:solidFill>
                  <a:srgbClr val="FF0000"/>
                </a:solidFill>
                <a:latin typeface="Calibri" panose="020F0502020204030204"/>
              </a:rPr>
              <a:t>100</a:t>
            </a:r>
            <a:endParaRPr lang="en-GB" b="1" dirty="0">
              <a:solidFill>
                <a:srgbClr val="FF0000"/>
              </a:solidFill>
            </a:endParaRPr>
          </a:p>
        </p:txBody>
      </p:sp>
      <p:sp>
        <p:nvSpPr>
          <p:cNvPr id="44" name="TextBox 43">
            <a:extLst>
              <a:ext uri="{FF2B5EF4-FFF2-40B4-BE49-F238E27FC236}">
                <a16:creationId xmlns:a16="http://schemas.microsoft.com/office/drawing/2014/main" id="{088992CD-61E6-286F-7204-AE7D6DF5AE87}"/>
              </a:ext>
            </a:extLst>
          </p:cNvPr>
          <p:cNvSpPr txBox="1"/>
          <p:nvPr/>
        </p:nvSpPr>
        <p:spPr>
          <a:xfrm>
            <a:off x="1443634" y="2943950"/>
            <a:ext cx="722324" cy="369332"/>
          </a:xfrm>
          <a:prstGeom prst="rect">
            <a:avLst/>
          </a:prstGeom>
          <a:noFill/>
        </p:spPr>
        <p:txBody>
          <a:bodyPr wrap="square">
            <a:spAutoFit/>
          </a:bodyPr>
          <a:lstStyle/>
          <a:p>
            <a:pPr algn="ctr"/>
            <a:r>
              <a:rPr lang="en-GB" b="1" dirty="0">
                <a:solidFill>
                  <a:srgbClr val="FF0000"/>
                </a:solidFill>
                <a:latin typeface="Calibri" panose="020F0502020204030204"/>
              </a:rPr>
              <a:t>10</a:t>
            </a:r>
            <a:r>
              <a:rPr lang="en-GB" sz="1800" b="1" dirty="0">
                <a:solidFill>
                  <a:srgbClr val="FF0000"/>
                </a:solidFill>
                <a:latin typeface="Calibri" panose="020F0502020204030204"/>
              </a:rPr>
              <a:t>0</a:t>
            </a:r>
            <a:endParaRPr lang="en-GB" b="1" dirty="0">
              <a:solidFill>
                <a:srgbClr val="FF0000"/>
              </a:solidFill>
            </a:endParaRPr>
          </a:p>
        </p:txBody>
      </p:sp>
      <p:sp>
        <p:nvSpPr>
          <p:cNvPr id="46" name="TextBox 45">
            <a:extLst>
              <a:ext uri="{FF2B5EF4-FFF2-40B4-BE49-F238E27FC236}">
                <a16:creationId xmlns:a16="http://schemas.microsoft.com/office/drawing/2014/main" id="{83D621E2-B6D0-B0C4-8AB3-AA5509FA54DC}"/>
              </a:ext>
            </a:extLst>
          </p:cNvPr>
          <p:cNvSpPr txBox="1"/>
          <p:nvPr/>
        </p:nvSpPr>
        <p:spPr>
          <a:xfrm>
            <a:off x="400674" y="4561713"/>
            <a:ext cx="722324" cy="369332"/>
          </a:xfrm>
          <a:prstGeom prst="rect">
            <a:avLst/>
          </a:prstGeom>
          <a:noFill/>
        </p:spPr>
        <p:txBody>
          <a:bodyPr wrap="square">
            <a:spAutoFit/>
          </a:bodyPr>
          <a:lstStyle/>
          <a:p>
            <a:pPr algn="ctr"/>
            <a:r>
              <a:rPr lang="en-GB" sz="1800" b="1" dirty="0">
                <a:solidFill>
                  <a:srgbClr val="FF0000"/>
                </a:solidFill>
                <a:latin typeface="Calibri" panose="020F0502020204030204"/>
              </a:rPr>
              <a:t>100</a:t>
            </a:r>
            <a:endParaRPr lang="en-GB" b="1" dirty="0">
              <a:solidFill>
                <a:srgbClr val="FF0000"/>
              </a:solidFill>
            </a:endParaRPr>
          </a:p>
        </p:txBody>
      </p:sp>
      <p:sp>
        <p:nvSpPr>
          <p:cNvPr id="3" name="TextBox 2">
            <a:extLst>
              <a:ext uri="{FF2B5EF4-FFF2-40B4-BE49-F238E27FC236}">
                <a16:creationId xmlns:a16="http://schemas.microsoft.com/office/drawing/2014/main" id="{FDD32FD3-6704-036F-2E37-731EE9291FB3}"/>
              </a:ext>
            </a:extLst>
          </p:cNvPr>
          <p:cNvSpPr txBox="1"/>
          <p:nvPr/>
        </p:nvSpPr>
        <p:spPr>
          <a:xfrm>
            <a:off x="10460558" y="1356392"/>
            <a:ext cx="722324" cy="369332"/>
          </a:xfrm>
          <a:prstGeom prst="rect">
            <a:avLst/>
          </a:prstGeom>
          <a:noFill/>
        </p:spPr>
        <p:txBody>
          <a:bodyPr wrap="square">
            <a:spAutoFit/>
          </a:bodyPr>
          <a:lstStyle/>
          <a:p>
            <a:pPr algn="ctr"/>
            <a:r>
              <a:rPr lang="en-GB" b="1" dirty="0">
                <a:solidFill>
                  <a:schemeClr val="accent6">
                    <a:lumMod val="75000"/>
                  </a:schemeClr>
                </a:solidFill>
                <a:latin typeface="Calibri" panose="020F0502020204030204"/>
              </a:rPr>
              <a:t>60</a:t>
            </a:r>
            <a:endParaRPr lang="en-GB" b="1" dirty="0">
              <a:solidFill>
                <a:schemeClr val="accent6">
                  <a:lumMod val="75000"/>
                </a:schemeClr>
              </a:solidFill>
            </a:endParaRPr>
          </a:p>
        </p:txBody>
      </p:sp>
      <p:sp>
        <p:nvSpPr>
          <p:cNvPr id="12" name="TextBox 11">
            <a:extLst>
              <a:ext uri="{FF2B5EF4-FFF2-40B4-BE49-F238E27FC236}">
                <a16:creationId xmlns:a16="http://schemas.microsoft.com/office/drawing/2014/main" id="{1E7BC17F-0ACC-9BBD-D987-BB720D60F004}"/>
              </a:ext>
            </a:extLst>
          </p:cNvPr>
          <p:cNvSpPr txBox="1"/>
          <p:nvPr/>
        </p:nvSpPr>
        <p:spPr>
          <a:xfrm>
            <a:off x="11390732" y="2958048"/>
            <a:ext cx="722324" cy="369332"/>
          </a:xfrm>
          <a:prstGeom prst="rect">
            <a:avLst/>
          </a:prstGeom>
          <a:noFill/>
        </p:spPr>
        <p:txBody>
          <a:bodyPr wrap="square">
            <a:spAutoFit/>
          </a:bodyPr>
          <a:lstStyle/>
          <a:p>
            <a:pPr algn="ctr"/>
            <a:r>
              <a:rPr lang="en-GB" b="1" dirty="0">
                <a:solidFill>
                  <a:schemeClr val="accent6">
                    <a:lumMod val="75000"/>
                  </a:schemeClr>
                </a:solidFill>
                <a:latin typeface="Calibri" panose="020F0502020204030204"/>
              </a:rPr>
              <a:t>6</a:t>
            </a:r>
            <a:r>
              <a:rPr lang="en-GB" sz="1800" b="1" dirty="0">
                <a:solidFill>
                  <a:schemeClr val="accent6">
                    <a:lumMod val="75000"/>
                  </a:schemeClr>
                </a:solidFill>
                <a:latin typeface="Calibri" panose="020F0502020204030204"/>
              </a:rPr>
              <a:t>0</a:t>
            </a:r>
            <a:endParaRPr lang="en-GB" b="1" dirty="0">
              <a:solidFill>
                <a:schemeClr val="accent6">
                  <a:lumMod val="75000"/>
                </a:schemeClr>
              </a:solidFill>
            </a:endParaRPr>
          </a:p>
        </p:txBody>
      </p:sp>
      <p:sp>
        <p:nvSpPr>
          <p:cNvPr id="14" name="TextBox 13">
            <a:extLst>
              <a:ext uri="{FF2B5EF4-FFF2-40B4-BE49-F238E27FC236}">
                <a16:creationId xmlns:a16="http://schemas.microsoft.com/office/drawing/2014/main" id="{3DCCA5B1-2E39-EC63-806A-A421D2BE87E9}"/>
              </a:ext>
            </a:extLst>
          </p:cNvPr>
          <p:cNvSpPr txBox="1"/>
          <p:nvPr/>
        </p:nvSpPr>
        <p:spPr>
          <a:xfrm>
            <a:off x="10470040" y="4539090"/>
            <a:ext cx="722324" cy="369332"/>
          </a:xfrm>
          <a:prstGeom prst="rect">
            <a:avLst/>
          </a:prstGeom>
          <a:noFill/>
        </p:spPr>
        <p:txBody>
          <a:bodyPr wrap="square">
            <a:spAutoFit/>
          </a:bodyPr>
          <a:lstStyle/>
          <a:p>
            <a:pPr algn="ctr"/>
            <a:r>
              <a:rPr lang="en-GB" b="1" dirty="0">
                <a:solidFill>
                  <a:schemeClr val="accent6">
                    <a:lumMod val="75000"/>
                  </a:schemeClr>
                </a:solidFill>
                <a:latin typeface="Calibri" panose="020F0502020204030204"/>
              </a:rPr>
              <a:t>60</a:t>
            </a:r>
            <a:endParaRPr lang="en-GB" b="1" dirty="0">
              <a:solidFill>
                <a:schemeClr val="accent6">
                  <a:lumMod val="75000"/>
                </a:schemeClr>
              </a:solidFill>
            </a:endParaRPr>
          </a:p>
        </p:txBody>
      </p:sp>
      <p:sp>
        <p:nvSpPr>
          <p:cNvPr id="16" name="TextBox 15">
            <a:extLst>
              <a:ext uri="{FF2B5EF4-FFF2-40B4-BE49-F238E27FC236}">
                <a16:creationId xmlns:a16="http://schemas.microsoft.com/office/drawing/2014/main" id="{AF1B40DD-3F21-84E7-8106-7AAE21756508}"/>
              </a:ext>
            </a:extLst>
          </p:cNvPr>
          <p:cNvSpPr txBox="1"/>
          <p:nvPr/>
        </p:nvSpPr>
        <p:spPr>
          <a:xfrm>
            <a:off x="10616938" y="2951499"/>
            <a:ext cx="554747" cy="369332"/>
          </a:xfrm>
          <a:prstGeom prst="rect">
            <a:avLst/>
          </a:prstGeom>
          <a:noFill/>
        </p:spPr>
        <p:txBody>
          <a:bodyPr wrap="square">
            <a:spAutoFit/>
          </a:bodyPr>
          <a:lstStyle/>
          <a:p>
            <a:pPr algn="ctr"/>
            <a:r>
              <a:rPr lang="en-GB" b="1" dirty="0">
                <a:solidFill>
                  <a:prstClr val="black"/>
                </a:solidFill>
                <a:latin typeface="Calibri" panose="020F0502020204030204"/>
              </a:rPr>
              <a:t>40</a:t>
            </a:r>
            <a:endParaRPr lang="en-GB" b="1" dirty="0"/>
          </a:p>
        </p:txBody>
      </p:sp>
      <p:cxnSp>
        <p:nvCxnSpPr>
          <p:cNvPr id="27" name="Straight Arrow Connector 26">
            <a:extLst>
              <a:ext uri="{FF2B5EF4-FFF2-40B4-BE49-F238E27FC236}">
                <a16:creationId xmlns:a16="http://schemas.microsoft.com/office/drawing/2014/main" id="{3C1BB901-32D2-16F8-1FE1-F36EA3A41979}"/>
              </a:ext>
            </a:extLst>
          </p:cNvPr>
          <p:cNvCxnSpPr>
            <a:cxnSpLocks/>
            <a:stCxn id="30" idx="4"/>
            <a:endCxn id="31" idx="0"/>
          </p:cNvCxnSpPr>
          <p:nvPr/>
        </p:nvCxnSpPr>
        <p:spPr>
          <a:xfrm>
            <a:off x="11309020" y="1299227"/>
            <a:ext cx="0" cy="543106"/>
          </a:xfrm>
          <a:prstGeom prst="straightConnector1">
            <a:avLst/>
          </a:prstGeom>
          <a:ln w="76200">
            <a:headEnd type="none"/>
            <a:tailEnd type="triangle" w="sm" len="sm"/>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3E6C50C2-6E57-AC46-EF05-FA3C0281C3D4}"/>
              </a:ext>
            </a:extLst>
          </p:cNvPr>
          <p:cNvCxnSpPr>
            <a:cxnSpLocks/>
            <a:stCxn id="32" idx="4"/>
            <a:endCxn id="33" idx="0"/>
          </p:cNvCxnSpPr>
          <p:nvPr/>
        </p:nvCxnSpPr>
        <p:spPr>
          <a:xfrm>
            <a:off x="11256652" y="4582921"/>
            <a:ext cx="3172" cy="470498"/>
          </a:xfrm>
          <a:prstGeom prst="straightConnector1">
            <a:avLst/>
          </a:prstGeom>
          <a:ln w="76200">
            <a:headEnd type="none"/>
            <a:tailEnd type="triangle" w="sm" len="sm"/>
          </a:ln>
        </p:spPr>
        <p:style>
          <a:lnRef idx="1">
            <a:schemeClr val="accent1"/>
          </a:lnRef>
          <a:fillRef idx="0">
            <a:schemeClr val="accent1"/>
          </a:fillRef>
          <a:effectRef idx="0">
            <a:schemeClr val="accent1"/>
          </a:effectRef>
          <a:fontRef idx="minor">
            <a:schemeClr val="tx1"/>
          </a:fontRef>
        </p:style>
      </p:cxnSp>
      <p:cxnSp>
        <p:nvCxnSpPr>
          <p:cNvPr id="52" name="Straight Arrow Connector 51">
            <a:extLst>
              <a:ext uri="{FF2B5EF4-FFF2-40B4-BE49-F238E27FC236}">
                <a16:creationId xmlns:a16="http://schemas.microsoft.com/office/drawing/2014/main" id="{39F9E91B-F59D-457E-9D37-67BB4BFFD6A5}"/>
              </a:ext>
            </a:extLst>
          </p:cNvPr>
          <p:cNvCxnSpPr>
            <a:cxnSpLocks/>
          </p:cNvCxnSpPr>
          <p:nvPr/>
        </p:nvCxnSpPr>
        <p:spPr>
          <a:xfrm>
            <a:off x="11182882" y="2839592"/>
            <a:ext cx="4614" cy="709592"/>
          </a:xfrm>
          <a:prstGeom prst="straightConnector1">
            <a:avLst/>
          </a:prstGeom>
          <a:ln w="50800">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70" name="TextBox 69">
            <a:extLst>
              <a:ext uri="{FF2B5EF4-FFF2-40B4-BE49-F238E27FC236}">
                <a16:creationId xmlns:a16="http://schemas.microsoft.com/office/drawing/2014/main" id="{9866E857-6627-330F-8C3C-4FD021C27E16}"/>
              </a:ext>
            </a:extLst>
          </p:cNvPr>
          <p:cNvSpPr txBox="1"/>
          <p:nvPr/>
        </p:nvSpPr>
        <p:spPr>
          <a:xfrm>
            <a:off x="554194" y="6020044"/>
            <a:ext cx="1678057" cy="369332"/>
          </a:xfrm>
          <a:prstGeom prst="rect">
            <a:avLst/>
          </a:prstGeom>
          <a:noFill/>
        </p:spPr>
        <p:txBody>
          <a:bodyPr wrap="square">
            <a:spAutoFit/>
          </a:bodyPr>
          <a:lstStyle/>
          <a:p>
            <a:pPr algn="ctr"/>
            <a:r>
              <a:rPr lang="en-GB" sz="1800" b="1" dirty="0">
                <a:solidFill>
                  <a:prstClr val="black"/>
                </a:solidFill>
                <a:latin typeface="Calibri" panose="020F0502020204030204"/>
              </a:rPr>
              <a:t>Linear Process</a:t>
            </a:r>
            <a:endParaRPr lang="en-GB" b="1" dirty="0"/>
          </a:p>
        </p:txBody>
      </p:sp>
    </p:spTree>
    <p:extLst>
      <p:ext uri="{BB962C8B-B14F-4D97-AF65-F5344CB8AC3E}">
        <p14:creationId xmlns:p14="http://schemas.microsoft.com/office/powerpoint/2010/main" val="28797447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2" name="Straight Arrow Connector 51">
            <a:extLst>
              <a:ext uri="{FF2B5EF4-FFF2-40B4-BE49-F238E27FC236}">
                <a16:creationId xmlns:a16="http://schemas.microsoft.com/office/drawing/2014/main" id="{39F9E91B-F59D-457E-9D37-67BB4BFFD6A5}"/>
              </a:ext>
            </a:extLst>
          </p:cNvPr>
          <p:cNvCxnSpPr>
            <a:cxnSpLocks/>
          </p:cNvCxnSpPr>
          <p:nvPr/>
        </p:nvCxnSpPr>
        <p:spPr>
          <a:xfrm>
            <a:off x="11149004" y="2711597"/>
            <a:ext cx="0" cy="860638"/>
          </a:xfrm>
          <a:prstGeom prst="straightConnector1">
            <a:avLst/>
          </a:prstGeom>
          <a:ln w="50800">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5C9AD1E1-0839-9A7B-3616-BAE9192CFDA2}"/>
              </a:ext>
            </a:extLst>
          </p:cNvPr>
          <p:cNvCxnSpPr>
            <a:cxnSpLocks/>
          </p:cNvCxnSpPr>
          <p:nvPr/>
        </p:nvCxnSpPr>
        <p:spPr>
          <a:xfrm>
            <a:off x="11378816" y="2636685"/>
            <a:ext cx="0" cy="939003"/>
          </a:xfrm>
          <a:prstGeom prst="straightConnector1">
            <a:avLst/>
          </a:prstGeom>
          <a:ln w="114300">
            <a:tailEnd type="triangle"/>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17</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fr-FR" b="1" dirty="0"/>
              <a:t> </a:t>
            </a:r>
            <a:r>
              <a:rPr lang="en-GB" b="1" dirty="0"/>
              <a:t>Recycling: Pros and Cons</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sp>
        <p:nvSpPr>
          <p:cNvPr id="17" name="TextBox 16">
            <a:extLst>
              <a:ext uri="{FF2B5EF4-FFF2-40B4-BE49-F238E27FC236}">
                <a16:creationId xmlns:a16="http://schemas.microsoft.com/office/drawing/2014/main" id="{DF6D3804-FADE-7024-F8FA-6753F8380DD8}"/>
              </a:ext>
            </a:extLst>
          </p:cNvPr>
          <p:cNvSpPr txBox="1"/>
          <p:nvPr/>
        </p:nvSpPr>
        <p:spPr>
          <a:xfrm>
            <a:off x="2200813" y="569282"/>
            <a:ext cx="8053182" cy="2677656"/>
          </a:xfrm>
          <a:prstGeom prst="rect">
            <a:avLst/>
          </a:prstGeom>
          <a:noFill/>
        </p:spPr>
        <p:txBody>
          <a:bodyPr wrap="square">
            <a:spAutoFit/>
          </a:bodyPr>
          <a:lstStyle/>
          <a:p>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Recycling can have </a:t>
            </a: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detrimental</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 impacts:</a:t>
            </a:r>
            <a:endParaRPr lang="en-GB" sz="2400" dirty="0">
              <a:solidFill>
                <a:prstClr val="black"/>
              </a:solidFill>
              <a:latin typeface="Calibri" panose="020F0502020204030204"/>
            </a:endParaRPr>
          </a:p>
          <a:p>
            <a:pPr marL="342900" indent="-342900">
              <a:buFont typeface="Arial" panose="020B0604020202020204" pitchFamily="34" charset="0"/>
              <a:buChar char="•"/>
            </a:pPr>
            <a:endParaRPr lang="en-GB" sz="2400" dirty="0">
              <a:solidFill>
                <a:prstClr val="black"/>
              </a:solidFill>
              <a:latin typeface="Calibri" panose="020F0502020204030204"/>
            </a:endParaRPr>
          </a:p>
          <a:p>
            <a:pPr marL="342900" indent="-342900">
              <a:buFont typeface="Arial" panose="020B0604020202020204" pitchFamily="34" charset="0"/>
              <a:buChar char="•"/>
            </a:pPr>
            <a:r>
              <a:rPr lang="en-GB" sz="2400" dirty="0">
                <a:solidFill>
                  <a:prstClr val="black"/>
                </a:solidFill>
                <a:latin typeface="Calibri" panose="020F0502020204030204"/>
              </a:rPr>
              <a:t>Increased consumption through the rebound effect</a:t>
            </a:r>
          </a:p>
          <a:p>
            <a:pPr marL="342900" indent="-342900">
              <a:buFont typeface="Arial" panose="020B0604020202020204" pitchFamily="34" charset="0"/>
              <a:buChar char="•"/>
            </a:pPr>
            <a:endParaRPr lang="en-GB" sz="2400" dirty="0">
              <a:solidFill>
                <a:prstClr val="black"/>
              </a:solidFill>
              <a:latin typeface="Calibri" panose="020F0502020204030204"/>
            </a:endParaRPr>
          </a:p>
          <a:p>
            <a:pPr marL="342900" indent="-342900">
              <a:buFont typeface="Arial" panose="020B0604020202020204" pitchFamily="34" charset="0"/>
              <a:buChar char="•"/>
            </a:pPr>
            <a:r>
              <a:rPr lang="en-GB" sz="2400" dirty="0">
                <a:solidFill>
                  <a:prstClr val="black"/>
                </a:solidFill>
                <a:latin typeface="Calibri" panose="020F0502020204030204"/>
              </a:rPr>
              <a:t>Bias over closed loop systems (reduce and reuse) – which should be prioritised (Barnett et al., 2023)</a:t>
            </a:r>
          </a:p>
          <a:p>
            <a:pPr marL="342900" indent="-342900">
              <a:buFont typeface="Arial" panose="020B0604020202020204" pitchFamily="34" charset="0"/>
              <a:buChar char="•"/>
            </a:pPr>
            <a:endParaRPr lang="en-GB" sz="2400" dirty="0">
              <a:solidFill>
                <a:prstClr val="black"/>
              </a:solidFill>
              <a:latin typeface="Calibri" panose="020F0502020204030204"/>
            </a:endParaRPr>
          </a:p>
        </p:txBody>
      </p:sp>
      <p:sp>
        <p:nvSpPr>
          <p:cNvPr id="30" name="Oval 29">
            <a:extLst>
              <a:ext uri="{FF2B5EF4-FFF2-40B4-BE49-F238E27FC236}">
                <a16:creationId xmlns:a16="http://schemas.microsoft.com/office/drawing/2014/main" id="{CF508F60-62BF-383B-1F11-19544D1B3DCC}"/>
              </a:ext>
            </a:extLst>
          </p:cNvPr>
          <p:cNvSpPr/>
          <p:nvPr/>
        </p:nvSpPr>
        <p:spPr>
          <a:xfrm>
            <a:off x="10855723" y="566893"/>
            <a:ext cx="792000" cy="792000"/>
          </a:xfrm>
          <a:prstGeom prst="ellipse">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t>Take</a:t>
            </a:r>
          </a:p>
          <a:p>
            <a:pPr algn="ctr"/>
            <a:r>
              <a:rPr lang="en-GB" sz="1600" b="1" dirty="0"/>
              <a:t>(90)</a:t>
            </a:r>
          </a:p>
        </p:txBody>
      </p:sp>
      <p:sp>
        <p:nvSpPr>
          <p:cNvPr id="31" name="Oval 30">
            <a:extLst>
              <a:ext uri="{FF2B5EF4-FFF2-40B4-BE49-F238E27FC236}">
                <a16:creationId xmlns:a16="http://schemas.microsoft.com/office/drawing/2014/main" id="{61C26C0F-D4EF-8E9E-5311-20E4EA317340}"/>
              </a:ext>
            </a:extLst>
          </p:cNvPr>
          <p:cNvSpPr/>
          <p:nvPr/>
        </p:nvSpPr>
        <p:spPr>
          <a:xfrm>
            <a:off x="10712740" y="1737198"/>
            <a:ext cx="1080000" cy="10800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t>Make</a:t>
            </a:r>
          </a:p>
          <a:p>
            <a:pPr algn="ctr"/>
            <a:r>
              <a:rPr lang="en-GB" sz="1600" b="1" dirty="0"/>
              <a:t>(130)</a:t>
            </a:r>
          </a:p>
        </p:txBody>
      </p:sp>
      <p:sp>
        <p:nvSpPr>
          <p:cNvPr id="32" name="Oval 31">
            <a:extLst>
              <a:ext uri="{FF2B5EF4-FFF2-40B4-BE49-F238E27FC236}">
                <a16:creationId xmlns:a16="http://schemas.microsoft.com/office/drawing/2014/main" id="{B639823B-AEC7-8B7E-1247-2F2F600A2932}"/>
              </a:ext>
            </a:extLst>
          </p:cNvPr>
          <p:cNvSpPr/>
          <p:nvPr/>
        </p:nvSpPr>
        <p:spPr>
          <a:xfrm>
            <a:off x="10698432" y="3541855"/>
            <a:ext cx="1080000" cy="10800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t>Use</a:t>
            </a:r>
          </a:p>
          <a:p>
            <a:pPr algn="ctr"/>
            <a:r>
              <a:rPr lang="en-GB" sz="1600" b="1" dirty="0"/>
              <a:t>(130)</a:t>
            </a:r>
          </a:p>
        </p:txBody>
      </p:sp>
      <p:sp>
        <p:nvSpPr>
          <p:cNvPr id="33" name="Oval 32">
            <a:extLst>
              <a:ext uri="{FF2B5EF4-FFF2-40B4-BE49-F238E27FC236}">
                <a16:creationId xmlns:a16="http://schemas.microsoft.com/office/drawing/2014/main" id="{5297F63F-AC2C-146D-30D2-D8A637EDF9B9}"/>
              </a:ext>
            </a:extLst>
          </p:cNvPr>
          <p:cNvSpPr/>
          <p:nvPr/>
        </p:nvSpPr>
        <p:spPr>
          <a:xfrm>
            <a:off x="10852968" y="5053419"/>
            <a:ext cx="792000" cy="792000"/>
          </a:xfrm>
          <a:prstGeom prst="ellipse">
            <a:avLst/>
          </a:prstGeom>
          <a:solidFill>
            <a:schemeClr val="bg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GB" sz="1400" b="1" dirty="0"/>
              <a:t>Waste</a:t>
            </a:r>
          </a:p>
          <a:p>
            <a:pPr algn="ctr"/>
            <a:r>
              <a:rPr lang="en-GB" sz="1400" b="1" dirty="0"/>
              <a:t>(90)</a:t>
            </a:r>
          </a:p>
        </p:txBody>
      </p:sp>
      <p:sp>
        <p:nvSpPr>
          <p:cNvPr id="34" name="Oval 33">
            <a:extLst>
              <a:ext uri="{FF2B5EF4-FFF2-40B4-BE49-F238E27FC236}">
                <a16:creationId xmlns:a16="http://schemas.microsoft.com/office/drawing/2014/main" id="{DC9CDB7E-4713-6883-3076-70554B3204DB}"/>
              </a:ext>
            </a:extLst>
          </p:cNvPr>
          <p:cNvSpPr/>
          <p:nvPr/>
        </p:nvSpPr>
        <p:spPr>
          <a:xfrm>
            <a:off x="9962574" y="2728362"/>
            <a:ext cx="684000" cy="684000"/>
          </a:xfrm>
          <a:prstGeom prst="ellipse">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lIns="0" rIns="0" rtlCol="0" anchor="ctr">
            <a:noAutofit/>
          </a:bodyPr>
          <a:lstStyle/>
          <a:p>
            <a:pPr algn="ctr"/>
            <a:r>
              <a:rPr lang="en-GB" sz="1200" b="1" dirty="0"/>
              <a:t>Recycle</a:t>
            </a:r>
          </a:p>
        </p:txBody>
      </p:sp>
      <p:cxnSp>
        <p:nvCxnSpPr>
          <p:cNvPr id="38" name="Straight Arrow Connector 37">
            <a:extLst>
              <a:ext uri="{FF2B5EF4-FFF2-40B4-BE49-F238E27FC236}">
                <a16:creationId xmlns:a16="http://schemas.microsoft.com/office/drawing/2014/main" id="{2AEF4895-5D3A-D9B7-7064-C3FF38420544}"/>
              </a:ext>
            </a:extLst>
          </p:cNvPr>
          <p:cNvCxnSpPr>
            <a:cxnSpLocks/>
            <a:stCxn id="32" idx="1"/>
            <a:endCxn id="34" idx="5"/>
          </p:cNvCxnSpPr>
          <p:nvPr/>
        </p:nvCxnSpPr>
        <p:spPr>
          <a:xfrm flipH="1" flipV="1">
            <a:off x="10546405" y="3312193"/>
            <a:ext cx="310189" cy="387824"/>
          </a:xfrm>
          <a:prstGeom prst="straightConnector1">
            <a:avLst/>
          </a:prstGeom>
          <a:ln w="50800">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95B0A609-A10F-2C43-B720-134454CC52E6}"/>
              </a:ext>
            </a:extLst>
          </p:cNvPr>
          <p:cNvCxnSpPr>
            <a:cxnSpLocks/>
            <a:stCxn id="34" idx="7"/>
            <a:endCxn id="31" idx="3"/>
          </p:cNvCxnSpPr>
          <p:nvPr/>
        </p:nvCxnSpPr>
        <p:spPr>
          <a:xfrm flipV="1">
            <a:off x="10546405" y="2659036"/>
            <a:ext cx="324497" cy="169495"/>
          </a:xfrm>
          <a:prstGeom prst="straightConnector1">
            <a:avLst/>
          </a:prstGeom>
          <a:ln w="50800">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B43E4F2A-5B0D-5A94-B984-9C5B299F68DE}"/>
              </a:ext>
            </a:extLst>
          </p:cNvPr>
          <p:cNvSpPr txBox="1"/>
          <p:nvPr/>
        </p:nvSpPr>
        <p:spPr>
          <a:xfrm>
            <a:off x="10255526" y="5896943"/>
            <a:ext cx="1678057" cy="369332"/>
          </a:xfrm>
          <a:prstGeom prst="rect">
            <a:avLst/>
          </a:prstGeom>
          <a:noFill/>
        </p:spPr>
        <p:txBody>
          <a:bodyPr wrap="square">
            <a:spAutoFit/>
          </a:bodyPr>
          <a:lstStyle/>
          <a:p>
            <a:r>
              <a:rPr lang="en-GB" sz="1800" b="1" dirty="0">
                <a:solidFill>
                  <a:prstClr val="black"/>
                </a:solidFill>
                <a:latin typeface="Calibri" panose="020F0502020204030204"/>
              </a:rPr>
              <a:t>Rebound effect</a:t>
            </a:r>
            <a:endParaRPr lang="en-GB" b="1" dirty="0"/>
          </a:p>
        </p:txBody>
      </p:sp>
      <p:sp>
        <p:nvSpPr>
          <p:cNvPr id="3" name="TextBox 2">
            <a:extLst>
              <a:ext uri="{FF2B5EF4-FFF2-40B4-BE49-F238E27FC236}">
                <a16:creationId xmlns:a16="http://schemas.microsoft.com/office/drawing/2014/main" id="{FDD32FD3-6704-036F-2E37-731EE9291FB3}"/>
              </a:ext>
            </a:extLst>
          </p:cNvPr>
          <p:cNvSpPr txBox="1"/>
          <p:nvPr/>
        </p:nvSpPr>
        <p:spPr>
          <a:xfrm>
            <a:off x="10470040" y="1360605"/>
            <a:ext cx="722324" cy="369332"/>
          </a:xfrm>
          <a:prstGeom prst="rect">
            <a:avLst/>
          </a:prstGeom>
          <a:noFill/>
        </p:spPr>
        <p:txBody>
          <a:bodyPr wrap="square">
            <a:spAutoFit/>
          </a:bodyPr>
          <a:lstStyle/>
          <a:p>
            <a:pPr algn="ctr"/>
            <a:r>
              <a:rPr lang="en-GB" b="1" dirty="0">
                <a:solidFill>
                  <a:srgbClr val="FF0000"/>
                </a:solidFill>
                <a:latin typeface="Calibri" panose="020F0502020204030204"/>
              </a:rPr>
              <a:t>90</a:t>
            </a:r>
            <a:endParaRPr lang="en-GB" b="1" dirty="0">
              <a:solidFill>
                <a:srgbClr val="FF0000"/>
              </a:solidFill>
            </a:endParaRPr>
          </a:p>
        </p:txBody>
      </p:sp>
      <p:sp>
        <p:nvSpPr>
          <p:cNvPr id="12" name="TextBox 11">
            <a:extLst>
              <a:ext uri="{FF2B5EF4-FFF2-40B4-BE49-F238E27FC236}">
                <a16:creationId xmlns:a16="http://schemas.microsoft.com/office/drawing/2014/main" id="{1E7BC17F-0ACC-9BBD-D987-BB720D60F004}"/>
              </a:ext>
            </a:extLst>
          </p:cNvPr>
          <p:cNvSpPr txBox="1"/>
          <p:nvPr/>
        </p:nvSpPr>
        <p:spPr>
          <a:xfrm>
            <a:off x="11331754" y="2885696"/>
            <a:ext cx="722324" cy="369332"/>
          </a:xfrm>
          <a:prstGeom prst="rect">
            <a:avLst/>
          </a:prstGeom>
          <a:noFill/>
        </p:spPr>
        <p:txBody>
          <a:bodyPr wrap="square">
            <a:spAutoFit/>
          </a:bodyPr>
          <a:lstStyle/>
          <a:p>
            <a:pPr algn="ctr"/>
            <a:r>
              <a:rPr lang="en-GB" b="1" dirty="0">
                <a:solidFill>
                  <a:srgbClr val="FF0000"/>
                </a:solidFill>
                <a:latin typeface="Calibri" panose="020F0502020204030204"/>
              </a:rPr>
              <a:t>9</a:t>
            </a:r>
            <a:r>
              <a:rPr lang="en-GB" sz="1800" b="1" dirty="0">
                <a:solidFill>
                  <a:srgbClr val="FF0000"/>
                </a:solidFill>
                <a:latin typeface="Calibri" panose="020F0502020204030204"/>
              </a:rPr>
              <a:t>0</a:t>
            </a:r>
            <a:endParaRPr lang="en-GB" b="1" dirty="0">
              <a:solidFill>
                <a:srgbClr val="FF0000"/>
              </a:solidFill>
            </a:endParaRPr>
          </a:p>
        </p:txBody>
      </p:sp>
      <p:sp>
        <p:nvSpPr>
          <p:cNvPr id="14" name="TextBox 13">
            <a:extLst>
              <a:ext uri="{FF2B5EF4-FFF2-40B4-BE49-F238E27FC236}">
                <a16:creationId xmlns:a16="http://schemas.microsoft.com/office/drawing/2014/main" id="{3DCCA5B1-2E39-EC63-806A-A421D2BE87E9}"/>
              </a:ext>
            </a:extLst>
          </p:cNvPr>
          <p:cNvSpPr txBox="1"/>
          <p:nvPr/>
        </p:nvSpPr>
        <p:spPr>
          <a:xfrm>
            <a:off x="10449978" y="4605773"/>
            <a:ext cx="722324" cy="369332"/>
          </a:xfrm>
          <a:prstGeom prst="rect">
            <a:avLst/>
          </a:prstGeom>
          <a:noFill/>
        </p:spPr>
        <p:txBody>
          <a:bodyPr wrap="square">
            <a:spAutoFit/>
          </a:bodyPr>
          <a:lstStyle/>
          <a:p>
            <a:pPr algn="ctr"/>
            <a:r>
              <a:rPr lang="en-GB" b="1" dirty="0">
                <a:solidFill>
                  <a:srgbClr val="FF0000"/>
                </a:solidFill>
                <a:latin typeface="Calibri" panose="020F0502020204030204"/>
              </a:rPr>
              <a:t>90</a:t>
            </a:r>
            <a:endParaRPr lang="en-GB" b="1" dirty="0">
              <a:solidFill>
                <a:srgbClr val="FF0000"/>
              </a:solidFill>
            </a:endParaRPr>
          </a:p>
        </p:txBody>
      </p:sp>
      <p:sp>
        <p:nvSpPr>
          <p:cNvPr id="16" name="TextBox 15">
            <a:extLst>
              <a:ext uri="{FF2B5EF4-FFF2-40B4-BE49-F238E27FC236}">
                <a16:creationId xmlns:a16="http://schemas.microsoft.com/office/drawing/2014/main" id="{AF1B40DD-3F21-84E7-8106-7AAE21756508}"/>
              </a:ext>
            </a:extLst>
          </p:cNvPr>
          <p:cNvSpPr txBox="1"/>
          <p:nvPr/>
        </p:nvSpPr>
        <p:spPr>
          <a:xfrm>
            <a:off x="10553829" y="2906034"/>
            <a:ext cx="554747" cy="369332"/>
          </a:xfrm>
          <a:prstGeom prst="rect">
            <a:avLst/>
          </a:prstGeom>
          <a:noFill/>
        </p:spPr>
        <p:txBody>
          <a:bodyPr wrap="square">
            <a:spAutoFit/>
          </a:bodyPr>
          <a:lstStyle/>
          <a:p>
            <a:pPr algn="ctr"/>
            <a:r>
              <a:rPr lang="en-GB" b="1" dirty="0">
                <a:solidFill>
                  <a:prstClr val="black"/>
                </a:solidFill>
                <a:latin typeface="Calibri" panose="020F0502020204030204"/>
              </a:rPr>
              <a:t>40</a:t>
            </a:r>
            <a:endParaRPr lang="en-GB" b="1" dirty="0"/>
          </a:p>
        </p:txBody>
      </p:sp>
      <p:cxnSp>
        <p:nvCxnSpPr>
          <p:cNvPr id="27" name="Straight Arrow Connector 26">
            <a:extLst>
              <a:ext uri="{FF2B5EF4-FFF2-40B4-BE49-F238E27FC236}">
                <a16:creationId xmlns:a16="http://schemas.microsoft.com/office/drawing/2014/main" id="{3C1BB901-32D2-16F8-1FE1-F36EA3A41979}"/>
              </a:ext>
            </a:extLst>
          </p:cNvPr>
          <p:cNvCxnSpPr>
            <a:cxnSpLocks/>
            <a:stCxn id="30" idx="4"/>
            <a:endCxn id="31" idx="0"/>
          </p:cNvCxnSpPr>
          <p:nvPr/>
        </p:nvCxnSpPr>
        <p:spPr>
          <a:xfrm>
            <a:off x="11251723" y="1358893"/>
            <a:ext cx="1017" cy="378305"/>
          </a:xfrm>
          <a:prstGeom prst="straightConnector1">
            <a:avLst/>
          </a:prstGeom>
          <a:ln w="114300">
            <a:headEnd type="none"/>
            <a:tailEnd type="triangle" w="sm" len="sm"/>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3E6C50C2-6E57-AC46-EF05-FA3C0281C3D4}"/>
              </a:ext>
            </a:extLst>
          </p:cNvPr>
          <p:cNvCxnSpPr>
            <a:cxnSpLocks/>
            <a:stCxn id="32" idx="4"/>
            <a:endCxn id="33" idx="0"/>
          </p:cNvCxnSpPr>
          <p:nvPr/>
        </p:nvCxnSpPr>
        <p:spPr>
          <a:xfrm>
            <a:off x="11238432" y="4621855"/>
            <a:ext cx="10536" cy="431564"/>
          </a:xfrm>
          <a:prstGeom prst="straightConnector1">
            <a:avLst/>
          </a:prstGeom>
          <a:ln w="114300">
            <a:headEnd type="none"/>
            <a:tailEnd type="triangle" w="sm" len="sm"/>
          </a:ln>
        </p:spPr>
        <p:style>
          <a:lnRef idx="1">
            <a:schemeClr val="accent1"/>
          </a:lnRef>
          <a:fillRef idx="0">
            <a:schemeClr val="accent1"/>
          </a:fillRef>
          <a:effectRef idx="0">
            <a:schemeClr val="accent1"/>
          </a:effectRef>
          <a:fontRef idx="minor">
            <a:schemeClr val="tx1"/>
          </a:fontRef>
        </p:style>
      </p:cxnSp>
      <p:cxnSp>
        <p:nvCxnSpPr>
          <p:cNvPr id="61" name="Straight Arrow Connector 60">
            <a:extLst>
              <a:ext uri="{FF2B5EF4-FFF2-40B4-BE49-F238E27FC236}">
                <a16:creationId xmlns:a16="http://schemas.microsoft.com/office/drawing/2014/main" id="{7671AE81-C1A4-4F86-0ADF-BC8AEB37B883}"/>
              </a:ext>
            </a:extLst>
          </p:cNvPr>
          <p:cNvCxnSpPr>
            <a:cxnSpLocks/>
          </p:cNvCxnSpPr>
          <p:nvPr/>
        </p:nvCxnSpPr>
        <p:spPr>
          <a:xfrm>
            <a:off x="1528777" y="2648687"/>
            <a:ext cx="0" cy="939003"/>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18FF7207-D19C-4F3D-51EC-6E43E29539D3}"/>
              </a:ext>
            </a:extLst>
          </p:cNvPr>
          <p:cNvSpPr/>
          <p:nvPr/>
        </p:nvSpPr>
        <p:spPr>
          <a:xfrm>
            <a:off x="1087065" y="570571"/>
            <a:ext cx="720000" cy="720000"/>
          </a:xfrm>
          <a:prstGeom prst="ellipse">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t>Take</a:t>
            </a:r>
          </a:p>
          <a:p>
            <a:pPr algn="ctr"/>
            <a:r>
              <a:rPr lang="en-GB" sz="1600" b="1" dirty="0"/>
              <a:t>(60)</a:t>
            </a:r>
          </a:p>
        </p:txBody>
      </p:sp>
      <p:sp>
        <p:nvSpPr>
          <p:cNvPr id="63" name="Oval 62">
            <a:extLst>
              <a:ext uri="{FF2B5EF4-FFF2-40B4-BE49-F238E27FC236}">
                <a16:creationId xmlns:a16="http://schemas.microsoft.com/office/drawing/2014/main" id="{690838A9-DB13-293C-DB57-E9DC08753778}"/>
              </a:ext>
            </a:extLst>
          </p:cNvPr>
          <p:cNvSpPr/>
          <p:nvPr/>
        </p:nvSpPr>
        <p:spPr>
          <a:xfrm>
            <a:off x="943065" y="1833677"/>
            <a:ext cx="1008000" cy="10080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t>Make</a:t>
            </a:r>
          </a:p>
          <a:p>
            <a:pPr algn="ctr"/>
            <a:r>
              <a:rPr lang="en-GB" sz="1600" b="1" dirty="0"/>
              <a:t>(100)</a:t>
            </a:r>
          </a:p>
        </p:txBody>
      </p:sp>
      <p:sp>
        <p:nvSpPr>
          <p:cNvPr id="64" name="Oval 63">
            <a:extLst>
              <a:ext uri="{FF2B5EF4-FFF2-40B4-BE49-F238E27FC236}">
                <a16:creationId xmlns:a16="http://schemas.microsoft.com/office/drawing/2014/main" id="{D713C018-ED41-86EE-6996-EACECEFC78E8}"/>
              </a:ext>
            </a:extLst>
          </p:cNvPr>
          <p:cNvSpPr/>
          <p:nvPr/>
        </p:nvSpPr>
        <p:spPr>
          <a:xfrm>
            <a:off x="890697" y="3566265"/>
            <a:ext cx="1008000" cy="10080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t>Use</a:t>
            </a:r>
          </a:p>
          <a:p>
            <a:pPr algn="ctr"/>
            <a:r>
              <a:rPr lang="en-GB" sz="1600" b="1" dirty="0"/>
              <a:t>(100)</a:t>
            </a:r>
          </a:p>
        </p:txBody>
      </p:sp>
      <p:sp>
        <p:nvSpPr>
          <p:cNvPr id="65" name="Oval 64">
            <a:extLst>
              <a:ext uri="{FF2B5EF4-FFF2-40B4-BE49-F238E27FC236}">
                <a16:creationId xmlns:a16="http://schemas.microsoft.com/office/drawing/2014/main" id="{438EECFB-FAA4-C761-5DA6-5D628EA87A8D}"/>
              </a:ext>
            </a:extLst>
          </p:cNvPr>
          <p:cNvSpPr/>
          <p:nvPr/>
        </p:nvSpPr>
        <p:spPr>
          <a:xfrm>
            <a:off x="1037869" y="5044763"/>
            <a:ext cx="720000" cy="720000"/>
          </a:xfrm>
          <a:prstGeom prst="ellipse">
            <a:avLst/>
          </a:prstGeom>
          <a:solidFill>
            <a:schemeClr val="bg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GB" sz="1400" b="1" dirty="0"/>
              <a:t>Waste</a:t>
            </a:r>
          </a:p>
          <a:p>
            <a:pPr algn="ctr"/>
            <a:r>
              <a:rPr lang="en-GB" sz="1400" b="1" dirty="0"/>
              <a:t>(60)</a:t>
            </a:r>
          </a:p>
        </p:txBody>
      </p:sp>
      <p:sp>
        <p:nvSpPr>
          <p:cNvPr id="66" name="Oval 65">
            <a:extLst>
              <a:ext uri="{FF2B5EF4-FFF2-40B4-BE49-F238E27FC236}">
                <a16:creationId xmlns:a16="http://schemas.microsoft.com/office/drawing/2014/main" id="{4A97E0F1-3C65-3513-24A7-A3EABCE31C8C}"/>
              </a:ext>
            </a:extLst>
          </p:cNvPr>
          <p:cNvSpPr/>
          <p:nvPr/>
        </p:nvSpPr>
        <p:spPr>
          <a:xfrm>
            <a:off x="155329" y="2776188"/>
            <a:ext cx="684000" cy="684000"/>
          </a:xfrm>
          <a:prstGeom prst="ellipse">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lIns="0" rIns="0" rtlCol="0" anchor="ctr">
            <a:noAutofit/>
          </a:bodyPr>
          <a:lstStyle/>
          <a:p>
            <a:pPr algn="ctr"/>
            <a:r>
              <a:rPr lang="en-GB" sz="1200" b="1" dirty="0"/>
              <a:t>Recycle</a:t>
            </a:r>
          </a:p>
        </p:txBody>
      </p:sp>
      <p:cxnSp>
        <p:nvCxnSpPr>
          <p:cNvPr id="67" name="Straight Arrow Connector 66">
            <a:extLst>
              <a:ext uri="{FF2B5EF4-FFF2-40B4-BE49-F238E27FC236}">
                <a16:creationId xmlns:a16="http://schemas.microsoft.com/office/drawing/2014/main" id="{7FB1CF90-2851-7039-4912-095638436EEE}"/>
              </a:ext>
            </a:extLst>
          </p:cNvPr>
          <p:cNvCxnSpPr>
            <a:cxnSpLocks/>
            <a:stCxn id="64" idx="1"/>
            <a:endCxn id="66" idx="5"/>
          </p:cNvCxnSpPr>
          <p:nvPr/>
        </p:nvCxnSpPr>
        <p:spPr>
          <a:xfrm flipH="1" flipV="1">
            <a:off x="739160" y="3360019"/>
            <a:ext cx="299155" cy="353864"/>
          </a:xfrm>
          <a:prstGeom prst="straightConnector1">
            <a:avLst/>
          </a:prstGeom>
          <a:ln w="50800">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8" name="Straight Arrow Connector 67">
            <a:extLst>
              <a:ext uri="{FF2B5EF4-FFF2-40B4-BE49-F238E27FC236}">
                <a16:creationId xmlns:a16="http://schemas.microsoft.com/office/drawing/2014/main" id="{4C8243EA-0A4B-B9A5-F4F2-799912D3D7E2}"/>
              </a:ext>
            </a:extLst>
          </p:cNvPr>
          <p:cNvCxnSpPr>
            <a:cxnSpLocks/>
            <a:stCxn id="66" idx="7"/>
            <a:endCxn id="63" idx="3"/>
          </p:cNvCxnSpPr>
          <p:nvPr/>
        </p:nvCxnSpPr>
        <p:spPr>
          <a:xfrm flipV="1">
            <a:off x="739160" y="2694059"/>
            <a:ext cx="351523" cy="182298"/>
          </a:xfrm>
          <a:prstGeom prst="straightConnector1">
            <a:avLst/>
          </a:prstGeom>
          <a:ln w="50800">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69" name="TextBox 68">
            <a:extLst>
              <a:ext uri="{FF2B5EF4-FFF2-40B4-BE49-F238E27FC236}">
                <a16:creationId xmlns:a16="http://schemas.microsoft.com/office/drawing/2014/main" id="{E771E13F-FAFC-BE7F-4C2E-DEF879420333}"/>
              </a:ext>
            </a:extLst>
          </p:cNvPr>
          <p:cNvSpPr txBox="1"/>
          <p:nvPr/>
        </p:nvSpPr>
        <p:spPr>
          <a:xfrm>
            <a:off x="407592" y="6006758"/>
            <a:ext cx="1678057" cy="369332"/>
          </a:xfrm>
          <a:prstGeom prst="rect">
            <a:avLst/>
          </a:prstGeom>
          <a:noFill/>
        </p:spPr>
        <p:txBody>
          <a:bodyPr wrap="square">
            <a:spAutoFit/>
          </a:bodyPr>
          <a:lstStyle/>
          <a:p>
            <a:r>
              <a:rPr lang="en-GB" sz="1800" b="1" dirty="0">
                <a:solidFill>
                  <a:prstClr val="black"/>
                </a:solidFill>
                <a:latin typeface="Calibri" panose="020F0502020204030204"/>
              </a:rPr>
              <a:t>Recycling effect</a:t>
            </a:r>
            <a:endParaRPr lang="en-GB" b="1" dirty="0"/>
          </a:p>
        </p:txBody>
      </p:sp>
      <p:sp>
        <p:nvSpPr>
          <p:cNvPr id="70" name="TextBox 69">
            <a:extLst>
              <a:ext uri="{FF2B5EF4-FFF2-40B4-BE49-F238E27FC236}">
                <a16:creationId xmlns:a16="http://schemas.microsoft.com/office/drawing/2014/main" id="{2CD9DE75-9B45-430D-D891-DB778B13B0E3}"/>
              </a:ext>
            </a:extLst>
          </p:cNvPr>
          <p:cNvSpPr txBox="1"/>
          <p:nvPr/>
        </p:nvSpPr>
        <p:spPr>
          <a:xfrm>
            <a:off x="598603" y="1347736"/>
            <a:ext cx="722324" cy="369332"/>
          </a:xfrm>
          <a:prstGeom prst="rect">
            <a:avLst/>
          </a:prstGeom>
          <a:noFill/>
        </p:spPr>
        <p:txBody>
          <a:bodyPr wrap="square">
            <a:spAutoFit/>
          </a:bodyPr>
          <a:lstStyle/>
          <a:p>
            <a:pPr algn="ctr"/>
            <a:r>
              <a:rPr lang="en-GB" b="1" dirty="0">
                <a:solidFill>
                  <a:schemeClr val="accent6">
                    <a:lumMod val="75000"/>
                  </a:schemeClr>
                </a:solidFill>
                <a:latin typeface="Calibri" panose="020F0502020204030204"/>
              </a:rPr>
              <a:t>60</a:t>
            </a:r>
            <a:endParaRPr lang="en-GB" b="1" dirty="0">
              <a:solidFill>
                <a:schemeClr val="accent6">
                  <a:lumMod val="75000"/>
                </a:schemeClr>
              </a:solidFill>
            </a:endParaRPr>
          </a:p>
        </p:txBody>
      </p:sp>
      <p:sp>
        <p:nvSpPr>
          <p:cNvPr id="71" name="TextBox 70">
            <a:extLst>
              <a:ext uri="{FF2B5EF4-FFF2-40B4-BE49-F238E27FC236}">
                <a16:creationId xmlns:a16="http://schemas.microsoft.com/office/drawing/2014/main" id="{6AA42CDA-6564-4B4D-0165-9AECAF3D3A29}"/>
              </a:ext>
            </a:extLst>
          </p:cNvPr>
          <p:cNvSpPr txBox="1"/>
          <p:nvPr/>
        </p:nvSpPr>
        <p:spPr>
          <a:xfrm>
            <a:off x="1528777" y="2949392"/>
            <a:ext cx="722324" cy="369332"/>
          </a:xfrm>
          <a:prstGeom prst="rect">
            <a:avLst/>
          </a:prstGeom>
          <a:noFill/>
        </p:spPr>
        <p:txBody>
          <a:bodyPr wrap="square">
            <a:spAutoFit/>
          </a:bodyPr>
          <a:lstStyle/>
          <a:p>
            <a:pPr algn="ctr"/>
            <a:r>
              <a:rPr lang="en-GB" b="1" dirty="0">
                <a:solidFill>
                  <a:schemeClr val="accent6">
                    <a:lumMod val="75000"/>
                  </a:schemeClr>
                </a:solidFill>
                <a:latin typeface="Calibri" panose="020F0502020204030204"/>
              </a:rPr>
              <a:t>6</a:t>
            </a:r>
            <a:r>
              <a:rPr lang="en-GB" sz="1800" b="1" dirty="0">
                <a:solidFill>
                  <a:schemeClr val="accent6">
                    <a:lumMod val="75000"/>
                  </a:schemeClr>
                </a:solidFill>
                <a:latin typeface="Calibri" panose="020F0502020204030204"/>
              </a:rPr>
              <a:t>0</a:t>
            </a:r>
            <a:endParaRPr lang="en-GB" b="1" dirty="0">
              <a:solidFill>
                <a:schemeClr val="accent6">
                  <a:lumMod val="75000"/>
                </a:schemeClr>
              </a:solidFill>
            </a:endParaRPr>
          </a:p>
        </p:txBody>
      </p:sp>
      <p:sp>
        <p:nvSpPr>
          <p:cNvPr id="72" name="TextBox 71">
            <a:extLst>
              <a:ext uri="{FF2B5EF4-FFF2-40B4-BE49-F238E27FC236}">
                <a16:creationId xmlns:a16="http://schemas.microsoft.com/office/drawing/2014/main" id="{367BF91C-58EE-B99A-E756-40AD23DD8E16}"/>
              </a:ext>
            </a:extLst>
          </p:cNvPr>
          <p:cNvSpPr txBox="1"/>
          <p:nvPr/>
        </p:nvSpPr>
        <p:spPr>
          <a:xfrm>
            <a:off x="608085" y="4530434"/>
            <a:ext cx="722324" cy="369332"/>
          </a:xfrm>
          <a:prstGeom prst="rect">
            <a:avLst/>
          </a:prstGeom>
          <a:noFill/>
        </p:spPr>
        <p:txBody>
          <a:bodyPr wrap="square">
            <a:spAutoFit/>
          </a:bodyPr>
          <a:lstStyle/>
          <a:p>
            <a:pPr algn="ctr"/>
            <a:r>
              <a:rPr lang="en-GB" b="1" dirty="0">
                <a:solidFill>
                  <a:schemeClr val="accent6">
                    <a:lumMod val="75000"/>
                  </a:schemeClr>
                </a:solidFill>
                <a:latin typeface="Calibri" panose="020F0502020204030204"/>
              </a:rPr>
              <a:t>60</a:t>
            </a:r>
            <a:endParaRPr lang="en-GB" b="1" dirty="0">
              <a:solidFill>
                <a:schemeClr val="accent6">
                  <a:lumMod val="75000"/>
                </a:schemeClr>
              </a:solidFill>
            </a:endParaRPr>
          </a:p>
        </p:txBody>
      </p:sp>
      <p:sp>
        <p:nvSpPr>
          <p:cNvPr id="73" name="TextBox 72">
            <a:extLst>
              <a:ext uri="{FF2B5EF4-FFF2-40B4-BE49-F238E27FC236}">
                <a16:creationId xmlns:a16="http://schemas.microsoft.com/office/drawing/2014/main" id="{DECED0C5-5E57-AA9B-CB05-C961D4146558}"/>
              </a:ext>
            </a:extLst>
          </p:cNvPr>
          <p:cNvSpPr txBox="1"/>
          <p:nvPr/>
        </p:nvSpPr>
        <p:spPr>
          <a:xfrm>
            <a:off x="754983" y="2942843"/>
            <a:ext cx="554747" cy="369332"/>
          </a:xfrm>
          <a:prstGeom prst="rect">
            <a:avLst/>
          </a:prstGeom>
          <a:noFill/>
        </p:spPr>
        <p:txBody>
          <a:bodyPr wrap="square">
            <a:spAutoFit/>
          </a:bodyPr>
          <a:lstStyle/>
          <a:p>
            <a:pPr algn="ctr"/>
            <a:r>
              <a:rPr lang="en-GB" b="1" dirty="0">
                <a:solidFill>
                  <a:prstClr val="black"/>
                </a:solidFill>
                <a:latin typeface="Calibri" panose="020F0502020204030204"/>
              </a:rPr>
              <a:t>40</a:t>
            </a:r>
            <a:endParaRPr lang="en-GB" b="1" dirty="0"/>
          </a:p>
        </p:txBody>
      </p:sp>
      <p:cxnSp>
        <p:nvCxnSpPr>
          <p:cNvPr id="74" name="Straight Arrow Connector 73">
            <a:extLst>
              <a:ext uri="{FF2B5EF4-FFF2-40B4-BE49-F238E27FC236}">
                <a16:creationId xmlns:a16="http://schemas.microsoft.com/office/drawing/2014/main" id="{A1BB9690-4609-5257-8A2D-3D671C0B92EE}"/>
              </a:ext>
            </a:extLst>
          </p:cNvPr>
          <p:cNvCxnSpPr>
            <a:cxnSpLocks/>
            <a:stCxn id="62" idx="4"/>
            <a:endCxn id="63" idx="0"/>
          </p:cNvCxnSpPr>
          <p:nvPr/>
        </p:nvCxnSpPr>
        <p:spPr>
          <a:xfrm>
            <a:off x="1447065" y="1290571"/>
            <a:ext cx="0" cy="543106"/>
          </a:xfrm>
          <a:prstGeom prst="straightConnector1">
            <a:avLst/>
          </a:prstGeom>
          <a:ln w="76200">
            <a:headEnd type="none"/>
            <a:tailEnd type="triangle" w="sm" len="sm"/>
          </a:ln>
        </p:spPr>
        <p:style>
          <a:lnRef idx="1">
            <a:schemeClr val="accent1"/>
          </a:lnRef>
          <a:fillRef idx="0">
            <a:schemeClr val="accent1"/>
          </a:fillRef>
          <a:effectRef idx="0">
            <a:schemeClr val="accent1"/>
          </a:effectRef>
          <a:fontRef idx="minor">
            <a:schemeClr val="tx1"/>
          </a:fontRef>
        </p:style>
      </p:cxnSp>
      <p:cxnSp>
        <p:nvCxnSpPr>
          <p:cNvPr id="75" name="Straight Arrow Connector 74">
            <a:extLst>
              <a:ext uri="{FF2B5EF4-FFF2-40B4-BE49-F238E27FC236}">
                <a16:creationId xmlns:a16="http://schemas.microsoft.com/office/drawing/2014/main" id="{0C192AE9-A9B2-A3D0-DF6D-442162AC5576}"/>
              </a:ext>
            </a:extLst>
          </p:cNvPr>
          <p:cNvCxnSpPr>
            <a:cxnSpLocks/>
            <a:stCxn id="64" idx="4"/>
            <a:endCxn id="65" idx="0"/>
          </p:cNvCxnSpPr>
          <p:nvPr/>
        </p:nvCxnSpPr>
        <p:spPr>
          <a:xfrm>
            <a:off x="1394697" y="4574265"/>
            <a:ext cx="3172" cy="470498"/>
          </a:xfrm>
          <a:prstGeom prst="straightConnector1">
            <a:avLst/>
          </a:prstGeom>
          <a:ln w="76200">
            <a:headEnd type="none"/>
            <a:tailEnd type="triangle" w="sm" len="sm"/>
          </a:ln>
        </p:spPr>
        <p:style>
          <a:lnRef idx="1">
            <a:schemeClr val="accent1"/>
          </a:lnRef>
          <a:fillRef idx="0">
            <a:schemeClr val="accent1"/>
          </a:fillRef>
          <a:effectRef idx="0">
            <a:schemeClr val="accent1"/>
          </a:effectRef>
          <a:fontRef idx="minor">
            <a:schemeClr val="tx1"/>
          </a:fontRef>
        </p:style>
      </p:cxnSp>
      <p:cxnSp>
        <p:nvCxnSpPr>
          <p:cNvPr id="76" name="Straight Arrow Connector 75">
            <a:extLst>
              <a:ext uri="{FF2B5EF4-FFF2-40B4-BE49-F238E27FC236}">
                <a16:creationId xmlns:a16="http://schemas.microsoft.com/office/drawing/2014/main" id="{3B710716-A80A-76EB-7633-D732031D7EED}"/>
              </a:ext>
            </a:extLst>
          </p:cNvPr>
          <p:cNvCxnSpPr>
            <a:cxnSpLocks/>
          </p:cNvCxnSpPr>
          <p:nvPr/>
        </p:nvCxnSpPr>
        <p:spPr>
          <a:xfrm>
            <a:off x="1320927" y="2830936"/>
            <a:ext cx="4614" cy="709592"/>
          </a:xfrm>
          <a:prstGeom prst="straightConnector1">
            <a:avLst/>
          </a:prstGeom>
          <a:ln w="50800">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83" name="Picture 2">
            <a:extLst>
              <a:ext uri="{FF2B5EF4-FFF2-40B4-BE49-F238E27FC236}">
                <a16:creationId xmlns:a16="http://schemas.microsoft.com/office/drawing/2014/main" id="{A11BAFE1-97E6-12F3-7C84-23646897FB6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371"/>
          <a:stretch/>
        </p:blipFill>
        <p:spPr bwMode="auto">
          <a:xfrm>
            <a:off x="6374972" y="2894595"/>
            <a:ext cx="3351090" cy="3499733"/>
          </a:xfrm>
          <a:prstGeom prst="rect">
            <a:avLst/>
          </a:prstGeom>
          <a:noFill/>
          <a:extLst>
            <a:ext uri="{909E8E84-426E-40DD-AFC4-6F175D3DCCD1}">
              <a14:hiddenFill xmlns:a14="http://schemas.microsoft.com/office/drawing/2010/main">
                <a:solidFill>
                  <a:srgbClr val="FFFFFF"/>
                </a:solidFill>
              </a14:hiddenFill>
            </a:ext>
          </a:extLst>
        </p:spPr>
      </p:pic>
      <p:sp>
        <p:nvSpPr>
          <p:cNvPr id="85" name="TextBox 84">
            <a:extLst>
              <a:ext uri="{FF2B5EF4-FFF2-40B4-BE49-F238E27FC236}">
                <a16:creationId xmlns:a16="http://schemas.microsoft.com/office/drawing/2014/main" id="{6C0EAB21-7538-0AAA-DCAE-3471DDBB614F}"/>
              </a:ext>
            </a:extLst>
          </p:cNvPr>
          <p:cNvSpPr txBox="1"/>
          <p:nvPr/>
        </p:nvSpPr>
        <p:spPr>
          <a:xfrm>
            <a:off x="2279003" y="3691937"/>
            <a:ext cx="4028509" cy="2308324"/>
          </a:xfrm>
          <a:prstGeom prst="rect">
            <a:avLst/>
          </a:prstGeom>
          <a:noFill/>
        </p:spPr>
        <p:txBody>
          <a:bodyPr wrap="square">
            <a:spAutoFit/>
          </a:bodyPr>
          <a:lstStyle/>
          <a:p>
            <a:pPr algn="ctr"/>
            <a:r>
              <a:rPr lang="en-GB" sz="2400" b="1" dirty="0">
                <a:solidFill>
                  <a:prstClr val="black"/>
                </a:solidFill>
                <a:latin typeface="Calibri" panose="020F0502020204030204"/>
              </a:rPr>
              <a:t>Priority should be reduction in the early part of the system – reduction in extraction and use (product demand)</a:t>
            </a:r>
          </a:p>
          <a:p>
            <a:pPr algn="ctr"/>
            <a:endParaRPr lang="en-GB" sz="2400" b="1" dirty="0">
              <a:solidFill>
                <a:prstClr val="black"/>
              </a:solidFill>
              <a:latin typeface="Calibri" panose="020F0502020204030204"/>
            </a:endParaRPr>
          </a:p>
          <a:p>
            <a:pPr algn="ctr"/>
            <a:r>
              <a:rPr lang="en-GB" sz="2400" b="1" dirty="0">
                <a:solidFill>
                  <a:prstClr val="black"/>
                </a:solidFill>
                <a:latin typeface="Calibri" panose="020F0502020204030204"/>
              </a:rPr>
              <a:t>Early strategies (R0 to R7)</a:t>
            </a:r>
          </a:p>
        </p:txBody>
      </p:sp>
      <p:cxnSp>
        <p:nvCxnSpPr>
          <p:cNvPr id="86" name="Straight Arrow Connector 85">
            <a:extLst>
              <a:ext uri="{FF2B5EF4-FFF2-40B4-BE49-F238E27FC236}">
                <a16:creationId xmlns:a16="http://schemas.microsoft.com/office/drawing/2014/main" id="{BF2B5CE6-DADE-C6D4-7D08-31DF37DF523A}"/>
              </a:ext>
            </a:extLst>
          </p:cNvPr>
          <p:cNvCxnSpPr>
            <a:cxnSpLocks/>
          </p:cNvCxnSpPr>
          <p:nvPr/>
        </p:nvCxnSpPr>
        <p:spPr>
          <a:xfrm flipV="1">
            <a:off x="6534765" y="3489562"/>
            <a:ext cx="0" cy="2264585"/>
          </a:xfrm>
          <a:prstGeom prst="straightConnector1">
            <a:avLst/>
          </a:prstGeom>
          <a:ln w="50800">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06920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18</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fr-FR" b="1" dirty="0"/>
              <a:t> </a:t>
            </a:r>
            <a:r>
              <a:rPr lang="en-GB" b="1" dirty="0"/>
              <a:t>Recovery: better solution?</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sp>
        <p:nvSpPr>
          <p:cNvPr id="17" name="TextBox 16">
            <a:extLst>
              <a:ext uri="{FF2B5EF4-FFF2-40B4-BE49-F238E27FC236}">
                <a16:creationId xmlns:a16="http://schemas.microsoft.com/office/drawing/2014/main" id="{DF6D3804-FADE-7024-F8FA-6753F8380DD8}"/>
              </a:ext>
            </a:extLst>
          </p:cNvPr>
          <p:cNvSpPr txBox="1"/>
          <p:nvPr/>
        </p:nvSpPr>
        <p:spPr>
          <a:xfrm>
            <a:off x="3221372" y="480593"/>
            <a:ext cx="8897741" cy="2800767"/>
          </a:xfrm>
          <a:prstGeom prst="rect">
            <a:avLst/>
          </a:prstGeom>
          <a:noFill/>
        </p:spPr>
        <p:txBody>
          <a:bodyPr wrap="square">
            <a:spAutoFit/>
          </a:bodyPr>
          <a:lstStyle/>
          <a:p>
            <a:r>
              <a:rPr kumimoji="0" lang="en-GB" sz="2200" b="0" i="0" u="none" strike="noStrike" kern="1200" cap="none" spc="0" normalizeH="0" baseline="0" noProof="0" dirty="0">
                <a:ln>
                  <a:noFill/>
                </a:ln>
                <a:solidFill>
                  <a:prstClr val="black"/>
                </a:solidFill>
                <a:effectLst/>
                <a:uLnTx/>
                <a:uFillTx/>
                <a:latin typeface="Calibri" panose="020F0502020204030204"/>
                <a:ea typeface="+mn-ea"/>
                <a:cs typeface="+mn-cs"/>
              </a:rPr>
              <a:t>In order to manage increased municipal solid waste, meet targets,</a:t>
            </a:r>
            <a:r>
              <a:rPr lang="en-GB" sz="2200" dirty="0">
                <a:solidFill>
                  <a:prstClr val="black"/>
                </a:solidFill>
                <a:latin typeface="Calibri" panose="020F0502020204030204"/>
              </a:rPr>
              <a:t> and negate environmental pollution, many states / countries have increased recovery options.</a:t>
            </a:r>
          </a:p>
          <a:p>
            <a:endParaRPr lang="en-GB" sz="2200" dirty="0">
              <a:solidFill>
                <a:prstClr val="black"/>
              </a:solidFill>
              <a:latin typeface="Calibri" panose="020F0502020204030204"/>
            </a:endParaRPr>
          </a:p>
          <a:p>
            <a:r>
              <a:rPr lang="en-GB" sz="2200" dirty="0">
                <a:solidFill>
                  <a:prstClr val="black"/>
                </a:solidFill>
                <a:latin typeface="Calibri" panose="020F0502020204030204"/>
              </a:rPr>
              <a:t>Recovery is the term for ‘energy-from-waste’ – incineration of waste or waste by-products (gases and liquids) to generate energy.</a:t>
            </a:r>
          </a:p>
          <a:p>
            <a:endParaRPr lang="en-GB" sz="2200" dirty="0">
              <a:solidFill>
                <a:prstClr val="black"/>
              </a:solidFill>
              <a:latin typeface="Calibri" panose="020F0502020204030204"/>
            </a:endParaRPr>
          </a:p>
          <a:p>
            <a:endParaRPr lang="en-GB" sz="2200" dirty="0">
              <a:solidFill>
                <a:prstClr val="black"/>
              </a:solidFill>
              <a:latin typeface="Calibri" panose="020F0502020204030204"/>
            </a:endParaRPr>
          </a:p>
        </p:txBody>
      </p:sp>
      <p:pic>
        <p:nvPicPr>
          <p:cNvPr id="11" name="Picture 10">
            <a:extLst>
              <a:ext uri="{FF2B5EF4-FFF2-40B4-BE49-F238E27FC236}">
                <a16:creationId xmlns:a16="http://schemas.microsoft.com/office/drawing/2014/main" id="{36A79FA2-69AE-BFAF-2D3F-D339C68B4EAC}"/>
              </a:ext>
            </a:extLst>
          </p:cNvPr>
          <p:cNvPicPr>
            <a:picLocks noChangeAspect="1"/>
          </p:cNvPicPr>
          <p:nvPr/>
        </p:nvPicPr>
        <p:blipFill rotWithShape="1">
          <a:blip r:embed="rId3">
            <a:extLst>
              <a:ext uri="{28A0092B-C50C-407E-A947-70E740481C1C}">
                <a14:useLocalDpi xmlns:a14="http://schemas.microsoft.com/office/drawing/2010/main" val="0"/>
              </a:ext>
            </a:extLst>
          </a:blip>
          <a:srcRect l="36791" r="36791"/>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pic>
        <p:nvPicPr>
          <p:cNvPr id="12" name="Picture 11">
            <a:extLst>
              <a:ext uri="{FF2B5EF4-FFF2-40B4-BE49-F238E27FC236}">
                <a16:creationId xmlns:a16="http://schemas.microsoft.com/office/drawing/2014/main" id="{8AD0B4E3-FEBE-4841-68F6-B2937C5A276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607644" y="2899532"/>
            <a:ext cx="4444394" cy="3323556"/>
          </a:xfrm>
          <a:prstGeom prst="rect">
            <a:avLst/>
          </a:prstGeom>
        </p:spPr>
      </p:pic>
      <p:sp>
        <p:nvSpPr>
          <p:cNvPr id="14" name="TextBox 13">
            <a:extLst>
              <a:ext uri="{FF2B5EF4-FFF2-40B4-BE49-F238E27FC236}">
                <a16:creationId xmlns:a16="http://schemas.microsoft.com/office/drawing/2014/main" id="{D22F2F1E-DFF8-EE4C-6D9D-54E18BEC7D89}"/>
              </a:ext>
            </a:extLst>
          </p:cNvPr>
          <p:cNvSpPr txBox="1"/>
          <p:nvPr/>
        </p:nvSpPr>
        <p:spPr>
          <a:xfrm>
            <a:off x="3221372" y="2841679"/>
            <a:ext cx="4459278" cy="3477875"/>
          </a:xfrm>
          <a:prstGeom prst="rect">
            <a:avLst/>
          </a:prstGeom>
          <a:noFill/>
        </p:spPr>
        <p:txBody>
          <a:bodyPr wrap="square">
            <a:spAutoFit/>
          </a:bodyPr>
          <a:lstStyle/>
          <a:p>
            <a:r>
              <a:rPr lang="en-GB" sz="2200" dirty="0">
                <a:solidFill>
                  <a:prstClr val="black"/>
                </a:solidFill>
                <a:latin typeface="Calibri" panose="020F0502020204030204"/>
              </a:rPr>
              <a:t>These processes:</a:t>
            </a:r>
          </a:p>
          <a:p>
            <a:pPr marL="342900" indent="-342900">
              <a:buFont typeface="Arial" panose="020B0604020202020204" pitchFamily="34" charset="0"/>
              <a:buChar char="•"/>
            </a:pPr>
            <a:r>
              <a:rPr lang="en-GB" sz="2200" dirty="0">
                <a:solidFill>
                  <a:prstClr val="black"/>
                </a:solidFill>
                <a:latin typeface="Calibri" panose="020F0502020204030204"/>
              </a:rPr>
              <a:t>reduce the demand for raw fossil fuel extraction</a:t>
            </a:r>
          </a:p>
          <a:p>
            <a:pPr marL="342900" indent="-342900">
              <a:buFont typeface="Arial" panose="020B0604020202020204" pitchFamily="34" charset="0"/>
              <a:buChar char="•"/>
            </a:pPr>
            <a:r>
              <a:rPr lang="en-GB" sz="2200" dirty="0">
                <a:solidFill>
                  <a:prstClr val="black"/>
                </a:solidFill>
                <a:latin typeface="Calibri" panose="020F0502020204030204"/>
              </a:rPr>
              <a:t>divert waste material from landfill (and associated contamination)</a:t>
            </a:r>
          </a:p>
          <a:p>
            <a:pPr marL="342900" indent="-342900">
              <a:buFont typeface="Arial" panose="020B0604020202020204" pitchFamily="34" charset="0"/>
              <a:buChar char="•"/>
            </a:pPr>
            <a:r>
              <a:rPr lang="en-GB" sz="2200" dirty="0">
                <a:solidFill>
                  <a:prstClr val="black"/>
                </a:solidFill>
                <a:latin typeface="Calibri" panose="020F0502020204030204"/>
              </a:rPr>
              <a:t>achieve waste reduction targets without effort and resources required for reprocessing (separating, cleaning etc.) recycled materials</a:t>
            </a:r>
          </a:p>
        </p:txBody>
      </p:sp>
    </p:spTree>
    <p:extLst>
      <p:ext uri="{BB962C8B-B14F-4D97-AF65-F5344CB8AC3E}">
        <p14:creationId xmlns:p14="http://schemas.microsoft.com/office/powerpoint/2010/main" val="12819210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19</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fr-FR" b="1" dirty="0"/>
              <a:t> </a:t>
            </a:r>
            <a:r>
              <a:rPr lang="en-GB" b="1" dirty="0"/>
              <a:t>Recovery: better solution?</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sp>
        <p:nvSpPr>
          <p:cNvPr id="17" name="TextBox 16">
            <a:extLst>
              <a:ext uri="{FF2B5EF4-FFF2-40B4-BE49-F238E27FC236}">
                <a16:creationId xmlns:a16="http://schemas.microsoft.com/office/drawing/2014/main" id="{DF6D3804-FADE-7024-F8FA-6753F8380DD8}"/>
              </a:ext>
            </a:extLst>
          </p:cNvPr>
          <p:cNvSpPr txBox="1"/>
          <p:nvPr/>
        </p:nvSpPr>
        <p:spPr>
          <a:xfrm>
            <a:off x="3221373" y="480593"/>
            <a:ext cx="8864610" cy="5816977"/>
          </a:xfrm>
          <a:prstGeom prst="rect">
            <a:avLst/>
          </a:prstGeom>
          <a:noFill/>
        </p:spPr>
        <p:txBody>
          <a:bodyPr wrap="square">
            <a:spAutoFit/>
          </a:bodyPr>
          <a:lstStyle/>
          <a:p>
            <a:r>
              <a:rPr lang="en-GB" sz="2200" dirty="0">
                <a:solidFill>
                  <a:prstClr val="black"/>
                </a:solidFill>
                <a:latin typeface="Calibri" panose="020F0502020204030204"/>
              </a:rPr>
              <a:t>However, Energy from Waste options:</a:t>
            </a:r>
          </a:p>
          <a:p>
            <a:pPr marL="342900" indent="-342900">
              <a:buFont typeface="Arial" panose="020B0604020202020204" pitchFamily="34" charset="0"/>
              <a:buChar char="•"/>
            </a:pPr>
            <a:r>
              <a:rPr lang="en-GB" sz="2200" dirty="0">
                <a:solidFill>
                  <a:prstClr val="black"/>
                </a:solidFill>
                <a:latin typeface="Calibri" panose="020F0502020204030204"/>
              </a:rPr>
              <a:t>release chemicals into the atmosphere, contributing to air pollution.</a:t>
            </a:r>
          </a:p>
          <a:p>
            <a:pPr marL="342900" indent="-342900">
              <a:buFont typeface="Arial" panose="020B0604020202020204" pitchFamily="34" charset="0"/>
              <a:buChar char="•"/>
            </a:pPr>
            <a:r>
              <a:rPr lang="en-GB" sz="2200" dirty="0">
                <a:solidFill>
                  <a:prstClr val="black"/>
                </a:solidFill>
                <a:latin typeface="Calibri" panose="020F0502020204030204"/>
              </a:rPr>
              <a:t>reduce the re-usable value / elements of the original source material – no reduction in production demand.</a:t>
            </a:r>
          </a:p>
          <a:p>
            <a:pPr marL="342900" indent="-342900">
              <a:buFont typeface="Arial" panose="020B0604020202020204" pitchFamily="34" charset="0"/>
              <a:buChar char="•"/>
            </a:pPr>
            <a:endParaRPr lang="en-GB" sz="2200" dirty="0">
              <a:solidFill>
                <a:prstClr val="black"/>
              </a:solidFill>
              <a:latin typeface="Calibri" panose="020F0502020204030204"/>
            </a:endParaRPr>
          </a:p>
          <a:p>
            <a:pPr marL="342900" indent="-342900">
              <a:buFont typeface="Arial" panose="020B0604020202020204" pitchFamily="34" charset="0"/>
              <a:buChar char="•"/>
            </a:pPr>
            <a:endParaRPr lang="en-GB" sz="2200" dirty="0">
              <a:solidFill>
                <a:prstClr val="black"/>
              </a:solidFill>
              <a:latin typeface="Calibri" panose="020F0502020204030204"/>
            </a:endParaRPr>
          </a:p>
          <a:p>
            <a:pPr marL="342900" indent="-342900">
              <a:buFont typeface="Arial" panose="020B0604020202020204" pitchFamily="34" charset="0"/>
              <a:buChar char="•"/>
            </a:pPr>
            <a:endParaRPr lang="en-GB" sz="2200" dirty="0">
              <a:solidFill>
                <a:prstClr val="black"/>
              </a:solidFill>
              <a:latin typeface="Calibri" panose="020F0502020204030204"/>
            </a:endParaRPr>
          </a:p>
          <a:p>
            <a:pPr marL="342900" indent="-342900">
              <a:buFont typeface="Arial" panose="020B0604020202020204" pitchFamily="34" charset="0"/>
              <a:buChar char="•"/>
            </a:pPr>
            <a:endParaRPr lang="en-GB" sz="2200" dirty="0">
              <a:solidFill>
                <a:prstClr val="black"/>
              </a:solidFill>
              <a:latin typeface="Calibri" panose="020F0502020204030204"/>
            </a:endParaRPr>
          </a:p>
          <a:p>
            <a:pPr marL="342900" indent="-342900">
              <a:buFont typeface="Arial" panose="020B0604020202020204" pitchFamily="34" charset="0"/>
              <a:buChar char="•"/>
            </a:pPr>
            <a:endParaRPr lang="en-GB" sz="2200" dirty="0">
              <a:solidFill>
                <a:prstClr val="black"/>
              </a:solidFill>
              <a:latin typeface="Calibri" panose="020F0502020204030204"/>
            </a:endParaRPr>
          </a:p>
          <a:p>
            <a:pPr marL="342900" indent="-342900">
              <a:buFont typeface="Arial" panose="020B0604020202020204" pitchFamily="34" charset="0"/>
              <a:buChar char="•"/>
            </a:pPr>
            <a:endParaRPr lang="en-GB" sz="2200" dirty="0">
              <a:solidFill>
                <a:prstClr val="black"/>
              </a:solidFill>
              <a:latin typeface="Calibri" panose="020F0502020204030204"/>
            </a:endParaRPr>
          </a:p>
          <a:p>
            <a:pPr marL="342900" indent="-342900">
              <a:buFont typeface="Arial" panose="020B0604020202020204" pitchFamily="34" charset="0"/>
              <a:buChar char="•"/>
            </a:pPr>
            <a:endParaRPr lang="en-GB" sz="2200" dirty="0">
              <a:solidFill>
                <a:prstClr val="black"/>
              </a:solidFill>
              <a:latin typeface="Calibri" panose="020F0502020204030204"/>
            </a:endParaRPr>
          </a:p>
          <a:p>
            <a:pPr marL="342900" indent="-342900">
              <a:buFont typeface="Arial" panose="020B0604020202020204" pitchFamily="34" charset="0"/>
              <a:buChar char="•"/>
            </a:pPr>
            <a:endParaRPr lang="en-GB" sz="2200" dirty="0">
              <a:solidFill>
                <a:prstClr val="black"/>
              </a:solidFill>
              <a:latin typeface="Calibri" panose="020F0502020204030204"/>
            </a:endParaRPr>
          </a:p>
          <a:p>
            <a:pPr marL="342900" indent="-342900">
              <a:buFont typeface="Arial" panose="020B0604020202020204" pitchFamily="34" charset="0"/>
              <a:buChar char="•"/>
            </a:pPr>
            <a:endParaRPr lang="en-GB" sz="2200" dirty="0">
              <a:solidFill>
                <a:prstClr val="black"/>
              </a:solidFill>
              <a:latin typeface="Calibri" panose="020F0502020204030204"/>
            </a:endParaRPr>
          </a:p>
          <a:p>
            <a:pPr marL="342900" indent="-342900">
              <a:buFont typeface="Arial" panose="020B0604020202020204" pitchFamily="34" charset="0"/>
              <a:buChar char="•"/>
            </a:pPr>
            <a:endParaRPr lang="en-GB" sz="2200" dirty="0">
              <a:solidFill>
                <a:prstClr val="black"/>
              </a:solidFill>
              <a:latin typeface="Calibri" panose="020F0502020204030204"/>
            </a:endParaRPr>
          </a:p>
          <a:p>
            <a:endParaRPr lang="en-GB" sz="2200" dirty="0">
              <a:solidFill>
                <a:prstClr val="black"/>
              </a:solidFill>
              <a:latin typeface="Calibri" panose="020F0502020204030204"/>
            </a:endParaRPr>
          </a:p>
          <a:p>
            <a:pPr marL="342900" indent="-342900">
              <a:buFont typeface="Arial" panose="020B0604020202020204" pitchFamily="34" charset="0"/>
              <a:buChar char="•"/>
            </a:pPr>
            <a:r>
              <a:rPr lang="en-GB" sz="2200" dirty="0">
                <a:solidFill>
                  <a:prstClr val="black"/>
                </a:solidFill>
                <a:latin typeface="Calibri" panose="020F0502020204030204"/>
              </a:rPr>
              <a:t>Also, evidence shows </a:t>
            </a:r>
            <a:r>
              <a:rPr lang="en-GB" sz="2200" b="1" i="1" dirty="0">
                <a:solidFill>
                  <a:prstClr val="black"/>
                </a:solidFill>
                <a:latin typeface="Calibri" panose="020F0502020204030204"/>
              </a:rPr>
              <a:t>inequality</a:t>
            </a:r>
            <a:r>
              <a:rPr lang="en-GB" sz="2200" dirty="0">
                <a:solidFill>
                  <a:prstClr val="black"/>
                </a:solidFill>
                <a:latin typeface="Calibri" panose="020F0502020204030204"/>
              </a:rPr>
              <a:t> in spatial distribution of incinerators: </a:t>
            </a:r>
            <a:r>
              <a:rPr lang="en-GB" sz="2000" dirty="0">
                <a:hlinkClick r:id="rId3"/>
              </a:rPr>
              <a:t>How waste burning affects UK’s poorest neighbourhoods (youtube.com)</a:t>
            </a:r>
            <a:endParaRPr lang="en-GB" sz="2200" dirty="0">
              <a:solidFill>
                <a:prstClr val="black"/>
              </a:solidFill>
              <a:latin typeface="Calibri" panose="020F0502020204030204"/>
            </a:endParaRPr>
          </a:p>
        </p:txBody>
      </p:sp>
      <p:pic>
        <p:nvPicPr>
          <p:cNvPr id="11" name="Picture 10">
            <a:extLst>
              <a:ext uri="{FF2B5EF4-FFF2-40B4-BE49-F238E27FC236}">
                <a16:creationId xmlns:a16="http://schemas.microsoft.com/office/drawing/2014/main" id="{36A79FA2-69AE-BFAF-2D3F-D339C68B4EAC}"/>
              </a:ext>
            </a:extLst>
          </p:cNvPr>
          <p:cNvPicPr>
            <a:picLocks noChangeAspect="1"/>
          </p:cNvPicPr>
          <p:nvPr/>
        </p:nvPicPr>
        <p:blipFill rotWithShape="1">
          <a:blip r:embed="rId4">
            <a:extLst>
              <a:ext uri="{28A0092B-C50C-407E-A947-70E740481C1C}">
                <a14:useLocalDpi xmlns:a14="http://schemas.microsoft.com/office/drawing/2010/main" val="0"/>
              </a:ext>
            </a:extLst>
          </a:blip>
          <a:srcRect l="36791" r="36791"/>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pic>
        <p:nvPicPr>
          <p:cNvPr id="6" name="Picture 5">
            <a:extLst>
              <a:ext uri="{FF2B5EF4-FFF2-40B4-BE49-F238E27FC236}">
                <a16:creationId xmlns:a16="http://schemas.microsoft.com/office/drawing/2014/main" id="{01FAABD8-F79A-CC8B-7A64-52A96FF17433}"/>
              </a:ext>
            </a:extLst>
          </p:cNvPr>
          <p:cNvPicPr>
            <a:picLocks noChangeAspect="1"/>
          </p:cNvPicPr>
          <p:nvPr/>
        </p:nvPicPr>
        <p:blipFill>
          <a:blip r:embed="rId5"/>
          <a:stretch>
            <a:fillRect/>
          </a:stretch>
        </p:blipFill>
        <p:spPr>
          <a:xfrm>
            <a:off x="6968652" y="2031778"/>
            <a:ext cx="4934883" cy="3558946"/>
          </a:xfrm>
          <a:prstGeom prst="rect">
            <a:avLst/>
          </a:prstGeom>
        </p:spPr>
      </p:pic>
      <p:sp>
        <p:nvSpPr>
          <p:cNvPr id="7" name="TextBox 6">
            <a:extLst>
              <a:ext uri="{FF2B5EF4-FFF2-40B4-BE49-F238E27FC236}">
                <a16:creationId xmlns:a16="http://schemas.microsoft.com/office/drawing/2014/main" id="{DFA1FA65-20D5-B4AB-1F79-0AC6D643D6E3}"/>
              </a:ext>
            </a:extLst>
          </p:cNvPr>
          <p:cNvSpPr txBox="1"/>
          <p:nvPr/>
        </p:nvSpPr>
        <p:spPr>
          <a:xfrm>
            <a:off x="3322466" y="3626846"/>
            <a:ext cx="3690729" cy="461665"/>
          </a:xfrm>
          <a:prstGeom prst="rect">
            <a:avLst/>
          </a:prstGeom>
          <a:noFill/>
        </p:spPr>
        <p:txBody>
          <a:bodyPr wrap="square">
            <a:spAutoFit/>
          </a:bodyPr>
          <a:lstStyle/>
          <a:p>
            <a:pPr algn="ctr"/>
            <a:r>
              <a:rPr lang="en-GB" sz="1200" dirty="0"/>
              <a:t>Source: Client Earth report “Greenhouse Gas and Air Quality Impacts of Incineration and Landfill” (2020)</a:t>
            </a:r>
          </a:p>
        </p:txBody>
      </p:sp>
    </p:spTree>
    <p:extLst>
      <p:ext uri="{BB962C8B-B14F-4D97-AF65-F5344CB8AC3E}">
        <p14:creationId xmlns:p14="http://schemas.microsoft.com/office/powerpoint/2010/main" val="16508660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20</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fr-FR" b="1" dirty="0"/>
              <a:t>I</a:t>
            </a:r>
            <a:r>
              <a:rPr lang="en-GB" b="1" dirty="0" err="1"/>
              <a:t>nformal</a:t>
            </a:r>
            <a:r>
              <a:rPr lang="en-GB" b="1" dirty="0"/>
              <a:t> Recycling</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sp>
        <p:nvSpPr>
          <p:cNvPr id="3" name="TextBox 2">
            <a:extLst>
              <a:ext uri="{FF2B5EF4-FFF2-40B4-BE49-F238E27FC236}">
                <a16:creationId xmlns:a16="http://schemas.microsoft.com/office/drawing/2014/main" id="{F7FF2CF4-9E1C-7CAC-0D0E-61781236FF03}"/>
              </a:ext>
            </a:extLst>
          </p:cNvPr>
          <p:cNvSpPr txBox="1"/>
          <p:nvPr/>
        </p:nvSpPr>
        <p:spPr>
          <a:xfrm>
            <a:off x="3393102" y="663123"/>
            <a:ext cx="8627165" cy="5509200"/>
          </a:xfrm>
          <a:prstGeom prst="rect">
            <a:avLst/>
          </a:prstGeom>
          <a:noFill/>
        </p:spPr>
        <p:txBody>
          <a:bodyPr wrap="square" rtlCol="0">
            <a:spAutoFit/>
          </a:bodyPr>
          <a:lstStyle/>
          <a:p>
            <a:r>
              <a:rPr lang="en-GB" sz="2200" dirty="0"/>
              <a:t>While affluent countries can afford to collect, sort, and salvage waste materials (often away from domestic centres), less developed countries or low socio-economic regions do not have this infrastructure.</a:t>
            </a:r>
          </a:p>
          <a:p>
            <a:endParaRPr lang="en-GB" sz="2200" dirty="0"/>
          </a:p>
          <a:p>
            <a:r>
              <a:rPr lang="en-GB" sz="2200" dirty="0"/>
              <a:t>History reveals informal waste-picking (also called ‘scavenging’) has existed for centuries.</a:t>
            </a:r>
          </a:p>
          <a:p>
            <a:endParaRPr lang="en-GB" sz="2200" dirty="0"/>
          </a:p>
          <a:p>
            <a:r>
              <a:rPr lang="en-GB" sz="2200" dirty="0"/>
              <a:t>When scarcity of materials increases, so does the value of discarded ‘waste’ materials.</a:t>
            </a:r>
          </a:p>
          <a:p>
            <a:endParaRPr lang="en-GB" sz="2200" dirty="0"/>
          </a:p>
          <a:p>
            <a:r>
              <a:rPr lang="en-GB" sz="2200" dirty="0"/>
              <a:t>Waste-pickers often operate informally (not part of national policy practices)</a:t>
            </a:r>
          </a:p>
          <a:p>
            <a:endParaRPr lang="en-GB" sz="2200" dirty="0"/>
          </a:p>
          <a:p>
            <a:r>
              <a:rPr lang="en-GB" sz="2200" dirty="0"/>
              <a:t>Fundamentally play a significant role:</a:t>
            </a:r>
          </a:p>
          <a:p>
            <a:r>
              <a:rPr lang="en-GB" sz="2200" dirty="0"/>
              <a:t>- Remove material from waste flows – reducing downstream pollution</a:t>
            </a:r>
          </a:p>
          <a:p>
            <a:r>
              <a:rPr lang="en-GB" sz="2200" dirty="0"/>
              <a:t>- Low economic burden (often casual or black-market)</a:t>
            </a:r>
          </a:p>
        </p:txBody>
      </p:sp>
      <p:pic>
        <p:nvPicPr>
          <p:cNvPr id="6" name="Picture 5">
            <a:extLst>
              <a:ext uri="{FF2B5EF4-FFF2-40B4-BE49-F238E27FC236}">
                <a16:creationId xmlns:a16="http://schemas.microsoft.com/office/drawing/2014/main" id="{1B865096-41DD-F4E4-74A5-CD07DFF96E2D}"/>
              </a:ext>
            </a:extLst>
          </p:cNvPr>
          <p:cNvPicPr>
            <a:picLocks noChangeAspect="1"/>
          </p:cNvPicPr>
          <p:nvPr/>
        </p:nvPicPr>
        <p:blipFill rotWithShape="1">
          <a:blip r:embed="rId3">
            <a:extLst>
              <a:ext uri="{28A0092B-C50C-407E-A947-70E740481C1C}">
                <a14:useLocalDpi xmlns:a14="http://schemas.microsoft.com/office/drawing/2010/main" val="0"/>
              </a:ext>
            </a:extLst>
          </a:blip>
          <a:srcRect l="32404" r="32404"/>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Tree>
    <p:extLst>
      <p:ext uri="{BB962C8B-B14F-4D97-AF65-F5344CB8AC3E}">
        <p14:creationId xmlns:p14="http://schemas.microsoft.com/office/powerpoint/2010/main" val="28895591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21</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fr-FR" b="1" dirty="0"/>
              <a:t> </a:t>
            </a:r>
            <a:r>
              <a:rPr lang="en-GB" b="1" dirty="0"/>
              <a:t>Waste-pickers</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sp>
        <p:nvSpPr>
          <p:cNvPr id="17" name="TextBox 16">
            <a:extLst>
              <a:ext uri="{FF2B5EF4-FFF2-40B4-BE49-F238E27FC236}">
                <a16:creationId xmlns:a16="http://schemas.microsoft.com/office/drawing/2014/main" id="{DF6D3804-FADE-7024-F8FA-6753F8380DD8}"/>
              </a:ext>
            </a:extLst>
          </p:cNvPr>
          <p:cNvSpPr txBox="1"/>
          <p:nvPr/>
        </p:nvSpPr>
        <p:spPr>
          <a:xfrm>
            <a:off x="304800" y="738664"/>
            <a:ext cx="5573104" cy="461665"/>
          </a:xfrm>
          <a:prstGeom prst="rect">
            <a:avLst/>
          </a:prstGeom>
          <a:noFill/>
        </p:spPr>
        <p:txBody>
          <a:bodyPr wrap="square">
            <a:spAutoFit/>
          </a:bodyPr>
          <a:lstStyle/>
          <a:p>
            <a:pPr algn="ct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TBC</a:t>
            </a:r>
            <a:endParaRPr lang="en-GB" dirty="0"/>
          </a:p>
        </p:txBody>
      </p:sp>
      <p:pic>
        <p:nvPicPr>
          <p:cNvPr id="3" name="Online Media 2" title="Why People Risk Their Lives At One Of The Largest Landfills In The World | Risky Business">
            <a:hlinkClick r:id="" action="ppaction://media"/>
            <a:extLst>
              <a:ext uri="{FF2B5EF4-FFF2-40B4-BE49-F238E27FC236}">
                <a16:creationId xmlns:a16="http://schemas.microsoft.com/office/drawing/2014/main" id="{64BD952A-337D-AAFE-53F7-83D207860C2B}"/>
              </a:ext>
            </a:extLst>
          </p:cNvPr>
          <p:cNvPicPr>
            <a:picLocks noRot="1" noChangeAspect="1"/>
          </p:cNvPicPr>
          <p:nvPr>
            <a:videoFile r:link="rId1"/>
          </p:nvPr>
        </p:nvPicPr>
        <p:blipFill>
          <a:blip r:embed="rId4"/>
          <a:stretch>
            <a:fillRect/>
          </a:stretch>
        </p:blipFill>
        <p:spPr>
          <a:xfrm>
            <a:off x="1016000" y="558800"/>
            <a:ext cx="10160000" cy="5740400"/>
          </a:xfrm>
          <a:prstGeom prst="rect">
            <a:avLst/>
          </a:prstGeom>
        </p:spPr>
      </p:pic>
    </p:spTree>
    <p:extLst>
      <p:ext uri="{BB962C8B-B14F-4D97-AF65-F5344CB8AC3E}">
        <p14:creationId xmlns:p14="http://schemas.microsoft.com/office/powerpoint/2010/main" val="1596841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22</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en-GB" b="1" dirty="0"/>
              <a:t>Affluence and Recycling</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pic>
        <p:nvPicPr>
          <p:cNvPr id="18" name="Picture 17" descr="A diagram of different types of industry&#10;&#10;Description automatically generated">
            <a:extLst>
              <a:ext uri="{FF2B5EF4-FFF2-40B4-BE49-F238E27FC236}">
                <a16:creationId xmlns:a16="http://schemas.microsoft.com/office/drawing/2014/main" id="{4D261E0E-5265-F2E3-7FB8-E9795CE3B68B}"/>
              </a:ext>
            </a:extLst>
          </p:cNvPr>
          <p:cNvPicPr>
            <a:picLocks noChangeAspect="1"/>
          </p:cNvPicPr>
          <p:nvPr/>
        </p:nvPicPr>
        <p:blipFill rotWithShape="1">
          <a:blip r:embed="rId3">
            <a:extLst>
              <a:ext uri="{28A0092B-C50C-407E-A947-70E740481C1C}">
                <a14:useLocalDpi xmlns:a14="http://schemas.microsoft.com/office/drawing/2010/main" val="0"/>
              </a:ext>
            </a:extLst>
          </a:blip>
          <a:srcRect l="24083" t="4531" r="45217" b="4681"/>
          <a:stretch/>
        </p:blipFill>
        <p:spPr>
          <a:xfrm>
            <a:off x="0" y="779755"/>
            <a:ext cx="2378765" cy="5275936"/>
          </a:xfrm>
          <a:prstGeom prst="rect">
            <a:avLst/>
          </a:prstGeom>
        </p:spPr>
      </p:pic>
      <p:sp>
        <p:nvSpPr>
          <p:cNvPr id="3" name="TextBox 2">
            <a:extLst>
              <a:ext uri="{FF2B5EF4-FFF2-40B4-BE49-F238E27FC236}">
                <a16:creationId xmlns:a16="http://schemas.microsoft.com/office/drawing/2014/main" id="{F7FF2CF4-9E1C-7CAC-0D0E-61781236FF03}"/>
              </a:ext>
            </a:extLst>
          </p:cNvPr>
          <p:cNvSpPr txBox="1"/>
          <p:nvPr/>
        </p:nvSpPr>
        <p:spPr>
          <a:xfrm>
            <a:off x="2451652" y="1019821"/>
            <a:ext cx="9541565" cy="4524315"/>
          </a:xfrm>
          <a:prstGeom prst="rect">
            <a:avLst/>
          </a:prstGeom>
          <a:noFill/>
        </p:spPr>
        <p:txBody>
          <a:bodyPr wrap="square" rtlCol="0">
            <a:spAutoFit/>
          </a:bodyPr>
          <a:lstStyle/>
          <a:p>
            <a:r>
              <a:rPr lang="en-GB" sz="2400" dirty="0"/>
              <a:t>The review of historical trends in recycling practices and drivers indicates that there is a trend between socio-economic factors and recycling behaviour</a:t>
            </a:r>
          </a:p>
          <a:p>
            <a:endParaRPr lang="en-GB" sz="2400" dirty="0"/>
          </a:p>
          <a:p>
            <a:r>
              <a:rPr lang="en-GB" sz="2400" dirty="0"/>
              <a:t>During periods of deprivation / low economic success, resulting in poverty or scarcity in access to / availability of materials, recycling increases.</a:t>
            </a:r>
          </a:p>
          <a:p>
            <a:endParaRPr lang="en-GB" sz="2400" dirty="0"/>
          </a:p>
          <a:p>
            <a:r>
              <a:rPr lang="en-GB" sz="2400" dirty="0"/>
              <a:t>During period of affluence, consumption increases, and so does waste. </a:t>
            </a:r>
          </a:p>
          <a:p>
            <a:endParaRPr lang="en-GB" sz="2400" dirty="0"/>
          </a:p>
          <a:p>
            <a:r>
              <a:rPr lang="en-GB" sz="2400" dirty="0"/>
              <a:t>The potential / actual </a:t>
            </a:r>
            <a:r>
              <a:rPr lang="en-GB" sz="2400" b="1" i="1" dirty="0"/>
              <a:t>value</a:t>
            </a:r>
            <a:r>
              <a:rPr lang="en-GB" sz="2400" dirty="0"/>
              <a:t> of the material and its </a:t>
            </a:r>
            <a:r>
              <a:rPr lang="en-GB" sz="2400" b="1" i="1" dirty="0"/>
              <a:t>perceived value </a:t>
            </a:r>
            <a:r>
              <a:rPr lang="en-GB" sz="2400" dirty="0"/>
              <a:t>vary</a:t>
            </a:r>
          </a:p>
          <a:p>
            <a:endParaRPr lang="en-GB" sz="2400" dirty="0"/>
          </a:p>
          <a:p>
            <a:r>
              <a:rPr lang="en-GB" sz="2400" dirty="0"/>
              <a:t>We will cover Value in a subsequent lecture </a:t>
            </a:r>
          </a:p>
        </p:txBody>
      </p:sp>
    </p:spTree>
    <p:extLst>
      <p:ext uri="{BB962C8B-B14F-4D97-AF65-F5344CB8AC3E}">
        <p14:creationId xmlns:p14="http://schemas.microsoft.com/office/powerpoint/2010/main" val="13852144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23</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en-GB" b="1" dirty="0"/>
              <a:t>Summary</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pic>
        <p:nvPicPr>
          <p:cNvPr id="18" name="Picture 17" descr="A diagram of different types of industry&#10;&#10;Description automatically generated">
            <a:extLst>
              <a:ext uri="{FF2B5EF4-FFF2-40B4-BE49-F238E27FC236}">
                <a16:creationId xmlns:a16="http://schemas.microsoft.com/office/drawing/2014/main" id="{4D261E0E-5265-F2E3-7FB8-E9795CE3B68B}"/>
              </a:ext>
            </a:extLst>
          </p:cNvPr>
          <p:cNvPicPr>
            <a:picLocks noChangeAspect="1"/>
          </p:cNvPicPr>
          <p:nvPr/>
        </p:nvPicPr>
        <p:blipFill rotWithShape="1">
          <a:blip r:embed="rId3">
            <a:extLst>
              <a:ext uri="{28A0092B-C50C-407E-A947-70E740481C1C}">
                <a14:useLocalDpi xmlns:a14="http://schemas.microsoft.com/office/drawing/2010/main" val="0"/>
              </a:ext>
            </a:extLst>
          </a:blip>
          <a:srcRect l="24083" t="4531" r="45217" b="4681"/>
          <a:stretch/>
        </p:blipFill>
        <p:spPr>
          <a:xfrm>
            <a:off x="0" y="779755"/>
            <a:ext cx="2378765" cy="5275936"/>
          </a:xfrm>
          <a:prstGeom prst="rect">
            <a:avLst/>
          </a:prstGeom>
        </p:spPr>
      </p:pic>
      <p:sp>
        <p:nvSpPr>
          <p:cNvPr id="3" name="TextBox 2">
            <a:extLst>
              <a:ext uri="{FF2B5EF4-FFF2-40B4-BE49-F238E27FC236}">
                <a16:creationId xmlns:a16="http://schemas.microsoft.com/office/drawing/2014/main" id="{F7FF2CF4-9E1C-7CAC-0D0E-61781236FF03}"/>
              </a:ext>
            </a:extLst>
          </p:cNvPr>
          <p:cNvSpPr txBox="1"/>
          <p:nvPr/>
        </p:nvSpPr>
        <p:spPr>
          <a:xfrm>
            <a:off x="2504382" y="779755"/>
            <a:ext cx="9541565" cy="5262979"/>
          </a:xfrm>
          <a:prstGeom prst="rect">
            <a:avLst/>
          </a:prstGeom>
          <a:noFill/>
        </p:spPr>
        <p:txBody>
          <a:bodyPr wrap="square" rtlCol="0">
            <a:spAutoFit/>
          </a:bodyPr>
          <a:lstStyle/>
          <a:p>
            <a:r>
              <a:rPr lang="en-GB" sz="2400" dirty="0"/>
              <a:t>In this lecture we covered the following:</a:t>
            </a:r>
          </a:p>
          <a:p>
            <a:endParaRPr lang="en-GB" sz="2400" dirty="0"/>
          </a:p>
          <a:p>
            <a:pPr marL="342900" indent="-342900">
              <a:buFont typeface="Arial" panose="020B0604020202020204" pitchFamily="34" charset="0"/>
              <a:buChar char="•"/>
            </a:pPr>
            <a:r>
              <a:rPr lang="en-GB" sz="2400" dirty="0"/>
              <a:t>Definition of recycling</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Historic (ancient) examples for recycling, and the drivers behind it</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The changing drivers of recycling behaviour over time</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The effectiveness of recycling, its benefits and drawbacks</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The R-strategies and the limited effectiveness of recycling in comparison to other circular strategies</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The role of informal recycling (waste-pickers)</a:t>
            </a:r>
          </a:p>
        </p:txBody>
      </p:sp>
    </p:spTree>
    <p:extLst>
      <p:ext uri="{BB962C8B-B14F-4D97-AF65-F5344CB8AC3E}">
        <p14:creationId xmlns:p14="http://schemas.microsoft.com/office/powerpoint/2010/main" val="20685707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24</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fr-FR" b="1" dirty="0"/>
              <a:t>Next Session</a:t>
            </a:r>
            <a:endParaRPr lang="en-GB" b="1" dirty="0"/>
          </a:p>
        </p:txBody>
      </p:sp>
      <p:sp>
        <p:nvSpPr>
          <p:cNvPr id="12" name="TextBox 11">
            <a:extLst>
              <a:ext uri="{FF2B5EF4-FFF2-40B4-BE49-F238E27FC236}">
                <a16:creationId xmlns:a16="http://schemas.microsoft.com/office/drawing/2014/main" id="{38C4A143-C346-A5D7-3DFF-2CAF7FBCDBED}"/>
              </a:ext>
            </a:extLst>
          </p:cNvPr>
          <p:cNvSpPr txBox="1"/>
          <p:nvPr/>
        </p:nvSpPr>
        <p:spPr>
          <a:xfrm>
            <a:off x="3374020" y="671329"/>
            <a:ext cx="8665330" cy="5878532"/>
          </a:xfrm>
          <a:prstGeom prst="rect">
            <a:avLst/>
          </a:prstGeom>
          <a:noFill/>
        </p:spPr>
        <p:txBody>
          <a:bodyPr wrap="square" rtlCol="0">
            <a:spAutoFit/>
          </a:bodyPr>
          <a:lstStyle/>
          <a:p>
            <a:r>
              <a:rPr lang="en-GB" sz="2400" dirty="0"/>
              <a:t>The next lecture will cover:</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t>Introduction to Circular Economy</a:t>
            </a:r>
          </a:p>
          <a:p>
            <a:endParaRPr lang="en-GB" sz="2400" dirty="0"/>
          </a:p>
          <a:p>
            <a:r>
              <a:rPr lang="en-GB" sz="2400" dirty="0"/>
              <a:t>Suggested activities:</a:t>
            </a:r>
          </a:p>
          <a:p>
            <a:endParaRPr lang="en-GB" sz="2400" dirty="0"/>
          </a:p>
          <a:p>
            <a:pPr marL="342900" indent="-342900">
              <a:buFont typeface="Arial" panose="020B0604020202020204" pitchFamily="34" charset="0"/>
              <a:buChar char="•"/>
            </a:pPr>
            <a:r>
              <a:rPr lang="en-GB" sz="2400" dirty="0"/>
              <a:t>Explore recycling rates in Europe: </a:t>
            </a:r>
            <a:r>
              <a:rPr lang="en-GB" sz="2400" dirty="0">
                <a:hlinkClick r:id="rId3"/>
              </a:rPr>
              <a:t>Statistics | Eurostat (europa.eu)</a:t>
            </a:r>
            <a:endParaRPr lang="en-GB" sz="2400" dirty="0"/>
          </a:p>
          <a:p>
            <a:endParaRPr lang="en-GB" sz="2400" dirty="0"/>
          </a:p>
          <a:p>
            <a:r>
              <a:rPr lang="en-GB" sz="2400" dirty="0"/>
              <a:t>Suggested reading:</a:t>
            </a:r>
          </a:p>
          <a:p>
            <a:endParaRPr lang="en-GB" sz="2400" dirty="0"/>
          </a:p>
          <a:p>
            <a:pPr algn="ctr"/>
            <a:r>
              <a:rPr lang="en-GB" sz="2400" b="1" i="1" dirty="0"/>
              <a:t>Please see the Notes section of the PowerPoint slides where all literature cited in the slides is referenced, alongside the References slide at the end.</a:t>
            </a:r>
          </a:p>
          <a:p>
            <a:pPr algn="ctr"/>
            <a:endParaRPr lang="en-GB" sz="2400" b="1" i="1" dirty="0"/>
          </a:p>
          <a:p>
            <a:pPr algn="ctr"/>
            <a:r>
              <a:rPr lang="en-GB" sz="2400" b="1" i="1" dirty="0"/>
              <a:t>This is the case for all lectures.</a:t>
            </a:r>
            <a:endParaRPr lang="en-GB" sz="2400" dirty="0"/>
          </a:p>
          <a:p>
            <a:pPr marL="285750" indent="-285750">
              <a:buFont typeface="Arial" panose="020B0604020202020204" pitchFamily="34" charset="0"/>
              <a:buChar char="•"/>
            </a:pPr>
            <a:endParaRPr lang="en-GB" sz="1600" dirty="0"/>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3" name="TextBox 2">
            <a:extLst>
              <a:ext uri="{FF2B5EF4-FFF2-40B4-BE49-F238E27FC236}">
                <a16:creationId xmlns:a16="http://schemas.microsoft.com/office/drawing/2014/main" id="{FC166DDA-B509-215E-99A6-F662175F2F0F}"/>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pic>
        <p:nvPicPr>
          <p:cNvPr id="4" name="Picture 3">
            <a:extLst>
              <a:ext uri="{FF2B5EF4-FFF2-40B4-BE49-F238E27FC236}">
                <a16:creationId xmlns:a16="http://schemas.microsoft.com/office/drawing/2014/main" id="{B806B5E0-1974-8050-F4F1-6A0FBABAFB1E}"/>
              </a:ext>
            </a:extLst>
          </p:cNvPr>
          <p:cNvPicPr>
            <a:picLocks noChangeAspect="1"/>
          </p:cNvPicPr>
          <p:nvPr/>
        </p:nvPicPr>
        <p:blipFill rotWithShape="1">
          <a:blip r:embed="rId4">
            <a:extLst>
              <a:ext uri="{28A0092B-C50C-407E-A947-70E740481C1C}">
                <a14:useLocalDpi xmlns:a14="http://schemas.microsoft.com/office/drawing/2010/main" val="0"/>
              </a:ext>
            </a:extLst>
          </a:blip>
          <a:srcRect l="61320" t="-7470" r="702" b="-13020"/>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Tree>
    <p:extLst>
      <p:ext uri="{BB962C8B-B14F-4D97-AF65-F5344CB8AC3E}">
        <p14:creationId xmlns:p14="http://schemas.microsoft.com/office/powerpoint/2010/main" val="42453417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74DD6-7D90-89C8-E88D-E57225275B7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D68B2BD-BE37-06A8-7104-842F547F83B5}"/>
              </a:ext>
            </a:extLst>
          </p:cNvPr>
          <p:cNvSpPr txBox="1"/>
          <p:nvPr/>
        </p:nvSpPr>
        <p:spPr>
          <a:xfrm>
            <a:off x="-1" y="6466114"/>
            <a:ext cx="12186389" cy="369332"/>
          </a:xfrm>
          <a:prstGeom prst="rect">
            <a:avLst/>
          </a:prstGeom>
          <a:noFill/>
        </p:spPr>
        <p:txBody>
          <a:bodyPr wrap="square" rtlCol="0">
            <a:spAutoFit/>
          </a:bodyPr>
          <a:lstStyle/>
          <a:p>
            <a:r>
              <a:rPr lang="en-GB" dirty="0"/>
              <a:t>A. Cunningham			 Lecture 3: Recycling Economy</a:t>
            </a:r>
          </a:p>
        </p:txBody>
      </p:sp>
      <p:sp>
        <p:nvSpPr>
          <p:cNvPr id="5" name="TextBox 4">
            <a:extLst>
              <a:ext uri="{FF2B5EF4-FFF2-40B4-BE49-F238E27FC236}">
                <a16:creationId xmlns:a16="http://schemas.microsoft.com/office/drawing/2014/main" id="{B3A33C42-D0D0-3F26-9A58-5C8A666D64E8}"/>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25</a:t>
            </a:fld>
            <a:r>
              <a:rPr lang="en-GB" dirty="0"/>
              <a:t> / 27</a:t>
            </a:r>
          </a:p>
        </p:txBody>
      </p:sp>
      <p:sp>
        <p:nvSpPr>
          <p:cNvPr id="8" name="TextBox 7">
            <a:extLst>
              <a:ext uri="{FF2B5EF4-FFF2-40B4-BE49-F238E27FC236}">
                <a16:creationId xmlns:a16="http://schemas.microsoft.com/office/drawing/2014/main" id="{097BCFA9-84C3-F719-8178-2DC97D9D70AA}"/>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en-GB" b="1" dirty="0"/>
              <a:t>References</a:t>
            </a:r>
          </a:p>
        </p:txBody>
      </p:sp>
      <p:sp>
        <p:nvSpPr>
          <p:cNvPr id="2" name="TextBox 1">
            <a:extLst>
              <a:ext uri="{FF2B5EF4-FFF2-40B4-BE49-F238E27FC236}">
                <a16:creationId xmlns:a16="http://schemas.microsoft.com/office/drawing/2014/main" id="{D5A3F9C7-9D7A-5E4A-67AC-AEE25A38A906}"/>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pic>
        <p:nvPicPr>
          <p:cNvPr id="7" name="Picture 6">
            <a:extLst>
              <a:ext uri="{FF2B5EF4-FFF2-40B4-BE49-F238E27FC236}">
                <a16:creationId xmlns:a16="http://schemas.microsoft.com/office/drawing/2014/main" id="{70C383DD-A86B-BE77-48CB-61D40B78FB5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612" y="289640"/>
            <a:ext cx="3974785" cy="6176474"/>
          </a:xfrm>
          <a:prstGeom prst="rect">
            <a:avLst/>
          </a:prstGeom>
        </p:spPr>
      </p:pic>
      <p:sp>
        <p:nvSpPr>
          <p:cNvPr id="3" name="TextBox 2">
            <a:extLst>
              <a:ext uri="{FF2B5EF4-FFF2-40B4-BE49-F238E27FC236}">
                <a16:creationId xmlns:a16="http://schemas.microsoft.com/office/drawing/2014/main" id="{F66D47E6-B31B-56AC-D723-22173E3B3C01}"/>
              </a:ext>
            </a:extLst>
          </p:cNvPr>
          <p:cNvSpPr txBox="1"/>
          <p:nvPr/>
        </p:nvSpPr>
        <p:spPr>
          <a:xfrm>
            <a:off x="3836378" y="797510"/>
            <a:ext cx="8355622" cy="5262979"/>
          </a:xfrm>
          <a:prstGeom prst="rect">
            <a:avLst/>
          </a:prstGeom>
          <a:noFill/>
        </p:spPr>
        <p:txBody>
          <a:bodyPr wrap="square" rtlCol="0">
            <a:spAutoFit/>
          </a:bodyPr>
          <a:lstStyle/>
          <a:p>
            <a:pPr marL="171450" indent="-171450">
              <a:buFont typeface="Arial" panose="020B0604020202020204" pitchFamily="34" charset="0"/>
              <a:buChar char="•"/>
            </a:pPr>
            <a:r>
              <a:rPr lang="en-GB" sz="1400" b="0" i="0" dirty="0">
                <a:solidFill>
                  <a:srgbClr val="222222"/>
                </a:solidFill>
                <a:effectLst/>
              </a:rPr>
              <a:t>Amick, D.S., 2015. The recycling of material culture today and during the </a:t>
            </a:r>
            <a:r>
              <a:rPr lang="en-GB" sz="1400" b="0" i="0" dirty="0" err="1">
                <a:solidFill>
                  <a:srgbClr val="222222"/>
                </a:solidFill>
                <a:effectLst/>
              </a:rPr>
              <a:t>Paleolithic</a:t>
            </a:r>
            <a:r>
              <a:rPr lang="en-GB" sz="1400" b="0" i="0" dirty="0">
                <a:solidFill>
                  <a:srgbClr val="222222"/>
                </a:solidFill>
                <a:effectLst/>
              </a:rPr>
              <a:t>. Quaternary International, 361, pp.4-20.</a:t>
            </a:r>
          </a:p>
          <a:p>
            <a:pPr marL="171450" indent="-171450">
              <a:buFont typeface="Arial" panose="020B0604020202020204" pitchFamily="34" charset="0"/>
              <a:buChar char="•"/>
            </a:pPr>
            <a:endParaRPr lang="en-GB" sz="1400" b="0" i="0" dirty="0">
              <a:solidFill>
                <a:srgbClr val="222222"/>
              </a:solidFill>
              <a:effectLst/>
            </a:endParaRPr>
          </a:p>
          <a:p>
            <a:pPr marL="171450" indent="-171450">
              <a:buFont typeface="Arial" panose="020B0604020202020204" pitchFamily="34" charset="0"/>
              <a:buChar char="•"/>
            </a:pPr>
            <a:r>
              <a:rPr lang="en-GB" sz="1400" b="0" i="0" dirty="0">
                <a:solidFill>
                  <a:srgbClr val="222222"/>
                </a:solidFill>
                <a:effectLst/>
              </a:rPr>
              <a:t>Barnett, M.J., Hancock, P.I., Klotz, L.E. and Attari, S.Z., 2023. Recycling bias and reduction neglect. Nature Sustainability, 6(11), pp.1418-1425.</a:t>
            </a:r>
          </a:p>
          <a:p>
            <a:pPr marL="171450" indent="-171450">
              <a:buFont typeface="Arial" panose="020B0604020202020204" pitchFamily="34" charset="0"/>
              <a:buChar char="•"/>
            </a:pPr>
            <a:endParaRPr lang="en-GB" sz="1400" b="0" i="0" dirty="0">
              <a:solidFill>
                <a:srgbClr val="222222"/>
              </a:solidFill>
              <a:effectLst/>
            </a:endParaRPr>
          </a:p>
          <a:p>
            <a:pPr marL="171450" indent="-171450">
              <a:buFont typeface="Arial" panose="020B0604020202020204" pitchFamily="34" charset="0"/>
              <a:buChar char="•"/>
            </a:pPr>
            <a:r>
              <a:rPr lang="en-GB" sz="1400" b="0" i="0" dirty="0">
                <a:solidFill>
                  <a:srgbClr val="222222"/>
                </a:solidFill>
                <a:effectLst/>
              </a:rPr>
              <a:t>Laner, D., Crest, M., Scharff, H., Morris, J.W. and </a:t>
            </a:r>
            <a:r>
              <a:rPr lang="en-GB" sz="1400" b="0" i="0" dirty="0" err="1">
                <a:solidFill>
                  <a:srgbClr val="222222"/>
                </a:solidFill>
                <a:effectLst/>
              </a:rPr>
              <a:t>Barlaz</a:t>
            </a:r>
            <a:r>
              <a:rPr lang="en-GB" sz="1400" b="0" i="0" dirty="0">
                <a:solidFill>
                  <a:srgbClr val="222222"/>
                </a:solidFill>
                <a:effectLst/>
              </a:rPr>
              <a:t>, M.A., 2012. A review of approaches for the long-term management of municipal solid waste landfills. Waste management, 32(3), pp.498-512.</a:t>
            </a:r>
          </a:p>
          <a:p>
            <a:pPr marL="171450" indent="-171450">
              <a:buFont typeface="Arial" panose="020B0604020202020204" pitchFamily="34" charset="0"/>
              <a:buChar char="•"/>
            </a:pPr>
            <a:endParaRPr lang="en-GB" sz="1400" b="0" i="0" dirty="0">
              <a:solidFill>
                <a:srgbClr val="222222"/>
              </a:solidFill>
              <a:effectLst/>
            </a:endParaRPr>
          </a:p>
          <a:p>
            <a:pPr marL="171450" indent="-171450">
              <a:buFont typeface="Arial" panose="020B0604020202020204" pitchFamily="34" charset="0"/>
              <a:buChar char="•"/>
            </a:pPr>
            <a:r>
              <a:rPr lang="en-GB" sz="1400" b="0" i="0" dirty="0">
                <a:solidFill>
                  <a:srgbClr val="222222"/>
                </a:solidFill>
                <a:effectLst/>
              </a:rPr>
              <a:t>McDonough, W., and M. </a:t>
            </a:r>
            <a:r>
              <a:rPr lang="en-GB" sz="1400" b="0" i="0" dirty="0" err="1">
                <a:solidFill>
                  <a:srgbClr val="222222"/>
                </a:solidFill>
                <a:effectLst/>
              </a:rPr>
              <a:t>Braungart</a:t>
            </a:r>
            <a:r>
              <a:rPr lang="en-GB" sz="1400" b="0" i="0" dirty="0">
                <a:solidFill>
                  <a:srgbClr val="222222"/>
                </a:solidFill>
                <a:effectLst/>
              </a:rPr>
              <a:t>. 2002. Remaking the way we make things: Cradle to cradle. New York: North Point Press.</a:t>
            </a:r>
          </a:p>
          <a:p>
            <a:pPr marL="171450" indent="-171450">
              <a:buFont typeface="Arial" panose="020B0604020202020204" pitchFamily="34" charset="0"/>
              <a:buChar char="•"/>
            </a:pPr>
            <a:endParaRPr lang="en-GB" sz="1400" dirty="0">
              <a:solidFill>
                <a:srgbClr val="222222"/>
              </a:solidFill>
            </a:endParaRPr>
          </a:p>
          <a:p>
            <a:pPr marL="171450" indent="-171450">
              <a:buFont typeface="Arial" panose="020B0604020202020204" pitchFamily="34" charset="0"/>
              <a:buChar char="•"/>
            </a:pPr>
            <a:r>
              <a:rPr lang="en-GB" sz="1400" b="0" i="0" dirty="0">
                <a:solidFill>
                  <a:srgbClr val="222222"/>
                </a:solidFill>
                <a:effectLst/>
              </a:rPr>
              <a:t>Morais, J., Corder, G., </a:t>
            </a:r>
            <a:r>
              <a:rPr lang="en-GB" sz="1400" b="0" i="0" dirty="0" err="1">
                <a:solidFill>
                  <a:srgbClr val="222222"/>
                </a:solidFill>
                <a:effectLst/>
              </a:rPr>
              <a:t>Golev</a:t>
            </a:r>
            <a:r>
              <a:rPr lang="en-GB" sz="1400" b="0" i="0" dirty="0">
                <a:solidFill>
                  <a:srgbClr val="222222"/>
                </a:solidFill>
                <a:effectLst/>
              </a:rPr>
              <a:t>, A., Lawson, L. and Ali, S., 2022. Global review of human waste-picking and its contribution to poverty alleviation and a circular economy. Environmental Research Letters, 17(6), p.063002.</a:t>
            </a:r>
          </a:p>
          <a:p>
            <a:pPr marL="171450" indent="-171450">
              <a:buFont typeface="Arial" panose="020B0604020202020204" pitchFamily="34" charset="0"/>
              <a:buChar char="•"/>
            </a:pPr>
            <a:endParaRPr lang="en-GB" sz="1400" dirty="0">
              <a:solidFill>
                <a:srgbClr val="222222"/>
              </a:solidFill>
            </a:endParaRPr>
          </a:p>
          <a:p>
            <a:pPr marL="171450" indent="-171450">
              <a:buFont typeface="Arial" panose="020B0604020202020204" pitchFamily="34" charset="0"/>
              <a:buChar char="•"/>
            </a:pPr>
            <a:r>
              <a:rPr lang="en-GB" sz="1400" b="0" i="0" dirty="0">
                <a:solidFill>
                  <a:srgbClr val="222222"/>
                </a:solidFill>
                <a:effectLst/>
              </a:rPr>
              <a:t>Rosell, J., Blasco, R., Peris, J.F., Carbonell, E., </a:t>
            </a:r>
            <a:r>
              <a:rPr lang="en-GB" sz="1400" b="0" i="0" dirty="0" err="1">
                <a:solidFill>
                  <a:srgbClr val="222222"/>
                </a:solidFill>
                <a:effectLst/>
              </a:rPr>
              <a:t>Barkai</a:t>
            </a:r>
            <a:r>
              <a:rPr lang="en-GB" sz="1400" b="0" i="0" dirty="0">
                <a:solidFill>
                  <a:srgbClr val="222222"/>
                </a:solidFill>
                <a:effectLst/>
              </a:rPr>
              <a:t>, R. and Gopher, A., 2015. Recycling bones in the middle </a:t>
            </a:r>
            <a:r>
              <a:rPr lang="en-GB" sz="1400" b="0" i="0" dirty="0" err="1">
                <a:solidFill>
                  <a:srgbClr val="222222"/>
                </a:solidFill>
                <a:effectLst/>
              </a:rPr>
              <a:t>pleistocene</a:t>
            </a:r>
            <a:r>
              <a:rPr lang="en-GB" sz="1400" b="0" i="0" dirty="0">
                <a:solidFill>
                  <a:srgbClr val="222222"/>
                </a:solidFill>
                <a:effectLst/>
              </a:rPr>
              <a:t>: some reflections from Gran Dolina TD10-1 (Spain), </a:t>
            </a:r>
            <a:r>
              <a:rPr lang="en-GB" sz="1400" b="0" i="0" dirty="0" err="1">
                <a:solidFill>
                  <a:srgbClr val="222222"/>
                </a:solidFill>
                <a:effectLst/>
              </a:rPr>
              <a:t>bolomor</a:t>
            </a:r>
            <a:r>
              <a:rPr lang="en-GB" sz="1400" b="0" i="0" dirty="0">
                <a:solidFill>
                  <a:srgbClr val="222222"/>
                </a:solidFill>
                <a:effectLst/>
              </a:rPr>
              <a:t> cave (Spain) and </a:t>
            </a:r>
            <a:r>
              <a:rPr lang="en-GB" sz="1400" b="0" i="0" dirty="0" err="1">
                <a:solidFill>
                  <a:srgbClr val="222222"/>
                </a:solidFill>
                <a:effectLst/>
              </a:rPr>
              <a:t>Qesem</a:t>
            </a:r>
            <a:r>
              <a:rPr lang="en-GB" sz="1400" b="0" i="0" dirty="0">
                <a:solidFill>
                  <a:srgbClr val="222222"/>
                </a:solidFill>
                <a:effectLst/>
              </a:rPr>
              <a:t> cave (Israel). Quaternary International, 361, pp.297-312.</a:t>
            </a:r>
          </a:p>
          <a:p>
            <a:pPr marL="171450" indent="-171450">
              <a:buFont typeface="Arial" panose="020B0604020202020204" pitchFamily="34" charset="0"/>
              <a:buChar char="•"/>
            </a:pPr>
            <a:endParaRPr lang="en-GB" sz="1400" dirty="0">
              <a:solidFill>
                <a:srgbClr val="222222"/>
              </a:solidFill>
            </a:endParaRPr>
          </a:p>
          <a:p>
            <a:pPr marL="171450" indent="-171450">
              <a:buFont typeface="Arial" panose="020B0604020202020204" pitchFamily="34" charset="0"/>
              <a:buChar char="•"/>
            </a:pPr>
            <a:r>
              <a:rPr lang="en-GB" sz="1400" b="0" i="0" dirty="0" err="1">
                <a:solidFill>
                  <a:srgbClr val="222222"/>
                </a:solidFill>
                <a:effectLst/>
              </a:rPr>
              <a:t>Tammemagi</a:t>
            </a:r>
            <a:r>
              <a:rPr lang="en-GB" sz="1400" b="0" i="0" dirty="0">
                <a:solidFill>
                  <a:srgbClr val="222222"/>
                </a:solidFill>
                <a:effectLst/>
              </a:rPr>
              <a:t>, H., The All-Powerful NIMBY. 2000. In The Waste Crisis. Oxford University Press. </a:t>
            </a:r>
          </a:p>
          <a:p>
            <a:pPr marL="171450" indent="-171450">
              <a:buFont typeface="Arial" panose="020B0604020202020204" pitchFamily="34" charset="0"/>
              <a:buChar char="•"/>
            </a:pPr>
            <a:endParaRPr lang="en-GB" sz="1400" b="0" i="0" dirty="0">
              <a:solidFill>
                <a:srgbClr val="222222"/>
              </a:solidFill>
              <a:effectLst/>
            </a:endParaRPr>
          </a:p>
          <a:p>
            <a:pPr marL="171450" indent="-171450">
              <a:buFont typeface="Arial" panose="020B0604020202020204" pitchFamily="34" charset="0"/>
              <a:buChar char="•"/>
            </a:pPr>
            <a:r>
              <a:rPr lang="en-GB" sz="1400" b="0" i="0" dirty="0" err="1">
                <a:solidFill>
                  <a:srgbClr val="222222"/>
                </a:solidFill>
                <a:effectLst/>
              </a:rPr>
              <a:t>Vallero</a:t>
            </a:r>
            <a:r>
              <a:rPr lang="en-GB" sz="1400" b="0" i="0" dirty="0">
                <a:solidFill>
                  <a:srgbClr val="222222"/>
                </a:solidFill>
                <a:effectLst/>
              </a:rPr>
              <a:t>, D.A. and Blight, G., 2019, January. The municipal landfill. In Waste (pp. 235-258). Academic Press. Landfills – Yesterday, Today and Tomorrow – ScienceDirect https://www.sciencedirect.com/science/article/abs/pii/B9780123814753100300</a:t>
            </a:r>
          </a:p>
        </p:txBody>
      </p:sp>
    </p:spTree>
    <p:extLst>
      <p:ext uri="{BB962C8B-B14F-4D97-AF65-F5344CB8AC3E}">
        <p14:creationId xmlns:p14="http://schemas.microsoft.com/office/powerpoint/2010/main" val="222314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26</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fr-FR" b="1" dirty="0"/>
              <a:t>Questions</a:t>
            </a:r>
            <a:endParaRPr lang="en-GB" b="1" dirty="0"/>
          </a:p>
        </p:txBody>
      </p:sp>
      <p:sp>
        <p:nvSpPr>
          <p:cNvPr id="12" name="TextBox 11">
            <a:extLst>
              <a:ext uri="{FF2B5EF4-FFF2-40B4-BE49-F238E27FC236}">
                <a16:creationId xmlns:a16="http://schemas.microsoft.com/office/drawing/2014/main" id="{38C4A143-C346-A5D7-3DFF-2CAF7FBCDBED}"/>
              </a:ext>
            </a:extLst>
          </p:cNvPr>
          <p:cNvSpPr txBox="1"/>
          <p:nvPr/>
        </p:nvSpPr>
        <p:spPr>
          <a:xfrm>
            <a:off x="3825380" y="2128688"/>
            <a:ext cx="7499757" cy="2062103"/>
          </a:xfrm>
          <a:prstGeom prst="rect">
            <a:avLst/>
          </a:prstGeom>
          <a:noFill/>
        </p:spPr>
        <p:txBody>
          <a:bodyPr wrap="square" rtlCol="0">
            <a:spAutoFit/>
          </a:bodyPr>
          <a:lstStyle/>
          <a:p>
            <a:pPr algn="ctr"/>
            <a:r>
              <a:rPr lang="en-GB" sz="3200" dirty="0"/>
              <a:t>Any questions?</a:t>
            </a:r>
          </a:p>
          <a:p>
            <a:endParaRPr lang="en-GB" sz="2400" dirty="0"/>
          </a:p>
          <a:p>
            <a:r>
              <a:rPr lang="en-GB" sz="2400" dirty="0"/>
              <a:t>Please contact via: </a:t>
            </a:r>
          </a:p>
          <a:p>
            <a:r>
              <a:rPr lang="en-GB" sz="2400" dirty="0"/>
              <a:t>Email:		</a:t>
            </a:r>
            <a:r>
              <a:rPr lang="en-GB" dirty="0">
                <a:hlinkClick r:id="rId2"/>
              </a:rPr>
              <a:t>a.cunningham@uwtsd.ac.uk</a:t>
            </a:r>
            <a:endParaRPr lang="en-GB" dirty="0"/>
          </a:p>
          <a:p>
            <a:r>
              <a:rPr lang="en-GB" sz="2400" dirty="0"/>
              <a:t>Teams:		</a:t>
            </a:r>
            <a:r>
              <a:rPr lang="en-GB" sz="1400" dirty="0"/>
              <a:t> “</a:t>
            </a:r>
            <a:r>
              <a:rPr lang="fr-FR" sz="1400" dirty="0"/>
              <a:t>ACNA5002 </a:t>
            </a:r>
            <a:r>
              <a:rPr lang="fr-FR" sz="1400" dirty="0" err="1"/>
              <a:t>Environmental</a:t>
            </a:r>
            <a:r>
              <a:rPr lang="fr-FR" sz="1400" dirty="0"/>
              <a:t> </a:t>
            </a:r>
            <a:r>
              <a:rPr lang="fr-FR" sz="1400" dirty="0" err="1"/>
              <a:t>Legislation</a:t>
            </a:r>
            <a:r>
              <a:rPr lang="fr-FR" sz="1400" dirty="0"/>
              <a:t> &amp; </a:t>
            </a:r>
            <a:r>
              <a:rPr lang="fr-FR" sz="1400" dirty="0" err="1"/>
              <a:t>Circular</a:t>
            </a:r>
            <a:r>
              <a:rPr lang="fr-FR" sz="1400" dirty="0"/>
              <a:t> Economy 2025/26_GRP</a:t>
            </a:r>
            <a:r>
              <a:rPr lang="en-GB" sz="1400" dirty="0"/>
              <a:t>”</a:t>
            </a:r>
            <a:endParaRPr lang="en-GB" sz="2400" dirty="0"/>
          </a:p>
        </p:txBody>
      </p:sp>
      <p:sp>
        <p:nvSpPr>
          <p:cNvPr id="2" name="TextBox 1">
            <a:extLst>
              <a:ext uri="{FF2B5EF4-FFF2-40B4-BE49-F238E27FC236}">
                <a16:creationId xmlns:a16="http://schemas.microsoft.com/office/drawing/2014/main" id="{F51C16DF-F564-481C-CCA4-180408A5301A}"/>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sp>
        <p:nvSpPr>
          <p:cNvPr id="3" name="TextBox 2">
            <a:extLst>
              <a:ext uri="{FF2B5EF4-FFF2-40B4-BE49-F238E27FC236}">
                <a16:creationId xmlns:a16="http://schemas.microsoft.com/office/drawing/2014/main" id="{06459D70-2204-8801-4716-B9C4DA29B5A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 Lecture 3: Recycling Economy</a:t>
            </a:r>
          </a:p>
        </p:txBody>
      </p:sp>
      <p:pic>
        <p:nvPicPr>
          <p:cNvPr id="6" name="Picture 5">
            <a:extLst>
              <a:ext uri="{FF2B5EF4-FFF2-40B4-BE49-F238E27FC236}">
                <a16:creationId xmlns:a16="http://schemas.microsoft.com/office/drawing/2014/main" id="{EBFF825B-8BC8-E832-4DE5-5D9CF4BDAAEF}"/>
              </a:ext>
            </a:extLst>
          </p:cNvPr>
          <p:cNvPicPr>
            <a:picLocks noChangeAspect="1"/>
          </p:cNvPicPr>
          <p:nvPr/>
        </p:nvPicPr>
        <p:blipFill rotWithShape="1">
          <a:blip r:embed="rId3">
            <a:extLst>
              <a:ext uri="{28A0092B-C50C-407E-A947-70E740481C1C}">
                <a14:useLocalDpi xmlns:a14="http://schemas.microsoft.com/office/drawing/2010/main" val="0"/>
              </a:ext>
            </a:extLst>
          </a:blip>
          <a:srcRect l="61320" t="-7470" r="702" b="-13020"/>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Tree>
    <p:extLst>
      <p:ext uri="{BB962C8B-B14F-4D97-AF65-F5344CB8AC3E}">
        <p14:creationId xmlns:p14="http://schemas.microsoft.com/office/powerpoint/2010/main" val="12852582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27</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en-GB" b="1" dirty="0"/>
              <a:t>Germany’s 99% recycling rate</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pic>
        <p:nvPicPr>
          <p:cNvPr id="3" name="Picture 2">
            <a:extLst>
              <a:ext uri="{FF2B5EF4-FFF2-40B4-BE49-F238E27FC236}">
                <a16:creationId xmlns:a16="http://schemas.microsoft.com/office/drawing/2014/main" id="{34E3477B-F73A-B5B7-7569-E9B13C1DE1F7}"/>
              </a:ext>
            </a:extLst>
          </p:cNvPr>
          <p:cNvPicPr>
            <a:picLocks noChangeAspect="1"/>
          </p:cNvPicPr>
          <p:nvPr/>
        </p:nvPicPr>
        <p:blipFill rotWithShape="1">
          <a:blip r:embed="rId4">
            <a:extLst>
              <a:ext uri="{28A0092B-C50C-407E-A947-70E740481C1C}">
                <a14:useLocalDpi xmlns:a14="http://schemas.microsoft.com/office/drawing/2010/main" val="0"/>
              </a:ext>
            </a:extLst>
          </a:blip>
          <a:srcRect t="-185" r="74799" b="185"/>
          <a:stretch/>
        </p:blipFill>
        <p:spPr>
          <a:xfrm>
            <a:off x="20" y="369332"/>
            <a:ext cx="2047441"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pic>
        <p:nvPicPr>
          <p:cNvPr id="6" name="Online Media 5" title="Why 99 percent of bottles in Germany get returned">
            <a:hlinkClick r:id="" action="ppaction://media"/>
            <a:extLst>
              <a:ext uri="{FF2B5EF4-FFF2-40B4-BE49-F238E27FC236}">
                <a16:creationId xmlns:a16="http://schemas.microsoft.com/office/drawing/2014/main" id="{CD193678-D61F-52D5-6502-2DD475E70EB4}"/>
              </a:ext>
            </a:extLst>
          </p:cNvPr>
          <p:cNvPicPr>
            <a:picLocks noRot="1" noChangeAspect="1"/>
          </p:cNvPicPr>
          <p:nvPr>
            <a:videoFile r:link="rId1"/>
          </p:nvPr>
        </p:nvPicPr>
        <p:blipFill>
          <a:blip r:embed="rId5"/>
          <a:stretch>
            <a:fillRect/>
          </a:stretch>
        </p:blipFill>
        <p:spPr>
          <a:xfrm>
            <a:off x="2047461" y="738664"/>
            <a:ext cx="9880749" cy="5582623"/>
          </a:xfrm>
          <a:prstGeom prst="rect">
            <a:avLst/>
          </a:prstGeom>
        </p:spPr>
      </p:pic>
    </p:spTree>
    <p:extLst>
      <p:ext uri="{BB962C8B-B14F-4D97-AF65-F5344CB8AC3E}">
        <p14:creationId xmlns:p14="http://schemas.microsoft.com/office/powerpoint/2010/main" val="795963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28</a:t>
            </a:fld>
            <a:r>
              <a:rPr lang="en-GB" dirty="0"/>
              <a:t> / 27</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ACNA5002: 2025 / 2026		</a:t>
            </a:r>
            <a:r>
              <a:rPr lang="en-GB" b="1" dirty="0"/>
              <a:t>Tracking plastic recycling</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3: Recycling Economy</a:t>
            </a:r>
          </a:p>
        </p:txBody>
      </p:sp>
      <p:sp>
        <p:nvSpPr>
          <p:cNvPr id="4" name="TextBox 3">
            <a:extLst>
              <a:ext uri="{FF2B5EF4-FFF2-40B4-BE49-F238E27FC236}">
                <a16:creationId xmlns:a16="http://schemas.microsoft.com/office/drawing/2014/main" id="{F3F43CE5-EA3D-1DDC-C0DE-7CFCA6ED4E52}"/>
              </a:ext>
            </a:extLst>
          </p:cNvPr>
          <p:cNvSpPr txBox="1"/>
          <p:nvPr/>
        </p:nvSpPr>
        <p:spPr>
          <a:xfrm>
            <a:off x="10628852" y="0"/>
            <a:ext cx="1557536" cy="369332"/>
          </a:xfrm>
          <a:prstGeom prst="rect">
            <a:avLst/>
          </a:prstGeom>
          <a:noFill/>
        </p:spPr>
        <p:txBody>
          <a:bodyPr wrap="square" rtlCol="0">
            <a:spAutoFit/>
          </a:bodyPr>
          <a:lstStyle/>
          <a:p>
            <a:r>
              <a:rPr lang="en-GB" dirty="0"/>
              <a:t>10/02/2026</a:t>
            </a:r>
          </a:p>
        </p:txBody>
      </p:sp>
      <p:pic>
        <p:nvPicPr>
          <p:cNvPr id="3" name="Picture 2">
            <a:extLst>
              <a:ext uri="{FF2B5EF4-FFF2-40B4-BE49-F238E27FC236}">
                <a16:creationId xmlns:a16="http://schemas.microsoft.com/office/drawing/2014/main" id="{34E3477B-F73A-B5B7-7569-E9B13C1DE1F7}"/>
              </a:ext>
            </a:extLst>
          </p:cNvPr>
          <p:cNvPicPr>
            <a:picLocks noChangeAspect="1"/>
          </p:cNvPicPr>
          <p:nvPr/>
        </p:nvPicPr>
        <p:blipFill rotWithShape="1">
          <a:blip r:embed="rId4">
            <a:extLst>
              <a:ext uri="{28A0092B-C50C-407E-A947-70E740481C1C}">
                <a14:useLocalDpi xmlns:a14="http://schemas.microsoft.com/office/drawing/2010/main" val="0"/>
              </a:ext>
            </a:extLst>
          </a:blip>
          <a:srcRect t="-185" r="74799" b="185"/>
          <a:stretch/>
        </p:blipFill>
        <p:spPr>
          <a:xfrm>
            <a:off x="20" y="369332"/>
            <a:ext cx="2047441"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pic>
        <p:nvPicPr>
          <p:cNvPr id="7" name="Online Media 6" title="Tracking Devices Reveal Where Recycling Really Goes">
            <a:hlinkClick r:id="" action="ppaction://media"/>
            <a:extLst>
              <a:ext uri="{FF2B5EF4-FFF2-40B4-BE49-F238E27FC236}">
                <a16:creationId xmlns:a16="http://schemas.microsoft.com/office/drawing/2014/main" id="{3AAC9F28-4765-C2EF-AF56-9E08C363ECBE}"/>
              </a:ext>
            </a:extLst>
          </p:cNvPr>
          <p:cNvPicPr>
            <a:picLocks noRot="1" noChangeAspect="1"/>
          </p:cNvPicPr>
          <p:nvPr>
            <a:videoFile r:link="rId1"/>
          </p:nvPr>
        </p:nvPicPr>
        <p:blipFill>
          <a:blip r:embed="rId5"/>
          <a:stretch>
            <a:fillRect/>
          </a:stretch>
        </p:blipFill>
        <p:spPr>
          <a:xfrm>
            <a:off x="1016000" y="558800"/>
            <a:ext cx="10160000" cy="5740400"/>
          </a:xfrm>
          <a:prstGeom prst="rect">
            <a:avLst/>
          </a:prstGeom>
        </p:spPr>
      </p:pic>
    </p:spTree>
    <p:extLst>
      <p:ext uri="{BB962C8B-B14F-4D97-AF65-F5344CB8AC3E}">
        <p14:creationId xmlns:p14="http://schemas.microsoft.com/office/powerpoint/2010/main" val="1501789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3">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07AC612-792E-4909-A5B0-A69F33CEF70F}">
  <we:reference id="3e0fcce7-415c-4081-926c-b4e449c650e4" version="1.1.0.1" store="EXCatalog" storeType="EXCatalog"/>
  <we:alternateReferences>
    <we:reference id="WA200004709" version="1.1.0.1" store="en-GB"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0</TotalTime>
  <Words>3640</Words>
  <Application>Microsoft Office PowerPoint</Application>
  <PresentationFormat>Widescreen</PresentationFormat>
  <Paragraphs>466</Paragraphs>
  <Slides>28</Slides>
  <Notes>25</Notes>
  <HiddenSlides>0</HiddenSlides>
  <MMClips>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ACNA6002: Environmental Management, Assessment &amp; Auditing</dc:title>
  <dc:creator>Alisdair Cunningham</dc:creator>
  <cp:lastModifiedBy>Alisdair Cunningham</cp:lastModifiedBy>
  <cp:revision>6</cp:revision>
  <dcterms:created xsi:type="dcterms:W3CDTF">2023-07-26T10:21:48Z</dcterms:created>
  <dcterms:modified xsi:type="dcterms:W3CDTF">2026-02-15T20:41:00Z</dcterms:modified>
</cp:coreProperties>
</file>