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2"/>
  </p:notesMasterIdLst>
  <p:handoutMasterIdLst>
    <p:handoutMasterId r:id="rId13"/>
  </p:handoutMasterIdLst>
  <p:sldIdLst>
    <p:sldId id="256" r:id="rId9"/>
    <p:sldId id="261" r:id="rId10"/>
    <p:sldId id="262"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5" d="100"/>
          <a:sy n="25" d="100"/>
        </p:scale>
        <p:origin x="726" y="-68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2.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Burcea (2246403)" userId="946bf4d3-9390-4809-a70d-e97c62ce142b" providerId="ADAL" clId="{BB859D09-974C-43CC-A6DB-8DEE6CFBEBAB}"/>
    <pc:docChg chg="custSel modSld">
      <pc:chgData name="Stefan Burcea (2246403)" userId="946bf4d3-9390-4809-a70d-e97c62ce142b" providerId="ADAL" clId="{BB859D09-974C-43CC-A6DB-8DEE6CFBEBAB}" dt="2025-11-24T13:38:36.408" v="136" actId="1076"/>
      <pc:docMkLst>
        <pc:docMk/>
      </pc:docMkLst>
      <pc:sldChg chg="delSp modSp mod">
        <pc:chgData name="Stefan Burcea (2246403)" userId="946bf4d3-9390-4809-a70d-e97c62ce142b" providerId="ADAL" clId="{BB859D09-974C-43CC-A6DB-8DEE6CFBEBAB}" dt="2025-11-24T13:38:21.614" v="134" actId="21"/>
        <pc:sldMkLst>
          <pc:docMk/>
          <pc:sldMk cId="2465510357" sldId="256"/>
        </pc:sldMkLst>
        <pc:spChg chg="mod">
          <ac:chgData name="Stefan Burcea (2246403)" userId="946bf4d3-9390-4809-a70d-e97c62ce142b" providerId="ADAL" clId="{BB859D09-974C-43CC-A6DB-8DEE6CFBEBAB}" dt="2025-11-24T13:14:05.748" v="28" actId="20577"/>
          <ac:spMkLst>
            <pc:docMk/>
            <pc:sldMk cId="2465510357" sldId="256"/>
            <ac:spMk id="2" creationId="{DA2D9CAF-62E4-A56C-BC72-03583E71A03A}"/>
          </ac:spMkLst>
        </pc:spChg>
        <pc:spChg chg="del mod">
          <ac:chgData name="Stefan Burcea (2246403)" userId="946bf4d3-9390-4809-a70d-e97c62ce142b" providerId="ADAL" clId="{BB859D09-974C-43CC-A6DB-8DEE6CFBEBAB}" dt="2025-11-24T13:38:21.614" v="134" actId="21"/>
          <ac:spMkLst>
            <pc:docMk/>
            <pc:sldMk cId="2465510357" sldId="256"/>
            <ac:spMk id="3" creationId="{8FC115E9-2559-9124-E2DA-727C7D7E63C8}"/>
          </ac:spMkLst>
        </pc:spChg>
      </pc:sldChg>
      <pc:sldChg chg="addSp delSp modSp mod">
        <pc:chgData name="Stefan Burcea (2246403)" userId="946bf4d3-9390-4809-a70d-e97c62ce142b" providerId="ADAL" clId="{BB859D09-974C-43CC-A6DB-8DEE6CFBEBAB}" dt="2025-11-24T13:38:36.408" v="136" actId="1076"/>
        <pc:sldMkLst>
          <pc:docMk/>
          <pc:sldMk cId="531086080" sldId="261"/>
        </pc:sldMkLst>
        <pc:spChg chg="del">
          <ac:chgData name="Stefan Burcea (2246403)" userId="946bf4d3-9390-4809-a70d-e97c62ce142b" providerId="ADAL" clId="{BB859D09-974C-43CC-A6DB-8DEE6CFBEBAB}" dt="2025-11-24T13:31:50.386" v="128" actId="21"/>
          <ac:spMkLst>
            <pc:docMk/>
            <pc:sldMk cId="531086080" sldId="261"/>
            <ac:spMk id="13" creationId="{46092EE5-A531-D9B7-8587-AC884F1CEED5}"/>
          </ac:spMkLst>
        </pc:spChg>
        <pc:spChg chg="del mod">
          <ac:chgData name="Stefan Burcea (2246403)" userId="946bf4d3-9390-4809-a70d-e97c62ce142b" providerId="ADAL" clId="{BB859D09-974C-43CC-A6DB-8DEE6CFBEBAB}" dt="2025-11-24T13:31:41.540" v="126" actId="21"/>
          <ac:spMkLst>
            <pc:docMk/>
            <pc:sldMk cId="531086080" sldId="261"/>
            <ac:spMk id="14" creationId="{8395DBAE-1E0F-ECA9-8171-467D8728A3ED}"/>
          </ac:spMkLst>
        </pc:spChg>
        <pc:spChg chg="mod">
          <ac:chgData name="Stefan Burcea (2246403)" userId="946bf4d3-9390-4809-a70d-e97c62ce142b" providerId="ADAL" clId="{BB859D09-974C-43CC-A6DB-8DEE6CFBEBAB}" dt="2025-11-24T13:38:36.408" v="136" actId="1076"/>
          <ac:spMkLst>
            <pc:docMk/>
            <pc:sldMk cId="531086080" sldId="261"/>
            <ac:spMk id="15" creationId="{A70C907E-7905-7BDC-E66E-90047768310D}"/>
          </ac:spMkLst>
        </pc:spChg>
        <pc:spChg chg="del">
          <ac:chgData name="Stefan Burcea (2246403)" userId="946bf4d3-9390-4809-a70d-e97c62ce142b" providerId="ADAL" clId="{BB859D09-974C-43CC-A6DB-8DEE6CFBEBAB}" dt="2025-11-24T13:29:39.474" v="83" actId="21"/>
          <ac:spMkLst>
            <pc:docMk/>
            <pc:sldMk cId="531086080" sldId="261"/>
            <ac:spMk id="16" creationId="{C7232E11-A480-4CE9-B9AD-96B7E3A30128}"/>
          </ac:spMkLst>
        </pc:spChg>
        <pc:spChg chg="mod">
          <ac:chgData name="Stefan Burcea (2246403)" userId="946bf4d3-9390-4809-a70d-e97c62ce142b" providerId="ADAL" clId="{BB859D09-974C-43CC-A6DB-8DEE6CFBEBAB}" dt="2025-11-24T13:29:27.149" v="75" actId="1076"/>
          <ac:spMkLst>
            <pc:docMk/>
            <pc:sldMk cId="531086080" sldId="261"/>
            <ac:spMk id="17" creationId="{48D3574B-9CFC-4B83-1C3B-42BD2A74FB76}"/>
          </ac:spMkLst>
        </pc:spChg>
        <pc:spChg chg="mod">
          <ac:chgData name="Stefan Burcea (2246403)" userId="946bf4d3-9390-4809-a70d-e97c62ce142b" providerId="ADAL" clId="{BB859D09-974C-43CC-A6DB-8DEE6CFBEBAB}" dt="2025-11-24T13:31:12.737" v="124" actId="20577"/>
          <ac:spMkLst>
            <pc:docMk/>
            <pc:sldMk cId="531086080" sldId="261"/>
            <ac:spMk id="18" creationId="{9D21321E-1878-CD40-4AA6-3764E797EE11}"/>
          </ac:spMkLst>
        </pc:spChg>
        <pc:spChg chg="add del mod">
          <ac:chgData name="Stefan Burcea (2246403)" userId="946bf4d3-9390-4809-a70d-e97c62ce142b" providerId="ADAL" clId="{BB859D09-974C-43CC-A6DB-8DEE6CFBEBAB}" dt="2025-11-24T13:31:45.545" v="127" actId="21"/>
          <ac:spMkLst>
            <pc:docMk/>
            <pc:sldMk cId="531086080" sldId="261"/>
            <ac:spMk id="44" creationId="{115D30B0-1370-784B-90E0-485CCBD8A4B9}"/>
          </ac:spMkLst>
        </pc:spChg>
        <pc:spChg chg="add del mod">
          <ac:chgData name="Stefan Burcea (2246403)" userId="946bf4d3-9390-4809-a70d-e97c62ce142b" providerId="ADAL" clId="{BB859D09-974C-43CC-A6DB-8DEE6CFBEBAB}" dt="2025-11-24T13:32:20.556" v="132" actId="21"/>
          <ac:spMkLst>
            <pc:docMk/>
            <pc:sldMk cId="531086080" sldId="261"/>
            <ac:spMk id="46" creationId="{05001504-19F4-448F-4C1F-24C93E1202DA}"/>
          </ac:spMkLst>
        </pc:spChg>
      </pc:sldChg>
      <pc:sldChg chg="delSp mod">
        <pc:chgData name="Stefan Burcea (2246403)" userId="946bf4d3-9390-4809-a70d-e97c62ce142b" providerId="ADAL" clId="{BB859D09-974C-43CC-A6DB-8DEE6CFBEBAB}" dt="2025-11-24T13:32:11.439" v="131" actId="21"/>
        <pc:sldMkLst>
          <pc:docMk/>
          <pc:sldMk cId="4155091039" sldId="262"/>
        </pc:sldMkLst>
        <pc:spChg chg="del">
          <ac:chgData name="Stefan Burcea (2246403)" userId="946bf4d3-9390-4809-a70d-e97c62ce142b" providerId="ADAL" clId="{BB859D09-974C-43CC-A6DB-8DEE6CFBEBAB}" dt="2025-11-24T13:32:03.493" v="129" actId="21"/>
          <ac:spMkLst>
            <pc:docMk/>
            <pc:sldMk cId="4155091039" sldId="262"/>
            <ac:spMk id="16" creationId="{B44A5DF8-7C52-2CC5-55B5-7BEA932188BE}"/>
          </ac:spMkLst>
        </pc:spChg>
        <pc:spChg chg="del">
          <ac:chgData name="Stefan Burcea (2246403)" userId="946bf4d3-9390-4809-a70d-e97c62ce142b" providerId="ADAL" clId="{BB859D09-974C-43CC-A6DB-8DEE6CFBEBAB}" dt="2025-11-24T13:32:07.573" v="130" actId="21"/>
          <ac:spMkLst>
            <pc:docMk/>
            <pc:sldMk cId="4155091039" sldId="262"/>
            <ac:spMk id="17" creationId="{D7D92C64-AEAA-2B85-3DB8-43E3F1266B7F}"/>
          </ac:spMkLst>
        </pc:spChg>
        <pc:spChg chg="del">
          <ac:chgData name="Stefan Burcea (2246403)" userId="946bf4d3-9390-4809-a70d-e97c62ce142b" providerId="ADAL" clId="{BB859D09-974C-43CC-A6DB-8DEE6CFBEBAB}" dt="2025-11-24T13:32:11.439" v="131" actId="21"/>
          <ac:spMkLst>
            <pc:docMk/>
            <pc:sldMk cId="4155091039" sldId="262"/>
            <ac:spMk id="18" creationId="{0E83F9A2-663D-2225-FCC8-DB1CC991663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383105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3301948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16/s0006-3223(00)00909-4" TargetMode="External"/><Relationship Id="rId7" Type="http://schemas.openxmlformats.org/officeDocument/2006/relationships/hyperlink" Target="https://www.nhs.uk/mental-health/conditions/bipolar-disorder/"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ice.org.uk/guidance/cg185" TargetMode="External"/><Relationship Id="rId5" Type="http://schemas.openxmlformats.org/officeDocument/2006/relationships/hyperlink" Target="https://www.verywellmind.com/treating-bipolar-disorder-3576129" TargetMode="External"/><Relationship Id="rId4" Type="http://schemas.openxmlformats.org/officeDocument/2006/relationships/hyperlink" Target="https://www.healthline.com/health/bipolar-disorder/bipolar-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Stefan Burcea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2246403</a:t>
            </a:r>
            <a:br>
              <a:rPr lang="en-GB" sz="5400" dirty="0"/>
            </a:br>
            <a:endParaRPr lang="en-GB" sz="5400" dirty="0"/>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612618" y="5841228"/>
            <a:ext cx="9498731" cy="15844315"/>
          </a:xfrm>
        </p:spPr>
        <p:txBody>
          <a:bodyPr/>
          <a:lstStyle/>
          <a:p>
            <a:pPr marL="685800" indent="-685800">
              <a:buFont typeface="Arial" panose="020B0604020202020204" pitchFamily="34" charset="0"/>
              <a:buChar char="•"/>
            </a:pPr>
            <a:r>
              <a:rPr lang="en-GB" sz="4800" dirty="0"/>
              <a:t>Bipolar disorder" refers to a psychological condition that involves pronounced changes in mood, energy levels, and or activity. </a:t>
            </a:r>
            <a:r>
              <a:rPr lang="en-GB" sz="4800" b="1" dirty="0">
                <a:effectLst/>
                <a:latin typeface="Times New Roman" panose="02020603050405020304" pitchFamily="18" charset="0"/>
              </a:rPr>
              <a:t>(NHS, 2024)</a:t>
            </a:r>
            <a:endParaRPr lang="en-GB" sz="9600" b="1" dirty="0"/>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There are two types of this activity levels, and depression. It falls under the wider category of mood disorders. Bipolar is literally caused by mood swings involving mania and depression.</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estimated global population affected by bipolar disorder is approximately 1-2%.</a:t>
            </a:r>
          </a:p>
          <a:p>
            <a:endParaRPr lang="en-GB" sz="4800" kern="100" dirty="0">
              <a:solidFill>
                <a:srgbClr val="FF0000"/>
              </a:solidFill>
              <a:latin typeface="Aptos" panose="020B0004020202020204" pitchFamily="34" charset="0"/>
              <a:ea typeface="Aptos" panose="020B00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1057805" y="472947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72689" y="18588064"/>
            <a:ext cx="10038660" cy="4096498"/>
          </a:xfrm>
        </p:spPr>
        <p:txBody>
          <a:bodyPr/>
          <a:lstStyle/>
          <a:p>
            <a:endParaRPr lang="en-GB" dirty="0"/>
          </a:p>
          <a:p>
            <a:r>
              <a:rPr lang="en-GB" sz="4800" dirty="0">
                <a:latin typeface="Aptos" panose="020B0004020202020204" pitchFamily="34" charset="0"/>
              </a:rPr>
              <a:t>Causes, Symptoms, Diagnosis</a:t>
            </a:r>
          </a:p>
          <a:p>
            <a:r>
              <a:rPr lang="en-GB" sz="4800" dirty="0">
                <a:effectLst/>
                <a:latin typeface="Times New Roman" panose="02020603050405020304" pitchFamily="18" charset="0"/>
              </a:rPr>
              <a:t>(Healthline, 2014)</a:t>
            </a:r>
            <a:endParaRPr lang="en-GB" sz="7200" dirty="0"/>
          </a:p>
          <a:p>
            <a:endParaRPr lang="en-GB" sz="4800" dirty="0">
              <a:latin typeface="Aptos" panose="020B0004020202020204" pitchFamily="34" charset="0"/>
            </a:endParaRP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198176" y="8832880"/>
            <a:ext cx="10048874" cy="10378203"/>
          </a:xfrm>
        </p:spPr>
        <p:txBody>
          <a:bodyPr/>
          <a:lstStyle/>
          <a:p>
            <a:pPr marL="685800" indent="-685800">
              <a:buFont typeface="Arial" panose="020B0604020202020204" pitchFamily="34" charset="0"/>
              <a:buChar char="•"/>
            </a:pPr>
            <a:r>
              <a:rPr lang="en-GB" sz="4800" dirty="0"/>
              <a:t>In the past, bipolar disorder used to be known as ‘manic-depressive illness. </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There has been a moved from moral OR </a:t>
            </a:r>
            <a:r>
              <a:rPr lang="en-GB" sz="4800" dirty="0" err="1"/>
              <a:t>behavioral</a:t>
            </a:r>
            <a:r>
              <a:rPr lang="en-GB" sz="4800" dirty="0"/>
              <a:t> understandings to biological and psychological models.</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The treatment has ranged from sedatives to lithium and mood stabilizers.</a:t>
            </a:r>
            <a:endParaRPr lang="en-RO" sz="4800"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8"/>
            <a:ext cx="10048875" cy="4321175"/>
          </a:xfrm>
        </p:spPr>
        <p:txBody>
          <a:bodyPr/>
          <a:lstStyle/>
          <a:p>
            <a:r>
              <a:rPr lang="en-GB" sz="4800" dirty="0">
                <a:latin typeface="Aptos" panose="020B0004020202020204" pitchFamily="34" charset="0"/>
              </a:rPr>
              <a:t>Historical perspectives and treatments </a:t>
            </a:r>
          </a:p>
          <a:p>
            <a:endParaRPr lang="en-GB" sz="4800" dirty="0">
              <a:latin typeface="Aptos" panose="020B0004020202020204" pitchFamily="34" charset="0"/>
            </a:endParaRPr>
          </a:p>
          <a:p>
            <a:r>
              <a:rPr lang="en-GB" sz="4800" dirty="0">
                <a:effectLst/>
                <a:latin typeface="Times New Roman" panose="02020603050405020304" pitchFamily="18" charset="0"/>
              </a:rPr>
              <a:t>(Angst and </a:t>
            </a:r>
            <a:r>
              <a:rPr lang="en-GB" sz="4800" dirty="0" err="1">
                <a:effectLst/>
                <a:latin typeface="Times New Roman" panose="02020603050405020304" pitchFamily="18" charset="0"/>
              </a:rPr>
              <a:t>Sellaro</a:t>
            </a:r>
            <a:r>
              <a:rPr lang="en-GB" sz="4800" dirty="0">
                <a:effectLst/>
                <a:latin typeface="Times New Roman" panose="02020603050405020304" pitchFamily="18" charset="0"/>
              </a:rPr>
              <a:t>, 2000)</a:t>
            </a:r>
            <a:endParaRPr lang="en-GB" sz="7200" dirty="0"/>
          </a:p>
          <a:p>
            <a:endParaRPr lang="en-GB" sz="4800"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783747" y="4674098"/>
            <a:ext cx="8669764" cy="11504680"/>
          </a:xfrm>
        </p:spPr>
        <p:txBody>
          <a:bodyPr/>
          <a:lstStyle/>
          <a:p>
            <a:r>
              <a:rPr lang="en-GB" sz="4800" dirty="0">
                <a:latin typeface="Aptos" panose="020B0004020202020204" pitchFamily="34" charset="0"/>
              </a:rPr>
              <a:t>Current services and treatments </a:t>
            </a:r>
          </a:p>
          <a:p>
            <a:pPr marL="571500" indent="-571500" algn="l">
              <a:buFont typeface="Arial" panose="020B0604020202020204" pitchFamily="34" charset="0"/>
              <a:buChar char="•"/>
            </a:pPr>
            <a:endParaRPr lang="en-GB" sz="4800" u="none" dirty="0"/>
          </a:p>
          <a:p>
            <a:pPr marL="571500" indent="-571500" algn="l">
              <a:buFont typeface="Arial" panose="020B0604020202020204" pitchFamily="34" charset="0"/>
              <a:buChar char="•"/>
            </a:pPr>
            <a:r>
              <a:rPr lang="en-GB" sz="4800" b="0" u="none" dirty="0"/>
              <a:t>Some of the available services at the facility are :</a:t>
            </a:r>
          </a:p>
          <a:p>
            <a:pPr marL="571500" indent="-571500" algn="l">
              <a:buFont typeface="Arial" panose="020B0604020202020204" pitchFamily="34" charset="0"/>
              <a:buChar char="•"/>
            </a:pPr>
            <a:r>
              <a:rPr lang="en-GB" sz="4800" b="0" u="none" dirty="0"/>
              <a:t>psychiatric evaluation, psychotherapy, </a:t>
            </a:r>
          </a:p>
          <a:p>
            <a:pPr marL="571500" indent="-571500" algn="l">
              <a:buFont typeface="Arial" panose="020B0604020202020204" pitchFamily="34" charset="0"/>
              <a:buChar char="•"/>
            </a:pPr>
            <a:r>
              <a:rPr lang="en-GB" sz="4800" b="0" u="none" dirty="0"/>
              <a:t>crisis teams, </a:t>
            </a:r>
          </a:p>
          <a:p>
            <a:pPr marL="571500" indent="-571500" algn="l">
              <a:buFont typeface="Arial" panose="020B0604020202020204" pitchFamily="34" charset="0"/>
              <a:buChar char="•"/>
            </a:pPr>
            <a:r>
              <a:rPr lang="en-GB" sz="4800" b="0" u="none" dirty="0"/>
              <a:t>community mental patient care support</a:t>
            </a:r>
          </a:p>
          <a:p>
            <a:pPr marL="571500" indent="-571500" algn="l">
              <a:buFont typeface="Arial" panose="020B0604020202020204" pitchFamily="34" charset="0"/>
              <a:buChar char="•"/>
            </a:pPr>
            <a:r>
              <a:rPr lang="en-GB" sz="4800" b="0" u="none" dirty="0"/>
              <a:t> mood stabilizers,</a:t>
            </a:r>
          </a:p>
          <a:p>
            <a:pPr marL="571500" indent="-571500" algn="l">
              <a:buFont typeface="Arial" panose="020B0604020202020204" pitchFamily="34" charset="0"/>
              <a:buChar char="•"/>
            </a:pPr>
            <a:r>
              <a:rPr lang="en-GB" sz="4800" b="0" u="none" dirty="0"/>
              <a:t> antipsychotic drugs, and antidepressants  </a:t>
            </a:r>
            <a:endParaRPr lang="en-RO" sz="4800" b="0" u="none" dirty="0"/>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3379379"/>
          </a:xfrm>
        </p:spPr>
        <p:txBody>
          <a:bodyPr/>
          <a:lstStyle/>
          <a:p>
            <a:r>
              <a:rPr lang="en-GB" sz="4800" dirty="0">
                <a:latin typeface="Aptos" panose="020B0004020202020204" pitchFamily="34" charset="0"/>
              </a:rPr>
              <a:t>Recommendations</a:t>
            </a:r>
          </a:p>
          <a:p>
            <a:endParaRPr lang="en-GB" sz="4800" dirty="0">
              <a:latin typeface="Aptos" panose="020B0004020202020204" pitchFamily="34" charset="0"/>
            </a:endParaRPr>
          </a:p>
          <a:p>
            <a:endParaRPr lang="en-GB" sz="4800" dirty="0">
              <a:latin typeface="Aptos" panose="020B0004020202020204" pitchFamily="34" charset="0"/>
            </a:endParaRP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6084105"/>
            <a:ext cx="10659636" cy="6537152"/>
          </a:xfrm>
        </p:spPr>
        <p:txBody>
          <a:bodyPr/>
          <a:lstStyle/>
          <a:p>
            <a:r>
              <a:rPr lang="en-GB" sz="4800" dirty="0"/>
              <a:t>Provide greater access to early intervention programs: </a:t>
            </a:r>
            <a:r>
              <a:rPr lang="en-GB" sz="4800" b="1" dirty="0">
                <a:effectLst/>
                <a:latin typeface="Times New Roman" panose="02020603050405020304" pitchFamily="18" charset="0"/>
              </a:rPr>
              <a:t>(National Institute for Health and Care Excellence, 2023)</a:t>
            </a:r>
            <a:endParaRPr lang="en-GB" sz="4800" b="1" dirty="0"/>
          </a:p>
          <a:p>
            <a:pPr marL="685800" indent="-685800">
              <a:buFont typeface="Arial" panose="020B0604020202020204" pitchFamily="34" charset="0"/>
              <a:buChar char="•"/>
            </a:pPr>
            <a:r>
              <a:rPr lang="en-GB" sz="4800" dirty="0"/>
              <a:t> treatment planning, </a:t>
            </a:r>
          </a:p>
          <a:p>
            <a:pPr marL="685800" indent="-685800">
              <a:buFont typeface="Arial" panose="020B0604020202020204" pitchFamily="34" charset="0"/>
              <a:buChar char="•"/>
            </a:pPr>
            <a:r>
              <a:rPr lang="en-GB" sz="4800" dirty="0"/>
              <a:t>psychoeducation, and</a:t>
            </a:r>
          </a:p>
          <a:p>
            <a:pPr marL="685800" indent="-685800">
              <a:buFont typeface="Arial" panose="020B0604020202020204" pitchFamily="34" charset="0"/>
              <a:buChar char="•"/>
            </a:pPr>
            <a:r>
              <a:rPr lang="en-GB" sz="4800" dirty="0"/>
              <a:t> long term monitoring.</a:t>
            </a:r>
            <a:endParaRPr lang="en-RO" sz="4800" dirty="0"/>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2908052" y="12177042"/>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17011" y="13753999"/>
            <a:ext cx="10052050" cy="6666418"/>
          </a:xfrm>
        </p:spPr>
        <p:txBody>
          <a:bodyPr/>
          <a:lstStyle/>
          <a:p>
            <a:pPr marL="685800" indent="-685800">
              <a:buFont typeface="Arial" panose="020B0604020202020204" pitchFamily="34" charset="0"/>
              <a:buChar char="•"/>
            </a:pPr>
            <a:r>
              <a:rPr lang="en-GB" sz="4800" dirty="0"/>
              <a:t>Bipolar disorder has been widely researched and has proven treatments available. </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Early detection and treatment of bipolar disorder can help regulate mood and a comprehensive care greatly helps patients.</a:t>
            </a:r>
            <a:endParaRPr lang="en-RO" sz="4800"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737290" y="21343305"/>
            <a:ext cx="10038659" cy="11467733"/>
          </a:xfrm>
        </p:spPr>
        <p:txBody>
          <a:bodyPr/>
          <a:lstStyle/>
          <a:p>
            <a:pPr marL="685800" indent="-685800">
              <a:buFont typeface="Arial" panose="020B0604020202020204" pitchFamily="34" charset="0"/>
              <a:buChar char="•"/>
            </a:pPr>
            <a:r>
              <a:rPr lang="en-GB" sz="4800" dirty="0"/>
              <a:t>Causes: Chemical imbalance in the brain, Environmental factors </a:t>
            </a:r>
          </a:p>
          <a:p>
            <a:endParaRPr lang="en-GB" sz="4800" dirty="0"/>
          </a:p>
          <a:p>
            <a:pPr marL="685800" indent="-685800">
              <a:buFont typeface="Arial" panose="020B0604020202020204" pitchFamily="34" charset="0"/>
              <a:buChar char="•"/>
            </a:pPr>
            <a:r>
              <a:rPr lang="en-GB" sz="4800" dirty="0"/>
              <a:t>Symptoms: Mania - elevated mood, reduced need for sleep, increased energy levels; fatigue, sadness, hopelessness during depression.</a:t>
            </a:r>
          </a:p>
          <a:p>
            <a:r>
              <a:rPr lang="en-GB" sz="4800" dirty="0"/>
              <a:t> </a:t>
            </a:r>
          </a:p>
          <a:p>
            <a:pPr marL="685800" indent="-685800">
              <a:buFont typeface="Arial" panose="020B0604020202020204" pitchFamily="34" charset="0"/>
              <a:buChar char="•"/>
            </a:pPr>
            <a:r>
              <a:rPr lang="en-GB" sz="4800" dirty="0"/>
              <a:t>Diagnosis: By clinical presentation according to the DSM/ICD criteria, mood charting, psychiatric evaluation.</a:t>
            </a:r>
            <a:endParaRPr lang="en-RO" sz="4800" dirty="0"/>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2251327"/>
            <a:ext cx="31998968" cy="1015663"/>
          </a:xfrm>
        </p:spPr>
        <p:txBody>
          <a:bodyPr/>
          <a:lstStyle/>
          <a:p>
            <a:r>
              <a:rPr lang="en-GB" dirty="0"/>
              <a:t>BIOPLAR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729589" y="766595"/>
            <a:ext cx="31998968" cy="1323439"/>
          </a:xfrm>
        </p:spPr>
        <p:txBody>
          <a:bodyPr/>
          <a:lstStyle/>
          <a:p>
            <a:r>
              <a:rPr lang="en-GB" sz="8000" dirty="0"/>
              <a:t>Bipolar or Related disorders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2" name="Picture 21" descr="A poster with text on it&#10;&#10;Description automatically generated with medium confidence">
            <a:extLst>
              <a:ext uri="{FF2B5EF4-FFF2-40B4-BE49-F238E27FC236}">
                <a16:creationId xmlns:a16="http://schemas.microsoft.com/office/drawing/2014/main" id="{3E8452E4-A942-FD14-E173-50540A9248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05030" y="21244462"/>
            <a:ext cx="7090543" cy="8967222"/>
          </a:xfrm>
          <a:prstGeom prst="rect">
            <a:avLst/>
          </a:prstGeom>
        </p:spPr>
      </p:pic>
      <p:pic>
        <p:nvPicPr>
          <p:cNvPr id="26" name="Picture 25" descr="A group of illustrations of people with different treatment options&#10;&#10;Description automatically generated with medium confidence">
            <a:extLst>
              <a:ext uri="{FF2B5EF4-FFF2-40B4-BE49-F238E27FC236}">
                <a16:creationId xmlns:a16="http://schemas.microsoft.com/office/drawing/2014/main" id="{8470AA4E-787A-F544-E1E1-A5F6421296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8526" y="16178778"/>
            <a:ext cx="8669764" cy="9380018"/>
          </a:xfrm>
          <a:prstGeom prst="rect">
            <a:avLst/>
          </a:prstGeom>
        </p:spPr>
      </p:pic>
      <p:sp>
        <p:nvSpPr>
          <p:cNvPr id="35" name="TextBox 34">
            <a:extLst>
              <a:ext uri="{FF2B5EF4-FFF2-40B4-BE49-F238E27FC236}">
                <a16:creationId xmlns:a16="http://schemas.microsoft.com/office/drawing/2014/main" id="{E4347E34-C91F-CCDE-A333-CD4DC1D21E8D}"/>
              </a:ext>
            </a:extLst>
          </p:cNvPr>
          <p:cNvSpPr txBox="1"/>
          <p:nvPr/>
        </p:nvSpPr>
        <p:spPr>
          <a:xfrm>
            <a:off x="24803100" y="26007058"/>
            <a:ext cx="8104952" cy="2031325"/>
          </a:xfrm>
          <a:prstGeom prst="rect">
            <a:avLst/>
          </a:prstGeom>
          <a:noFill/>
        </p:spPr>
        <p:txBody>
          <a:bodyPr wrap="square" rtlCol="0">
            <a:spAutoFit/>
          </a:bodyPr>
          <a:lstStyle/>
          <a:p>
            <a:r>
              <a:rPr lang="en-GB" sz="4000" dirty="0">
                <a:effectLst/>
                <a:latin typeface="Times New Roman" panose="02020603050405020304" pitchFamily="18" charset="0"/>
              </a:rPr>
              <a:t>(</a:t>
            </a:r>
            <a:r>
              <a:rPr lang="en-GB" sz="4000" b="1" dirty="0">
                <a:effectLst/>
                <a:latin typeface="Times New Roman" panose="02020603050405020304" pitchFamily="18" charset="0"/>
              </a:rPr>
              <a:t>Marcia Purse, 2019)</a:t>
            </a:r>
            <a:endParaRPr lang="en-GB" sz="4000" b="1" dirty="0"/>
          </a:p>
          <a:p>
            <a:endParaRPr lang="en-GB" dirty="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DA6A1E8A-13D5-889D-2D23-BC7AFAF99E37}"/>
              </a:ext>
            </a:extLst>
          </p:cNvPr>
          <p:cNvSpPr txBox="1"/>
          <p:nvPr/>
        </p:nvSpPr>
        <p:spPr>
          <a:xfrm>
            <a:off x="3360843" y="5791200"/>
            <a:ext cx="5829300" cy="830997"/>
          </a:xfrm>
          <a:prstGeom prst="rect">
            <a:avLst/>
          </a:prstGeom>
          <a:noFill/>
        </p:spPr>
        <p:txBody>
          <a:bodyPr wrap="square" rtlCol="0">
            <a:spAutoFit/>
          </a:bodyPr>
          <a:lstStyle/>
          <a:p>
            <a:r>
              <a:rPr lang="en-GB" sz="4800" dirty="0">
                <a:latin typeface="Aptos" panose="020B0004020202020204" pitchFamily="34" charset="0"/>
              </a:rPr>
              <a:t>References</a:t>
            </a:r>
          </a:p>
        </p:txBody>
      </p:sp>
      <p:sp>
        <p:nvSpPr>
          <p:cNvPr id="21" name="TextBox 20">
            <a:extLst>
              <a:ext uri="{FF2B5EF4-FFF2-40B4-BE49-F238E27FC236}">
                <a16:creationId xmlns:a16="http://schemas.microsoft.com/office/drawing/2014/main" id="{8F4163E5-7695-5AC5-8CF7-551DA1C5585A}"/>
              </a:ext>
            </a:extLst>
          </p:cNvPr>
          <p:cNvSpPr txBox="1"/>
          <p:nvPr/>
        </p:nvSpPr>
        <p:spPr>
          <a:xfrm flipH="1">
            <a:off x="1213429" y="6622197"/>
            <a:ext cx="8959270" cy="24745236"/>
          </a:xfrm>
          <a:prstGeom prst="rect">
            <a:avLst/>
          </a:prstGeom>
          <a:noFill/>
        </p:spPr>
        <p:txBody>
          <a:bodyPr wrap="square" rtlCol="0">
            <a:spAutoFit/>
          </a:bodyPr>
          <a:lstStyle/>
          <a:p>
            <a:pPr>
              <a:lnSpc>
                <a:spcPct val="150000"/>
              </a:lnSpc>
            </a:pPr>
            <a:r>
              <a:rPr lang="en-GB" sz="3600" dirty="0">
                <a:effectLst/>
                <a:latin typeface="Times New Roman" panose="02020603050405020304" pitchFamily="18" charset="0"/>
              </a:rPr>
              <a:t>Angst, J. and </a:t>
            </a:r>
            <a:r>
              <a:rPr lang="en-GB" sz="3600" dirty="0" err="1">
                <a:effectLst/>
                <a:latin typeface="Times New Roman" panose="02020603050405020304" pitchFamily="18" charset="0"/>
              </a:rPr>
              <a:t>Sellaro</a:t>
            </a:r>
            <a:r>
              <a:rPr lang="en-GB" sz="3600" dirty="0">
                <a:effectLst/>
                <a:latin typeface="Times New Roman" panose="02020603050405020304" pitchFamily="18" charset="0"/>
              </a:rPr>
              <a:t>, R. (2000) Historical Perspectives and Natural History of Bipolar Disorder. </a:t>
            </a:r>
            <a:r>
              <a:rPr lang="en-GB" sz="3600" i="1" dirty="0">
                <a:effectLst/>
                <a:latin typeface="Times New Roman" panose="02020603050405020304" pitchFamily="18" charset="0"/>
              </a:rPr>
              <a:t>Biological Psychiatry</a:t>
            </a:r>
            <a:r>
              <a:rPr lang="en-GB" sz="3600" dirty="0">
                <a:effectLst/>
                <a:latin typeface="Times New Roman" panose="02020603050405020304" pitchFamily="18" charset="0"/>
              </a:rPr>
              <a:t>, 48(6), pp.445–457. </a:t>
            </a:r>
            <a:r>
              <a:rPr lang="en-GB" sz="3600" dirty="0" err="1">
                <a:effectLst/>
                <a:latin typeface="Times New Roman" panose="02020603050405020304" pitchFamily="18" charset="0"/>
              </a:rPr>
              <a:t>doi</a:t>
            </a:r>
            <a:r>
              <a:rPr lang="en-GB" sz="3600" dirty="0">
                <a:effectLst/>
                <a:latin typeface="Times New Roman" panose="02020603050405020304" pitchFamily="18" charset="0"/>
              </a:rPr>
              <a:t> </a:t>
            </a:r>
            <a:r>
              <a:rPr lang="en-GB" sz="3600" dirty="0">
                <a:effectLst/>
                <a:latin typeface="Times New Roman" panose="02020603050405020304" pitchFamily="18" charset="0"/>
                <a:hlinkClick r:id="rId3"/>
              </a:rPr>
              <a:t>https://doi.org/10.1016/s0006-3223(00)00909-4</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r>
              <a:rPr lang="en-GB" sz="3600" dirty="0">
                <a:effectLst/>
                <a:latin typeface="Times New Roman" panose="02020603050405020304" pitchFamily="18" charset="0"/>
              </a:rPr>
              <a:t>Healthline (2014. </a:t>
            </a:r>
            <a:r>
              <a:rPr lang="en-GB" sz="3600" i="1" dirty="0">
                <a:effectLst/>
                <a:latin typeface="Times New Roman" panose="02020603050405020304" pitchFamily="18" charset="0"/>
              </a:rPr>
              <a:t>What Causes Bipolar Disorder? - Hereditary and Other Factors</a:t>
            </a:r>
            <a:r>
              <a:rPr lang="en-GB" sz="3600" dirty="0">
                <a:effectLst/>
                <a:latin typeface="Times New Roman" panose="02020603050405020304" pitchFamily="18" charset="0"/>
              </a:rPr>
              <a:t>. Available at: </a:t>
            </a:r>
            <a:r>
              <a:rPr lang="en-GB" sz="3600" dirty="0">
                <a:effectLst/>
                <a:latin typeface="Times New Roman" panose="02020603050405020304" pitchFamily="18" charset="0"/>
                <a:hlinkClick r:id="rId4"/>
              </a:rPr>
              <a:t>https://www.healthline.com/health/bipolar-disorder/bipolar-causes</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r>
              <a:rPr lang="en-GB" sz="3600" dirty="0">
                <a:effectLst/>
                <a:latin typeface="Times New Roman" panose="02020603050405020304" pitchFamily="18" charset="0"/>
              </a:rPr>
              <a:t>Marcia Purse (2019) </a:t>
            </a:r>
            <a:r>
              <a:rPr lang="en-GB" sz="3600" i="1" dirty="0">
                <a:effectLst/>
                <a:latin typeface="Times New Roman" panose="02020603050405020304" pitchFamily="18" charset="0"/>
              </a:rPr>
              <a:t>Understanding Your Bipolar Treatment Plan</a:t>
            </a:r>
            <a:r>
              <a:rPr lang="en-GB" sz="3600" dirty="0">
                <a:effectLst/>
                <a:latin typeface="Times New Roman" panose="02020603050405020304" pitchFamily="18" charset="0"/>
              </a:rPr>
              <a:t>. Available at: </a:t>
            </a:r>
            <a:r>
              <a:rPr lang="en-GB" sz="3600" dirty="0">
                <a:effectLst/>
                <a:latin typeface="Times New Roman" panose="02020603050405020304" pitchFamily="18" charset="0"/>
                <a:hlinkClick r:id="rId5"/>
              </a:rPr>
              <a:t>https://www.verywellmind.com/treating-bipolar-disorder-3576129</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r>
              <a:rPr lang="en-GB" sz="3600" dirty="0">
                <a:effectLst/>
                <a:latin typeface="Times New Roman" panose="02020603050405020304" pitchFamily="18" charset="0"/>
              </a:rPr>
              <a:t>National Institute for Health and Care Excellence (2023). </a:t>
            </a:r>
            <a:r>
              <a:rPr lang="en-GB" sz="3600" i="1" dirty="0">
                <a:effectLst/>
                <a:latin typeface="Times New Roman" panose="02020603050405020304" pitchFamily="18" charset="0"/>
              </a:rPr>
              <a:t>Overview  Bipolar disorder: Assessment and Management  Guidance  NICE</a:t>
            </a:r>
            <a:r>
              <a:rPr lang="en-GB" sz="3600" dirty="0">
                <a:effectLst/>
                <a:latin typeface="Times New Roman" panose="02020603050405020304" pitchFamily="18" charset="0"/>
              </a:rPr>
              <a:t>. Available at: </a:t>
            </a:r>
            <a:r>
              <a:rPr lang="en-GB" sz="3600" dirty="0">
                <a:effectLst/>
                <a:latin typeface="Times New Roman" panose="02020603050405020304" pitchFamily="18" charset="0"/>
                <a:hlinkClick r:id="rId6"/>
              </a:rPr>
              <a:t>https://www.nice.org.uk/guidance/cg185</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endParaRPr lang="en-GB" sz="3600" dirty="0">
              <a:effectLst/>
              <a:latin typeface="Times New Roman" panose="02020603050405020304" pitchFamily="18" charset="0"/>
            </a:endParaRPr>
          </a:p>
          <a:p>
            <a:pPr>
              <a:lnSpc>
                <a:spcPct val="150000"/>
              </a:lnSpc>
            </a:pPr>
            <a:r>
              <a:rPr lang="en-GB" sz="3600" dirty="0">
                <a:effectLst/>
                <a:latin typeface="Times New Roman" panose="02020603050405020304" pitchFamily="18" charset="0"/>
              </a:rPr>
              <a:t>NHS (2024) </a:t>
            </a:r>
            <a:r>
              <a:rPr lang="en-GB" sz="3600" i="1" dirty="0">
                <a:effectLst/>
                <a:latin typeface="Times New Roman" panose="02020603050405020304" pitchFamily="18" charset="0"/>
              </a:rPr>
              <a:t>Bipolar Disorder</a:t>
            </a:r>
            <a:r>
              <a:rPr lang="en-GB" sz="3600" dirty="0">
                <a:effectLst/>
                <a:latin typeface="Times New Roman" panose="02020603050405020304" pitchFamily="18" charset="0"/>
              </a:rPr>
              <a:t>nhs.uk. Available at: </a:t>
            </a:r>
            <a:r>
              <a:rPr lang="en-GB" sz="3600" dirty="0">
                <a:effectLst/>
                <a:latin typeface="Times New Roman" panose="02020603050405020304" pitchFamily="18" charset="0"/>
                <a:hlinkClick r:id="rId7"/>
              </a:rPr>
              <a:t>https://www.nhs.uk/mental-health/conditions/bipolar-disorder/</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endParaRPr lang="en-GB" sz="3600" dirty="0">
              <a:effectLst/>
              <a:latin typeface="Times New Roman" panose="02020603050405020304" pitchFamily="18" charset="0"/>
            </a:endParaRPr>
          </a:p>
          <a:p>
            <a:r>
              <a:rPr lang="en-GB" sz="3600" dirty="0"/>
              <a:t>(</a:t>
            </a:r>
          </a:p>
        </p:txBody>
      </p:sp>
    </p:spTree>
    <p:extLst>
      <p:ext uri="{BB962C8B-B14F-4D97-AF65-F5344CB8AC3E}">
        <p14:creationId xmlns:p14="http://schemas.microsoft.com/office/powerpoint/2010/main" val="4155091039"/>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373125B30C624482E5CCB36DAD3C96" ma:contentTypeVersion="9" ma:contentTypeDescription="Create a new document." ma:contentTypeScope="" ma:versionID="93fb2c242599b3910816b1285dafefee">
  <xsd:schema xmlns:xsd="http://www.w3.org/2001/XMLSchema" xmlns:xs="http://www.w3.org/2001/XMLSchema" xmlns:p="http://schemas.microsoft.com/office/2006/metadata/properties" xmlns:ns3="8a4964b5-9709-4dd1-ba39-f7e78650a4ff" xmlns:ns4="41fa4e0a-074b-4f52-8a7a-a9f5c57b5e7f" targetNamespace="http://schemas.microsoft.com/office/2006/metadata/properties" ma:root="true" ma:fieldsID="84870ee9e9a8b56d1be4e8316e416237" ns3:_="" ns4:_="">
    <xsd:import namespace="8a4964b5-9709-4dd1-ba39-f7e78650a4ff"/>
    <xsd:import namespace="41fa4e0a-074b-4f52-8a7a-a9f5c57b5e7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964b5-9709-4dd1-ba39-f7e78650a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fa4e0a-074b-4f52-8a7a-a9f5c57b5e7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a4964b5-9709-4dd1-ba39-f7e78650a4ff" xsi:nil="true"/>
  </documentManagement>
</p:properties>
</file>

<file path=customXml/itemProps1.xml><?xml version="1.0" encoding="utf-8"?>
<ds:datastoreItem xmlns:ds="http://schemas.openxmlformats.org/officeDocument/2006/customXml" ds:itemID="{42A1AD8E-F198-404D-86CB-198CDB8AB4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964b5-9709-4dd1-ba39-f7e78650a4ff"/>
    <ds:schemaRef ds:uri="41fa4e0a-074b-4f52-8a7a-a9f5c57b5e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2117515-2A67-49FB-8D79-94646875D600}">
  <ds:schemaRefs>
    <ds:schemaRef ds:uri="http://schemas.microsoft.com/sharepoint/v3/contenttype/forms"/>
  </ds:schemaRefs>
</ds:datastoreItem>
</file>

<file path=customXml/itemProps3.xml><?xml version="1.0" encoding="utf-8"?>
<ds:datastoreItem xmlns:ds="http://schemas.openxmlformats.org/officeDocument/2006/customXml" ds:itemID="{C7BF1FD2-5431-4D20-B371-924FB2968576}">
  <ds:schemaRefs>
    <ds:schemaRef ds:uri="http://purl.org/dc/dcmitype/"/>
    <ds:schemaRef ds:uri="http://purl.org/dc/elements/1.1/"/>
    <ds:schemaRef ds:uri="http://schemas.openxmlformats.org/package/2006/metadata/core-properties"/>
    <ds:schemaRef ds:uri="8a4964b5-9709-4dd1-ba39-f7e78650a4ff"/>
    <ds:schemaRef ds:uri="http://www.w3.org/XML/1998/namespace"/>
    <ds:schemaRef ds:uri="http://schemas.microsoft.com/office/2006/documentManagement/types"/>
    <ds:schemaRef ds:uri="http://schemas.microsoft.com/office/infopath/2007/PartnerControls"/>
    <ds:schemaRef ds:uri="41fa4e0a-074b-4f52-8a7a-a9f5c57b5e7f"/>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36x48-Template-V2b</Template>
  <TotalTime>2997</TotalTime>
  <Words>518</Words>
  <Application>Microsoft Office PowerPoint</Application>
  <PresentationFormat>Custom</PresentationFormat>
  <Paragraphs>59</Paragraphs>
  <Slides>3</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Stefan Burcea  Student number: 2246403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Stefan Burcea (2246403)</cp:lastModifiedBy>
  <cp:revision>87</cp:revision>
  <cp:lastPrinted>2015-06-29T17:31:11Z</cp:lastPrinted>
  <dcterms:created xsi:type="dcterms:W3CDTF">2012-02-03T19:11:35Z</dcterms:created>
  <dcterms:modified xsi:type="dcterms:W3CDTF">2025-11-24T13:38:45Z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0x01010015373125B30C624482E5CCB36DAD3C96</vt:lpwstr>
  </property>
</Properties>
</file>