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99" r:id="rId15"/>
    <p:sldId id="300"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92" d="100"/>
          <a:sy n="92" d="100"/>
        </p:scale>
        <p:origin x="1380"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C020937-351E-4277-92EC-1876ED463CB9}" type="datetimeFigureOut">
              <a:rPr lang="en-GB" smtClean="0"/>
              <a:t>15/06/2017</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6E5F29F2-DABC-434E-9C57-7A497DDEBF15}"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C020937-351E-4277-92EC-1876ED463CB9}" type="datetimeFigureOut">
              <a:rPr lang="en-GB" smtClean="0"/>
              <a:t>15/06/2017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C020937-351E-4277-92EC-1876ED463CB9}" type="datetimeFigureOut">
              <a:rPr lang="en-GB" smtClean="0"/>
              <a:t>15/06/2017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5F29F2-DABC-434E-9C57-7A497DDEBF15}"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C020937-351E-4277-92EC-1876ED463CB9}" type="datetimeFigureOut">
              <a:rPr lang="en-GB" smtClean="0"/>
              <a:t>15/06/2017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C020937-351E-4277-92EC-1876ED463CB9}" type="datetimeFigureOut">
              <a:rPr lang="en-GB" smtClean="0"/>
              <a:t>15/06/2017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C020937-351E-4277-92EC-1876ED463CB9}" type="datetimeFigureOut">
              <a:rPr lang="en-GB" smtClean="0"/>
              <a:t>15/06/2017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020937-351E-4277-92EC-1876ED463CB9}" type="datetimeFigureOut">
              <a:rPr lang="en-GB" smtClean="0"/>
              <a:t>15/06/2017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C020937-351E-4277-92EC-1876ED463CB9}" type="datetimeFigureOut">
              <a:rPr lang="en-GB" smtClean="0"/>
              <a:t>15/06/2017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C020937-351E-4277-92EC-1876ED463CB9}" type="datetimeFigureOut">
              <a:rPr lang="en-GB" smtClean="0"/>
              <a:t>15/06/2017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6E5F29F2-DABC-434E-9C57-7A497DDEBF15}" type="slidenum">
              <a:rPr lang="en-GB" smtClean="0"/>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C020937-351E-4277-92EC-1876ED463CB9}" type="datetimeFigureOut">
              <a:rPr lang="en-GB" smtClean="0"/>
              <a:t>15/06/2017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C020937-351E-4277-92EC-1876ED463CB9}" type="datetimeFigureOut">
              <a:rPr lang="en-GB" smtClean="0"/>
              <a:t>15/06/2017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C020937-351E-4277-92EC-1876ED463CB9}" type="datetimeFigureOut">
              <a:rPr lang="en-GB" smtClean="0"/>
              <a:t>15/06/2017</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6E5F29F2-DABC-434E-9C57-7A497DDEBF15}"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C020937-351E-4277-92EC-1876ED463CB9}" type="datetimeFigureOut">
              <a:rPr lang="en-GB" smtClean="0"/>
              <a:t>15/06/2017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C020937-351E-4277-92EC-1876ED463CB9}" type="datetimeFigureOut">
              <a:rPr lang="en-GB" smtClean="0"/>
              <a:t>15/06/2017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5F29F2-DABC-434E-9C57-7A497DDEBF15}"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C020937-351E-4277-92EC-1876ED463CB9}" type="datetimeFigureOut">
              <a:rPr lang="en-GB" smtClean="0"/>
              <a:t>15/06/2017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C020937-351E-4277-92EC-1876ED463CB9}" type="datetimeFigureOut">
              <a:rPr lang="en-GB" smtClean="0"/>
              <a:t>15/06/2017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C020937-351E-4277-92EC-1876ED463CB9}" type="datetimeFigureOut">
              <a:rPr lang="en-GB" smtClean="0"/>
              <a:t>15/06/2017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020937-351E-4277-92EC-1876ED463CB9}" type="datetimeFigureOut">
              <a:rPr lang="en-GB" smtClean="0"/>
              <a:t>15/06/2017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C020937-351E-4277-92EC-1876ED463CB9}" type="datetimeFigureOut">
              <a:rPr lang="en-GB" smtClean="0"/>
              <a:t>15/06/2017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C020937-351E-4277-92EC-1876ED463CB9}" type="datetimeFigureOut">
              <a:rPr lang="en-GB" smtClean="0"/>
              <a:t>15/06/2017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6E5F29F2-DABC-434E-9C57-7A497DDEBF15}" type="slidenum">
              <a:rPr lang="en-GB" smtClean="0"/>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C020937-351E-4277-92EC-1876ED463CB9}" type="datetimeFigureOut">
              <a:rPr lang="en-GB" smtClean="0"/>
              <a:t>15/06/2017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C020937-351E-4277-92EC-1876ED463CB9}" type="datetimeFigureOut">
              <a:rPr lang="en-GB" smtClean="0"/>
              <a:t>15/06/2017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5F29F2-DABC-434E-9C57-7A497DDEBF15}"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C020937-351E-4277-92EC-1876ED463CB9}" type="datetimeFigureOut">
              <a:rPr lang="en-GB" smtClean="0"/>
              <a:t>15/06/2017</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6E5F29F2-DABC-434E-9C57-7A497DDEBF15}" type="slidenum">
              <a:rPr lang="en-GB" smtClean="0"/>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C020937-351E-4277-92EC-1876ED463CB9}" type="datetimeFigureOut">
              <a:rPr lang="en-GB" smtClean="0"/>
              <a:t>15/06/2017</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6E5F29F2-DABC-434E-9C57-7A497DDEBF15}" type="slidenum">
              <a:rPr lang="en-GB" smtClean="0"/>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026"/>
          <p:cNvSpPr>
            <a:spLocks noGrp="1" noChangeArrowheads="1"/>
          </p:cNvSpPr>
          <p:nvPr>
            <p:ph type="ctrTitle"/>
          </p:nvPr>
        </p:nvSpPr>
        <p:spPr/>
        <p:txBody>
          <a:bodyPr/>
          <a:lstStyle/>
          <a:p>
            <a:pPr algn="ctr"/>
            <a:r>
              <a:rPr lang="en-GB" dirty="0" smtClean="0"/>
              <a:t>Sourcing and Supplier Appraisal</a:t>
            </a:r>
          </a:p>
        </p:txBody>
      </p:sp>
      <p:sp>
        <p:nvSpPr>
          <p:cNvPr id="3075" name="Rectangle 1027"/>
          <p:cNvSpPr>
            <a:spLocks noGrp="1" noChangeArrowheads="1"/>
          </p:cNvSpPr>
          <p:nvPr>
            <p:ph type="subTitle" idx="1"/>
          </p:nvPr>
        </p:nvSpPr>
        <p:spPr/>
        <p:txBody>
          <a:bodyPr/>
          <a:lstStyle/>
          <a:p>
            <a:pPr algn="ctr"/>
            <a:r>
              <a:rPr lang="en-GB" dirty="0" smtClean="0"/>
              <a:t>By</a:t>
            </a:r>
          </a:p>
          <a:p>
            <a:pPr algn="ctr"/>
            <a:r>
              <a:rPr lang="en-GB" dirty="0" smtClean="0"/>
              <a:t>Andrew Thorn</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algn="ctr"/>
            <a:r>
              <a:rPr lang="en-GB" dirty="0" smtClean="0"/>
              <a:t>What is Sourcing?</a:t>
            </a:r>
          </a:p>
        </p:txBody>
      </p:sp>
      <p:sp>
        <p:nvSpPr>
          <p:cNvPr id="4099" name="Rectangle 3"/>
          <p:cNvSpPr>
            <a:spLocks noGrp="1" noChangeArrowheads="1"/>
          </p:cNvSpPr>
          <p:nvPr>
            <p:ph idx="1"/>
          </p:nvPr>
        </p:nvSpPr>
        <p:spPr/>
        <p:txBody>
          <a:bodyPr/>
          <a:lstStyle/>
          <a:p>
            <a:pPr>
              <a:buFontTx/>
              <a:buNone/>
            </a:pPr>
            <a:r>
              <a:rPr lang="en-GB" dirty="0" smtClean="0"/>
              <a:t>	</a:t>
            </a:r>
            <a:r>
              <a:rPr lang="en-GB" b="1" u="sng" dirty="0" smtClean="0"/>
              <a:t>Activity 1</a:t>
            </a:r>
          </a:p>
          <a:p>
            <a:pPr>
              <a:buFontTx/>
              <a:buNone/>
            </a:pPr>
            <a:r>
              <a:rPr lang="en-GB" dirty="0" smtClean="0"/>
              <a:t> 	In your groups thinking about what is sourcing.  What factors should you consider as part of a sourcing products or services.</a:t>
            </a:r>
          </a:p>
          <a:p>
            <a:pPr>
              <a:buFontTx/>
              <a:buNone/>
            </a:pPr>
            <a:endParaRPr lang="en-GB"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algn="ctr"/>
            <a:r>
              <a:rPr lang="en-GB" dirty="0" smtClean="0"/>
              <a:t>Sourcing</a:t>
            </a:r>
          </a:p>
        </p:txBody>
      </p:sp>
      <p:sp>
        <p:nvSpPr>
          <p:cNvPr id="5123" name="Rectangle 3"/>
          <p:cNvSpPr>
            <a:spLocks noGrp="1" noChangeArrowheads="1"/>
          </p:cNvSpPr>
          <p:nvPr>
            <p:ph idx="1"/>
          </p:nvPr>
        </p:nvSpPr>
        <p:spPr/>
        <p:txBody>
          <a:bodyPr/>
          <a:lstStyle/>
          <a:p>
            <a:r>
              <a:rPr lang="en-GB" dirty="0" smtClean="0"/>
              <a:t>Definition</a:t>
            </a:r>
          </a:p>
          <a:p>
            <a:endParaRPr lang="en-GB" dirty="0" smtClean="0"/>
          </a:p>
          <a:p>
            <a:pPr>
              <a:buFontTx/>
              <a:buNone/>
            </a:pPr>
            <a:r>
              <a:rPr lang="en-GB" dirty="0" smtClean="0"/>
              <a:t>	The process of identifying suppliers who are able to supply the goods or services purchasers need (Moore, 1999)</a:t>
            </a:r>
          </a:p>
          <a:p>
            <a:pPr>
              <a:buFontTx/>
              <a:buNone/>
            </a:pPr>
            <a:endParaRPr lang="en-GB" dirty="0" smtClean="0"/>
          </a:p>
          <a:p>
            <a:pPr>
              <a:buFontTx/>
              <a:buNone/>
            </a:pPr>
            <a:endParaRPr lang="en-GB"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026"/>
          <p:cNvSpPr>
            <a:spLocks noGrp="1" noChangeArrowheads="1"/>
          </p:cNvSpPr>
          <p:nvPr>
            <p:ph type="title"/>
          </p:nvPr>
        </p:nvSpPr>
        <p:spPr/>
        <p:txBody>
          <a:bodyPr/>
          <a:lstStyle/>
          <a:p>
            <a:pPr algn="ctr"/>
            <a:r>
              <a:rPr lang="en-GB" dirty="0" smtClean="0"/>
              <a:t>Sourcing</a:t>
            </a:r>
          </a:p>
        </p:txBody>
      </p:sp>
      <p:sp>
        <p:nvSpPr>
          <p:cNvPr id="6147" name="Rectangle 1027"/>
          <p:cNvSpPr>
            <a:spLocks noGrp="1" noChangeArrowheads="1"/>
          </p:cNvSpPr>
          <p:nvPr>
            <p:ph idx="1"/>
          </p:nvPr>
        </p:nvSpPr>
        <p:spPr/>
        <p:txBody>
          <a:bodyPr/>
          <a:lstStyle/>
          <a:p>
            <a:pPr>
              <a:buFontTx/>
              <a:buNone/>
            </a:pPr>
            <a:r>
              <a:rPr lang="en-GB" smtClean="0"/>
              <a:t>Definition</a:t>
            </a:r>
          </a:p>
          <a:p>
            <a:pPr>
              <a:buFontTx/>
              <a:buNone/>
            </a:pPr>
            <a:endParaRPr lang="en-GB" smtClean="0"/>
          </a:p>
          <a:p>
            <a:pPr>
              <a:buFontTx/>
              <a:buNone/>
            </a:pPr>
            <a:r>
              <a:rPr lang="en-GB" smtClean="0"/>
              <a:t>	Strategic philosophy of selecting vendors in a manner that makes them an integral part of the buying firm for a particular component or part they are to supply</a:t>
            </a:r>
          </a:p>
          <a:p>
            <a:pPr>
              <a:buFontTx/>
              <a:buNone/>
            </a:pPr>
            <a:r>
              <a:rPr lang="en-GB" smtClean="0"/>
              <a:t>	Zeng (1994)</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algn="ctr"/>
            <a:r>
              <a:rPr lang="en-GB" dirty="0" smtClean="0"/>
              <a:t>Importance of Sourcing</a:t>
            </a:r>
          </a:p>
        </p:txBody>
      </p:sp>
      <p:sp>
        <p:nvSpPr>
          <p:cNvPr id="8195" name="Rectangle 3"/>
          <p:cNvSpPr>
            <a:spLocks noGrp="1" noChangeArrowheads="1"/>
          </p:cNvSpPr>
          <p:nvPr>
            <p:ph idx="1"/>
          </p:nvPr>
        </p:nvSpPr>
        <p:spPr/>
        <p:txBody>
          <a:bodyPr/>
          <a:lstStyle/>
          <a:p>
            <a:r>
              <a:rPr lang="en-GB" dirty="0" smtClean="0"/>
              <a:t>Economic </a:t>
            </a:r>
          </a:p>
          <a:p>
            <a:r>
              <a:rPr lang="en-GB" dirty="0" smtClean="0"/>
              <a:t>Internal operation</a:t>
            </a:r>
          </a:p>
          <a:p>
            <a:r>
              <a:rPr lang="en-GB" dirty="0" smtClean="0"/>
              <a:t>Dictate start of production/operational activity</a:t>
            </a:r>
          </a:p>
          <a:p>
            <a:r>
              <a:rPr lang="en-GB" dirty="0" smtClean="0"/>
              <a:t>Capital expense</a:t>
            </a:r>
          </a:p>
          <a:p>
            <a:r>
              <a:rPr lang="en-GB" dirty="0" smtClean="0"/>
              <a:t>Increased flexibility</a:t>
            </a:r>
          </a:p>
          <a:p>
            <a:r>
              <a:rPr lang="en-GB" dirty="0" smtClean="0"/>
              <a:t>Competitiveness and growth</a:t>
            </a:r>
          </a:p>
          <a:p>
            <a:endParaRPr lang="en-GB"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algn="ctr"/>
            <a:r>
              <a:rPr lang="en-GB" dirty="0" smtClean="0"/>
              <a:t>Sourcing Policy and Decisions</a:t>
            </a:r>
          </a:p>
        </p:txBody>
      </p:sp>
      <p:sp>
        <p:nvSpPr>
          <p:cNvPr id="13315" name="Rectangle 3"/>
          <p:cNvSpPr>
            <a:spLocks noGrp="1" noChangeArrowheads="1"/>
          </p:cNvSpPr>
          <p:nvPr>
            <p:ph idx="1"/>
          </p:nvPr>
        </p:nvSpPr>
        <p:spPr/>
        <p:txBody>
          <a:bodyPr/>
          <a:lstStyle/>
          <a:p>
            <a:pPr>
              <a:buFontTx/>
              <a:buNone/>
            </a:pPr>
            <a:r>
              <a:rPr lang="en-GB" smtClean="0"/>
              <a:t>Will be based on</a:t>
            </a:r>
          </a:p>
          <a:p>
            <a:r>
              <a:rPr lang="en-GB" smtClean="0"/>
              <a:t>Corporate strategy</a:t>
            </a:r>
          </a:p>
          <a:p>
            <a:r>
              <a:rPr lang="en-GB" smtClean="0"/>
              <a:t>Product type</a:t>
            </a:r>
          </a:p>
          <a:p>
            <a:r>
              <a:rPr lang="en-GB" smtClean="0"/>
              <a:t>Supplier capabilities and repeatability</a:t>
            </a:r>
          </a:p>
          <a:p>
            <a:r>
              <a:rPr lang="en-GB" smtClean="0"/>
              <a:t>Supply base characteristics</a:t>
            </a:r>
          </a:p>
          <a:p>
            <a:r>
              <a:rPr lang="en-GB" smtClean="0"/>
              <a:t>Strategic nature of product to be sourced</a:t>
            </a:r>
          </a:p>
          <a:p>
            <a:r>
              <a:rPr lang="en-GB" smtClean="0"/>
              <a:t>Corporate social responsibility</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026"/>
          <p:cNvSpPr>
            <a:spLocks noGrp="1" noChangeArrowheads="1"/>
          </p:cNvSpPr>
          <p:nvPr>
            <p:ph type="title"/>
          </p:nvPr>
        </p:nvSpPr>
        <p:spPr/>
        <p:txBody>
          <a:bodyPr/>
          <a:lstStyle/>
          <a:p>
            <a:pPr algn="ctr"/>
            <a:r>
              <a:rPr lang="en-GB" dirty="0" smtClean="0"/>
              <a:t>Sourcing Decision Constraints</a:t>
            </a:r>
          </a:p>
        </p:txBody>
      </p:sp>
      <p:sp>
        <p:nvSpPr>
          <p:cNvPr id="14339" name="Rectangle 1027"/>
          <p:cNvSpPr>
            <a:spLocks noGrp="1" noChangeArrowheads="1"/>
          </p:cNvSpPr>
          <p:nvPr>
            <p:ph idx="1"/>
          </p:nvPr>
        </p:nvSpPr>
        <p:spPr/>
        <p:txBody>
          <a:bodyPr/>
          <a:lstStyle/>
          <a:p>
            <a:r>
              <a:rPr lang="en-GB" dirty="0" smtClean="0"/>
              <a:t>Product availability</a:t>
            </a:r>
          </a:p>
          <a:p>
            <a:r>
              <a:rPr lang="en-GB" dirty="0" smtClean="0"/>
              <a:t>Seasonality of product</a:t>
            </a:r>
          </a:p>
          <a:p>
            <a:r>
              <a:rPr lang="en-GB" dirty="0" smtClean="0"/>
              <a:t>Volumes to be purchased</a:t>
            </a:r>
          </a:p>
          <a:p>
            <a:r>
              <a:rPr lang="en-GB" dirty="0" smtClean="0"/>
              <a:t>Contract capability</a:t>
            </a:r>
          </a:p>
          <a:p>
            <a:r>
              <a:rPr lang="en-GB" dirty="0" smtClean="0"/>
              <a:t>Local v’s global suppliers</a:t>
            </a:r>
          </a:p>
          <a:p>
            <a:r>
              <a:rPr lang="en-GB" dirty="0" smtClean="0"/>
              <a:t>Supplier approval and national standards</a:t>
            </a:r>
          </a:p>
          <a:p>
            <a:r>
              <a:rPr lang="en-GB" dirty="0" smtClean="0"/>
              <a:t>Technical requirements of product/service</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algn="ctr"/>
            <a:r>
              <a:rPr lang="en-GB" dirty="0" smtClean="0"/>
              <a:t>Different types of Sourcing</a:t>
            </a:r>
          </a:p>
        </p:txBody>
      </p:sp>
      <p:sp>
        <p:nvSpPr>
          <p:cNvPr id="15363" name="Rectangle 3"/>
          <p:cNvSpPr>
            <a:spLocks noGrp="1" noChangeArrowheads="1"/>
          </p:cNvSpPr>
          <p:nvPr>
            <p:ph idx="1"/>
          </p:nvPr>
        </p:nvSpPr>
        <p:spPr/>
        <p:txBody>
          <a:bodyPr/>
          <a:lstStyle/>
          <a:p>
            <a:r>
              <a:rPr lang="en-GB" dirty="0" smtClean="0"/>
              <a:t>Single Sourcing</a:t>
            </a:r>
          </a:p>
          <a:p>
            <a:r>
              <a:rPr lang="en-GB" dirty="0" smtClean="0"/>
              <a:t>Dual/Multiple Sourcing</a:t>
            </a:r>
          </a:p>
          <a:p>
            <a:r>
              <a:rPr lang="en-GB" dirty="0" smtClean="0"/>
              <a:t>Local Sourcing</a:t>
            </a:r>
          </a:p>
          <a:p>
            <a:r>
              <a:rPr lang="en-GB" dirty="0" smtClean="0"/>
              <a:t>Global sourcing</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algn="ctr"/>
            <a:r>
              <a:rPr lang="en-GB" dirty="0" smtClean="0"/>
              <a:t>Single Sourcing Background</a:t>
            </a:r>
          </a:p>
        </p:txBody>
      </p:sp>
      <p:sp>
        <p:nvSpPr>
          <p:cNvPr id="16387" name="Rectangle 3"/>
          <p:cNvSpPr>
            <a:spLocks noGrp="1" noChangeArrowheads="1"/>
          </p:cNvSpPr>
          <p:nvPr>
            <p:ph idx="1"/>
          </p:nvPr>
        </p:nvSpPr>
        <p:spPr/>
        <p:txBody>
          <a:bodyPr/>
          <a:lstStyle/>
          <a:p>
            <a:r>
              <a:rPr lang="en-GB" smtClean="0"/>
              <a:t>Reducing number of suppliers</a:t>
            </a:r>
          </a:p>
          <a:p>
            <a:r>
              <a:rPr lang="en-GB" smtClean="0"/>
              <a:t>Popularity of JIT</a:t>
            </a:r>
          </a:p>
          <a:p>
            <a:r>
              <a:rPr lang="en-GB" smtClean="0"/>
              <a:t>Quality control</a:t>
            </a:r>
          </a:p>
          <a:p>
            <a:r>
              <a:rPr lang="en-GB" smtClean="0"/>
              <a:t>Term of contract (long or short)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algn="ctr"/>
            <a:r>
              <a:rPr lang="en-GB" dirty="0" smtClean="0"/>
              <a:t>Advantages of Single Sourcing</a:t>
            </a:r>
          </a:p>
        </p:txBody>
      </p:sp>
      <p:sp>
        <p:nvSpPr>
          <p:cNvPr id="17411" name="Rectangle 3"/>
          <p:cNvSpPr>
            <a:spLocks noGrp="1" noChangeArrowheads="1"/>
          </p:cNvSpPr>
          <p:nvPr>
            <p:ph idx="1"/>
          </p:nvPr>
        </p:nvSpPr>
        <p:spPr/>
        <p:txBody>
          <a:bodyPr/>
          <a:lstStyle/>
          <a:p>
            <a:r>
              <a:rPr lang="en-GB" smtClean="0"/>
              <a:t>Lower prices, from reduction of costs in order, shipping and material handling</a:t>
            </a:r>
          </a:p>
          <a:p>
            <a:r>
              <a:rPr lang="en-GB" smtClean="0"/>
              <a:t>Improved communication</a:t>
            </a:r>
          </a:p>
          <a:p>
            <a:r>
              <a:rPr lang="en-GB" smtClean="0"/>
              <a:t>Improved stability for both parties</a:t>
            </a:r>
          </a:p>
          <a:p>
            <a:r>
              <a:rPr lang="en-GB" smtClean="0"/>
              <a:t>Cost and quality considerations</a:t>
            </a:r>
          </a:p>
          <a:p>
            <a:r>
              <a:rPr lang="en-GB" smtClean="0"/>
              <a:t>Dependability</a:t>
            </a:r>
          </a:p>
          <a:p>
            <a:r>
              <a:rPr lang="en-GB" smtClean="0"/>
              <a:t>Flexibility of reacting to demand</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85800" y="381000"/>
            <a:ext cx="8001000" cy="1143000"/>
          </a:xfrm>
        </p:spPr>
        <p:txBody>
          <a:bodyPr>
            <a:normAutofit fontScale="90000"/>
          </a:bodyPr>
          <a:lstStyle/>
          <a:p>
            <a:pPr algn="ctr"/>
            <a:r>
              <a:rPr lang="en-GB" dirty="0" smtClean="0"/>
              <a:t>Disadvantages of Single Sourcing</a:t>
            </a:r>
          </a:p>
        </p:txBody>
      </p:sp>
      <p:sp>
        <p:nvSpPr>
          <p:cNvPr id="18435" name="Rectangle 3"/>
          <p:cNvSpPr>
            <a:spLocks noGrp="1" noChangeArrowheads="1"/>
          </p:cNvSpPr>
          <p:nvPr>
            <p:ph idx="1"/>
          </p:nvPr>
        </p:nvSpPr>
        <p:spPr/>
        <p:txBody>
          <a:bodyPr/>
          <a:lstStyle/>
          <a:p>
            <a:r>
              <a:rPr lang="en-GB" smtClean="0"/>
              <a:t>Industrial disputes result in disruption to supply could cause major difficulties</a:t>
            </a:r>
          </a:p>
          <a:p>
            <a:r>
              <a:rPr lang="en-GB" smtClean="0"/>
              <a:t>Absence of bargaining control</a:t>
            </a:r>
          </a:p>
          <a:p>
            <a:r>
              <a:rPr lang="en-GB" smtClean="0"/>
              <a:t>Relationship must be a genuine co-operation</a:t>
            </a:r>
          </a:p>
          <a:p>
            <a:r>
              <a:rPr lang="en-GB" smtClean="0"/>
              <a:t>Vendor needs to exercise great care when negotiating a contract</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algn="ctr"/>
            <a:r>
              <a:rPr lang="en-GB" dirty="0" smtClean="0"/>
              <a:t>Multiple Sourcing Background</a:t>
            </a:r>
          </a:p>
        </p:txBody>
      </p:sp>
      <p:sp>
        <p:nvSpPr>
          <p:cNvPr id="19459" name="Rectangle 3"/>
          <p:cNvSpPr>
            <a:spLocks noGrp="1" noChangeArrowheads="1"/>
          </p:cNvSpPr>
          <p:nvPr>
            <p:ph idx="1"/>
          </p:nvPr>
        </p:nvSpPr>
        <p:spPr/>
        <p:txBody>
          <a:bodyPr/>
          <a:lstStyle/>
          <a:p>
            <a:r>
              <a:rPr lang="en-GB" smtClean="0"/>
              <a:t>Suppliers responds to the demands from a quotation</a:t>
            </a:r>
          </a:p>
          <a:p>
            <a:r>
              <a:rPr lang="en-GB" smtClean="0"/>
              <a:t>Large numbers of suppliers</a:t>
            </a:r>
          </a:p>
          <a:p>
            <a:r>
              <a:rPr lang="en-GB" smtClean="0"/>
              <a:t>Short contracts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Advantages of Multiple Sourcing</a:t>
            </a:r>
            <a:endParaRPr lang="en-GB" dirty="0"/>
          </a:p>
        </p:txBody>
      </p:sp>
      <p:sp>
        <p:nvSpPr>
          <p:cNvPr id="3" name="Content Placeholder 2"/>
          <p:cNvSpPr>
            <a:spLocks noGrp="1"/>
          </p:cNvSpPr>
          <p:nvPr>
            <p:ph idx="1"/>
          </p:nvPr>
        </p:nvSpPr>
        <p:spPr>
          <a:xfrm>
            <a:off x="457200" y="2708920"/>
            <a:ext cx="8229600" cy="3615680"/>
          </a:xfrm>
        </p:spPr>
        <p:txBody>
          <a:bodyPr/>
          <a:lstStyle/>
          <a:p>
            <a:r>
              <a:rPr lang="en-GB" dirty="0" smtClean="0"/>
              <a:t>Maintain a back-up supply</a:t>
            </a:r>
          </a:p>
          <a:p>
            <a:r>
              <a:rPr lang="en-GB" dirty="0" smtClean="0"/>
              <a:t>Competition is healthy in the supply market</a:t>
            </a:r>
          </a:p>
          <a:p>
            <a:r>
              <a:rPr lang="en-GB" dirty="0" smtClean="0"/>
              <a:t>Avoids complacency on the part of single supplier</a:t>
            </a:r>
          </a:p>
          <a:p>
            <a:r>
              <a:rPr lang="en-GB" dirty="0" smtClean="0"/>
              <a:t>Take advantage of the best deal</a:t>
            </a: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Disadvantages of Multiple Sourcing</a:t>
            </a:r>
            <a:endParaRPr lang="en-GB" dirty="0"/>
          </a:p>
        </p:txBody>
      </p:sp>
      <p:sp>
        <p:nvSpPr>
          <p:cNvPr id="3" name="Content Placeholder 2"/>
          <p:cNvSpPr>
            <a:spLocks noGrp="1"/>
          </p:cNvSpPr>
          <p:nvPr>
            <p:ph idx="1"/>
          </p:nvPr>
        </p:nvSpPr>
        <p:spPr/>
        <p:txBody>
          <a:bodyPr/>
          <a:lstStyle/>
          <a:p>
            <a:r>
              <a:rPr lang="en-GB" dirty="0" smtClean="0"/>
              <a:t>More time spent managing suppliers rather than developing relationships</a:t>
            </a:r>
          </a:p>
          <a:p>
            <a:r>
              <a:rPr lang="en-GB" dirty="0" smtClean="0"/>
              <a:t>Negotiations with suppliers consumes valuable time that could spent on more important issues</a:t>
            </a:r>
          </a:p>
          <a:p>
            <a:r>
              <a:rPr lang="en-GB" dirty="0" smtClean="0"/>
              <a:t>Can be a tendency to focus on cost at the expense of the bigger picture (quality </a:t>
            </a:r>
            <a:r>
              <a:rPr lang="en-GB" smtClean="0"/>
              <a:t>and risk)</a:t>
            </a:r>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85800" y="228600"/>
            <a:ext cx="7772400" cy="914400"/>
          </a:xfrm>
        </p:spPr>
        <p:txBody>
          <a:bodyPr/>
          <a:lstStyle/>
          <a:p>
            <a:pPr algn="ctr"/>
            <a:r>
              <a:rPr lang="en-GB" dirty="0" smtClean="0"/>
              <a:t>Sourcing</a:t>
            </a:r>
          </a:p>
        </p:txBody>
      </p:sp>
      <p:sp>
        <p:nvSpPr>
          <p:cNvPr id="22531" name="Rectangle 3"/>
          <p:cNvSpPr>
            <a:spLocks noGrp="1" noChangeArrowheads="1"/>
          </p:cNvSpPr>
          <p:nvPr>
            <p:ph idx="1"/>
          </p:nvPr>
        </p:nvSpPr>
        <p:spPr>
          <a:xfrm>
            <a:off x="685800" y="1219200"/>
            <a:ext cx="7772400" cy="4876800"/>
          </a:xfrm>
        </p:spPr>
        <p:txBody>
          <a:bodyPr/>
          <a:lstStyle/>
          <a:p>
            <a:pPr>
              <a:buFontTx/>
              <a:buNone/>
            </a:pPr>
            <a:r>
              <a:rPr lang="en-GB" smtClean="0"/>
              <a:t>Locating suppliers</a:t>
            </a:r>
          </a:p>
          <a:p>
            <a:pPr>
              <a:buFontTx/>
              <a:buNone/>
            </a:pPr>
            <a:r>
              <a:rPr lang="en-GB" smtClean="0"/>
              <a:t>1. External</a:t>
            </a:r>
          </a:p>
          <a:p>
            <a:pPr>
              <a:buFontTx/>
              <a:buNone/>
            </a:pPr>
            <a:r>
              <a:rPr lang="en-GB" smtClean="0"/>
              <a:t>	- guides</a:t>
            </a:r>
          </a:p>
          <a:p>
            <a:pPr>
              <a:buFontTx/>
              <a:buNone/>
            </a:pPr>
            <a:r>
              <a:rPr lang="en-GB" smtClean="0"/>
              <a:t>	- directories</a:t>
            </a:r>
          </a:p>
          <a:p>
            <a:pPr>
              <a:buFontTx/>
              <a:buNone/>
            </a:pPr>
            <a:r>
              <a:rPr lang="en-GB" smtClean="0"/>
              <a:t>	- advertisements</a:t>
            </a:r>
          </a:p>
          <a:p>
            <a:pPr>
              <a:buFontTx/>
              <a:buNone/>
            </a:pPr>
            <a:r>
              <a:rPr lang="en-GB" smtClean="0"/>
              <a:t>2. Internal</a:t>
            </a:r>
          </a:p>
          <a:p>
            <a:pPr>
              <a:buFontTx/>
              <a:buNone/>
            </a:pPr>
            <a:r>
              <a:rPr lang="en-GB" smtClean="0"/>
              <a:t>	- Organisation’s own records</a:t>
            </a:r>
          </a:p>
          <a:p>
            <a:pPr>
              <a:buFontTx/>
              <a:buNone/>
            </a:pPr>
            <a:r>
              <a:rPr lang="en-GB" smtClean="0"/>
              <a:t>	- contacting other purchasers/buyers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algn="ctr"/>
            <a:r>
              <a:rPr lang="en-GB" dirty="0" smtClean="0"/>
              <a:t>External Sources</a:t>
            </a:r>
          </a:p>
        </p:txBody>
      </p:sp>
      <p:sp>
        <p:nvSpPr>
          <p:cNvPr id="23555" name="Rectangle 3"/>
          <p:cNvSpPr>
            <a:spLocks noGrp="1" noChangeArrowheads="1"/>
          </p:cNvSpPr>
          <p:nvPr>
            <p:ph idx="1"/>
          </p:nvPr>
        </p:nvSpPr>
        <p:spPr/>
        <p:txBody>
          <a:bodyPr/>
          <a:lstStyle/>
          <a:p>
            <a:r>
              <a:rPr lang="en-GB" smtClean="0"/>
              <a:t>Direct mail</a:t>
            </a:r>
          </a:p>
          <a:p>
            <a:r>
              <a:rPr lang="en-GB" smtClean="0"/>
              <a:t>Directories</a:t>
            </a:r>
          </a:p>
          <a:p>
            <a:r>
              <a:rPr lang="en-GB" smtClean="0"/>
              <a:t>Advertisements</a:t>
            </a:r>
          </a:p>
          <a:p>
            <a:r>
              <a:rPr lang="en-GB" smtClean="0"/>
              <a:t>Trade journals</a:t>
            </a:r>
          </a:p>
          <a:p>
            <a:r>
              <a:rPr lang="en-GB" smtClean="0"/>
              <a:t>Trade associations</a:t>
            </a:r>
          </a:p>
          <a:p>
            <a:r>
              <a:rPr lang="en-GB" smtClean="0"/>
              <a:t>Professional bodies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algn="ctr"/>
            <a:r>
              <a:rPr lang="en-GB" dirty="0" smtClean="0"/>
              <a:t>Internal Sources</a:t>
            </a:r>
          </a:p>
        </p:txBody>
      </p:sp>
      <p:sp>
        <p:nvSpPr>
          <p:cNvPr id="24579" name="Rectangle 3"/>
          <p:cNvSpPr>
            <a:spLocks noGrp="1" noChangeArrowheads="1"/>
          </p:cNvSpPr>
          <p:nvPr>
            <p:ph idx="1"/>
          </p:nvPr>
        </p:nvSpPr>
        <p:spPr/>
        <p:txBody>
          <a:bodyPr/>
          <a:lstStyle/>
          <a:p>
            <a:r>
              <a:rPr lang="en-GB" smtClean="0"/>
              <a:t>Other buyers</a:t>
            </a:r>
          </a:p>
          <a:p>
            <a:r>
              <a:rPr lang="en-GB" smtClean="0"/>
              <a:t>Employees</a:t>
            </a:r>
          </a:p>
          <a:p>
            <a:pPr>
              <a:buFontTx/>
              <a:buNone/>
            </a:pPr>
            <a:r>
              <a:rPr lang="en-GB" smtClean="0"/>
              <a:t>	- Sales representatives</a:t>
            </a:r>
          </a:p>
          <a:p>
            <a:pPr>
              <a:buFontTx/>
              <a:buNone/>
            </a:pPr>
            <a:r>
              <a:rPr lang="en-GB" smtClean="0"/>
              <a:t>	- engineers</a:t>
            </a:r>
          </a:p>
          <a:p>
            <a:pPr>
              <a:buFontTx/>
              <a:buNone/>
            </a:pPr>
            <a:endParaRPr lang="en-GB" smtClean="0"/>
          </a:p>
          <a:p>
            <a:r>
              <a:rPr lang="en-GB" smtClean="0"/>
              <a:t>Organisation’s records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algn="ctr"/>
            <a:r>
              <a:rPr lang="en-GB" dirty="0" smtClean="0"/>
              <a:t>Identifying  Suppliers</a:t>
            </a:r>
          </a:p>
        </p:txBody>
      </p:sp>
      <p:sp>
        <p:nvSpPr>
          <p:cNvPr id="26627" name="Rectangle 3"/>
          <p:cNvSpPr>
            <a:spLocks noGrp="1" noChangeArrowheads="1"/>
          </p:cNvSpPr>
          <p:nvPr>
            <p:ph idx="1"/>
          </p:nvPr>
        </p:nvSpPr>
        <p:spPr/>
        <p:txBody>
          <a:bodyPr/>
          <a:lstStyle/>
          <a:p>
            <a:r>
              <a:rPr lang="en-GB" b="1" u="sng" smtClean="0"/>
              <a:t>Trade Exhibitions</a:t>
            </a:r>
            <a:r>
              <a:rPr lang="en-GB" smtClean="0"/>
              <a:t>: - a cost effective way of sourcing and can allow the buyer to:</a:t>
            </a:r>
          </a:p>
          <a:p>
            <a:pPr>
              <a:buFontTx/>
              <a:buNone/>
            </a:pPr>
            <a:r>
              <a:rPr lang="en-GB" b="1" u="sng" smtClean="0"/>
              <a:t>	</a:t>
            </a:r>
            <a:r>
              <a:rPr lang="en-GB" smtClean="0"/>
              <a:t>- See various products and services</a:t>
            </a:r>
          </a:p>
          <a:p>
            <a:pPr>
              <a:buFontTx/>
              <a:buNone/>
            </a:pPr>
            <a:r>
              <a:rPr lang="en-GB" smtClean="0"/>
              <a:t>	- make contacts with salespeople</a:t>
            </a:r>
          </a:p>
          <a:p>
            <a:pPr>
              <a:buFontTx/>
              <a:buNone/>
            </a:pPr>
            <a:r>
              <a:rPr lang="en-GB" smtClean="0"/>
              <a:t>	- discuss the products and services with the </a:t>
            </a:r>
          </a:p>
          <a:p>
            <a:pPr>
              <a:buFontTx/>
              <a:buNone/>
            </a:pPr>
            <a:r>
              <a:rPr lang="en-GB" smtClean="0"/>
              <a:t>	  expertise provided by suppliers</a:t>
            </a:r>
          </a:p>
          <a:p>
            <a:pPr>
              <a:buFontTx/>
              <a:buNone/>
            </a:pPr>
            <a:r>
              <a:rPr lang="en-GB" smtClean="0"/>
              <a:t>	- expand their knowledge and awareness of </a:t>
            </a:r>
          </a:p>
          <a:p>
            <a:pPr>
              <a:buFontTx/>
              <a:buNone/>
            </a:pPr>
            <a:r>
              <a:rPr lang="en-GB" smtClean="0"/>
              <a:t>	  products and services of different suppliers</a:t>
            </a:r>
            <a:endParaRPr lang="en-GB" b="1" u="sng"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algn="ctr"/>
            <a:r>
              <a:rPr lang="en-GB" dirty="0" smtClean="0"/>
              <a:t>Identifying Suppliers</a:t>
            </a:r>
          </a:p>
        </p:txBody>
      </p:sp>
      <p:sp>
        <p:nvSpPr>
          <p:cNvPr id="28675" name="Rectangle 3"/>
          <p:cNvSpPr>
            <a:spLocks noGrp="1" noChangeArrowheads="1"/>
          </p:cNvSpPr>
          <p:nvPr>
            <p:ph idx="1"/>
          </p:nvPr>
        </p:nvSpPr>
        <p:spPr/>
        <p:txBody>
          <a:bodyPr/>
          <a:lstStyle/>
          <a:p>
            <a:pPr>
              <a:buFontTx/>
              <a:buNone/>
            </a:pPr>
            <a:r>
              <a:rPr lang="en-GB" b="1" dirty="0" smtClean="0"/>
              <a:t>Activity 2</a:t>
            </a:r>
          </a:p>
          <a:p>
            <a:pPr>
              <a:buFontTx/>
              <a:buNone/>
            </a:pPr>
            <a:endParaRPr lang="en-GB" b="1" dirty="0" smtClean="0"/>
          </a:p>
          <a:p>
            <a:pPr>
              <a:buFontTx/>
              <a:buNone/>
            </a:pPr>
            <a:r>
              <a:rPr lang="en-GB" dirty="0" smtClean="0"/>
              <a:t>	Think of a product or service that you might wish to source on-line.  What are the advantages and disadvantages of this method of sourcing.</a:t>
            </a:r>
            <a:endParaRPr lang="en-GB" b="1"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16632"/>
            <a:ext cx="7772400" cy="864096"/>
          </a:xfrm>
        </p:spPr>
        <p:txBody>
          <a:bodyPr/>
          <a:lstStyle/>
          <a:p>
            <a:pPr algn="ctr"/>
            <a:r>
              <a:rPr lang="en-GB" dirty="0" smtClean="0"/>
              <a:t>Global Sourcing</a:t>
            </a:r>
            <a:endParaRPr lang="en-GB" dirty="0"/>
          </a:p>
        </p:txBody>
      </p:sp>
      <p:sp>
        <p:nvSpPr>
          <p:cNvPr id="3" name="Content Placeholder 2"/>
          <p:cNvSpPr>
            <a:spLocks noGrp="1"/>
          </p:cNvSpPr>
          <p:nvPr>
            <p:ph idx="1"/>
          </p:nvPr>
        </p:nvSpPr>
        <p:spPr>
          <a:xfrm>
            <a:off x="395536" y="1196752"/>
            <a:ext cx="8424936" cy="5328592"/>
          </a:xfrm>
        </p:spPr>
        <p:txBody>
          <a:bodyPr/>
          <a:lstStyle/>
          <a:p>
            <a:pPr>
              <a:buNone/>
            </a:pPr>
            <a:r>
              <a:rPr lang="en-GB" b="1" u="sng" dirty="0" smtClean="0"/>
              <a:t>Definitions</a:t>
            </a:r>
          </a:p>
          <a:p>
            <a:pPr>
              <a:buNone/>
            </a:pPr>
            <a:r>
              <a:rPr lang="en-GB" b="1" dirty="0" smtClean="0"/>
              <a:t>	Mol (2000)</a:t>
            </a:r>
            <a:r>
              <a:rPr lang="en-GB" dirty="0" smtClean="0"/>
              <a:t> “Finding and managing sources for production of final products on- worldwide basis</a:t>
            </a:r>
            <a:endParaRPr lang="en-GB" b="1" dirty="0" smtClean="0"/>
          </a:p>
          <a:p>
            <a:pPr>
              <a:buNone/>
            </a:pPr>
            <a:r>
              <a:rPr lang="en-GB" b="1" dirty="0" smtClean="0"/>
              <a:t>	</a:t>
            </a:r>
            <a:r>
              <a:rPr lang="en-GB" b="1" dirty="0" err="1" smtClean="0"/>
              <a:t>Monczka</a:t>
            </a:r>
            <a:r>
              <a:rPr lang="en-GB" b="1" dirty="0" smtClean="0"/>
              <a:t> and Trent (1991)</a:t>
            </a:r>
            <a:r>
              <a:rPr lang="en-GB" dirty="0" smtClean="0"/>
              <a:t> “The integration and coordination of procurement requirements across worldwide business units, looking at common items, processes, technologies and suppliers”</a:t>
            </a:r>
          </a:p>
          <a:p>
            <a:pPr>
              <a:buNone/>
            </a:pPr>
            <a:endParaRPr lang="en-GB" b="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57200" y="0"/>
            <a:ext cx="8229600" cy="836613"/>
          </a:xfrm>
        </p:spPr>
        <p:txBody>
          <a:bodyPr/>
          <a:lstStyle/>
          <a:p>
            <a:pPr algn="ctr"/>
            <a:r>
              <a:rPr lang="en-GB" dirty="0"/>
              <a:t>Global Sourcing</a:t>
            </a:r>
          </a:p>
        </p:txBody>
      </p:sp>
      <p:sp>
        <p:nvSpPr>
          <p:cNvPr id="30723" name="Rectangle 3"/>
          <p:cNvSpPr>
            <a:spLocks noGrp="1" noChangeArrowheads="1"/>
          </p:cNvSpPr>
          <p:nvPr>
            <p:ph idx="1"/>
          </p:nvPr>
        </p:nvSpPr>
        <p:spPr>
          <a:xfrm>
            <a:off x="457200" y="1484784"/>
            <a:ext cx="8229600" cy="5112866"/>
          </a:xfrm>
        </p:spPr>
        <p:txBody>
          <a:bodyPr/>
          <a:lstStyle/>
          <a:p>
            <a:pPr marL="609600" indent="-609600">
              <a:lnSpc>
                <a:spcPct val="90000"/>
              </a:lnSpc>
              <a:buFontTx/>
              <a:buNone/>
            </a:pPr>
            <a:r>
              <a:rPr lang="en-GB" dirty="0"/>
              <a:t>Strategies used to effect Global Sourcing</a:t>
            </a:r>
          </a:p>
          <a:p>
            <a:pPr marL="609600" indent="-609600">
              <a:lnSpc>
                <a:spcPct val="90000"/>
              </a:lnSpc>
              <a:buFontTx/>
              <a:buAutoNum type="arabicPeriod"/>
            </a:pPr>
            <a:r>
              <a:rPr lang="en-GB" sz="2800" dirty="0"/>
              <a:t>Source with a European ‘local’ supplier who is part of a global network</a:t>
            </a:r>
          </a:p>
          <a:p>
            <a:pPr marL="609600" indent="-609600">
              <a:lnSpc>
                <a:spcPct val="90000"/>
              </a:lnSpc>
              <a:buFontTx/>
              <a:buAutoNum type="arabicPeriod"/>
            </a:pPr>
            <a:r>
              <a:rPr lang="en-GB" sz="2800" dirty="0"/>
              <a:t>Source with a foreign supplier who supplies to a foreign part of your global network</a:t>
            </a:r>
          </a:p>
          <a:p>
            <a:pPr marL="609600" indent="-609600">
              <a:lnSpc>
                <a:spcPct val="90000"/>
              </a:lnSpc>
              <a:buFontTx/>
              <a:buAutoNum type="arabicPeriod"/>
            </a:pPr>
            <a:r>
              <a:rPr lang="en-GB" sz="2800" dirty="0"/>
              <a:t>Source with a foreign supplier who has European support-for example, R&amp;D intelligence</a:t>
            </a:r>
          </a:p>
          <a:p>
            <a:pPr marL="609600" indent="-609600">
              <a:lnSpc>
                <a:spcPct val="90000"/>
              </a:lnSpc>
              <a:buFontTx/>
              <a:buAutoNum type="arabicPeriod"/>
            </a:pPr>
            <a:r>
              <a:rPr lang="en-GB" sz="2800" dirty="0"/>
              <a:t>Maintain your own support teams abroad and source there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0"/>
            <a:ext cx="8229600" cy="765175"/>
          </a:xfrm>
        </p:spPr>
        <p:txBody>
          <a:bodyPr>
            <a:normAutofit fontScale="90000"/>
          </a:bodyPr>
          <a:lstStyle/>
          <a:p>
            <a:pPr algn="ctr"/>
            <a:r>
              <a:rPr lang="en-GB" dirty="0"/>
              <a:t>Global Sourcing</a:t>
            </a:r>
          </a:p>
        </p:txBody>
      </p:sp>
      <p:sp>
        <p:nvSpPr>
          <p:cNvPr id="31747" name="Rectangle 3"/>
          <p:cNvSpPr>
            <a:spLocks noGrp="1" noChangeArrowheads="1"/>
          </p:cNvSpPr>
          <p:nvPr>
            <p:ph idx="1"/>
          </p:nvPr>
        </p:nvSpPr>
        <p:spPr>
          <a:xfrm>
            <a:off x="179388" y="908050"/>
            <a:ext cx="8785225" cy="5689600"/>
          </a:xfrm>
        </p:spPr>
        <p:txBody>
          <a:bodyPr/>
          <a:lstStyle/>
          <a:p>
            <a:pPr>
              <a:buFontTx/>
              <a:buNone/>
            </a:pPr>
            <a:r>
              <a:rPr lang="en-GB"/>
              <a:t>	</a:t>
            </a:r>
            <a:r>
              <a:rPr lang="en-GB" sz="2800"/>
              <a:t>Globally sourcing then might start with a regional focus- for example, in the Americas, Europe or the Pacific Rim.  From here the approach might be developed as follows:</a:t>
            </a:r>
          </a:p>
          <a:p>
            <a:r>
              <a:rPr lang="en-GB" sz="2800"/>
              <a:t>To select global locations for manufacturing/support operations</a:t>
            </a:r>
          </a:p>
          <a:p>
            <a:r>
              <a:rPr lang="en-GB" sz="2800"/>
              <a:t>To develop a supply base with a corresponding global network</a:t>
            </a:r>
          </a:p>
          <a:p>
            <a:r>
              <a:rPr lang="en-GB" sz="2800"/>
              <a:t>To develop a local supply arrangement in each location with the ability to cross-trade to supply niche requirements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85800" y="0"/>
            <a:ext cx="7772400" cy="908050"/>
          </a:xfrm>
        </p:spPr>
        <p:txBody>
          <a:bodyPr/>
          <a:lstStyle/>
          <a:p>
            <a:pPr algn="ctr"/>
            <a:r>
              <a:rPr lang="en-GB" dirty="0"/>
              <a:t>Global Sourcing</a:t>
            </a:r>
          </a:p>
        </p:txBody>
      </p:sp>
      <p:sp>
        <p:nvSpPr>
          <p:cNvPr id="33797" name="Rectangle 5"/>
          <p:cNvSpPr>
            <a:spLocks noChangeArrowheads="1"/>
          </p:cNvSpPr>
          <p:nvPr/>
        </p:nvSpPr>
        <p:spPr bwMode="auto">
          <a:xfrm>
            <a:off x="2051050" y="2276475"/>
            <a:ext cx="5257800" cy="3240088"/>
          </a:xfrm>
          <a:prstGeom prst="rect">
            <a:avLst/>
          </a:prstGeom>
          <a:solidFill>
            <a:schemeClr val="accent1"/>
          </a:solidFill>
          <a:ln w="9525">
            <a:solidFill>
              <a:schemeClr val="tx1"/>
            </a:solidFill>
            <a:miter lim="800000"/>
            <a:headEnd/>
            <a:tailEnd/>
          </a:ln>
          <a:effectLst/>
        </p:spPr>
        <p:txBody>
          <a:bodyPr wrap="none" anchor="ctr"/>
          <a:lstStyle/>
          <a:p>
            <a:endParaRPr lang="en-GB"/>
          </a:p>
        </p:txBody>
      </p:sp>
      <p:sp>
        <p:nvSpPr>
          <p:cNvPr id="33798" name="Line 6"/>
          <p:cNvSpPr>
            <a:spLocks noChangeShapeType="1"/>
          </p:cNvSpPr>
          <p:nvPr/>
        </p:nvSpPr>
        <p:spPr bwMode="auto">
          <a:xfrm>
            <a:off x="4716463" y="2276475"/>
            <a:ext cx="0" cy="3240088"/>
          </a:xfrm>
          <a:prstGeom prst="line">
            <a:avLst/>
          </a:prstGeom>
          <a:noFill/>
          <a:ln w="9525">
            <a:solidFill>
              <a:schemeClr val="tx1"/>
            </a:solidFill>
            <a:round/>
            <a:headEnd/>
            <a:tailEnd/>
          </a:ln>
          <a:effectLst/>
        </p:spPr>
        <p:txBody>
          <a:bodyPr/>
          <a:lstStyle/>
          <a:p>
            <a:endParaRPr lang="en-GB"/>
          </a:p>
        </p:txBody>
      </p:sp>
      <p:sp>
        <p:nvSpPr>
          <p:cNvPr id="33800" name="Line 8"/>
          <p:cNvSpPr>
            <a:spLocks noChangeShapeType="1"/>
          </p:cNvSpPr>
          <p:nvPr/>
        </p:nvSpPr>
        <p:spPr bwMode="auto">
          <a:xfrm>
            <a:off x="2051050" y="3933825"/>
            <a:ext cx="5257800" cy="0"/>
          </a:xfrm>
          <a:prstGeom prst="line">
            <a:avLst/>
          </a:prstGeom>
          <a:noFill/>
          <a:ln w="9525">
            <a:solidFill>
              <a:schemeClr val="tx1"/>
            </a:solidFill>
            <a:round/>
            <a:headEnd/>
            <a:tailEnd/>
          </a:ln>
          <a:effectLst/>
        </p:spPr>
        <p:txBody>
          <a:bodyPr/>
          <a:lstStyle/>
          <a:p>
            <a:endParaRPr lang="en-GB"/>
          </a:p>
        </p:txBody>
      </p:sp>
      <p:sp>
        <p:nvSpPr>
          <p:cNvPr id="33801" name="Text Box 9"/>
          <p:cNvSpPr txBox="1">
            <a:spLocks noChangeArrowheads="1"/>
          </p:cNvSpPr>
          <p:nvPr/>
        </p:nvSpPr>
        <p:spPr bwMode="auto">
          <a:xfrm>
            <a:off x="2627313" y="2636838"/>
            <a:ext cx="1584325" cy="581025"/>
          </a:xfrm>
          <a:prstGeom prst="rect">
            <a:avLst/>
          </a:prstGeom>
          <a:noFill/>
          <a:ln w="9525">
            <a:noFill/>
            <a:miter lim="800000"/>
            <a:headEnd/>
            <a:tailEnd/>
          </a:ln>
          <a:effectLst/>
        </p:spPr>
        <p:txBody>
          <a:bodyPr>
            <a:spAutoFit/>
          </a:bodyPr>
          <a:lstStyle/>
          <a:p>
            <a:pPr algn="ctr">
              <a:spcBef>
                <a:spcPct val="50000"/>
              </a:spcBef>
            </a:pPr>
            <a:r>
              <a:rPr lang="en-GB" sz="1600">
                <a:latin typeface="Arial" charset="0"/>
              </a:rPr>
              <a:t>No Global Benefit</a:t>
            </a:r>
          </a:p>
        </p:txBody>
      </p:sp>
      <p:sp>
        <p:nvSpPr>
          <p:cNvPr id="33802" name="Text Box 10"/>
          <p:cNvSpPr txBox="1">
            <a:spLocks noChangeArrowheads="1"/>
          </p:cNvSpPr>
          <p:nvPr/>
        </p:nvSpPr>
        <p:spPr bwMode="auto">
          <a:xfrm>
            <a:off x="5148263" y="2636838"/>
            <a:ext cx="1944687" cy="825500"/>
          </a:xfrm>
          <a:prstGeom prst="rect">
            <a:avLst/>
          </a:prstGeom>
          <a:noFill/>
          <a:ln w="9525">
            <a:noFill/>
            <a:miter lim="800000"/>
            <a:headEnd/>
            <a:tailEnd/>
          </a:ln>
          <a:effectLst/>
        </p:spPr>
        <p:txBody>
          <a:bodyPr>
            <a:spAutoFit/>
          </a:bodyPr>
          <a:lstStyle/>
          <a:p>
            <a:pPr algn="ctr">
              <a:spcBef>
                <a:spcPct val="50000"/>
              </a:spcBef>
            </a:pPr>
            <a:r>
              <a:rPr lang="en-GB" sz="1600">
                <a:latin typeface="Arial" charset="0"/>
              </a:rPr>
              <a:t>Customer provides global benefit to customer</a:t>
            </a:r>
          </a:p>
        </p:txBody>
      </p:sp>
      <p:sp>
        <p:nvSpPr>
          <p:cNvPr id="33803" name="Text Box 11"/>
          <p:cNvSpPr txBox="1">
            <a:spLocks noChangeArrowheads="1"/>
          </p:cNvSpPr>
          <p:nvPr/>
        </p:nvSpPr>
        <p:spPr bwMode="auto">
          <a:xfrm>
            <a:off x="2339975" y="4371975"/>
            <a:ext cx="2087563" cy="581025"/>
          </a:xfrm>
          <a:prstGeom prst="rect">
            <a:avLst/>
          </a:prstGeom>
          <a:noFill/>
          <a:ln w="9525">
            <a:noFill/>
            <a:miter lim="800000"/>
            <a:headEnd/>
            <a:tailEnd/>
          </a:ln>
          <a:effectLst/>
        </p:spPr>
        <p:txBody>
          <a:bodyPr>
            <a:spAutoFit/>
          </a:bodyPr>
          <a:lstStyle/>
          <a:p>
            <a:pPr algn="ctr">
              <a:spcBef>
                <a:spcPct val="50000"/>
              </a:spcBef>
            </a:pPr>
            <a:r>
              <a:rPr lang="en-GB" sz="1600">
                <a:latin typeface="Arial" charset="0"/>
              </a:rPr>
              <a:t>Customer provides Benefit to Supplier</a:t>
            </a:r>
          </a:p>
        </p:txBody>
      </p:sp>
      <p:sp>
        <p:nvSpPr>
          <p:cNvPr id="33804" name="Text Box 12"/>
          <p:cNvSpPr txBox="1">
            <a:spLocks noChangeArrowheads="1"/>
          </p:cNvSpPr>
          <p:nvPr/>
        </p:nvSpPr>
        <p:spPr bwMode="auto">
          <a:xfrm>
            <a:off x="5219700" y="4365625"/>
            <a:ext cx="1584325" cy="581025"/>
          </a:xfrm>
          <a:prstGeom prst="rect">
            <a:avLst/>
          </a:prstGeom>
          <a:noFill/>
          <a:ln w="9525">
            <a:noFill/>
            <a:miter lim="800000"/>
            <a:headEnd/>
            <a:tailEnd/>
          </a:ln>
          <a:effectLst/>
        </p:spPr>
        <p:txBody>
          <a:bodyPr>
            <a:spAutoFit/>
          </a:bodyPr>
          <a:lstStyle/>
          <a:p>
            <a:pPr algn="ctr">
              <a:spcBef>
                <a:spcPct val="50000"/>
              </a:spcBef>
            </a:pPr>
            <a:r>
              <a:rPr lang="en-GB" sz="1600">
                <a:latin typeface="Arial" charset="0"/>
              </a:rPr>
              <a:t>Full Global Benefit</a:t>
            </a:r>
          </a:p>
        </p:txBody>
      </p:sp>
      <p:sp>
        <p:nvSpPr>
          <p:cNvPr id="33806" name="Text Box 14"/>
          <p:cNvSpPr txBox="1">
            <a:spLocks noChangeArrowheads="1"/>
          </p:cNvSpPr>
          <p:nvPr/>
        </p:nvSpPr>
        <p:spPr bwMode="auto">
          <a:xfrm>
            <a:off x="2195512" y="1484313"/>
            <a:ext cx="4896767" cy="461665"/>
          </a:xfrm>
          <a:prstGeom prst="rect">
            <a:avLst/>
          </a:prstGeom>
          <a:noFill/>
          <a:ln w="9525">
            <a:noFill/>
            <a:miter lim="800000"/>
            <a:headEnd/>
            <a:tailEnd/>
          </a:ln>
          <a:effectLst/>
        </p:spPr>
        <p:txBody>
          <a:bodyPr wrap="square">
            <a:spAutoFit/>
          </a:bodyPr>
          <a:lstStyle/>
          <a:p>
            <a:pPr algn="ctr">
              <a:spcBef>
                <a:spcPct val="50000"/>
              </a:spcBef>
            </a:pPr>
            <a:r>
              <a:rPr lang="en-GB" dirty="0">
                <a:latin typeface="Arial" charset="0"/>
              </a:rPr>
              <a:t>Supplier</a:t>
            </a:r>
          </a:p>
        </p:txBody>
      </p:sp>
      <p:sp>
        <p:nvSpPr>
          <p:cNvPr id="33807" name="Text Box 15"/>
          <p:cNvSpPr txBox="1">
            <a:spLocks noChangeArrowheads="1"/>
          </p:cNvSpPr>
          <p:nvPr/>
        </p:nvSpPr>
        <p:spPr bwMode="auto">
          <a:xfrm>
            <a:off x="2339975" y="1844675"/>
            <a:ext cx="4824313" cy="369332"/>
          </a:xfrm>
          <a:prstGeom prst="rect">
            <a:avLst/>
          </a:prstGeom>
          <a:noFill/>
          <a:ln w="9525">
            <a:noFill/>
            <a:miter lim="800000"/>
            <a:headEnd/>
            <a:tailEnd/>
          </a:ln>
          <a:effectLst/>
        </p:spPr>
        <p:txBody>
          <a:bodyPr wrap="square">
            <a:spAutoFit/>
          </a:bodyPr>
          <a:lstStyle/>
          <a:p>
            <a:pPr>
              <a:spcBef>
                <a:spcPct val="50000"/>
              </a:spcBef>
            </a:pPr>
            <a:r>
              <a:rPr lang="en-GB" dirty="0">
                <a:latin typeface="Arial" charset="0"/>
              </a:rPr>
              <a:t>LOCAL	</a:t>
            </a:r>
            <a:r>
              <a:rPr lang="en-GB">
                <a:latin typeface="Arial" charset="0"/>
              </a:rPr>
              <a:t>	</a:t>
            </a:r>
            <a:r>
              <a:rPr lang="en-GB" smtClean="0">
                <a:latin typeface="Arial" charset="0"/>
              </a:rPr>
              <a:t>                GLOBAL</a:t>
            </a:r>
            <a:endParaRPr lang="en-GB" dirty="0">
              <a:latin typeface="Arial" charset="0"/>
            </a:endParaRPr>
          </a:p>
        </p:txBody>
      </p:sp>
      <p:sp>
        <p:nvSpPr>
          <p:cNvPr id="33808" name="Text Box 16"/>
          <p:cNvSpPr txBox="1">
            <a:spLocks noChangeArrowheads="1"/>
          </p:cNvSpPr>
          <p:nvPr/>
        </p:nvSpPr>
        <p:spPr bwMode="auto">
          <a:xfrm rot="16200000">
            <a:off x="896938" y="2708275"/>
            <a:ext cx="1366837" cy="366713"/>
          </a:xfrm>
          <a:prstGeom prst="rect">
            <a:avLst/>
          </a:prstGeom>
          <a:noFill/>
          <a:ln w="9525">
            <a:noFill/>
            <a:miter lim="800000"/>
            <a:headEnd/>
            <a:tailEnd/>
          </a:ln>
          <a:effectLst/>
        </p:spPr>
        <p:txBody>
          <a:bodyPr>
            <a:spAutoFit/>
          </a:bodyPr>
          <a:lstStyle/>
          <a:p>
            <a:pPr>
              <a:spcBef>
                <a:spcPct val="50000"/>
              </a:spcBef>
            </a:pPr>
            <a:r>
              <a:rPr lang="en-GB">
                <a:latin typeface="Arial" charset="0"/>
              </a:rPr>
              <a:t>LOCAL</a:t>
            </a:r>
          </a:p>
        </p:txBody>
      </p:sp>
      <p:sp>
        <p:nvSpPr>
          <p:cNvPr id="33809" name="Text Box 17"/>
          <p:cNvSpPr txBox="1">
            <a:spLocks noChangeArrowheads="1"/>
          </p:cNvSpPr>
          <p:nvPr/>
        </p:nvSpPr>
        <p:spPr bwMode="auto">
          <a:xfrm rot="16200000">
            <a:off x="860090" y="4494696"/>
            <a:ext cx="1583407" cy="461665"/>
          </a:xfrm>
          <a:prstGeom prst="rect">
            <a:avLst/>
          </a:prstGeom>
          <a:noFill/>
          <a:ln w="9525">
            <a:noFill/>
            <a:miter lim="800000"/>
            <a:headEnd/>
            <a:tailEnd/>
          </a:ln>
          <a:effectLst/>
        </p:spPr>
        <p:txBody>
          <a:bodyPr wrap="square">
            <a:spAutoFit/>
          </a:bodyPr>
          <a:lstStyle/>
          <a:p>
            <a:pPr>
              <a:spcBef>
                <a:spcPct val="50000"/>
              </a:spcBef>
            </a:pPr>
            <a:r>
              <a:rPr lang="en-GB" dirty="0">
                <a:latin typeface="Arial" charset="0"/>
              </a:rPr>
              <a:t>GLOBAL</a:t>
            </a:r>
          </a:p>
        </p:txBody>
      </p:sp>
      <p:sp>
        <p:nvSpPr>
          <p:cNvPr id="33810" name="Text Box 18"/>
          <p:cNvSpPr txBox="1">
            <a:spLocks noChangeArrowheads="1"/>
          </p:cNvSpPr>
          <p:nvPr/>
        </p:nvSpPr>
        <p:spPr bwMode="auto">
          <a:xfrm rot="16200000">
            <a:off x="-68224" y="3703103"/>
            <a:ext cx="2014464" cy="461665"/>
          </a:xfrm>
          <a:prstGeom prst="rect">
            <a:avLst/>
          </a:prstGeom>
          <a:noFill/>
          <a:ln w="9525">
            <a:noFill/>
            <a:miter lim="800000"/>
            <a:headEnd/>
            <a:tailEnd/>
          </a:ln>
          <a:effectLst/>
        </p:spPr>
        <p:txBody>
          <a:bodyPr wrap="square">
            <a:spAutoFit/>
          </a:bodyPr>
          <a:lstStyle/>
          <a:p>
            <a:pPr>
              <a:spcBef>
                <a:spcPct val="50000"/>
              </a:spcBef>
            </a:pPr>
            <a:r>
              <a:rPr lang="en-GB" dirty="0">
                <a:latin typeface="Arial" charset="0"/>
              </a:rPr>
              <a:t>SUPPLIER</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57200" y="260648"/>
            <a:ext cx="8229600" cy="1008112"/>
          </a:xfrm>
        </p:spPr>
        <p:txBody>
          <a:bodyPr/>
          <a:lstStyle/>
          <a:p>
            <a:pPr algn="ctr"/>
            <a:r>
              <a:rPr lang="en-GB" dirty="0"/>
              <a:t>Global Sourcing</a:t>
            </a:r>
          </a:p>
        </p:txBody>
      </p:sp>
      <p:sp>
        <p:nvSpPr>
          <p:cNvPr id="34819" name="Rectangle 3"/>
          <p:cNvSpPr>
            <a:spLocks noGrp="1" noChangeArrowheads="1"/>
          </p:cNvSpPr>
          <p:nvPr>
            <p:ph idx="1"/>
          </p:nvPr>
        </p:nvSpPr>
        <p:spPr>
          <a:xfrm>
            <a:off x="685800" y="1557338"/>
            <a:ext cx="7772400" cy="4538662"/>
          </a:xfrm>
        </p:spPr>
        <p:txBody>
          <a:bodyPr/>
          <a:lstStyle/>
          <a:p>
            <a:r>
              <a:rPr lang="en-GB" dirty="0"/>
              <a:t>Involves integration and co-ordination in two respects- </a:t>
            </a:r>
            <a:endParaRPr lang="en-GB" dirty="0" smtClean="0"/>
          </a:p>
          <a:p>
            <a:pPr marL="514350" indent="-514350">
              <a:buAutoNum type="arabicPeriod"/>
            </a:pPr>
            <a:r>
              <a:rPr lang="en-GB" dirty="0" smtClean="0"/>
              <a:t>The </a:t>
            </a:r>
            <a:r>
              <a:rPr lang="en-GB" dirty="0"/>
              <a:t>internationalisation of purchasing </a:t>
            </a:r>
            <a:r>
              <a:rPr lang="en-GB" dirty="0" smtClean="0"/>
              <a:t>activities</a:t>
            </a:r>
          </a:p>
          <a:p>
            <a:pPr marL="514350" indent="-514350">
              <a:buAutoNum type="arabicPeriod"/>
            </a:pPr>
            <a:r>
              <a:rPr lang="en-GB" dirty="0" smtClean="0"/>
              <a:t>To </a:t>
            </a:r>
            <a:r>
              <a:rPr lang="en-GB" dirty="0"/>
              <a:t>use purchasing potential on the worldwide level</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57200" y="0"/>
            <a:ext cx="8229600" cy="836712"/>
          </a:xfrm>
        </p:spPr>
        <p:txBody>
          <a:bodyPr/>
          <a:lstStyle/>
          <a:p>
            <a:pPr algn="ctr"/>
            <a:r>
              <a:rPr lang="en-GB" sz="4000" dirty="0"/>
              <a:t>Global Sourcing</a:t>
            </a:r>
          </a:p>
        </p:txBody>
      </p:sp>
      <p:sp>
        <p:nvSpPr>
          <p:cNvPr id="35843" name="Rectangle 3"/>
          <p:cNvSpPr>
            <a:spLocks noGrp="1" noChangeArrowheads="1"/>
          </p:cNvSpPr>
          <p:nvPr>
            <p:ph idx="1"/>
          </p:nvPr>
        </p:nvSpPr>
        <p:spPr>
          <a:xfrm>
            <a:off x="179388" y="981075"/>
            <a:ext cx="8785225" cy="5616575"/>
          </a:xfrm>
        </p:spPr>
        <p:txBody>
          <a:bodyPr/>
          <a:lstStyle/>
          <a:p>
            <a:pPr>
              <a:buFontTx/>
              <a:buNone/>
            </a:pPr>
            <a:r>
              <a:rPr lang="en-GB" sz="2800" dirty="0"/>
              <a:t>	Arnold </a:t>
            </a:r>
            <a:r>
              <a:rPr lang="en-GB" sz="2800" dirty="0" smtClean="0"/>
              <a:t>(2006) </a:t>
            </a:r>
            <a:r>
              <a:rPr lang="en-GB" sz="2800" dirty="0"/>
              <a:t>identified global sourcing as being a critical factor in a variety of competitive strategies which include:</a:t>
            </a:r>
          </a:p>
          <a:p>
            <a:r>
              <a:rPr lang="en-GB" sz="2800" dirty="0"/>
              <a:t>Supporting a global strategy by realising economies of scale through materials inputs</a:t>
            </a:r>
          </a:p>
          <a:p>
            <a:r>
              <a:rPr lang="en-GB" sz="2800" dirty="0"/>
              <a:t>Supporting a multi-national strategy by developing potentials for differentiation, and by having an active influence on quality standards</a:t>
            </a:r>
          </a:p>
          <a:p>
            <a:r>
              <a:rPr lang="en-GB" sz="2800" dirty="0"/>
              <a:t>Supporting a strategy concerning the general improvement of input-output relations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0"/>
            <a:ext cx="8229600" cy="765175"/>
          </a:xfrm>
        </p:spPr>
        <p:txBody>
          <a:bodyPr>
            <a:normAutofit fontScale="90000"/>
          </a:bodyPr>
          <a:lstStyle/>
          <a:p>
            <a:pPr algn="ctr"/>
            <a:r>
              <a:rPr lang="en-GB" dirty="0"/>
              <a:t>Global Sourcing</a:t>
            </a:r>
          </a:p>
        </p:txBody>
      </p:sp>
      <p:sp>
        <p:nvSpPr>
          <p:cNvPr id="36867" name="Rectangle 3"/>
          <p:cNvSpPr>
            <a:spLocks noGrp="1" noChangeArrowheads="1"/>
          </p:cNvSpPr>
          <p:nvPr>
            <p:ph idx="1"/>
          </p:nvPr>
        </p:nvSpPr>
        <p:spPr>
          <a:xfrm>
            <a:off x="179388" y="1412776"/>
            <a:ext cx="8785225" cy="5184874"/>
          </a:xfrm>
        </p:spPr>
        <p:txBody>
          <a:bodyPr/>
          <a:lstStyle/>
          <a:p>
            <a:pPr>
              <a:buFontTx/>
              <a:buNone/>
            </a:pPr>
            <a:r>
              <a:rPr lang="en-GB" sz="2800" dirty="0"/>
              <a:t>	</a:t>
            </a:r>
            <a:r>
              <a:rPr lang="en-GB" sz="2800" dirty="0" smtClean="0"/>
              <a:t>Monezka </a:t>
            </a:r>
            <a:r>
              <a:rPr lang="en-GB" sz="2800" dirty="0"/>
              <a:t>and </a:t>
            </a:r>
            <a:r>
              <a:rPr lang="en-GB" sz="2800" dirty="0" smtClean="0"/>
              <a:t>Trent (2005) </a:t>
            </a:r>
            <a:r>
              <a:rPr lang="en-GB" sz="2800" dirty="0"/>
              <a:t>identified </a:t>
            </a:r>
            <a:r>
              <a:rPr lang="en-GB" sz="2800" dirty="0" smtClean="0"/>
              <a:t>five </a:t>
            </a:r>
            <a:r>
              <a:rPr lang="en-GB" sz="2800" dirty="0"/>
              <a:t>stages that firms went through as they moved from domestic purchasing to a global procurement strategy</a:t>
            </a:r>
          </a:p>
          <a:p>
            <a:r>
              <a:rPr lang="en-GB" sz="2800" dirty="0" smtClean="0"/>
              <a:t>Stage </a:t>
            </a:r>
            <a:r>
              <a:rPr lang="en-GB" sz="2800" dirty="0"/>
              <a:t>1 represented the least sophisticated level of purchasing, stage 5 was the most advanced level and saw the development of full global procurement strategy</a:t>
            </a:r>
          </a:p>
          <a:p>
            <a:pPr>
              <a:buNone/>
            </a:pPr>
            <a:endParaRPr lang="en-GB" sz="28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457200" y="260648"/>
            <a:ext cx="8229600" cy="1008112"/>
          </a:xfrm>
        </p:spPr>
        <p:txBody>
          <a:bodyPr/>
          <a:lstStyle/>
          <a:p>
            <a:pPr algn="ctr"/>
            <a:r>
              <a:rPr lang="en-GB" dirty="0"/>
              <a:t>Global Sourcing</a:t>
            </a:r>
          </a:p>
        </p:txBody>
      </p:sp>
      <p:sp>
        <p:nvSpPr>
          <p:cNvPr id="49157" name="Text Box 5"/>
          <p:cNvSpPr txBox="1">
            <a:spLocks noGrp="1" noChangeArrowheads="1"/>
          </p:cNvSpPr>
          <p:nvPr>
            <p:ph idx="1"/>
          </p:nvPr>
        </p:nvSpPr>
        <p:spPr>
          <a:noFill/>
          <a:ln/>
        </p:spPr>
        <p:txBody>
          <a:bodyPr/>
          <a:lstStyle/>
          <a:p>
            <a:pPr>
              <a:spcBef>
                <a:spcPct val="50000"/>
              </a:spcBef>
              <a:buFontTx/>
              <a:buNone/>
            </a:pPr>
            <a:r>
              <a:rPr lang="en-GB"/>
              <a:t>Local Purchasing Only</a:t>
            </a:r>
          </a:p>
        </p:txBody>
      </p:sp>
      <p:sp>
        <p:nvSpPr>
          <p:cNvPr id="49156" name="Text Box 4"/>
          <p:cNvSpPr txBox="1">
            <a:spLocks noChangeArrowheads="1"/>
          </p:cNvSpPr>
          <p:nvPr/>
        </p:nvSpPr>
        <p:spPr bwMode="auto">
          <a:xfrm>
            <a:off x="539750" y="3068638"/>
            <a:ext cx="1584325" cy="825500"/>
          </a:xfrm>
          <a:prstGeom prst="rect">
            <a:avLst/>
          </a:prstGeom>
          <a:noFill/>
          <a:ln w="9525">
            <a:noFill/>
            <a:miter lim="800000"/>
            <a:headEnd/>
            <a:tailEnd/>
          </a:ln>
          <a:effectLst/>
        </p:spPr>
        <p:txBody>
          <a:bodyPr>
            <a:spAutoFit/>
          </a:bodyPr>
          <a:lstStyle/>
          <a:p>
            <a:pPr>
              <a:spcBef>
                <a:spcPct val="50000"/>
              </a:spcBef>
            </a:pPr>
            <a:r>
              <a:rPr lang="en-GB" sz="1600">
                <a:latin typeface="Arial" charset="0"/>
              </a:rPr>
              <a:t>Local Purchasing Only</a:t>
            </a:r>
          </a:p>
        </p:txBody>
      </p:sp>
      <p:sp>
        <p:nvSpPr>
          <p:cNvPr id="49158" name="Text Box 6"/>
          <p:cNvSpPr txBox="1">
            <a:spLocks noChangeArrowheads="1"/>
          </p:cNvSpPr>
          <p:nvPr/>
        </p:nvSpPr>
        <p:spPr bwMode="auto">
          <a:xfrm>
            <a:off x="2700338" y="3068638"/>
            <a:ext cx="1584325" cy="825500"/>
          </a:xfrm>
          <a:prstGeom prst="rect">
            <a:avLst/>
          </a:prstGeom>
          <a:noFill/>
          <a:ln w="9525">
            <a:noFill/>
            <a:miter lim="800000"/>
            <a:headEnd/>
            <a:tailEnd/>
          </a:ln>
          <a:effectLst/>
        </p:spPr>
        <p:txBody>
          <a:bodyPr>
            <a:spAutoFit/>
          </a:bodyPr>
          <a:lstStyle/>
          <a:p>
            <a:pPr>
              <a:spcBef>
                <a:spcPct val="50000"/>
              </a:spcBef>
            </a:pPr>
            <a:r>
              <a:rPr lang="en-GB" sz="1600">
                <a:latin typeface="Arial" charset="0"/>
              </a:rPr>
              <a:t>Simple International Purchasing</a:t>
            </a:r>
          </a:p>
        </p:txBody>
      </p:sp>
      <p:sp>
        <p:nvSpPr>
          <p:cNvPr id="49159" name="Text Box 7"/>
          <p:cNvSpPr txBox="1">
            <a:spLocks noChangeArrowheads="1"/>
          </p:cNvSpPr>
          <p:nvPr/>
        </p:nvSpPr>
        <p:spPr bwMode="auto">
          <a:xfrm>
            <a:off x="4716463" y="3068638"/>
            <a:ext cx="1584325" cy="825500"/>
          </a:xfrm>
          <a:prstGeom prst="rect">
            <a:avLst/>
          </a:prstGeom>
          <a:noFill/>
          <a:ln w="9525">
            <a:noFill/>
            <a:miter lim="800000"/>
            <a:headEnd/>
            <a:tailEnd/>
          </a:ln>
          <a:effectLst/>
        </p:spPr>
        <p:txBody>
          <a:bodyPr>
            <a:spAutoFit/>
          </a:bodyPr>
          <a:lstStyle/>
          <a:p>
            <a:pPr>
              <a:spcBef>
                <a:spcPct val="50000"/>
              </a:spcBef>
            </a:pPr>
            <a:r>
              <a:rPr lang="en-GB" sz="1600">
                <a:latin typeface="Arial" charset="0"/>
              </a:rPr>
              <a:t>Strategic International Purchasing</a:t>
            </a:r>
          </a:p>
        </p:txBody>
      </p:sp>
      <p:sp>
        <p:nvSpPr>
          <p:cNvPr id="49160" name="Text Box 8"/>
          <p:cNvSpPr txBox="1">
            <a:spLocks noChangeArrowheads="1"/>
          </p:cNvSpPr>
          <p:nvPr/>
        </p:nvSpPr>
        <p:spPr bwMode="auto">
          <a:xfrm>
            <a:off x="6948488" y="3068638"/>
            <a:ext cx="1584325" cy="825500"/>
          </a:xfrm>
          <a:prstGeom prst="rect">
            <a:avLst/>
          </a:prstGeom>
          <a:noFill/>
          <a:ln w="9525">
            <a:noFill/>
            <a:miter lim="800000"/>
            <a:headEnd/>
            <a:tailEnd/>
          </a:ln>
          <a:effectLst/>
        </p:spPr>
        <p:txBody>
          <a:bodyPr>
            <a:spAutoFit/>
          </a:bodyPr>
          <a:lstStyle/>
          <a:p>
            <a:pPr>
              <a:spcBef>
                <a:spcPct val="50000"/>
              </a:spcBef>
            </a:pPr>
            <a:r>
              <a:rPr lang="en-GB" sz="1600">
                <a:latin typeface="Arial" charset="0"/>
              </a:rPr>
              <a:t>Global Sourcing Strategy</a:t>
            </a:r>
          </a:p>
        </p:txBody>
      </p:sp>
      <p:sp>
        <p:nvSpPr>
          <p:cNvPr id="49161" name="Text Box 9"/>
          <p:cNvSpPr txBox="1">
            <a:spLocks noChangeArrowheads="1"/>
          </p:cNvSpPr>
          <p:nvPr/>
        </p:nvSpPr>
        <p:spPr bwMode="auto">
          <a:xfrm>
            <a:off x="1331913" y="2486025"/>
            <a:ext cx="1295400" cy="366713"/>
          </a:xfrm>
          <a:prstGeom prst="rect">
            <a:avLst/>
          </a:prstGeom>
          <a:noFill/>
          <a:ln w="9525">
            <a:noFill/>
            <a:miter lim="800000"/>
            <a:headEnd/>
            <a:tailEnd/>
          </a:ln>
          <a:effectLst/>
        </p:spPr>
        <p:txBody>
          <a:bodyPr>
            <a:spAutoFit/>
          </a:bodyPr>
          <a:lstStyle/>
          <a:p>
            <a:pPr>
              <a:spcBef>
                <a:spcPct val="50000"/>
              </a:spcBef>
            </a:pPr>
            <a:r>
              <a:rPr lang="en-GB">
                <a:latin typeface="Arial" charset="0"/>
              </a:rPr>
              <a:t>Stage 1</a:t>
            </a:r>
          </a:p>
        </p:txBody>
      </p:sp>
      <p:sp>
        <p:nvSpPr>
          <p:cNvPr id="49162" name="Text Box 10"/>
          <p:cNvSpPr txBox="1">
            <a:spLocks noChangeArrowheads="1"/>
          </p:cNvSpPr>
          <p:nvPr/>
        </p:nvSpPr>
        <p:spPr bwMode="auto">
          <a:xfrm>
            <a:off x="3348038" y="2486025"/>
            <a:ext cx="1295400" cy="366713"/>
          </a:xfrm>
          <a:prstGeom prst="rect">
            <a:avLst/>
          </a:prstGeom>
          <a:noFill/>
          <a:ln w="9525">
            <a:noFill/>
            <a:miter lim="800000"/>
            <a:headEnd/>
            <a:tailEnd/>
          </a:ln>
          <a:effectLst/>
        </p:spPr>
        <p:txBody>
          <a:bodyPr>
            <a:spAutoFit/>
          </a:bodyPr>
          <a:lstStyle/>
          <a:p>
            <a:pPr>
              <a:spcBef>
                <a:spcPct val="50000"/>
              </a:spcBef>
            </a:pPr>
            <a:r>
              <a:rPr lang="en-GB">
                <a:latin typeface="Arial" charset="0"/>
              </a:rPr>
              <a:t>Stage 2</a:t>
            </a:r>
          </a:p>
        </p:txBody>
      </p:sp>
      <p:sp>
        <p:nvSpPr>
          <p:cNvPr id="49163" name="Text Box 11"/>
          <p:cNvSpPr txBox="1">
            <a:spLocks noChangeArrowheads="1"/>
          </p:cNvSpPr>
          <p:nvPr/>
        </p:nvSpPr>
        <p:spPr bwMode="auto">
          <a:xfrm>
            <a:off x="5508625" y="2486025"/>
            <a:ext cx="1295400" cy="366713"/>
          </a:xfrm>
          <a:prstGeom prst="rect">
            <a:avLst/>
          </a:prstGeom>
          <a:noFill/>
          <a:ln w="9525">
            <a:noFill/>
            <a:miter lim="800000"/>
            <a:headEnd/>
            <a:tailEnd/>
          </a:ln>
          <a:effectLst/>
        </p:spPr>
        <p:txBody>
          <a:bodyPr>
            <a:spAutoFit/>
          </a:bodyPr>
          <a:lstStyle/>
          <a:p>
            <a:pPr>
              <a:spcBef>
                <a:spcPct val="50000"/>
              </a:spcBef>
            </a:pPr>
            <a:r>
              <a:rPr lang="en-GB">
                <a:latin typeface="Arial" charset="0"/>
              </a:rPr>
              <a:t>Stage 3</a:t>
            </a:r>
          </a:p>
        </p:txBody>
      </p:sp>
      <p:sp>
        <p:nvSpPr>
          <p:cNvPr id="49164" name="Text Box 12"/>
          <p:cNvSpPr txBox="1">
            <a:spLocks noChangeArrowheads="1"/>
          </p:cNvSpPr>
          <p:nvPr/>
        </p:nvSpPr>
        <p:spPr bwMode="auto">
          <a:xfrm>
            <a:off x="7669213" y="2486025"/>
            <a:ext cx="1295400" cy="366713"/>
          </a:xfrm>
          <a:prstGeom prst="rect">
            <a:avLst/>
          </a:prstGeom>
          <a:noFill/>
          <a:ln w="9525">
            <a:noFill/>
            <a:miter lim="800000"/>
            <a:headEnd/>
            <a:tailEnd/>
          </a:ln>
          <a:effectLst/>
        </p:spPr>
        <p:txBody>
          <a:bodyPr>
            <a:spAutoFit/>
          </a:bodyPr>
          <a:lstStyle/>
          <a:p>
            <a:pPr>
              <a:spcBef>
                <a:spcPct val="50000"/>
              </a:spcBef>
            </a:pPr>
            <a:r>
              <a:rPr lang="en-GB">
                <a:latin typeface="Arial" charset="0"/>
              </a:rPr>
              <a:t>Stage 4</a:t>
            </a:r>
          </a:p>
        </p:txBody>
      </p:sp>
      <p:sp>
        <p:nvSpPr>
          <p:cNvPr id="49165" name="Line 13"/>
          <p:cNvSpPr>
            <a:spLocks noChangeShapeType="1"/>
          </p:cNvSpPr>
          <p:nvPr/>
        </p:nvSpPr>
        <p:spPr bwMode="auto">
          <a:xfrm>
            <a:off x="1692275" y="3500438"/>
            <a:ext cx="1079500" cy="0"/>
          </a:xfrm>
          <a:prstGeom prst="line">
            <a:avLst/>
          </a:prstGeom>
          <a:noFill/>
          <a:ln w="9525">
            <a:solidFill>
              <a:schemeClr val="tx1"/>
            </a:solidFill>
            <a:round/>
            <a:headEnd/>
            <a:tailEnd/>
          </a:ln>
          <a:effectLst/>
        </p:spPr>
        <p:txBody>
          <a:bodyPr/>
          <a:lstStyle/>
          <a:p>
            <a:endParaRPr lang="en-GB"/>
          </a:p>
        </p:txBody>
      </p:sp>
      <p:sp>
        <p:nvSpPr>
          <p:cNvPr id="49166" name="Line 14"/>
          <p:cNvSpPr>
            <a:spLocks noChangeShapeType="1"/>
          </p:cNvSpPr>
          <p:nvPr/>
        </p:nvSpPr>
        <p:spPr bwMode="auto">
          <a:xfrm>
            <a:off x="3924300" y="3500438"/>
            <a:ext cx="863600" cy="0"/>
          </a:xfrm>
          <a:prstGeom prst="line">
            <a:avLst/>
          </a:prstGeom>
          <a:noFill/>
          <a:ln w="9525">
            <a:solidFill>
              <a:schemeClr val="tx1"/>
            </a:solidFill>
            <a:round/>
            <a:headEnd/>
            <a:tailEnd/>
          </a:ln>
          <a:effectLst/>
        </p:spPr>
        <p:txBody>
          <a:bodyPr/>
          <a:lstStyle/>
          <a:p>
            <a:endParaRPr lang="en-GB"/>
          </a:p>
        </p:txBody>
      </p:sp>
      <p:sp>
        <p:nvSpPr>
          <p:cNvPr id="49167" name="Line 15"/>
          <p:cNvSpPr>
            <a:spLocks noChangeShapeType="1"/>
          </p:cNvSpPr>
          <p:nvPr/>
        </p:nvSpPr>
        <p:spPr bwMode="auto">
          <a:xfrm>
            <a:off x="5940425" y="3500438"/>
            <a:ext cx="1079500" cy="0"/>
          </a:xfrm>
          <a:prstGeom prst="line">
            <a:avLst/>
          </a:prstGeom>
          <a:noFill/>
          <a:ln w="9525">
            <a:solidFill>
              <a:schemeClr val="tx1"/>
            </a:solidFill>
            <a:round/>
            <a:headEnd/>
            <a:tailEnd/>
          </a:ln>
          <a:effectLst/>
        </p:spPr>
        <p:txBody>
          <a:bodyPr/>
          <a:lstStyle/>
          <a:p>
            <a:endParaRPr lang="en-GB"/>
          </a:p>
        </p:txBody>
      </p:sp>
      <p:sp>
        <p:nvSpPr>
          <p:cNvPr id="49168" name="Line 16"/>
          <p:cNvSpPr>
            <a:spLocks noChangeShapeType="1"/>
          </p:cNvSpPr>
          <p:nvPr/>
        </p:nvSpPr>
        <p:spPr bwMode="auto">
          <a:xfrm>
            <a:off x="611188" y="5013325"/>
            <a:ext cx="4032250" cy="0"/>
          </a:xfrm>
          <a:prstGeom prst="line">
            <a:avLst/>
          </a:prstGeom>
          <a:noFill/>
          <a:ln w="9525">
            <a:solidFill>
              <a:schemeClr val="tx1"/>
            </a:solidFill>
            <a:round/>
            <a:headEnd/>
            <a:tailEnd/>
          </a:ln>
          <a:effectLst/>
        </p:spPr>
        <p:txBody>
          <a:bodyPr/>
          <a:lstStyle/>
          <a:p>
            <a:endParaRPr lang="en-GB"/>
          </a:p>
        </p:txBody>
      </p:sp>
      <p:sp>
        <p:nvSpPr>
          <p:cNvPr id="49169" name="Line 17"/>
          <p:cNvSpPr>
            <a:spLocks noChangeShapeType="1"/>
          </p:cNvSpPr>
          <p:nvPr/>
        </p:nvSpPr>
        <p:spPr bwMode="auto">
          <a:xfrm>
            <a:off x="4643438" y="5661025"/>
            <a:ext cx="4032250" cy="0"/>
          </a:xfrm>
          <a:prstGeom prst="line">
            <a:avLst/>
          </a:prstGeom>
          <a:noFill/>
          <a:ln w="9525">
            <a:solidFill>
              <a:schemeClr val="tx1"/>
            </a:solidFill>
            <a:round/>
            <a:headEnd/>
            <a:tailEnd/>
          </a:ln>
          <a:effectLst/>
        </p:spPr>
        <p:txBody>
          <a:bodyPr/>
          <a:lstStyle/>
          <a:p>
            <a:endParaRPr lang="en-GB"/>
          </a:p>
        </p:txBody>
      </p:sp>
      <p:sp>
        <p:nvSpPr>
          <p:cNvPr id="49170" name="Text Box 18"/>
          <p:cNvSpPr txBox="1">
            <a:spLocks noChangeArrowheads="1"/>
          </p:cNvSpPr>
          <p:nvPr/>
        </p:nvSpPr>
        <p:spPr bwMode="auto">
          <a:xfrm>
            <a:off x="1258888" y="5373688"/>
            <a:ext cx="2089150" cy="366712"/>
          </a:xfrm>
          <a:prstGeom prst="rect">
            <a:avLst/>
          </a:prstGeom>
          <a:noFill/>
          <a:ln w="9525">
            <a:noFill/>
            <a:miter lim="800000"/>
            <a:headEnd/>
            <a:tailEnd/>
          </a:ln>
          <a:effectLst/>
        </p:spPr>
        <p:txBody>
          <a:bodyPr>
            <a:spAutoFit/>
          </a:bodyPr>
          <a:lstStyle/>
          <a:p>
            <a:pPr algn="ctr">
              <a:spcBef>
                <a:spcPct val="50000"/>
              </a:spcBef>
            </a:pPr>
            <a:r>
              <a:rPr lang="en-GB">
                <a:latin typeface="Arial" charset="0"/>
              </a:rPr>
              <a:t>REACTIVE</a:t>
            </a:r>
          </a:p>
        </p:txBody>
      </p:sp>
      <p:sp>
        <p:nvSpPr>
          <p:cNvPr id="49171" name="Text Box 19"/>
          <p:cNvSpPr txBox="1">
            <a:spLocks noChangeArrowheads="1"/>
          </p:cNvSpPr>
          <p:nvPr/>
        </p:nvSpPr>
        <p:spPr bwMode="auto">
          <a:xfrm>
            <a:off x="5651500" y="4819650"/>
            <a:ext cx="2089150" cy="366713"/>
          </a:xfrm>
          <a:prstGeom prst="rect">
            <a:avLst/>
          </a:prstGeom>
          <a:noFill/>
          <a:ln w="9525">
            <a:noFill/>
            <a:miter lim="800000"/>
            <a:headEnd/>
            <a:tailEnd/>
          </a:ln>
          <a:effectLst/>
        </p:spPr>
        <p:txBody>
          <a:bodyPr>
            <a:spAutoFit/>
          </a:bodyPr>
          <a:lstStyle/>
          <a:p>
            <a:pPr algn="ctr">
              <a:spcBef>
                <a:spcPct val="50000"/>
              </a:spcBef>
            </a:pPr>
            <a:r>
              <a:rPr lang="en-GB">
                <a:latin typeface="Arial" charset="0"/>
              </a:rPr>
              <a:t>PROACTIVE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457200" y="260648"/>
            <a:ext cx="8229600" cy="936104"/>
          </a:xfrm>
        </p:spPr>
        <p:txBody>
          <a:bodyPr/>
          <a:lstStyle/>
          <a:p>
            <a:pPr algn="ctr"/>
            <a:r>
              <a:rPr lang="en-GB" dirty="0"/>
              <a:t>Global Sourcing</a:t>
            </a:r>
          </a:p>
        </p:txBody>
      </p:sp>
      <p:sp>
        <p:nvSpPr>
          <p:cNvPr id="37891" name="Rectangle 3"/>
          <p:cNvSpPr>
            <a:spLocks noGrp="1" noChangeArrowheads="1"/>
          </p:cNvSpPr>
          <p:nvPr>
            <p:ph idx="1"/>
          </p:nvPr>
        </p:nvSpPr>
        <p:spPr>
          <a:xfrm>
            <a:off x="685800" y="1484313"/>
            <a:ext cx="7772400" cy="4611687"/>
          </a:xfrm>
        </p:spPr>
        <p:txBody>
          <a:bodyPr/>
          <a:lstStyle/>
          <a:p>
            <a:pPr>
              <a:buFontTx/>
              <a:buNone/>
            </a:pPr>
            <a:r>
              <a:rPr lang="en-GB" b="1"/>
              <a:t>Stage 1:	Domestic buyers undertake 			International Purchasing</a:t>
            </a:r>
          </a:p>
          <a:p>
            <a:pPr>
              <a:buFontTx/>
              <a:buNone/>
            </a:pPr>
            <a:endParaRPr lang="en-GB" b="1"/>
          </a:p>
          <a:p>
            <a:pPr>
              <a:buFontTx/>
              <a:buNone/>
            </a:pPr>
            <a:r>
              <a:rPr lang="en-GB"/>
              <a:t>	The initial strategy employed by firms pursuing proactive international purchasing is the designation of a buyer with responsibilities for international purchasing</a:t>
            </a:r>
          </a:p>
          <a:p>
            <a:endParaRPr lang="en-GB"/>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685800" y="0"/>
            <a:ext cx="7772400" cy="765175"/>
          </a:xfrm>
        </p:spPr>
        <p:txBody>
          <a:bodyPr>
            <a:normAutofit fontScale="90000"/>
          </a:bodyPr>
          <a:lstStyle/>
          <a:p>
            <a:pPr algn="ctr"/>
            <a:r>
              <a:rPr lang="en-GB" dirty="0"/>
              <a:t>Global Sourcing</a:t>
            </a:r>
          </a:p>
        </p:txBody>
      </p:sp>
      <p:sp>
        <p:nvSpPr>
          <p:cNvPr id="38915" name="Rectangle 3"/>
          <p:cNvSpPr>
            <a:spLocks noGrp="1" noChangeArrowheads="1"/>
          </p:cNvSpPr>
          <p:nvPr>
            <p:ph idx="1"/>
          </p:nvPr>
        </p:nvSpPr>
        <p:spPr>
          <a:xfrm>
            <a:off x="457200" y="1052513"/>
            <a:ext cx="8507413" cy="5073650"/>
          </a:xfrm>
        </p:spPr>
        <p:txBody>
          <a:bodyPr/>
          <a:lstStyle/>
          <a:p>
            <a:pPr>
              <a:buFontTx/>
              <a:buNone/>
            </a:pPr>
            <a:r>
              <a:rPr lang="en-GB" b="1" dirty="0" smtClean="0"/>
              <a:t>	Stage </a:t>
            </a:r>
            <a:r>
              <a:rPr lang="en-GB" b="1" dirty="0"/>
              <a:t>2: - Business units use subsidiaries or other corporate units for international sourcing assistance</a:t>
            </a:r>
          </a:p>
          <a:p>
            <a:r>
              <a:rPr lang="en-GB" dirty="0"/>
              <a:t>The next stage in the strategy progression is the expanded use of external sources of information and expertise</a:t>
            </a:r>
          </a:p>
          <a:p>
            <a:r>
              <a:rPr lang="en-GB" dirty="0"/>
              <a:t>They include the use of subsidiaries and other corporate strategic business units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457200" y="0"/>
            <a:ext cx="8229600" cy="836613"/>
          </a:xfrm>
        </p:spPr>
        <p:txBody>
          <a:bodyPr/>
          <a:lstStyle/>
          <a:p>
            <a:pPr algn="ctr"/>
            <a:r>
              <a:rPr lang="en-GB" dirty="0"/>
              <a:t>Global Sourcing</a:t>
            </a:r>
          </a:p>
        </p:txBody>
      </p:sp>
      <p:sp>
        <p:nvSpPr>
          <p:cNvPr id="39939" name="Rectangle 3"/>
          <p:cNvSpPr>
            <a:spLocks noGrp="1" noChangeArrowheads="1"/>
          </p:cNvSpPr>
          <p:nvPr>
            <p:ph idx="1"/>
          </p:nvPr>
        </p:nvSpPr>
        <p:spPr>
          <a:xfrm>
            <a:off x="457200" y="765175"/>
            <a:ext cx="8229600" cy="5688013"/>
          </a:xfrm>
        </p:spPr>
        <p:txBody>
          <a:bodyPr/>
          <a:lstStyle/>
          <a:p>
            <a:pPr>
              <a:buFontTx/>
              <a:buNone/>
            </a:pPr>
            <a:r>
              <a:rPr lang="en-GB" b="1" dirty="0" smtClean="0"/>
              <a:t>	Stage </a:t>
            </a:r>
            <a:r>
              <a:rPr lang="en-GB" b="1" dirty="0"/>
              <a:t>2</a:t>
            </a:r>
          </a:p>
          <a:p>
            <a:pPr>
              <a:buFontTx/>
              <a:buNone/>
            </a:pPr>
            <a:r>
              <a:rPr lang="en-GB" dirty="0"/>
              <a:t>	A foreign based subsidiary can perform a variety of functions for the domestic firm.  </a:t>
            </a:r>
            <a:r>
              <a:rPr lang="en-GB" dirty="0" smtClean="0"/>
              <a:t>Advantages </a:t>
            </a:r>
            <a:r>
              <a:rPr lang="en-GB" dirty="0"/>
              <a:t>include:</a:t>
            </a:r>
          </a:p>
          <a:p>
            <a:r>
              <a:rPr lang="en-GB" sz="2800" dirty="0"/>
              <a:t>Local knowledge</a:t>
            </a:r>
          </a:p>
          <a:p>
            <a:r>
              <a:rPr lang="en-GB" sz="2800" dirty="0"/>
              <a:t>Close to supplier location</a:t>
            </a:r>
          </a:p>
          <a:p>
            <a:r>
              <a:rPr lang="en-GB" sz="2800" dirty="0"/>
              <a:t>Awareness of foreign business practices</a:t>
            </a:r>
          </a:p>
          <a:p>
            <a:r>
              <a:rPr lang="en-GB" sz="2800" dirty="0"/>
              <a:t>Better communication skills with non-English speaking suppliers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260648"/>
            <a:ext cx="8229600" cy="1008112"/>
          </a:xfrm>
        </p:spPr>
        <p:txBody>
          <a:bodyPr/>
          <a:lstStyle/>
          <a:p>
            <a:pPr algn="ctr"/>
            <a:r>
              <a:rPr lang="en-GB" dirty="0"/>
              <a:t>Global Sourcing</a:t>
            </a:r>
          </a:p>
        </p:txBody>
      </p:sp>
      <p:sp>
        <p:nvSpPr>
          <p:cNvPr id="40963" name="Rectangle 3"/>
          <p:cNvSpPr>
            <a:spLocks noGrp="1" noChangeArrowheads="1"/>
          </p:cNvSpPr>
          <p:nvPr>
            <p:ph idx="1"/>
          </p:nvPr>
        </p:nvSpPr>
        <p:spPr>
          <a:xfrm>
            <a:off x="179388" y="1600200"/>
            <a:ext cx="8785225" cy="4525963"/>
          </a:xfrm>
        </p:spPr>
        <p:txBody>
          <a:bodyPr/>
          <a:lstStyle/>
          <a:p>
            <a:pPr>
              <a:buFontTx/>
              <a:buNone/>
            </a:pPr>
            <a:r>
              <a:rPr lang="en-GB" b="1" dirty="0" smtClean="0"/>
              <a:t>	Stage 3:</a:t>
            </a:r>
            <a:r>
              <a:rPr lang="en-GB" b="1" dirty="0"/>
              <a:t>	International purchasing offices established throughout the world</a:t>
            </a:r>
            <a:endParaRPr lang="en-GB" dirty="0"/>
          </a:p>
          <a:p>
            <a:r>
              <a:rPr lang="en-GB" dirty="0"/>
              <a:t>The needs of domestic buying unit are not always provided by the support of foreign corporate units or local affiliates</a:t>
            </a:r>
          </a:p>
          <a:p>
            <a:r>
              <a:rPr lang="en-GB" dirty="0"/>
              <a:t>The response has been the establishment of international purchasing offices (IPOs)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457200" y="0"/>
            <a:ext cx="8229600" cy="836613"/>
          </a:xfrm>
        </p:spPr>
        <p:txBody>
          <a:bodyPr/>
          <a:lstStyle/>
          <a:p>
            <a:pPr algn="ctr"/>
            <a:r>
              <a:rPr lang="en-GB" dirty="0"/>
              <a:t>Global Sourcing</a:t>
            </a:r>
          </a:p>
        </p:txBody>
      </p:sp>
      <p:sp>
        <p:nvSpPr>
          <p:cNvPr id="41987" name="Rectangle 3"/>
          <p:cNvSpPr>
            <a:spLocks noGrp="1" noChangeArrowheads="1"/>
          </p:cNvSpPr>
          <p:nvPr>
            <p:ph idx="1"/>
          </p:nvPr>
        </p:nvSpPr>
        <p:spPr>
          <a:xfrm>
            <a:off x="457200" y="981075"/>
            <a:ext cx="8229600" cy="5616575"/>
          </a:xfrm>
        </p:spPr>
        <p:txBody>
          <a:bodyPr/>
          <a:lstStyle/>
          <a:p>
            <a:pPr>
              <a:lnSpc>
                <a:spcPct val="90000"/>
              </a:lnSpc>
              <a:buFontTx/>
              <a:buNone/>
            </a:pPr>
            <a:r>
              <a:rPr lang="en-GB" sz="2800" b="1" dirty="0"/>
              <a:t>Stage 3</a:t>
            </a:r>
          </a:p>
          <a:p>
            <a:pPr>
              <a:lnSpc>
                <a:spcPct val="90000"/>
              </a:lnSpc>
              <a:buFontTx/>
              <a:buNone/>
            </a:pPr>
            <a:r>
              <a:rPr lang="en-GB" sz="2800" dirty="0"/>
              <a:t>The IPO tasks often include</a:t>
            </a:r>
          </a:p>
          <a:p>
            <a:pPr>
              <a:lnSpc>
                <a:spcPct val="90000"/>
              </a:lnSpc>
            </a:pPr>
            <a:r>
              <a:rPr lang="en-GB" sz="2800" dirty="0"/>
              <a:t>Supplier selection</a:t>
            </a:r>
          </a:p>
          <a:p>
            <a:pPr>
              <a:lnSpc>
                <a:spcPct val="90000"/>
              </a:lnSpc>
            </a:pPr>
            <a:r>
              <a:rPr lang="en-GB" sz="2800" dirty="0"/>
              <a:t>Progression and controlling orders</a:t>
            </a:r>
          </a:p>
          <a:p>
            <a:pPr>
              <a:lnSpc>
                <a:spcPct val="90000"/>
              </a:lnSpc>
            </a:pPr>
            <a:r>
              <a:rPr lang="en-GB" sz="2800" dirty="0"/>
              <a:t>Negotiating supply contracts</a:t>
            </a:r>
          </a:p>
          <a:p>
            <a:pPr>
              <a:lnSpc>
                <a:spcPct val="90000"/>
              </a:lnSpc>
            </a:pPr>
            <a:r>
              <a:rPr lang="en-GB" sz="2800" dirty="0"/>
              <a:t>Clarifying communications between the supplier and corporate headquarters</a:t>
            </a:r>
          </a:p>
          <a:p>
            <a:pPr>
              <a:lnSpc>
                <a:spcPct val="90000"/>
              </a:lnSpc>
            </a:pPr>
            <a:r>
              <a:rPr lang="en-GB" sz="2800" dirty="0"/>
              <a:t>Organising and controlling samples</a:t>
            </a:r>
          </a:p>
          <a:p>
            <a:pPr>
              <a:lnSpc>
                <a:spcPct val="90000"/>
              </a:lnSpc>
            </a:pPr>
            <a:r>
              <a:rPr lang="en-GB" sz="2800" dirty="0"/>
              <a:t>Acting as corporate sole contact</a:t>
            </a:r>
          </a:p>
          <a:p>
            <a:pPr>
              <a:lnSpc>
                <a:spcPct val="90000"/>
              </a:lnSpc>
            </a:pPr>
            <a:r>
              <a:rPr lang="en-GB" sz="2800" dirty="0"/>
              <a:t>Managing </a:t>
            </a:r>
            <a:r>
              <a:rPr lang="en-GB" sz="2800" dirty="0" smtClean="0"/>
              <a:t>countertrade</a:t>
            </a:r>
            <a:endParaRPr lang="en-GB" sz="2800" dirty="0"/>
          </a:p>
          <a:p>
            <a:pPr>
              <a:lnSpc>
                <a:spcPct val="90000"/>
              </a:lnSpc>
            </a:pPr>
            <a:r>
              <a:rPr lang="en-GB" sz="2800" dirty="0"/>
              <a:t>Project management input</a:t>
            </a:r>
          </a:p>
          <a:p>
            <a:pPr>
              <a:lnSpc>
                <a:spcPct val="90000"/>
              </a:lnSpc>
            </a:pPr>
            <a:r>
              <a:rPr lang="en-GB" sz="2800" dirty="0"/>
              <a:t>Providing quality focus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685800" y="0"/>
            <a:ext cx="7772400" cy="908050"/>
          </a:xfrm>
        </p:spPr>
        <p:txBody>
          <a:bodyPr/>
          <a:lstStyle/>
          <a:p>
            <a:pPr algn="ctr"/>
            <a:r>
              <a:rPr lang="en-GB" dirty="0"/>
              <a:t>Global Sourcing</a:t>
            </a:r>
          </a:p>
        </p:txBody>
      </p:sp>
      <p:sp>
        <p:nvSpPr>
          <p:cNvPr id="43011" name="Rectangle 3"/>
          <p:cNvSpPr>
            <a:spLocks noGrp="1" noChangeArrowheads="1"/>
          </p:cNvSpPr>
          <p:nvPr>
            <p:ph idx="1"/>
          </p:nvPr>
        </p:nvSpPr>
        <p:spPr>
          <a:xfrm>
            <a:off x="179388" y="908050"/>
            <a:ext cx="8785225" cy="5689600"/>
          </a:xfrm>
        </p:spPr>
        <p:txBody>
          <a:bodyPr/>
          <a:lstStyle/>
          <a:p>
            <a:pPr>
              <a:buFontTx/>
              <a:buNone/>
            </a:pPr>
            <a:r>
              <a:rPr lang="en-GB" b="1"/>
              <a:t>	Stage 4: - Assign, design, build and sourcing responsibility to a specific business unit</a:t>
            </a:r>
          </a:p>
          <a:p>
            <a:r>
              <a:rPr lang="en-GB"/>
              <a:t>This strategy recognises that within a firm one unit may have comparative advantage in technology, manufacturing or distribution</a:t>
            </a:r>
          </a:p>
          <a:p>
            <a:r>
              <a:rPr lang="en-GB"/>
              <a:t>By exploiting such advantages, the firm can attain results superior to normal expectations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algn="ctr"/>
            <a:r>
              <a:rPr lang="en-GB" dirty="0"/>
              <a:t>Global Sourcing</a:t>
            </a:r>
          </a:p>
        </p:txBody>
      </p:sp>
      <p:sp>
        <p:nvSpPr>
          <p:cNvPr id="45059" name="Rectangle 3"/>
          <p:cNvSpPr>
            <a:spLocks noGrp="1" noChangeArrowheads="1"/>
          </p:cNvSpPr>
          <p:nvPr>
            <p:ph idx="1"/>
          </p:nvPr>
        </p:nvSpPr>
        <p:spPr/>
        <p:txBody>
          <a:bodyPr/>
          <a:lstStyle/>
          <a:p>
            <a:pPr>
              <a:buFontTx/>
              <a:buNone/>
            </a:pPr>
            <a:r>
              <a:rPr lang="en-GB" b="1"/>
              <a:t>Stage 4</a:t>
            </a:r>
          </a:p>
          <a:p>
            <a:r>
              <a:rPr lang="en-GB"/>
              <a:t>Then regional locations will negotiate requirements with the world-wide supplier and perform the usual transactional buying</a:t>
            </a:r>
          </a:p>
          <a:p>
            <a:r>
              <a:rPr lang="en-GB"/>
              <a:t>By this process items designed in location will be supplied to the world</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683568" y="0"/>
            <a:ext cx="7772400" cy="1052736"/>
          </a:xfrm>
        </p:spPr>
        <p:txBody>
          <a:bodyPr>
            <a:normAutofit/>
          </a:bodyPr>
          <a:lstStyle/>
          <a:p>
            <a:pPr algn="ctr"/>
            <a:r>
              <a:rPr lang="en-GB" sz="4400" dirty="0"/>
              <a:t>Global Sourcing</a:t>
            </a:r>
          </a:p>
        </p:txBody>
      </p:sp>
      <p:sp>
        <p:nvSpPr>
          <p:cNvPr id="46083" name="Rectangle 3"/>
          <p:cNvSpPr>
            <a:spLocks noGrp="1" noChangeArrowheads="1"/>
          </p:cNvSpPr>
          <p:nvPr>
            <p:ph idx="1"/>
          </p:nvPr>
        </p:nvSpPr>
        <p:spPr>
          <a:xfrm>
            <a:off x="685800" y="1628800"/>
            <a:ext cx="7772400" cy="4467200"/>
          </a:xfrm>
        </p:spPr>
        <p:txBody>
          <a:bodyPr/>
          <a:lstStyle/>
          <a:p>
            <a:pPr>
              <a:lnSpc>
                <a:spcPct val="90000"/>
              </a:lnSpc>
              <a:buFontTx/>
              <a:buNone/>
            </a:pPr>
            <a:r>
              <a:rPr lang="en-GB" b="1" dirty="0"/>
              <a:t>	Stage 5: Integration and co-ordination of world global sourcing strategy</a:t>
            </a:r>
          </a:p>
          <a:p>
            <a:pPr>
              <a:lnSpc>
                <a:spcPct val="90000"/>
              </a:lnSpc>
            </a:pPr>
            <a:r>
              <a:rPr lang="en-GB" sz="2800" dirty="0"/>
              <a:t>Involves integration and co-ordination of a firm’s procurement requirements.  Its main objective is to maximise the buying leverage of the firm on a global basis.  Business units must be committed to using common world wide sources of supply to achieve maximum procurement benefits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457200" y="-100013"/>
            <a:ext cx="8229600" cy="865188"/>
          </a:xfrm>
        </p:spPr>
        <p:txBody>
          <a:bodyPr/>
          <a:lstStyle/>
          <a:p>
            <a:pPr algn="ctr"/>
            <a:r>
              <a:rPr lang="en-GB" sz="4000" dirty="0"/>
              <a:t>Global Sourcing</a:t>
            </a:r>
          </a:p>
        </p:txBody>
      </p:sp>
      <p:sp>
        <p:nvSpPr>
          <p:cNvPr id="47108" name="Line 4"/>
          <p:cNvSpPr>
            <a:spLocks noChangeShapeType="1"/>
          </p:cNvSpPr>
          <p:nvPr/>
        </p:nvSpPr>
        <p:spPr bwMode="auto">
          <a:xfrm>
            <a:off x="1547813" y="1557338"/>
            <a:ext cx="0" cy="4248150"/>
          </a:xfrm>
          <a:prstGeom prst="line">
            <a:avLst/>
          </a:prstGeom>
          <a:noFill/>
          <a:ln w="9525">
            <a:solidFill>
              <a:schemeClr val="tx1"/>
            </a:solidFill>
            <a:round/>
            <a:headEnd/>
            <a:tailEnd/>
          </a:ln>
          <a:effectLst/>
        </p:spPr>
        <p:txBody>
          <a:bodyPr/>
          <a:lstStyle/>
          <a:p>
            <a:endParaRPr lang="en-GB"/>
          </a:p>
        </p:txBody>
      </p:sp>
      <p:sp>
        <p:nvSpPr>
          <p:cNvPr id="47109" name="Line 5"/>
          <p:cNvSpPr>
            <a:spLocks noChangeShapeType="1"/>
          </p:cNvSpPr>
          <p:nvPr/>
        </p:nvSpPr>
        <p:spPr bwMode="auto">
          <a:xfrm>
            <a:off x="1547813" y="5805488"/>
            <a:ext cx="5832475" cy="0"/>
          </a:xfrm>
          <a:prstGeom prst="line">
            <a:avLst/>
          </a:prstGeom>
          <a:noFill/>
          <a:ln w="9525">
            <a:solidFill>
              <a:schemeClr val="tx1"/>
            </a:solidFill>
            <a:round/>
            <a:headEnd/>
            <a:tailEnd/>
          </a:ln>
          <a:effectLst/>
        </p:spPr>
        <p:txBody>
          <a:bodyPr/>
          <a:lstStyle/>
          <a:p>
            <a:endParaRPr lang="en-GB"/>
          </a:p>
        </p:txBody>
      </p:sp>
      <p:sp>
        <p:nvSpPr>
          <p:cNvPr id="47110" name="Line 6"/>
          <p:cNvSpPr>
            <a:spLocks noChangeShapeType="1"/>
          </p:cNvSpPr>
          <p:nvPr/>
        </p:nvSpPr>
        <p:spPr bwMode="auto">
          <a:xfrm flipV="1">
            <a:off x="1547813" y="1989138"/>
            <a:ext cx="5545137" cy="3816350"/>
          </a:xfrm>
          <a:prstGeom prst="line">
            <a:avLst/>
          </a:prstGeom>
          <a:noFill/>
          <a:ln w="9525">
            <a:solidFill>
              <a:schemeClr val="tx1"/>
            </a:solidFill>
            <a:round/>
            <a:headEnd/>
            <a:tailEnd/>
          </a:ln>
          <a:effectLst/>
        </p:spPr>
        <p:txBody>
          <a:bodyPr/>
          <a:lstStyle/>
          <a:p>
            <a:endParaRPr lang="en-GB"/>
          </a:p>
        </p:txBody>
      </p:sp>
      <p:sp>
        <p:nvSpPr>
          <p:cNvPr id="47111" name="Text Box 7"/>
          <p:cNvSpPr txBox="1">
            <a:spLocks noChangeArrowheads="1"/>
          </p:cNvSpPr>
          <p:nvPr/>
        </p:nvSpPr>
        <p:spPr bwMode="auto">
          <a:xfrm>
            <a:off x="395288" y="1557338"/>
            <a:ext cx="1008360" cy="461665"/>
          </a:xfrm>
          <a:prstGeom prst="rect">
            <a:avLst/>
          </a:prstGeom>
          <a:noFill/>
          <a:ln w="9525">
            <a:noFill/>
            <a:miter lim="800000"/>
            <a:headEnd/>
            <a:tailEnd/>
          </a:ln>
          <a:effectLst/>
        </p:spPr>
        <p:txBody>
          <a:bodyPr wrap="square">
            <a:spAutoFit/>
          </a:bodyPr>
          <a:lstStyle/>
          <a:p>
            <a:pPr>
              <a:spcBef>
                <a:spcPct val="50000"/>
              </a:spcBef>
            </a:pPr>
            <a:r>
              <a:rPr lang="en-GB" dirty="0">
                <a:latin typeface="Arial" charset="0"/>
              </a:rPr>
              <a:t>HIGH</a:t>
            </a:r>
          </a:p>
        </p:txBody>
      </p:sp>
      <p:sp>
        <p:nvSpPr>
          <p:cNvPr id="47112" name="Text Box 8"/>
          <p:cNvSpPr txBox="1">
            <a:spLocks noChangeArrowheads="1"/>
          </p:cNvSpPr>
          <p:nvPr/>
        </p:nvSpPr>
        <p:spPr bwMode="auto">
          <a:xfrm>
            <a:off x="395288" y="5367338"/>
            <a:ext cx="936352" cy="461665"/>
          </a:xfrm>
          <a:prstGeom prst="rect">
            <a:avLst/>
          </a:prstGeom>
          <a:noFill/>
          <a:ln w="9525">
            <a:noFill/>
            <a:miter lim="800000"/>
            <a:headEnd/>
            <a:tailEnd/>
          </a:ln>
          <a:effectLst/>
        </p:spPr>
        <p:txBody>
          <a:bodyPr wrap="square">
            <a:spAutoFit/>
          </a:bodyPr>
          <a:lstStyle/>
          <a:p>
            <a:pPr>
              <a:spcBef>
                <a:spcPct val="50000"/>
              </a:spcBef>
            </a:pPr>
            <a:r>
              <a:rPr lang="en-GB" dirty="0">
                <a:latin typeface="Arial" charset="0"/>
              </a:rPr>
              <a:t>LOW</a:t>
            </a:r>
          </a:p>
        </p:txBody>
      </p:sp>
      <p:sp>
        <p:nvSpPr>
          <p:cNvPr id="47113" name="Text Box 9"/>
          <p:cNvSpPr txBox="1">
            <a:spLocks noChangeArrowheads="1"/>
          </p:cNvSpPr>
          <p:nvPr/>
        </p:nvSpPr>
        <p:spPr bwMode="auto">
          <a:xfrm rot="16200000">
            <a:off x="-795338" y="3244851"/>
            <a:ext cx="3167063" cy="366712"/>
          </a:xfrm>
          <a:prstGeom prst="rect">
            <a:avLst/>
          </a:prstGeom>
          <a:noFill/>
          <a:ln w="9525">
            <a:noFill/>
            <a:miter lim="800000"/>
            <a:headEnd/>
            <a:tailEnd/>
          </a:ln>
          <a:effectLst/>
        </p:spPr>
        <p:txBody>
          <a:bodyPr>
            <a:spAutoFit/>
          </a:bodyPr>
          <a:lstStyle/>
          <a:p>
            <a:pPr>
              <a:spcBef>
                <a:spcPct val="50000"/>
              </a:spcBef>
            </a:pPr>
            <a:r>
              <a:rPr lang="en-GB">
                <a:latin typeface="Arial" charset="0"/>
              </a:rPr>
              <a:t>PERFORMANCE LEVEL</a:t>
            </a:r>
          </a:p>
        </p:txBody>
      </p:sp>
      <p:sp>
        <p:nvSpPr>
          <p:cNvPr id="47114" name="Text Box 10"/>
          <p:cNvSpPr txBox="1">
            <a:spLocks noChangeArrowheads="1"/>
          </p:cNvSpPr>
          <p:nvPr/>
        </p:nvSpPr>
        <p:spPr bwMode="auto">
          <a:xfrm>
            <a:off x="2859088" y="5867400"/>
            <a:ext cx="4017962" cy="366713"/>
          </a:xfrm>
          <a:prstGeom prst="rect">
            <a:avLst/>
          </a:prstGeom>
          <a:noFill/>
          <a:ln w="9525">
            <a:noFill/>
            <a:miter lim="800000"/>
            <a:headEnd/>
            <a:tailEnd/>
          </a:ln>
          <a:effectLst/>
        </p:spPr>
        <p:txBody>
          <a:bodyPr>
            <a:spAutoFit/>
          </a:bodyPr>
          <a:lstStyle/>
          <a:p>
            <a:pPr>
              <a:spcBef>
                <a:spcPct val="50000"/>
              </a:spcBef>
            </a:pPr>
            <a:r>
              <a:rPr lang="en-GB">
                <a:latin typeface="Arial" charset="0"/>
              </a:rPr>
              <a:t>TIME/LEVEL OF SUPPORT</a:t>
            </a:r>
          </a:p>
        </p:txBody>
      </p:sp>
      <p:sp>
        <p:nvSpPr>
          <p:cNvPr id="47115" name="Text Box 11"/>
          <p:cNvSpPr txBox="1">
            <a:spLocks noChangeArrowheads="1"/>
          </p:cNvSpPr>
          <p:nvPr/>
        </p:nvSpPr>
        <p:spPr bwMode="auto">
          <a:xfrm>
            <a:off x="2555875" y="5157788"/>
            <a:ext cx="1511300" cy="366712"/>
          </a:xfrm>
          <a:prstGeom prst="rect">
            <a:avLst/>
          </a:prstGeom>
          <a:noFill/>
          <a:ln w="9525">
            <a:noFill/>
            <a:miter lim="800000"/>
            <a:headEnd/>
            <a:tailEnd/>
          </a:ln>
          <a:effectLst/>
        </p:spPr>
        <p:txBody>
          <a:bodyPr>
            <a:spAutoFit/>
          </a:bodyPr>
          <a:lstStyle/>
          <a:p>
            <a:pPr>
              <a:spcBef>
                <a:spcPct val="50000"/>
              </a:spcBef>
            </a:pPr>
            <a:r>
              <a:rPr lang="en-GB">
                <a:latin typeface="Arial" charset="0"/>
              </a:rPr>
              <a:t>Stage 1</a:t>
            </a:r>
          </a:p>
        </p:txBody>
      </p:sp>
      <p:sp>
        <p:nvSpPr>
          <p:cNvPr id="47116" name="Text Box 12"/>
          <p:cNvSpPr txBox="1">
            <a:spLocks noChangeArrowheads="1"/>
          </p:cNvSpPr>
          <p:nvPr/>
        </p:nvSpPr>
        <p:spPr bwMode="auto">
          <a:xfrm>
            <a:off x="3563938" y="4357688"/>
            <a:ext cx="1511300" cy="366712"/>
          </a:xfrm>
          <a:prstGeom prst="rect">
            <a:avLst/>
          </a:prstGeom>
          <a:noFill/>
          <a:ln w="9525">
            <a:noFill/>
            <a:miter lim="800000"/>
            <a:headEnd/>
            <a:tailEnd/>
          </a:ln>
          <a:effectLst/>
        </p:spPr>
        <p:txBody>
          <a:bodyPr>
            <a:spAutoFit/>
          </a:bodyPr>
          <a:lstStyle/>
          <a:p>
            <a:pPr>
              <a:spcBef>
                <a:spcPct val="50000"/>
              </a:spcBef>
            </a:pPr>
            <a:r>
              <a:rPr lang="en-GB">
                <a:latin typeface="Arial" charset="0"/>
              </a:rPr>
              <a:t>Stage 2</a:t>
            </a:r>
          </a:p>
        </p:txBody>
      </p:sp>
      <p:sp>
        <p:nvSpPr>
          <p:cNvPr id="47117" name="Text Box 13"/>
          <p:cNvSpPr txBox="1">
            <a:spLocks noChangeArrowheads="1"/>
          </p:cNvSpPr>
          <p:nvPr/>
        </p:nvSpPr>
        <p:spPr bwMode="auto">
          <a:xfrm>
            <a:off x="4500563" y="3709988"/>
            <a:ext cx="1511300" cy="366712"/>
          </a:xfrm>
          <a:prstGeom prst="rect">
            <a:avLst/>
          </a:prstGeom>
          <a:noFill/>
          <a:ln w="9525">
            <a:noFill/>
            <a:miter lim="800000"/>
            <a:headEnd/>
            <a:tailEnd/>
          </a:ln>
          <a:effectLst/>
        </p:spPr>
        <p:txBody>
          <a:bodyPr>
            <a:spAutoFit/>
          </a:bodyPr>
          <a:lstStyle/>
          <a:p>
            <a:pPr>
              <a:spcBef>
                <a:spcPct val="50000"/>
              </a:spcBef>
            </a:pPr>
            <a:r>
              <a:rPr lang="en-GB">
                <a:latin typeface="Arial" charset="0"/>
              </a:rPr>
              <a:t>Stage 3</a:t>
            </a:r>
          </a:p>
        </p:txBody>
      </p:sp>
      <p:sp>
        <p:nvSpPr>
          <p:cNvPr id="47118" name="Text Box 14"/>
          <p:cNvSpPr txBox="1">
            <a:spLocks noChangeArrowheads="1"/>
          </p:cNvSpPr>
          <p:nvPr/>
        </p:nvSpPr>
        <p:spPr bwMode="auto">
          <a:xfrm>
            <a:off x="3995738" y="2636838"/>
            <a:ext cx="1511300" cy="366712"/>
          </a:xfrm>
          <a:prstGeom prst="rect">
            <a:avLst/>
          </a:prstGeom>
          <a:noFill/>
          <a:ln w="9525">
            <a:noFill/>
            <a:miter lim="800000"/>
            <a:headEnd/>
            <a:tailEnd/>
          </a:ln>
          <a:effectLst/>
        </p:spPr>
        <p:txBody>
          <a:bodyPr>
            <a:spAutoFit/>
          </a:bodyPr>
          <a:lstStyle/>
          <a:p>
            <a:pPr>
              <a:spcBef>
                <a:spcPct val="50000"/>
              </a:spcBef>
            </a:pPr>
            <a:r>
              <a:rPr lang="en-GB">
                <a:latin typeface="Arial" charset="0"/>
              </a:rPr>
              <a:t>Stage 4</a:t>
            </a:r>
          </a:p>
        </p:txBody>
      </p:sp>
      <p:sp>
        <p:nvSpPr>
          <p:cNvPr id="47119" name="Text Box 15"/>
          <p:cNvSpPr txBox="1">
            <a:spLocks noChangeArrowheads="1"/>
          </p:cNvSpPr>
          <p:nvPr/>
        </p:nvSpPr>
        <p:spPr bwMode="auto">
          <a:xfrm>
            <a:off x="4500563" y="1549400"/>
            <a:ext cx="1511300" cy="366713"/>
          </a:xfrm>
          <a:prstGeom prst="rect">
            <a:avLst/>
          </a:prstGeom>
          <a:noFill/>
          <a:ln w="9525">
            <a:noFill/>
            <a:miter lim="800000"/>
            <a:headEnd/>
            <a:tailEnd/>
          </a:ln>
          <a:effectLst/>
        </p:spPr>
        <p:txBody>
          <a:bodyPr>
            <a:spAutoFit/>
          </a:bodyPr>
          <a:lstStyle/>
          <a:p>
            <a:pPr>
              <a:spcBef>
                <a:spcPct val="50000"/>
              </a:spcBef>
            </a:pPr>
            <a:r>
              <a:rPr lang="en-GB">
                <a:latin typeface="Arial" charset="0"/>
              </a:rPr>
              <a:t>Stage 5</a:t>
            </a:r>
          </a:p>
        </p:txBody>
      </p:sp>
      <p:sp>
        <p:nvSpPr>
          <p:cNvPr id="47121" name="Text Box 17"/>
          <p:cNvSpPr txBox="1">
            <a:spLocks noChangeArrowheads="1"/>
          </p:cNvSpPr>
          <p:nvPr/>
        </p:nvSpPr>
        <p:spPr bwMode="auto">
          <a:xfrm>
            <a:off x="5653088" y="2990850"/>
            <a:ext cx="2374900" cy="461665"/>
          </a:xfrm>
          <a:prstGeom prst="rect">
            <a:avLst/>
          </a:prstGeom>
          <a:noFill/>
          <a:ln w="9525">
            <a:noFill/>
            <a:miter lim="800000"/>
            <a:headEnd/>
            <a:tailEnd/>
          </a:ln>
          <a:effectLst/>
        </p:spPr>
        <p:txBody>
          <a:bodyPr>
            <a:spAutoFit/>
          </a:bodyPr>
          <a:lstStyle/>
          <a:p>
            <a:pPr>
              <a:spcBef>
                <a:spcPct val="50000"/>
              </a:spcBef>
            </a:pPr>
            <a:r>
              <a:rPr lang="en-GB" dirty="0" smtClean="0">
                <a:latin typeface="Arial" charset="0"/>
              </a:rPr>
              <a:t> </a:t>
            </a:r>
            <a:r>
              <a:rPr lang="en-GB" dirty="0">
                <a:latin typeface="Arial" charset="0"/>
              </a:rPr>
              <a:t>Continuing</a:t>
            </a:r>
          </a:p>
        </p:txBody>
      </p:sp>
      <p:sp>
        <p:nvSpPr>
          <p:cNvPr id="47122" name="Line 18"/>
          <p:cNvSpPr>
            <a:spLocks noChangeShapeType="1"/>
          </p:cNvSpPr>
          <p:nvPr/>
        </p:nvSpPr>
        <p:spPr bwMode="auto">
          <a:xfrm>
            <a:off x="5795963" y="1268413"/>
            <a:ext cx="0" cy="1584325"/>
          </a:xfrm>
          <a:prstGeom prst="line">
            <a:avLst/>
          </a:prstGeom>
          <a:noFill/>
          <a:ln w="9525">
            <a:solidFill>
              <a:schemeClr val="tx1"/>
            </a:solidFill>
            <a:round/>
            <a:headEnd/>
            <a:tailEnd/>
          </a:ln>
          <a:effectLst/>
        </p:spPr>
        <p:txBody>
          <a:bodyPr/>
          <a:lstStyle/>
          <a:p>
            <a:endParaRPr lang="en-GB"/>
          </a:p>
        </p:txBody>
      </p:sp>
      <p:sp>
        <p:nvSpPr>
          <p:cNvPr id="47123" name="Line 19"/>
          <p:cNvSpPr>
            <a:spLocks noChangeShapeType="1"/>
          </p:cNvSpPr>
          <p:nvPr/>
        </p:nvSpPr>
        <p:spPr bwMode="auto">
          <a:xfrm flipV="1">
            <a:off x="4643438" y="2420938"/>
            <a:ext cx="792162" cy="1223962"/>
          </a:xfrm>
          <a:prstGeom prst="line">
            <a:avLst/>
          </a:prstGeom>
          <a:noFill/>
          <a:ln w="9525">
            <a:solidFill>
              <a:schemeClr val="tx1"/>
            </a:solidFill>
            <a:round/>
            <a:headEnd/>
            <a:tailEnd/>
          </a:ln>
          <a:effectLst/>
        </p:spPr>
        <p:txBody>
          <a:bodyPr/>
          <a:lstStyle/>
          <a:p>
            <a:endParaRPr lang="en-GB"/>
          </a:p>
        </p:txBody>
      </p:sp>
      <p:sp>
        <p:nvSpPr>
          <p:cNvPr id="47124" name="Line 20"/>
          <p:cNvSpPr>
            <a:spLocks noChangeShapeType="1"/>
          </p:cNvSpPr>
          <p:nvPr/>
        </p:nvSpPr>
        <p:spPr bwMode="auto">
          <a:xfrm flipH="1">
            <a:off x="5435600" y="1268413"/>
            <a:ext cx="360363" cy="1152525"/>
          </a:xfrm>
          <a:prstGeom prst="line">
            <a:avLst/>
          </a:prstGeom>
          <a:noFill/>
          <a:ln w="9525">
            <a:solidFill>
              <a:schemeClr val="tx1"/>
            </a:solidFill>
            <a:round/>
            <a:headEnd/>
            <a:tailEnd/>
          </a:ln>
          <a:effectLst/>
        </p:spPr>
        <p:txBody>
          <a:bodyPr/>
          <a:lstStyle/>
          <a:p>
            <a:endParaRPr lang="en-GB"/>
          </a:p>
        </p:txBody>
      </p:sp>
      <p:sp>
        <p:nvSpPr>
          <p:cNvPr id="47125" name="Text Box 21"/>
          <p:cNvSpPr txBox="1">
            <a:spLocks noChangeArrowheads="1"/>
          </p:cNvSpPr>
          <p:nvPr/>
        </p:nvSpPr>
        <p:spPr bwMode="auto">
          <a:xfrm>
            <a:off x="5867400" y="1622425"/>
            <a:ext cx="2663825" cy="366713"/>
          </a:xfrm>
          <a:prstGeom prst="rect">
            <a:avLst/>
          </a:prstGeom>
          <a:noFill/>
          <a:ln w="9525">
            <a:noFill/>
            <a:miter lim="800000"/>
            <a:headEnd/>
            <a:tailEnd/>
          </a:ln>
          <a:effectLst/>
        </p:spPr>
        <p:txBody>
          <a:bodyPr>
            <a:spAutoFit/>
          </a:bodyPr>
          <a:lstStyle/>
          <a:p>
            <a:pPr>
              <a:spcBef>
                <a:spcPct val="50000"/>
              </a:spcBef>
            </a:pPr>
            <a:r>
              <a:rPr lang="en-GB">
                <a:latin typeface="Arial" charset="0"/>
              </a:rPr>
              <a:t>Performance Level Gap</a:t>
            </a:r>
          </a:p>
        </p:txBody>
      </p:sp>
      <p:sp>
        <p:nvSpPr>
          <p:cNvPr id="47127" name="Text Box 23"/>
          <p:cNvSpPr txBox="1">
            <a:spLocks noChangeArrowheads="1"/>
          </p:cNvSpPr>
          <p:nvPr/>
        </p:nvSpPr>
        <p:spPr bwMode="auto">
          <a:xfrm>
            <a:off x="5795963" y="981075"/>
            <a:ext cx="2089150" cy="366713"/>
          </a:xfrm>
          <a:prstGeom prst="rect">
            <a:avLst/>
          </a:prstGeom>
          <a:noFill/>
          <a:ln w="9525">
            <a:noFill/>
            <a:miter lim="800000"/>
            <a:headEnd/>
            <a:tailEnd/>
          </a:ln>
          <a:effectLst/>
        </p:spPr>
        <p:txBody>
          <a:bodyPr>
            <a:spAutoFit/>
          </a:bodyPr>
          <a:lstStyle/>
          <a:p>
            <a:pPr>
              <a:spcBef>
                <a:spcPct val="50000"/>
              </a:spcBef>
            </a:pPr>
            <a:r>
              <a:rPr lang="en-GB">
                <a:latin typeface="Arial" charset="0"/>
              </a:rPr>
              <a:t>Global Sourcing</a:t>
            </a:r>
          </a:p>
        </p:txBody>
      </p:sp>
      <p:sp>
        <p:nvSpPr>
          <p:cNvPr id="47128" name="Text Box 24"/>
          <p:cNvSpPr txBox="1">
            <a:spLocks noChangeArrowheads="1"/>
          </p:cNvSpPr>
          <p:nvPr/>
        </p:nvSpPr>
        <p:spPr bwMode="auto">
          <a:xfrm>
            <a:off x="5003800" y="5373688"/>
            <a:ext cx="3097213" cy="830997"/>
          </a:xfrm>
          <a:prstGeom prst="rect">
            <a:avLst/>
          </a:prstGeom>
          <a:noFill/>
          <a:ln w="9525">
            <a:noFill/>
            <a:miter lim="800000"/>
            <a:headEnd/>
            <a:tailEnd/>
          </a:ln>
          <a:effectLst/>
        </p:spPr>
        <p:txBody>
          <a:bodyPr>
            <a:spAutoFit/>
          </a:bodyPr>
          <a:lstStyle/>
          <a:p>
            <a:pPr algn="ctr">
              <a:spcBef>
                <a:spcPct val="50000"/>
              </a:spcBef>
            </a:pPr>
            <a:r>
              <a:rPr lang="en-GB" dirty="0">
                <a:latin typeface="Arial" charset="0"/>
              </a:rPr>
              <a:t>International Purchasing</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457200" y="0"/>
            <a:ext cx="8229600" cy="836613"/>
          </a:xfrm>
        </p:spPr>
        <p:txBody>
          <a:bodyPr/>
          <a:lstStyle/>
          <a:p>
            <a:pPr algn="ctr"/>
            <a:r>
              <a:rPr lang="en-GB" dirty="0"/>
              <a:t>Global Sourcing</a:t>
            </a:r>
          </a:p>
        </p:txBody>
      </p:sp>
      <p:sp>
        <p:nvSpPr>
          <p:cNvPr id="50179" name="Rectangle 3"/>
          <p:cNvSpPr>
            <a:spLocks noGrp="1" noChangeArrowheads="1"/>
          </p:cNvSpPr>
          <p:nvPr>
            <p:ph idx="1"/>
          </p:nvPr>
        </p:nvSpPr>
        <p:spPr>
          <a:xfrm>
            <a:off x="457200" y="836613"/>
            <a:ext cx="8229600" cy="5616575"/>
          </a:xfrm>
        </p:spPr>
        <p:txBody>
          <a:bodyPr/>
          <a:lstStyle/>
          <a:p>
            <a:pPr>
              <a:lnSpc>
                <a:spcPct val="90000"/>
              </a:lnSpc>
            </a:pPr>
            <a:r>
              <a:rPr lang="en-GB" sz="2800"/>
              <a:t>Xerox introduced centralised commodity management</a:t>
            </a:r>
          </a:p>
          <a:p>
            <a:pPr>
              <a:lnSpc>
                <a:spcPct val="90000"/>
              </a:lnSpc>
            </a:pPr>
            <a:r>
              <a:rPr lang="en-GB" sz="2800"/>
              <a:t>Geographical areas of excellence where identified where groups of products would be competitively priced at world-class quality levels</a:t>
            </a:r>
          </a:p>
          <a:p>
            <a:pPr>
              <a:lnSpc>
                <a:spcPct val="90000"/>
              </a:lnSpc>
            </a:pPr>
            <a:r>
              <a:rPr lang="en-GB" sz="2800"/>
              <a:t>These groups of ‘commodities’ were allocated to commodity managers who would be based within these geographical areas</a:t>
            </a:r>
          </a:p>
          <a:p>
            <a:pPr>
              <a:lnSpc>
                <a:spcPct val="90000"/>
              </a:lnSpc>
            </a:pPr>
            <a:r>
              <a:rPr lang="en-GB" sz="2800"/>
              <a:t>Each commodity manager was made responsible for the co-ordination of the company’s material requirements, and buys for all plants no matter where he or she is situated in relation to them</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16632"/>
            <a:ext cx="7772400" cy="864096"/>
          </a:xfrm>
        </p:spPr>
        <p:txBody>
          <a:bodyPr/>
          <a:lstStyle/>
          <a:p>
            <a:pPr algn="ctr"/>
            <a:r>
              <a:rPr lang="en-GB" dirty="0" smtClean="0"/>
              <a:t>Risks of Global Sourcing</a:t>
            </a:r>
            <a:endParaRPr lang="en-GB" dirty="0"/>
          </a:p>
        </p:txBody>
      </p:sp>
      <p:sp>
        <p:nvSpPr>
          <p:cNvPr id="3" name="Content Placeholder 2"/>
          <p:cNvSpPr>
            <a:spLocks noGrp="1"/>
          </p:cNvSpPr>
          <p:nvPr>
            <p:ph idx="1"/>
          </p:nvPr>
        </p:nvSpPr>
        <p:spPr>
          <a:xfrm>
            <a:off x="685800" y="1196752"/>
            <a:ext cx="7772400" cy="4975448"/>
          </a:xfrm>
        </p:spPr>
        <p:txBody>
          <a:bodyPr/>
          <a:lstStyle/>
          <a:p>
            <a:r>
              <a:rPr lang="en-GB" dirty="0" smtClean="0"/>
              <a:t>Hidden costs might erode projected savings</a:t>
            </a:r>
          </a:p>
          <a:p>
            <a:r>
              <a:rPr lang="en-GB" dirty="0" smtClean="0"/>
              <a:t>Slower responsiveness of supplier could result in risk of lost sales</a:t>
            </a:r>
          </a:p>
          <a:p>
            <a:r>
              <a:rPr lang="en-GB" dirty="0" smtClean="0"/>
              <a:t>Quality problems and many links in the supply chain</a:t>
            </a:r>
          </a:p>
          <a:p>
            <a:r>
              <a:rPr lang="en-GB" dirty="0" smtClean="0"/>
              <a:t>Knowledge is given away</a:t>
            </a:r>
          </a:p>
          <a:p>
            <a:r>
              <a:rPr lang="en-GB" dirty="0" smtClean="0"/>
              <a:t>Long-term impacts are uncertain</a:t>
            </a:r>
          </a:p>
          <a:p>
            <a:pPr>
              <a:buNone/>
            </a:pPr>
            <a:r>
              <a:rPr lang="en-GB" dirty="0" smtClean="0"/>
              <a:t>(Braithwaite, 2003)</a:t>
            </a:r>
            <a:endParaRPr lang="en-GB"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Risks of Global Sourcing</a:t>
            </a:r>
            <a:endParaRPr lang="en-GB" dirty="0"/>
          </a:p>
        </p:txBody>
      </p:sp>
      <p:sp>
        <p:nvSpPr>
          <p:cNvPr id="3" name="Content Placeholder 2"/>
          <p:cNvSpPr>
            <a:spLocks noGrp="1"/>
          </p:cNvSpPr>
          <p:nvPr>
            <p:ph idx="1"/>
          </p:nvPr>
        </p:nvSpPr>
        <p:spPr/>
        <p:txBody>
          <a:bodyPr/>
          <a:lstStyle/>
          <a:p>
            <a:r>
              <a:rPr lang="en-GB" dirty="0" smtClean="0"/>
              <a:t>Supply disruption due to poor infrastructure, communication, etc.</a:t>
            </a:r>
          </a:p>
          <a:p>
            <a:r>
              <a:rPr lang="en-GB" dirty="0" smtClean="0"/>
              <a:t>Long lead times</a:t>
            </a:r>
          </a:p>
          <a:p>
            <a:r>
              <a:rPr lang="en-GB" dirty="0" smtClean="0"/>
              <a:t>Poor quality</a:t>
            </a:r>
          </a:p>
          <a:p>
            <a:r>
              <a:rPr lang="en-GB" dirty="0" smtClean="0"/>
              <a:t>Security issues</a:t>
            </a:r>
          </a:p>
          <a:p>
            <a:r>
              <a:rPr lang="en-GB" dirty="0" smtClean="0"/>
              <a:t>Hidden costs</a:t>
            </a:r>
          </a:p>
          <a:p>
            <a:pPr>
              <a:buNone/>
            </a:pPr>
            <a:r>
              <a:rPr lang="en-GB" dirty="0" smtClean="0"/>
              <a:t>(Fitzgerald, 2005)</a:t>
            </a:r>
            <a:endParaRPr lang="en-GB"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Benefits of Global Sourcing</a:t>
            </a:r>
            <a:endParaRPr lang="en-GB" dirty="0"/>
          </a:p>
        </p:txBody>
      </p:sp>
      <p:sp>
        <p:nvSpPr>
          <p:cNvPr id="3" name="Content Placeholder 2"/>
          <p:cNvSpPr>
            <a:spLocks noGrp="1"/>
          </p:cNvSpPr>
          <p:nvPr>
            <p:ph idx="1"/>
          </p:nvPr>
        </p:nvSpPr>
        <p:spPr/>
        <p:txBody>
          <a:bodyPr/>
          <a:lstStyle/>
          <a:p>
            <a:r>
              <a:rPr lang="en-GB" dirty="0" smtClean="0"/>
              <a:t>Price reduction</a:t>
            </a:r>
          </a:p>
          <a:p>
            <a:r>
              <a:rPr lang="en-GB" dirty="0" smtClean="0"/>
              <a:t>Greater access to process and product technology</a:t>
            </a:r>
          </a:p>
          <a:p>
            <a:r>
              <a:rPr lang="en-GB" dirty="0" smtClean="0"/>
              <a:t>Higher quality</a:t>
            </a:r>
          </a:p>
          <a:p>
            <a:r>
              <a:rPr lang="en-GB" dirty="0" smtClean="0"/>
              <a:t>Ability to introduce competition to the domestic </a:t>
            </a:r>
            <a:r>
              <a:rPr lang="en-GB" smtClean="0"/>
              <a:t>supplier base</a:t>
            </a:r>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08912" cy="1224136"/>
          </a:xfrm>
        </p:spPr>
        <p:txBody>
          <a:bodyPr>
            <a:normAutofit fontScale="90000"/>
          </a:bodyPr>
          <a:lstStyle/>
          <a:p>
            <a:pPr algn="ctr"/>
            <a:r>
              <a:rPr lang="en-GB" dirty="0" smtClean="0"/>
              <a:t>Disadvantages of Global Sourcing</a:t>
            </a:r>
            <a:endParaRPr lang="en-GB" dirty="0"/>
          </a:p>
        </p:txBody>
      </p:sp>
      <p:sp>
        <p:nvSpPr>
          <p:cNvPr id="3" name="Content Placeholder 2"/>
          <p:cNvSpPr>
            <a:spLocks noGrp="1"/>
          </p:cNvSpPr>
          <p:nvPr>
            <p:ph idx="1"/>
          </p:nvPr>
        </p:nvSpPr>
        <p:spPr>
          <a:xfrm>
            <a:off x="685800" y="1988840"/>
            <a:ext cx="7772400" cy="4183360"/>
          </a:xfrm>
        </p:spPr>
        <p:txBody>
          <a:bodyPr/>
          <a:lstStyle/>
          <a:p>
            <a:r>
              <a:rPr lang="en-GB" dirty="0" smtClean="0"/>
              <a:t>High cost of overseas travel</a:t>
            </a:r>
          </a:p>
          <a:p>
            <a:r>
              <a:rPr lang="en-GB" dirty="0" smtClean="0"/>
              <a:t>Local and agents’ fees</a:t>
            </a:r>
          </a:p>
          <a:p>
            <a:r>
              <a:rPr lang="en-GB" dirty="0" smtClean="0"/>
              <a:t>Expenses for physical distribution</a:t>
            </a:r>
          </a:p>
          <a:p>
            <a:r>
              <a:rPr lang="en-GB" dirty="0" smtClean="0"/>
              <a:t>Increased paperwork</a:t>
            </a:r>
          </a:p>
          <a:p>
            <a:r>
              <a:rPr lang="en-GB" dirty="0" smtClean="0"/>
              <a:t>Inventory buffers</a:t>
            </a:r>
          </a:p>
          <a:p>
            <a:r>
              <a:rPr lang="en-GB" dirty="0" smtClean="0"/>
              <a:t>Lack of control</a:t>
            </a:r>
          </a:p>
          <a:p>
            <a:r>
              <a:rPr lang="en-GB" dirty="0" smtClean="0"/>
              <a:t>Exchange rate fluctuations</a:t>
            </a:r>
          </a:p>
          <a:p>
            <a:r>
              <a:rPr lang="en-GB" dirty="0" smtClean="0"/>
              <a:t>Political turmoil</a:t>
            </a:r>
            <a:endParaRPr lang="en-GB"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algn="ctr"/>
            <a:r>
              <a:rPr lang="en-GB" dirty="0" smtClean="0"/>
              <a:t>Activity 3</a:t>
            </a:r>
            <a:endParaRPr lang="en-GB" dirty="0"/>
          </a:p>
        </p:txBody>
      </p:sp>
      <p:sp>
        <p:nvSpPr>
          <p:cNvPr id="51203" name="Rectangle 3"/>
          <p:cNvSpPr>
            <a:spLocks noGrp="1" noChangeArrowheads="1"/>
          </p:cNvSpPr>
          <p:nvPr>
            <p:ph idx="1"/>
          </p:nvPr>
        </p:nvSpPr>
        <p:spPr/>
        <p:txBody>
          <a:bodyPr/>
          <a:lstStyle/>
          <a:p>
            <a:pPr>
              <a:buFontTx/>
              <a:buNone/>
            </a:pPr>
            <a:r>
              <a:rPr lang="en-GB" dirty="0"/>
              <a:t>	It is the general view that global sourcing, international purchasing and foreign buying are becoming more popular throughout the world.  Discuss this view, highlighting in your answer the reasons that have led to this situation</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Local Sourcing</a:t>
            </a:r>
            <a:endParaRPr lang="en-GB" dirty="0"/>
          </a:p>
        </p:txBody>
      </p:sp>
      <p:sp>
        <p:nvSpPr>
          <p:cNvPr id="3" name="Content Placeholder 2"/>
          <p:cNvSpPr>
            <a:spLocks noGrp="1"/>
          </p:cNvSpPr>
          <p:nvPr>
            <p:ph idx="1"/>
          </p:nvPr>
        </p:nvSpPr>
        <p:spPr/>
        <p:txBody>
          <a:bodyPr/>
          <a:lstStyle/>
          <a:p>
            <a:pPr>
              <a:buNone/>
            </a:pPr>
            <a:r>
              <a:rPr lang="en-GB" b="1" dirty="0" smtClean="0"/>
              <a:t>Activity 4</a:t>
            </a:r>
          </a:p>
          <a:p>
            <a:pPr>
              <a:buNone/>
            </a:pPr>
            <a:r>
              <a:rPr lang="en-GB" dirty="0" smtClean="0"/>
              <a:t>	Is the procurement of locally sourced food a trend or fashion and given time it revert back to the more traditional model of best value.</a:t>
            </a:r>
          </a:p>
          <a:p>
            <a:pPr>
              <a:buNone/>
            </a:pPr>
            <a:r>
              <a:rPr lang="en-GB" dirty="0" smtClean="0"/>
              <a:t>	Discuss this statement and present your findings as groups</a:t>
            </a:r>
            <a:endParaRPr lang="en-GB"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Local Sourcing</a:t>
            </a:r>
            <a:endParaRPr lang="en-GB" dirty="0"/>
          </a:p>
        </p:txBody>
      </p:sp>
      <p:sp>
        <p:nvSpPr>
          <p:cNvPr id="3" name="Content Placeholder 2"/>
          <p:cNvSpPr>
            <a:spLocks noGrp="1"/>
          </p:cNvSpPr>
          <p:nvPr>
            <p:ph idx="1"/>
          </p:nvPr>
        </p:nvSpPr>
        <p:spPr/>
        <p:txBody>
          <a:bodyPr/>
          <a:lstStyle/>
          <a:p>
            <a:pPr>
              <a:buNone/>
            </a:pPr>
            <a:r>
              <a:rPr lang="en-GB" b="1" dirty="0" smtClean="0"/>
              <a:t>Activity 5</a:t>
            </a:r>
          </a:p>
          <a:p>
            <a:pPr>
              <a:buNone/>
            </a:pPr>
            <a:r>
              <a:rPr lang="en-GB" dirty="0" smtClean="0"/>
              <a:t>	Prepare a presentation that clearly evaluates why local sourcing might not be sustainable.</a:t>
            </a:r>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1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TotalTime>
  <Words>802</Words>
  <Application>Microsoft Office PowerPoint</Application>
  <PresentationFormat>On-screen Show (4:3)</PresentationFormat>
  <Paragraphs>255</Paragraphs>
  <Slides>44</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44</vt:i4>
      </vt:variant>
    </vt:vector>
  </HeadingPairs>
  <TitlesOfParts>
    <vt:vector size="50" baseType="lpstr">
      <vt:lpstr>Arial</vt:lpstr>
      <vt:lpstr>Calibri</vt:lpstr>
      <vt:lpstr>Constantia</vt:lpstr>
      <vt:lpstr>Wingdings 2</vt:lpstr>
      <vt:lpstr>Flow</vt:lpstr>
      <vt:lpstr>1_Flow</vt:lpstr>
      <vt:lpstr>Sourcing and Supplier Appraisal</vt:lpstr>
      <vt:lpstr>What is Sourcing?</vt:lpstr>
      <vt:lpstr>Sourcing</vt:lpstr>
      <vt:lpstr>Sourcing</vt:lpstr>
      <vt:lpstr>Importance of Sourcing</vt:lpstr>
      <vt:lpstr>Sourcing Policy and Decisions</vt:lpstr>
      <vt:lpstr>Sourcing Decision Constraints</vt:lpstr>
      <vt:lpstr>Different types of Sourcing</vt:lpstr>
      <vt:lpstr>Single Sourcing Background</vt:lpstr>
      <vt:lpstr>Advantages of Single Sourcing</vt:lpstr>
      <vt:lpstr>Disadvantages of Single Sourcing</vt:lpstr>
      <vt:lpstr>Multiple Sourcing Background</vt:lpstr>
      <vt:lpstr>Advantages of Multiple Sourcing</vt:lpstr>
      <vt:lpstr>Disadvantages of Multiple Sourcing</vt:lpstr>
      <vt:lpstr>Sourcing</vt:lpstr>
      <vt:lpstr>External Sources</vt:lpstr>
      <vt:lpstr>Internal Sources</vt:lpstr>
      <vt:lpstr>Identifying  Suppliers</vt:lpstr>
      <vt:lpstr>Identifying Suppliers</vt:lpstr>
      <vt:lpstr>Global Sourcing</vt:lpstr>
      <vt:lpstr>Global Sourcing</vt:lpstr>
      <vt:lpstr>Global Sourcing</vt:lpstr>
      <vt:lpstr>Global Sourcing</vt:lpstr>
      <vt:lpstr>Global Sourcing</vt:lpstr>
      <vt:lpstr>Global Sourcing</vt:lpstr>
      <vt:lpstr>Global Sourcing</vt:lpstr>
      <vt:lpstr>Global Sourcing</vt:lpstr>
      <vt:lpstr>Global Sourcing</vt:lpstr>
      <vt:lpstr>Global Sourcing</vt:lpstr>
      <vt:lpstr>Global Sourcing</vt:lpstr>
      <vt:lpstr>Global Sourcing</vt:lpstr>
      <vt:lpstr>Global Sourcing</vt:lpstr>
      <vt:lpstr>Global Sourcing</vt:lpstr>
      <vt:lpstr>Global Sourcing</vt:lpstr>
      <vt:lpstr>Global Sourcing</vt:lpstr>
      <vt:lpstr>Global Sourcing</vt:lpstr>
      <vt:lpstr>Global Sourcing</vt:lpstr>
      <vt:lpstr>Risks of Global Sourcing</vt:lpstr>
      <vt:lpstr>Risks of Global Sourcing</vt:lpstr>
      <vt:lpstr>Benefits of Global Sourcing</vt:lpstr>
      <vt:lpstr>Disadvantages of Global Sourcing</vt:lpstr>
      <vt:lpstr>Activity 3</vt:lpstr>
      <vt:lpstr>Local Sourcing</vt:lpstr>
      <vt:lpstr>Local Sourcing</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Sourcing and Supplier Appraisal</dc:title>
  <dc:creator>Andrew</dc:creator>
  <cp:lastModifiedBy>Andrew Thorn</cp:lastModifiedBy>
  <cp:revision>5</cp:revision>
  <dcterms:created xsi:type="dcterms:W3CDTF">2014-05-19T21:34:30Z</dcterms:created>
  <dcterms:modified xsi:type="dcterms:W3CDTF">2017-06-15T14:30:15Z</dcterms:modified>
</cp:coreProperties>
</file>