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147475773" r:id="rId2"/>
    <p:sldId id="258" r:id="rId3"/>
    <p:sldId id="2147475784" r:id="rId4"/>
    <p:sldId id="283" r:id="rId5"/>
    <p:sldId id="299" r:id="rId6"/>
    <p:sldId id="284" r:id="rId7"/>
    <p:sldId id="287" r:id="rId8"/>
    <p:sldId id="282" r:id="rId9"/>
    <p:sldId id="288" r:id="rId10"/>
    <p:sldId id="289" r:id="rId11"/>
    <p:sldId id="290" r:id="rId12"/>
    <p:sldId id="2147475774" r:id="rId13"/>
    <p:sldId id="2147475785" r:id="rId14"/>
    <p:sldId id="291" r:id="rId15"/>
    <p:sldId id="2147475786" r:id="rId16"/>
    <p:sldId id="292" r:id="rId17"/>
    <p:sldId id="2147475789" r:id="rId18"/>
    <p:sldId id="2147475787" r:id="rId19"/>
    <p:sldId id="2147475777" r:id="rId20"/>
    <p:sldId id="2147475790" r:id="rId21"/>
    <p:sldId id="2147475780" r:id="rId22"/>
    <p:sldId id="2147475791" r:id="rId23"/>
    <p:sldId id="293" r:id="rId24"/>
    <p:sldId id="294" r:id="rId25"/>
    <p:sldId id="295" r:id="rId26"/>
    <p:sldId id="286" r:id="rId27"/>
    <p:sldId id="296"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AE07EF-D997-444B-B933-F5B4694F8231}" v="524" dt="2024-11-28T11:08:21.120"/>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82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tsx-my.sharepoint.com/personal/rebecca_evans_tatasteeleurope_com/Documents/Desktop/Work%20Based%20Research%20Project/Project/Final/Questionnaire%20feedback%20.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tsx-my.sharepoint.com/personal/rebecca_evans_tatasteeleurope_com/Documents/Desktop/figures.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Book2"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https://tsx-my.sharepoint.com/personal/rebecca_evans_tatasteeleurope_com/Documents/Desktop/figures.xlsx" TargetMode="External"/><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en-GB"/>
              <a:t>Accidents For Coke, SInter &amp; Iron</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Sheet1!$F$7:$N$7</c:f>
              <c:strCache>
                <c:ptCount val="9"/>
                <c:pt idx="0">
                  <c:v>15-16</c:v>
                </c:pt>
                <c:pt idx="1">
                  <c:v>16-17</c:v>
                </c:pt>
                <c:pt idx="2">
                  <c:v>17-18</c:v>
                </c:pt>
                <c:pt idx="3">
                  <c:v>18-19</c:v>
                </c:pt>
                <c:pt idx="4">
                  <c:v>19-20</c:v>
                </c:pt>
                <c:pt idx="5">
                  <c:v>20-21</c:v>
                </c:pt>
                <c:pt idx="6">
                  <c:v>21-22</c:v>
                </c:pt>
                <c:pt idx="7">
                  <c:v>22-23</c:v>
                </c:pt>
                <c:pt idx="8">
                  <c:v>23-24</c:v>
                </c:pt>
              </c:strCache>
            </c:strRef>
          </c:cat>
          <c:val>
            <c:numRef>
              <c:f>Sheet1!$F$8:$N$8</c:f>
              <c:numCache>
                <c:formatCode>General</c:formatCode>
                <c:ptCount val="9"/>
                <c:pt idx="0">
                  <c:v>37</c:v>
                </c:pt>
                <c:pt idx="1">
                  <c:v>32</c:v>
                </c:pt>
                <c:pt idx="2">
                  <c:v>42</c:v>
                </c:pt>
                <c:pt idx="3">
                  <c:v>45</c:v>
                </c:pt>
                <c:pt idx="4">
                  <c:v>40</c:v>
                </c:pt>
                <c:pt idx="5">
                  <c:v>47</c:v>
                </c:pt>
                <c:pt idx="6">
                  <c:v>51</c:v>
                </c:pt>
                <c:pt idx="7">
                  <c:v>43</c:v>
                </c:pt>
                <c:pt idx="8">
                  <c:v>39</c:v>
                </c:pt>
              </c:numCache>
            </c:numRef>
          </c:val>
          <c:extLst>
            <c:ext xmlns:c16="http://schemas.microsoft.com/office/drawing/2014/chart" uri="{C3380CC4-5D6E-409C-BE32-E72D297353CC}">
              <c16:uniqueId val="{00000000-F44E-4399-9F34-C24C42C52527}"/>
            </c:ext>
          </c:extLst>
        </c:ser>
        <c:dLbls>
          <c:showLegendKey val="0"/>
          <c:showVal val="0"/>
          <c:showCatName val="0"/>
          <c:showSerName val="0"/>
          <c:showPercent val="0"/>
          <c:showBubbleSize val="0"/>
        </c:dLbls>
        <c:gapWidth val="150"/>
        <c:shape val="box"/>
        <c:axId val="560992080"/>
        <c:axId val="754126808"/>
        <c:axId val="0"/>
      </c:bar3DChart>
      <c:catAx>
        <c:axId val="560992080"/>
        <c:scaling>
          <c:orientation val="minMax"/>
        </c:scaling>
        <c:delete val="0"/>
        <c:axPos val="b"/>
        <c:title>
          <c:tx>
            <c:rich>
              <a:bodyPr rot="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GB"/>
                  <a:t>Year</a:t>
                </a:r>
              </a:p>
            </c:rich>
          </c:tx>
          <c:overlay val="0"/>
          <c:spPr>
            <a:noFill/>
            <a:ln>
              <a:noFill/>
            </a:ln>
            <a:effectLst/>
          </c:spPr>
          <c:txPr>
            <a:bodyPr rot="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754126808"/>
        <c:crosses val="autoZero"/>
        <c:auto val="1"/>
        <c:lblAlgn val="ctr"/>
        <c:lblOffset val="100"/>
        <c:noMultiLvlLbl val="0"/>
      </c:catAx>
      <c:valAx>
        <c:axId val="754126808"/>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GB"/>
                  <a:t>Number Of Accidents</a:t>
                </a:r>
              </a:p>
            </c:rich>
          </c:tx>
          <c:overlay val="0"/>
          <c:spPr>
            <a:noFill/>
            <a:ln>
              <a:noFill/>
            </a:ln>
            <a:effectLst/>
          </c:spPr>
          <c:txPr>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56099208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What</a:t>
            </a:r>
            <a:r>
              <a:rPr lang="en-GB" baseline="0"/>
              <a:t> is your grade within the company?</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'[Questionnaire feedback .xlsx]Q1'!$A$3</c:f>
              <c:strCache>
                <c:ptCount val="1"/>
                <c:pt idx="0">
                  <c:v>FEP/Snr Ops</c:v>
                </c:pt>
              </c:strCache>
            </c:strRef>
          </c:tx>
          <c:spPr>
            <a:solidFill>
              <a:schemeClr val="accent1"/>
            </a:solidFill>
            <a:ln>
              <a:noFill/>
            </a:ln>
            <a:effectLst/>
          </c:spPr>
          <c:invertIfNegative val="0"/>
          <c:val>
            <c:numRef>
              <c:f>'[Questionnaire feedback .xlsx]Q1'!$B$3</c:f>
              <c:numCache>
                <c:formatCode>General</c:formatCode>
                <c:ptCount val="1"/>
                <c:pt idx="0">
                  <c:v>91</c:v>
                </c:pt>
              </c:numCache>
            </c:numRef>
          </c:val>
          <c:extLst>
            <c:ext xmlns:c16="http://schemas.microsoft.com/office/drawing/2014/chart" uri="{C3380CC4-5D6E-409C-BE32-E72D297353CC}">
              <c16:uniqueId val="{00000000-33A3-4883-A7F6-8872BC76C4A0}"/>
            </c:ext>
          </c:extLst>
        </c:ser>
        <c:ser>
          <c:idx val="1"/>
          <c:order val="1"/>
          <c:tx>
            <c:strRef>
              <c:f>'[Questionnaire feedback .xlsx]Q1'!$A$4</c:f>
              <c:strCache>
                <c:ptCount val="1"/>
                <c:pt idx="0">
                  <c:v>J-F</c:v>
                </c:pt>
              </c:strCache>
            </c:strRef>
          </c:tx>
          <c:spPr>
            <a:solidFill>
              <a:schemeClr val="accent2"/>
            </a:solidFill>
            <a:ln>
              <a:noFill/>
            </a:ln>
            <a:effectLst/>
          </c:spPr>
          <c:invertIfNegative val="0"/>
          <c:val>
            <c:numRef>
              <c:f>'[Questionnaire feedback .xlsx]Q1'!$B$4</c:f>
              <c:numCache>
                <c:formatCode>General</c:formatCode>
                <c:ptCount val="1"/>
                <c:pt idx="0">
                  <c:v>27</c:v>
                </c:pt>
              </c:numCache>
            </c:numRef>
          </c:val>
          <c:extLst>
            <c:ext xmlns:c16="http://schemas.microsoft.com/office/drawing/2014/chart" uri="{C3380CC4-5D6E-409C-BE32-E72D297353CC}">
              <c16:uniqueId val="{00000001-33A3-4883-A7F6-8872BC76C4A0}"/>
            </c:ext>
          </c:extLst>
        </c:ser>
        <c:ser>
          <c:idx val="2"/>
          <c:order val="2"/>
          <c:tx>
            <c:strRef>
              <c:f>'[Questionnaire feedback .xlsx]Q1'!$A$5</c:f>
              <c:strCache>
                <c:ptCount val="1"/>
                <c:pt idx="0">
                  <c:v>E-D Shift Management </c:v>
                </c:pt>
              </c:strCache>
            </c:strRef>
          </c:tx>
          <c:spPr>
            <a:solidFill>
              <a:schemeClr val="accent3"/>
            </a:solidFill>
            <a:ln>
              <a:noFill/>
            </a:ln>
            <a:effectLst/>
          </c:spPr>
          <c:invertIfNegative val="0"/>
          <c:val>
            <c:numRef>
              <c:f>'[Questionnaire feedback .xlsx]Q1'!$B$5</c:f>
              <c:numCache>
                <c:formatCode>General</c:formatCode>
                <c:ptCount val="1"/>
                <c:pt idx="0">
                  <c:v>11</c:v>
                </c:pt>
              </c:numCache>
            </c:numRef>
          </c:val>
          <c:extLst>
            <c:ext xmlns:c16="http://schemas.microsoft.com/office/drawing/2014/chart" uri="{C3380CC4-5D6E-409C-BE32-E72D297353CC}">
              <c16:uniqueId val="{00000002-33A3-4883-A7F6-8872BC76C4A0}"/>
            </c:ext>
          </c:extLst>
        </c:ser>
        <c:ser>
          <c:idx val="3"/>
          <c:order val="3"/>
          <c:tx>
            <c:strRef>
              <c:f>'[Questionnaire feedback .xlsx]Q1'!$A$6</c:f>
              <c:strCache>
                <c:ptCount val="1"/>
                <c:pt idx="0">
                  <c:v>E-D Day management </c:v>
                </c:pt>
              </c:strCache>
            </c:strRef>
          </c:tx>
          <c:spPr>
            <a:solidFill>
              <a:schemeClr val="accent4"/>
            </a:solidFill>
            <a:ln>
              <a:noFill/>
            </a:ln>
            <a:effectLst/>
          </c:spPr>
          <c:invertIfNegative val="0"/>
          <c:val>
            <c:numRef>
              <c:f>'[Questionnaire feedback .xlsx]Q1'!$B$6</c:f>
              <c:numCache>
                <c:formatCode>General</c:formatCode>
                <c:ptCount val="1"/>
                <c:pt idx="0">
                  <c:v>26</c:v>
                </c:pt>
              </c:numCache>
            </c:numRef>
          </c:val>
          <c:extLst>
            <c:ext xmlns:c16="http://schemas.microsoft.com/office/drawing/2014/chart" uri="{C3380CC4-5D6E-409C-BE32-E72D297353CC}">
              <c16:uniqueId val="{00000003-33A3-4883-A7F6-8872BC76C4A0}"/>
            </c:ext>
          </c:extLst>
        </c:ser>
        <c:ser>
          <c:idx val="4"/>
          <c:order val="4"/>
          <c:tx>
            <c:strRef>
              <c:f>'[Questionnaire feedback .xlsx]Q1'!$A$7</c:f>
              <c:strCache>
                <c:ptCount val="1"/>
                <c:pt idx="0">
                  <c:v>C+ Senior management </c:v>
                </c:pt>
              </c:strCache>
            </c:strRef>
          </c:tx>
          <c:spPr>
            <a:solidFill>
              <a:schemeClr val="accent5"/>
            </a:solidFill>
            <a:ln>
              <a:noFill/>
            </a:ln>
            <a:effectLst/>
          </c:spPr>
          <c:invertIfNegative val="0"/>
          <c:val>
            <c:numRef>
              <c:f>'[Questionnaire feedback .xlsx]Q1'!$B$7</c:f>
              <c:numCache>
                <c:formatCode>General</c:formatCode>
                <c:ptCount val="1"/>
                <c:pt idx="0">
                  <c:v>7</c:v>
                </c:pt>
              </c:numCache>
            </c:numRef>
          </c:val>
          <c:extLst>
            <c:ext xmlns:c16="http://schemas.microsoft.com/office/drawing/2014/chart" uri="{C3380CC4-5D6E-409C-BE32-E72D297353CC}">
              <c16:uniqueId val="{00000004-33A3-4883-A7F6-8872BC76C4A0}"/>
            </c:ext>
          </c:extLst>
        </c:ser>
        <c:ser>
          <c:idx val="5"/>
          <c:order val="5"/>
          <c:tx>
            <c:strRef>
              <c:f>'[Questionnaire feedback .xlsx]Q1'!$A$8</c:f>
              <c:strCache>
                <c:ptCount val="1"/>
                <c:pt idx="0">
                  <c:v>Apprentices/Graduates</c:v>
                </c:pt>
              </c:strCache>
            </c:strRef>
          </c:tx>
          <c:spPr>
            <a:solidFill>
              <a:schemeClr val="accent6"/>
            </a:solidFill>
            <a:ln>
              <a:noFill/>
            </a:ln>
            <a:effectLst/>
          </c:spPr>
          <c:invertIfNegative val="0"/>
          <c:val>
            <c:numRef>
              <c:f>'[Questionnaire feedback .xlsx]Q1'!$B$8</c:f>
              <c:numCache>
                <c:formatCode>General</c:formatCode>
                <c:ptCount val="1"/>
                <c:pt idx="0">
                  <c:v>10</c:v>
                </c:pt>
              </c:numCache>
            </c:numRef>
          </c:val>
          <c:extLst>
            <c:ext xmlns:c16="http://schemas.microsoft.com/office/drawing/2014/chart" uri="{C3380CC4-5D6E-409C-BE32-E72D297353CC}">
              <c16:uniqueId val="{00000005-33A3-4883-A7F6-8872BC76C4A0}"/>
            </c:ext>
          </c:extLst>
        </c:ser>
        <c:ser>
          <c:idx val="6"/>
          <c:order val="6"/>
          <c:tx>
            <c:strRef>
              <c:f>'[Questionnaire feedback .xlsx]Q1'!$A$9</c:f>
              <c:strCache>
                <c:ptCount val="1"/>
                <c:pt idx="0">
                  <c:v>Manufacturing trainees </c:v>
                </c:pt>
              </c:strCache>
            </c:strRef>
          </c:tx>
          <c:spPr>
            <a:solidFill>
              <a:schemeClr val="accent1">
                <a:lumMod val="60000"/>
              </a:schemeClr>
            </a:solidFill>
            <a:ln>
              <a:noFill/>
            </a:ln>
            <a:effectLst/>
          </c:spPr>
          <c:invertIfNegative val="0"/>
          <c:val>
            <c:numRef>
              <c:f>'[Questionnaire feedback .xlsx]Q1'!$B$9</c:f>
              <c:numCache>
                <c:formatCode>General</c:formatCode>
                <c:ptCount val="1"/>
                <c:pt idx="0">
                  <c:v>15</c:v>
                </c:pt>
              </c:numCache>
            </c:numRef>
          </c:val>
          <c:extLst>
            <c:ext xmlns:c16="http://schemas.microsoft.com/office/drawing/2014/chart" uri="{C3380CC4-5D6E-409C-BE32-E72D297353CC}">
              <c16:uniqueId val="{00000006-33A3-4883-A7F6-8872BC76C4A0}"/>
            </c:ext>
          </c:extLst>
        </c:ser>
        <c:dLbls>
          <c:showLegendKey val="0"/>
          <c:showVal val="0"/>
          <c:showCatName val="0"/>
          <c:showSerName val="0"/>
          <c:showPercent val="0"/>
          <c:showBubbleSize val="0"/>
        </c:dLbls>
        <c:gapWidth val="219"/>
        <c:overlap val="-27"/>
        <c:axId val="861315976"/>
        <c:axId val="861316336"/>
      </c:barChart>
      <c:catAx>
        <c:axId val="861315976"/>
        <c:scaling>
          <c:orientation val="minMax"/>
        </c:scaling>
        <c:delete val="1"/>
        <c:axPos val="b"/>
        <c:numFmt formatCode="General" sourceLinked="1"/>
        <c:majorTickMark val="none"/>
        <c:minorTickMark val="none"/>
        <c:tickLblPos val="nextTo"/>
        <c:crossAx val="861316336"/>
        <c:crosses val="autoZero"/>
        <c:auto val="1"/>
        <c:lblAlgn val="ctr"/>
        <c:lblOffset val="100"/>
        <c:noMultiLvlLbl val="0"/>
      </c:catAx>
      <c:valAx>
        <c:axId val="86131633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13159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Engagement Percentage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'Engagement '!$B$2</c:f>
              <c:strCache>
                <c:ptCount val="1"/>
                <c:pt idx="0">
                  <c:v>1. Strongly Agree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'Engagement '!$A$3:$A$14</c:f>
              <c:strCache>
                <c:ptCount val="6"/>
                <c:pt idx="0">
                  <c:v>I think engagement days are important</c:v>
                </c:pt>
                <c:pt idx="1">
                  <c:v>Engagement days make me more aware of safety in my area</c:v>
                </c:pt>
                <c:pt idx="2">
                  <c:v>I know the companies five values</c:v>
                </c:pt>
                <c:pt idx="3">
                  <c:v>I feel that the company values are relevant</c:v>
                </c:pt>
                <c:pt idx="4">
                  <c:v>I feel valued at work</c:v>
                </c:pt>
                <c:pt idx="5">
                  <c:v>I feel motivated in my workplace </c:v>
                </c:pt>
              </c:strCache>
            </c:strRef>
          </c:cat>
          <c:val>
            <c:numRef>
              <c:f>'Engagement '!$B$3:$B$14</c:f>
              <c:numCache>
                <c:formatCode>0%</c:formatCode>
                <c:ptCount val="6"/>
                <c:pt idx="0">
                  <c:v>0.24064171122994651</c:v>
                </c:pt>
                <c:pt idx="1">
                  <c:v>0.30481283422459893</c:v>
                </c:pt>
                <c:pt idx="2">
                  <c:v>0.18181818181818182</c:v>
                </c:pt>
                <c:pt idx="3">
                  <c:v>0.10695187165775401</c:v>
                </c:pt>
                <c:pt idx="4">
                  <c:v>0.15508021390374332</c:v>
                </c:pt>
                <c:pt idx="5">
                  <c:v>0.21925133689839571</c:v>
                </c:pt>
              </c:numCache>
            </c:numRef>
          </c:val>
          <c:extLst>
            <c:ext xmlns:c16="http://schemas.microsoft.com/office/drawing/2014/chart" uri="{C3380CC4-5D6E-409C-BE32-E72D297353CC}">
              <c16:uniqueId val="{00000000-A06E-4ED0-B8EA-D55DC749CBA7}"/>
            </c:ext>
          </c:extLst>
        </c:ser>
        <c:ser>
          <c:idx val="1"/>
          <c:order val="1"/>
          <c:tx>
            <c:strRef>
              <c:f>'Engagement '!$C$2</c:f>
              <c:strCache>
                <c:ptCount val="1"/>
                <c:pt idx="0">
                  <c:v>2. Agree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'Engagement '!$A$3:$A$14</c:f>
              <c:strCache>
                <c:ptCount val="6"/>
                <c:pt idx="0">
                  <c:v>I think engagement days are important</c:v>
                </c:pt>
                <c:pt idx="1">
                  <c:v>Engagement days make me more aware of safety in my area</c:v>
                </c:pt>
                <c:pt idx="2">
                  <c:v>I know the companies five values</c:v>
                </c:pt>
                <c:pt idx="3">
                  <c:v>I feel that the company values are relevant</c:v>
                </c:pt>
                <c:pt idx="4">
                  <c:v>I feel valued at work</c:v>
                </c:pt>
                <c:pt idx="5">
                  <c:v>I feel motivated in my workplace </c:v>
                </c:pt>
              </c:strCache>
            </c:strRef>
          </c:cat>
          <c:val>
            <c:numRef>
              <c:f>'Engagement '!$C$3:$C$14</c:f>
              <c:numCache>
                <c:formatCode>0%</c:formatCode>
                <c:ptCount val="6"/>
                <c:pt idx="0">
                  <c:v>0.30481283422459893</c:v>
                </c:pt>
                <c:pt idx="1">
                  <c:v>0.44385026737967914</c:v>
                </c:pt>
                <c:pt idx="2">
                  <c:v>0.26737967914438504</c:v>
                </c:pt>
                <c:pt idx="3">
                  <c:v>0.19251336898395721</c:v>
                </c:pt>
                <c:pt idx="4">
                  <c:v>0.12834224598930483</c:v>
                </c:pt>
                <c:pt idx="5">
                  <c:v>0.16042780748663102</c:v>
                </c:pt>
              </c:numCache>
            </c:numRef>
          </c:val>
          <c:extLst>
            <c:ext xmlns:c16="http://schemas.microsoft.com/office/drawing/2014/chart" uri="{C3380CC4-5D6E-409C-BE32-E72D297353CC}">
              <c16:uniqueId val="{00000001-A06E-4ED0-B8EA-D55DC749CBA7}"/>
            </c:ext>
          </c:extLst>
        </c:ser>
        <c:ser>
          <c:idx val="2"/>
          <c:order val="2"/>
          <c:tx>
            <c:strRef>
              <c:f>'Engagement '!$D$2</c:f>
              <c:strCache>
                <c:ptCount val="1"/>
                <c:pt idx="0">
                  <c:v>3. Disagree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'Engagement '!$A$3:$A$14</c:f>
              <c:strCache>
                <c:ptCount val="6"/>
                <c:pt idx="0">
                  <c:v>I think engagement days are important</c:v>
                </c:pt>
                <c:pt idx="1">
                  <c:v>Engagement days make me more aware of safety in my area</c:v>
                </c:pt>
                <c:pt idx="2">
                  <c:v>I know the companies five values</c:v>
                </c:pt>
                <c:pt idx="3">
                  <c:v>I feel that the company values are relevant</c:v>
                </c:pt>
                <c:pt idx="4">
                  <c:v>I feel valued at work</c:v>
                </c:pt>
                <c:pt idx="5">
                  <c:v>I feel motivated in my workplace </c:v>
                </c:pt>
              </c:strCache>
            </c:strRef>
          </c:cat>
          <c:val>
            <c:numRef>
              <c:f>'Engagement '!$D$3:$D$14</c:f>
              <c:numCache>
                <c:formatCode>0%</c:formatCode>
                <c:ptCount val="6"/>
                <c:pt idx="0">
                  <c:v>0.23529411764705882</c:v>
                </c:pt>
                <c:pt idx="1">
                  <c:v>0.12834224598930483</c:v>
                </c:pt>
                <c:pt idx="2">
                  <c:v>0.46524064171122997</c:v>
                </c:pt>
                <c:pt idx="3">
                  <c:v>0.41711229946524064</c:v>
                </c:pt>
                <c:pt idx="4">
                  <c:v>0.20855614973262032</c:v>
                </c:pt>
                <c:pt idx="5">
                  <c:v>0.21390374331550802</c:v>
                </c:pt>
              </c:numCache>
            </c:numRef>
          </c:val>
          <c:extLst>
            <c:ext xmlns:c16="http://schemas.microsoft.com/office/drawing/2014/chart" uri="{C3380CC4-5D6E-409C-BE32-E72D297353CC}">
              <c16:uniqueId val="{00000002-A06E-4ED0-B8EA-D55DC749CBA7}"/>
            </c:ext>
          </c:extLst>
        </c:ser>
        <c:ser>
          <c:idx val="3"/>
          <c:order val="3"/>
          <c:tx>
            <c:strRef>
              <c:f>'Engagement '!$E$2</c:f>
              <c:strCache>
                <c:ptCount val="1"/>
                <c:pt idx="0">
                  <c:v>4. Strongly Disagree</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'Engagement '!$A$3:$A$14</c:f>
              <c:strCache>
                <c:ptCount val="6"/>
                <c:pt idx="0">
                  <c:v>I think engagement days are important</c:v>
                </c:pt>
                <c:pt idx="1">
                  <c:v>Engagement days make me more aware of safety in my area</c:v>
                </c:pt>
                <c:pt idx="2">
                  <c:v>I know the companies five values</c:v>
                </c:pt>
                <c:pt idx="3">
                  <c:v>I feel that the company values are relevant</c:v>
                </c:pt>
                <c:pt idx="4">
                  <c:v>I feel valued at work</c:v>
                </c:pt>
                <c:pt idx="5">
                  <c:v>I feel motivated in my workplace </c:v>
                </c:pt>
              </c:strCache>
            </c:strRef>
          </c:cat>
          <c:val>
            <c:numRef>
              <c:f>'Engagement '!$E$3:$E$14</c:f>
              <c:numCache>
                <c:formatCode>0%</c:formatCode>
                <c:ptCount val="6"/>
                <c:pt idx="0">
                  <c:v>0.13903743315508021</c:v>
                </c:pt>
                <c:pt idx="1">
                  <c:v>0.10160427807486631</c:v>
                </c:pt>
                <c:pt idx="2">
                  <c:v>8.5561497326203204E-2</c:v>
                </c:pt>
                <c:pt idx="3">
                  <c:v>0.20320855614973263</c:v>
                </c:pt>
                <c:pt idx="4">
                  <c:v>0.47058823529411764</c:v>
                </c:pt>
                <c:pt idx="5">
                  <c:v>0.36363636363636365</c:v>
                </c:pt>
              </c:numCache>
            </c:numRef>
          </c:val>
          <c:extLst>
            <c:ext xmlns:c16="http://schemas.microsoft.com/office/drawing/2014/chart" uri="{C3380CC4-5D6E-409C-BE32-E72D297353CC}">
              <c16:uniqueId val="{00000003-A06E-4ED0-B8EA-D55DC749CBA7}"/>
            </c:ext>
          </c:extLst>
        </c:ser>
        <c:ser>
          <c:idx val="4"/>
          <c:order val="4"/>
          <c:tx>
            <c:strRef>
              <c:f>'Engagement '!$F$2</c:f>
              <c:strCache>
                <c:ptCount val="1"/>
                <c:pt idx="0">
                  <c:v>5. Neutral</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'Engagement '!$A$3:$A$14</c:f>
              <c:strCache>
                <c:ptCount val="6"/>
                <c:pt idx="0">
                  <c:v>I think engagement days are important</c:v>
                </c:pt>
                <c:pt idx="1">
                  <c:v>Engagement days make me more aware of safety in my area</c:v>
                </c:pt>
                <c:pt idx="2">
                  <c:v>I know the companies five values</c:v>
                </c:pt>
                <c:pt idx="3">
                  <c:v>I feel that the company values are relevant</c:v>
                </c:pt>
                <c:pt idx="4">
                  <c:v>I feel valued at work</c:v>
                </c:pt>
                <c:pt idx="5">
                  <c:v>I feel motivated in my workplace </c:v>
                </c:pt>
              </c:strCache>
            </c:strRef>
          </c:cat>
          <c:val>
            <c:numRef>
              <c:f>'Engagement '!$F$3:$F$14</c:f>
              <c:numCache>
                <c:formatCode>0%</c:formatCode>
                <c:ptCount val="6"/>
                <c:pt idx="0">
                  <c:v>8.0213903743315509E-2</c:v>
                </c:pt>
                <c:pt idx="1">
                  <c:v>2.1390374331550801E-2</c:v>
                </c:pt>
                <c:pt idx="2">
                  <c:v>0</c:v>
                </c:pt>
                <c:pt idx="3">
                  <c:v>8.0213903743315509E-2</c:v>
                </c:pt>
                <c:pt idx="4">
                  <c:v>3.7433155080213901E-2</c:v>
                </c:pt>
                <c:pt idx="5">
                  <c:v>4.2780748663101602E-2</c:v>
                </c:pt>
              </c:numCache>
            </c:numRef>
          </c:val>
          <c:extLst>
            <c:ext xmlns:c16="http://schemas.microsoft.com/office/drawing/2014/chart" uri="{C3380CC4-5D6E-409C-BE32-E72D297353CC}">
              <c16:uniqueId val="{00000004-A06E-4ED0-B8EA-D55DC749CBA7}"/>
            </c:ext>
          </c:extLst>
        </c:ser>
        <c:dLbls>
          <c:dLblPos val="outEnd"/>
          <c:showLegendKey val="0"/>
          <c:showVal val="1"/>
          <c:showCatName val="0"/>
          <c:showSerName val="0"/>
          <c:showPercent val="0"/>
          <c:showBubbleSize val="0"/>
        </c:dLbls>
        <c:gapWidth val="219"/>
        <c:overlap val="-27"/>
        <c:axId val="895673488"/>
        <c:axId val="895678888"/>
      </c:barChart>
      <c:catAx>
        <c:axId val="89567348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95678888"/>
        <c:crosses val="autoZero"/>
        <c:auto val="1"/>
        <c:lblAlgn val="ctr"/>
        <c:lblOffset val="100"/>
        <c:noMultiLvlLbl val="0"/>
      </c:catAx>
      <c:valAx>
        <c:axId val="89567888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956734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Safety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SAFETY!$E$11</c:f>
              <c:strCache>
                <c:ptCount val="1"/>
                <c:pt idx="0">
                  <c:v>1. Strongly Agree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SAFETY!$D$12:$D$17</c:f>
              <c:strCache>
                <c:ptCount val="6"/>
                <c:pt idx="0">
                  <c:v>I understand what the business expects of my regarding safety </c:v>
                </c:pt>
                <c:pt idx="1">
                  <c:v>I always work safely</c:v>
                </c:pt>
                <c:pt idx="2">
                  <c:v>In my role I am faced with nuerous hazards</c:v>
                </c:pt>
                <c:pt idx="3">
                  <c:v>I report unsafe conditions I observe in the workplace</c:v>
                </c:pt>
                <c:pt idx="4">
                  <c:v>I always challenge those who demonstrate unsafe behaviour </c:v>
                </c:pt>
                <c:pt idx="5">
                  <c:v>I feel safe at my workplace </c:v>
                </c:pt>
              </c:strCache>
            </c:strRef>
          </c:cat>
          <c:val>
            <c:numRef>
              <c:f>SAFETY!$E$12:$E$17</c:f>
              <c:numCache>
                <c:formatCode>General</c:formatCode>
                <c:ptCount val="6"/>
                <c:pt idx="0" formatCode="0">
                  <c:v>77</c:v>
                </c:pt>
                <c:pt idx="1">
                  <c:v>64</c:v>
                </c:pt>
                <c:pt idx="2">
                  <c:v>54</c:v>
                </c:pt>
                <c:pt idx="3">
                  <c:v>47</c:v>
                </c:pt>
                <c:pt idx="4">
                  <c:v>67</c:v>
                </c:pt>
                <c:pt idx="5">
                  <c:v>70</c:v>
                </c:pt>
              </c:numCache>
            </c:numRef>
          </c:val>
          <c:extLst>
            <c:ext xmlns:c16="http://schemas.microsoft.com/office/drawing/2014/chart" uri="{C3380CC4-5D6E-409C-BE32-E72D297353CC}">
              <c16:uniqueId val="{00000000-7D54-499C-B9F3-B076F3B89898}"/>
            </c:ext>
          </c:extLst>
        </c:ser>
        <c:ser>
          <c:idx val="1"/>
          <c:order val="1"/>
          <c:tx>
            <c:strRef>
              <c:f>SAFETY!$F$11</c:f>
              <c:strCache>
                <c:ptCount val="1"/>
                <c:pt idx="0">
                  <c:v>2. Agree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SAFETY!$D$12:$D$17</c:f>
              <c:strCache>
                <c:ptCount val="6"/>
                <c:pt idx="0">
                  <c:v>I understand what the business expects of my regarding safety </c:v>
                </c:pt>
                <c:pt idx="1">
                  <c:v>I always work safely</c:v>
                </c:pt>
                <c:pt idx="2">
                  <c:v>In my role I am faced with nuerous hazards</c:v>
                </c:pt>
                <c:pt idx="3">
                  <c:v>I report unsafe conditions I observe in the workplace</c:v>
                </c:pt>
                <c:pt idx="4">
                  <c:v>I always challenge those who demonstrate unsafe behaviour </c:v>
                </c:pt>
                <c:pt idx="5">
                  <c:v>I feel safe at my workplace </c:v>
                </c:pt>
              </c:strCache>
            </c:strRef>
          </c:cat>
          <c:val>
            <c:numRef>
              <c:f>SAFETY!$F$12:$F$17</c:f>
              <c:numCache>
                <c:formatCode>General</c:formatCode>
                <c:ptCount val="6"/>
                <c:pt idx="0" formatCode="0">
                  <c:v>61</c:v>
                </c:pt>
                <c:pt idx="1">
                  <c:v>61</c:v>
                </c:pt>
                <c:pt idx="2">
                  <c:v>64</c:v>
                </c:pt>
                <c:pt idx="3">
                  <c:v>67</c:v>
                </c:pt>
                <c:pt idx="4">
                  <c:v>58</c:v>
                </c:pt>
                <c:pt idx="5">
                  <c:v>45</c:v>
                </c:pt>
              </c:numCache>
            </c:numRef>
          </c:val>
          <c:extLst>
            <c:ext xmlns:c16="http://schemas.microsoft.com/office/drawing/2014/chart" uri="{C3380CC4-5D6E-409C-BE32-E72D297353CC}">
              <c16:uniqueId val="{00000001-7D54-499C-B9F3-B076F3B89898}"/>
            </c:ext>
          </c:extLst>
        </c:ser>
        <c:ser>
          <c:idx val="2"/>
          <c:order val="2"/>
          <c:tx>
            <c:strRef>
              <c:f>SAFETY!$G$11</c:f>
              <c:strCache>
                <c:ptCount val="1"/>
                <c:pt idx="0">
                  <c:v>3. Disagree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SAFETY!$D$12:$D$17</c:f>
              <c:strCache>
                <c:ptCount val="6"/>
                <c:pt idx="0">
                  <c:v>I understand what the business expects of my regarding safety </c:v>
                </c:pt>
                <c:pt idx="1">
                  <c:v>I always work safely</c:v>
                </c:pt>
                <c:pt idx="2">
                  <c:v>In my role I am faced with nuerous hazards</c:v>
                </c:pt>
                <c:pt idx="3">
                  <c:v>I report unsafe conditions I observe in the workplace</c:v>
                </c:pt>
                <c:pt idx="4">
                  <c:v>I always challenge those who demonstrate unsafe behaviour </c:v>
                </c:pt>
                <c:pt idx="5">
                  <c:v>I feel safe at my workplace </c:v>
                </c:pt>
              </c:strCache>
            </c:strRef>
          </c:cat>
          <c:val>
            <c:numRef>
              <c:f>SAFETY!$G$12:$G$17</c:f>
              <c:numCache>
                <c:formatCode>General</c:formatCode>
                <c:ptCount val="6"/>
                <c:pt idx="0" formatCode="0">
                  <c:v>38</c:v>
                </c:pt>
                <c:pt idx="1">
                  <c:v>51</c:v>
                </c:pt>
                <c:pt idx="2">
                  <c:v>44</c:v>
                </c:pt>
                <c:pt idx="3">
                  <c:v>44</c:v>
                </c:pt>
                <c:pt idx="4">
                  <c:v>39</c:v>
                </c:pt>
                <c:pt idx="5">
                  <c:v>50</c:v>
                </c:pt>
              </c:numCache>
            </c:numRef>
          </c:val>
          <c:extLst>
            <c:ext xmlns:c16="http://schemas.microsoft.com/office/drawing/2014/chart" uri="{C3380CC4-5D6E-409C-BE32-E72D297353CC}">
              <c16:uniqueId val="{00000002-7D54-499C-B9F3-B076F3B89898}"/>
            </c:ext>
          </c:extLst>
        </c:ser>
        <c:ser>
          <c:idx val="3"/>
          <c:order val="3"/>
          <c:tx>
            <c:strRef>
              <c:f>SAFETY!$H$11</c:f>
              <c:strCache>
                <c:ptCount val="1"/>
                <c:pt idx="0">
                  <c:v>4. Strongly Disagree</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SAFETY!$D$12:$D$17</c:f>
              <c:strCache>
                <c:ptCount val="6"/>
                <c:pt idx="0">
                  <c:v>I understand what the business expects of my regarding safety </c:v>
                </c:pt>
                <c:pt idx="1">
                  <c:v>I always work safely</c:v>
                </c:pt>
                <c:pt idx="2">
                  <c:v>In my role I am faced with nuerous hazards</c:v>
                </c:pt>
                <c:pt idx="3">
                  <c:v>I report unsafe conditions I observe in the workplace</c:v>
                </c:pt>
                <c:pt idx="4">
                  <c:v>I always challenge those who demonstrate unsafe behaviour </c:v>
                </c:pt>
                <c:pt idx="5">
                  <c:v>I feel safe at my workplace </c:v>
                </c:pt>
              </c:strCache>
            </c:strRef>
          </c:cat>
          <c:val>
            <c:numRef>
              <c:f>SAFETY!$H$12:$H$17</c:f>
              <c:numCache>
                <c:formatCode>General</c:formatCode>
                <c:ptCount val="6"/>
                <c:pt idx="0" formatCode="0">
                  <c:v>11</c:v>
                </c:pt>
                <c:pt idx="1">
                  <c:v>10</c:v>
                </c:pt>
                <c:pt idx="2">
                  <c:v>25</c:v>
                </c:pt>
                <c:pt idx="3">
                  <c:v>29</c:v>
                </c:pt>
                <c:pt idx="4">
                  <c:v>18</c:v>
                </c:pt>
                <c:pt idx="5">
                  <c:v>22</c:v>
                </c:pt>
              </c:numCache>
            </c:numRef>
          </c:val>
          <c:extLst>
            <c:ext xmlns:c16="http://schemas.microsoft.com/office/drawing/2014/chart" uri="{C3380CC4-5D6E-409C-BE32-E72D297353CC}">
              <c16:uniqueId val="{00000003-7D54-499C-B9F3-B076F3B89898}"/>
            </c:ext>
          </c:extLst>
        </c:ser>
        <c:ser>
          <c:idx val="4"/>
          <c:order val="4"/>
          <c:tx>
            <c:strRef>
              <c:f>SAFETY!$I$11</c:f>
              <c:strCache>
                <c:ptCount val="1"/>
                <c:pt idx="0">
                  <c:v>5. Neutral</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SAFETY!$D$12:$D$17</c:f>
              <c:strCache>
                <c:ptCount val="6"/>
                <c:pt idx="0">
                  <c:v>I understand what the business expects of my regarding safety </c:v>
                </c:pt>
                <c:pt idx="1">
                  <c:v>I always work safely</c:v>
                </c:pt>
                <c:pt idx="2">
                  <c:v>In my role I am faced with nuerous hazards</c:v>
                </c:pt>
                <c:pt idx="3">
                  <c:v>I report unsafe conditions I observe in the workplace</c:v>
                </c:pt>
                <c:pt idx="4">
                  <c:v>I always challenge those who demonstrate unsafe behaviour </c:v>
                </c:pt>
                <c:pt idx="5">
                  <c:v>I feel safe at my workplace </c:v>
                </c:pt>
              </c:strCache>
            </c:strRef>
          </c:cat>
          <c:val>
            <c:numRef>
              <c:f>SAFETY!$I$12:$I$17</c:f>
              <c:numCache>
                <c:formatCode>General</c:formatCode>
                <c:ptCount val="6"/>
                <c:pt idx="0" formatCode="0">
                  <c:v>0</c:v>
                </c:pt>
                <c:pt idx="1">
                  <c:v>1</c:v>
                </c:pt>
                <c:pt idx="2">
                  <c:v>0</c:v>
                </c:pt>
                <c:pt idx="3">
                  <c:v>0</c:v>
                </c:pt>
                <c:pt idx="4">
                  <c:v>5</c:v>
                </c:pt>
                <c:pt idx="5">
                  <c:v>0</c:v>
                </c:pt>
              </c:numCache>
            </c:numRef>
          </c:val>
          <c:extLst>
            <c:ext xmlns:c16="http://schemas.microsoft.com/office/drawing/2014/chart" uri="{C3380CC4-5D6E-409C-BE32-E72D297353CC}">
              <c16:uniqueId val="{00000004-7D54-499C-B9F3-B076F3B89898}"/>
            </c:ext>
          </c:extLst>
        </c:ser>
        <c:dLbls>
          <c:dLblPos val="outEnd"/>
          <c:showLegendKey val="0"/>
          <c:showVal val="1"/>
          <c:showCatName val="0"/>
          <c:showSerName val="0"/>
          <c:showPercent val="0"/>
          <c:showBubbleSize val="0"/>
        </c:dLbls>
        <c:gapWidth val="219"/>
        <c:overlap val="-27"/>
        <c:axId val="883628936"/>
        <c:axId val="934911408"/>
      </c:barChart>
      <c:catAx>
        <c:axId val="8836289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34911408"/>
        <c:crosses val="autoZero"/>
        <c:auto val="1"/>
        <c:lblAlgn val="ctr"/>
        <c:lblOffset val="100"/>
        <c:noMultiLvlLbl val="0"/>
      </c:catAx>
      <c:valAx>
        <c:axId val="934911408"/>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362893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Behaviour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Behaviour!$B$2</c:f>
              <c:strCache>
                <c:ptCount val="1"/>
                <c:pt idx="0">
                  <c:v>1. Strongly Agree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Behaviour!$A$3:$A$11</c:f>
              <c:strCache>
                <c:ptCount val="5"/>
                <c:pt idx="0">
                  <c:v>I will stop an activity if I think it is unsafe</c:v>
                </c:pt>
                <c:pt idx="1">
                  <c:v>I never cut corners in the workplace</c:v>
                </c:pt>
                <c:pt idx="2">
                  <c:v>Do you follow the safety rules</c:v>
                </c:pt>
                <c:pt idx="3">
                  <c:v>Do you feel that current safety procedures are relevant</c:v>
                </c:pt>
                <c:pt idx="4">
                  <c:v>Have you ever cut corners to get the job done </c:v>
                </c:pt>
              </c:strCache>
              <c:extLst/>
            </c:strRef>
          </c:cat>
          <c:val>
            <c:numRef>
              <c:f>Behaviour!$B$3:$B$11</c:f>
              <c:numCache>
                <c:formatCode>General</c:formatCode>
                <c:ptCount val="5"/>
                <c:pt idx="0">
                  <c:v>69</c:v>
                </c:pt>
                <c:pt idx="1">
                  <c:v>81</c:v>
                </c:pt>
                <c:pt idx="2">
                  <c:v>80</c:v>
                </c:pt>
                <c:pt idx="3">
                  <c:v>27</c:v>
                </c:pt>
                <c:pt idx="4">
                  <c:v>57</c:v>
                </c:pt>
              </c:numCache>
              <c:extLst/>
            </c:numRef>
          </c:val>
          <c:extLst>
            <c:ext xmlns:c16="http://schemas.microsoft.com/office/drawing/2014/chart" uri="{C3380CC4-5D6E-409C-BE32-E72D297353CC}">
              <c16:uniqueId val="{00000000-4020-4E21-81EF-53D37DF63FF9}"/>
            </c:ext>
          </c:extLst>
        </c:ser>
        <c:ser>
          <c:idx val="1"/>
          <c:order val="1"/>
          <c:tx>
            <c:strRef>
              <c:f>Behaviour!$C$2</c:f>
              <c:strCache>
                <c:ptCount val="1"/>
                <c:pt idx="0">
                  <c:v>2. Agree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Behaviour!$A$3:$A$11</c:f>
              <c:strCache>
                <c:ptCount val="5"/>
                <c:pt idx="0">
                  <c:v>I will stop an activity if I think it is unsafe</c:v>
                </c:pt>
                <c:pt idx="1">
                  <c:v>I never cut corners in the workplace</c:v>
                </c:pt>
                <c:pt idx="2">
                  <c:v>Do you follow the safety rules</c:v>
                </c:pt>
                <c:pt idx="3">
                  <c:v>Do you feel that current safety procedures are relevant</c:v>
                </c:pt>
                <c:pt idx="4">
                  <c:v>Have you ever cut corners to get the job done </c:v>
                </c:pt>
              </c:strCache>
              <c:extLst/>
            </c:strRef>
          </c:cat>
          <c:val>
            <c:numRef>
              <c:f>Behaviour!$C$3:$C$11</c:f>
              <c:numCache>
                <c:formatCode>General</c:formatCode>
                <c:ptCount val="5"/>
                <c:pt idx="0">
                  <c:v>48</c:v>
                </c:pt>
                <c:pt idx="1">
                  <c:v>66</c:v>
                </c:pt>
                <c:pt idx="2">
                  <c:v>45</c:v>
                </c:pt>
                <c:pt idx="3">
                  <c:v>33</c:v>
                </c:pt>
                <c:pt idx="4">
                  <c:v>77</c:v>
                </c:pt>
              </c:numCache>
              <c:extLst/>
            </c:numRef>
          </c:val>
          <c:extLst>
            <c:ext xmlns:c16="http://schemas.microsoft.com/office/drawing/2014/chart" uri="{C3380CC4-5D6E-409C-BE32-E72D297353CC}">
              <c16:uniqueId val="{00000001-4020-4E21-81EF-53D37DF63FF9}"/>
            </c:ext>
          </c:extLst>
        </c:ser>
        <c:ser>
          <c:idx val="2"/>
          <c:order val="2"/>
          <c:tx>
            <c:strRef>
              <c:f>Behaviour!$D$2</c:f>
              <c:strCache>
                <c:ptCount val="1"/>
                <c:pt idx="0">
                  <c:v>3. Disagree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Behaviour!$A$3:$A$11</c:f>
              <c:strCache>
                <c:ptCount val="5"/>
                <c:pt idx="0">
                  <c:v>I will stop an activity if I think it is unsafe</c:v>
                </c:pt>
                <c:pt idx="1">
                  <c:v>I never cut corners in the workplace</c:v>
                </c:pt>
                <c:pt idx="2">
                  <c:v>Do you follow the safety rules</c:v>
                </c:pt>
                <c:pt idx="3">
                  <c:v>Do you feel that current safety procedures are relevant</c:v>
                </c:pt>
                <c:pt idx="4">
                  <c:v>Have you ever cut corners to get the job done </c:v>
                </c:pt>
              </c:strCache>
              <c:extLst/>
            </c:strRef>
          </c:cat>
          <c:val>
            <c:numRef>
              <c:f>Behaviour!$D$3:$D$11</c:f>
              <c:numCache>
                <c:formatCode>General</c:formatCode>
                <c:ptCount val="5"/>
                <c:pt idx="0">
                  <c:v>38</c:v>
                </c:pt>
                <c:pt idx="1">
                  <c:v>19</c:v>
                </c:pt>
                <c:pt idx="2">
                  <c:v>39</c:v>
                </c:pt>
                <c:pt idx="3">
                  <c:v>28</c:v>
                </c:pt>
                <c:pt idx="4">
                  <c:v>25</c:v>
                </c:pt>
              </c:numCache>
              <c:extLst/>
            </c:numRef>
          </c:val>
          <c:extLst>
            <c:ext xmlns:c16="http://schemas.microsoft.com/office/drawing/2014/chart" uri="{C3380CC4-5D6E-409C-BE32-E72D297353CC}">
              <c16:uniqueId val="{00000002-4020-4E21-81EF-53D37DF63FF9}"/>
            </c:ext>
          </c:extLst>
        </c:ser>
        <c:ser>
          <c:idx val="3"/>
          <c:order val="3"/>
          <c:tx>
            <c:strRef>
              <c:f>Behaviour!$E$2</c:f>
              <c:strCache>
                <c:ptCount val="1"/>
                <c:pt idx="0">
                  <c:v>4. Strongly Disagree</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Behaviour!$A$3:$A$11</c:f>
              <c:strCache>
                <c:ptCount val="5"/>
                <c:pt idx="0">
                  <c:v>I will stop an activity if I think it is unsafe</c:v>
                </c:pt>
                <c:pt idx="1">
                  <c:v>I never cut corners in the workplace</c:v>
                </c:pt>
                <c:pt idx="2">
                  <c:v>Do you follow the safety rules</c:v>
                </c:pt>
                <c:pt idx="3">
                  <c:v>Do you feel that current safety procedures are relevant</c:v>
                </c:pt>
                <c:pt idx="4">
                  <c:v>Have you ever cut corners to get the job done </c:v>
                </c:pt>
              </c:strCache>
              <c:extLst/>
            </c:strRef>
          </c:cat>
          <c:val>
            <c:numRef>
              <c:f>Behaviour!$E$3:$E$11</c:f>
              <c:numCache>
                <c:formatCode>General</c:formatCode>
                <c:ptCount val="5"/>
                <c:pt idx="0">
                  <c:v>25</c:v>
                </c:pt>
                <c:pt idx="1">
                  <c:v>9</c:v>
                </c:pt>
                <c:pt idx="2">
                  <c:v>21</c:v>
                </c:pt>
                <c:pt idx="3">
                  <c:v>74</c:v>
                </c:pt>
                <c:pt idx="4">
                  <c:v>20</c:v>
                </c:pt>
              </c:numCache>
              <c:extLst/>
            </c:numRef>
          </c:val>
          <c:extLst>
            <c:ext xmlns:c16="http://schemas.microsoft.com/office/drawing/2014/chart" uri="{C3380CC4-5D6E-409C-BE32-E72D297353CC}">
              <c16:uniqueId val="{00000003-4020-4E21-81EF-53D37DF63FF9}"/>
            </c:ext>
          </c:extLst>
        </c:ser>
        <c:ser>
          <c:idx val="4"/>
          <c:order val="4"/>
          <c:tx>
            <c:strRef>
              <c:f>Behaviour!$F$2</c:f>
              <c:strCache>
                <c:ptCount val="1"/>
                <c:pt idx="0">
                  <c:v>5. Neutral</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Behaviour!$A$3:$A$11</c:f>
              <c:strCache>
                <c:ptCount val="5"/>
                <c:pt idx="0">
                  <c:v>I will stop an activity if I think it is unsafe</c:v>
                </c:pt>
                <c:pt idx="1">
                  <c:v>I never cut corners in the workplace</c:v>
                </c:pt>
                <c:pt idx="2">
                  <c:v>Do you follow the safety rules</c:v>
                </c:pt>
                <c:pt idx="3">
                  <c:v>Do you feel that current safety procedures are relevant</c:v>
                </c:pt>
                <c:pt idx="4">
                  <c:v>Have you ever cut corners to get the job done </c:v>
                </c:pt>
              </c:strCache>
              <c:extLst/>
            </c:strRef>
          </c:cat>
          <c:val>
            <c:numRef>
              <c:f>Behaviour!$F$3:$F$11</c:f>
              <c:numCache>
                <c:formatCode>General</c:formatCode>
                <c:ptCount val="5"/>
                <c:pt idx="0">
                  <c:v>7</c:v>
                </c:pt>
                <c:pt idx="1">
                  <c:v>12</c:v>
                </c:pt>
                <c:pt idx="2">
                  <c:v>2</c:v>
                </c:pt>
                <c:pt idx="3">
                  <c:v>25</c:v>
                </c:pt>
                <c:pt idx="4">
                  <c:v>8</c:v>
                </c:pt>
              </c:numCache>
              <c:extLst/>
            </c:numRef>
          </c:val>
          <c:extLst>
            <c:ext xmlns:c16="http://schemas.microsoft.com/office/drawing/2014/chart" uri="{C3380CC4-5D6E-409C-BE32-E72D297353CC}">
              <c16:uniqueId val="{00000004-4020-4E21-81EF-53D37DF63FF9}"/>
            </c:ext>
          </c:extLst>
        </c:ser>
        <c:dLbls>
          <c:dLblPos val="outEnd"/>
          <c:showLegendKey val="0"/>
          <c:showVal val="1"/>
          <c:showCatName val="0"/>
          <c:showSerName val="0"/>
          <c:showPercent val="0"/>
          <c:showBubbleSize val="0"/>
        </c:dLbls>
        <c:gapWidth val="219"/>
        <c:overlap val="-27"/>
        <c:axId val="800136272"/>
        <c:axId val="800140232"/>
      </c:barChart>
      <c:catAx>
        <c:axId val="8001362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0140232"/>
        <c:crosses val="autoZero"/>
        <c:auto val="1"/>
        <c:lblAlgn val="ctr"/>
        <c:lblOffset val="100"/>
        <c:noMultiLvlLbl val="0"/>
      </c:catAx>
      <c:valAx>
        <c:axId val="80014023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01362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0">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7C8F6D-5465-4BAC-AD1C-40B1F8EAD4F4}"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50BBB956-C006-405F-9E30-9101A94F3158}">
      <dgm:prSet custT="1"/>
      <dgm:spPr/>
      <dgm:t>
        <a:bodyPr/>
        <a:lstStyle/>
        <a:p>
          <a:r>
            <a:rPr lang="en-GB" sz="1800" b="1" dirty="0">
              <a:latin typeface="Arial" panose="020B0604020202020204" pitchFamily="34" charset="0"/>
              <a:cs typeface="Arial" panose="020B0604020202020204" pitchFamily="34" charset="0"/>
            </a:rPr>
            <a:t>Key Takeaways:</a:t>
          </a:r>
          <a:endParaRPr lang="en-US" sz="1800" dirty="0">
            <a:latin typeface="Arial" panose="020B0604020202020204" pitchFamily="34" charset="0"/>
            <a:cs typeface="Arial" panose="020B0604020202020204" pitchFamily="34" charset="0"/>
          </a:endParaRPr>
        </a:p>
        <a:p>
          <a:pPr>
            <a:buChar char="•"/>
          </a:pPr>
          <a:r>
            <a:rPr lang="en-GB" sz="1800" dirty="0">
              <a:latin typeface="Arial" panose="020B0604020202020204" pitchFamily="34" charset="0"/>
              <a:cs typeface="Arial" panose="020B0604020202020204" pitchFamily="34" charset="0"/>
            </a:rPr>
            <a:t>Mixed results highlight gaps in training, leadership, and resource availability.</a:t>
          </a:r>
          <a:endParaRPr lang="en-US" sz="1800" dirty="0">
            <a:latin typeface="Arial" panose="020B0604020202020204" pitchFamily="34" charset="0"/>
            <a:cs typeface="Arial" panose="020B0604020202020204" pitchFamily="34" charset="0"/>
          </a:endParaRPr>
        </a:p>
        <a:p>
          <a:pPr>
            <a:buChar char="•"/>
          </a:pPr>
          <a:r>
            <a:rPr lang="en-GB" sz="1800" dirty="0">
              <a:latin typeface="Arial" panose="020B0604020202020204" pitchFamily="34" charset="0"/>
              <a:cs typeface="Arial" panose="020B0604020202020204" pitchFamily="34" charset="0"/>
            </a:rPr>
            <a:t>Action needed to improve clarity, empower reporting, and ensure safety culture alignment</a:t>
          </a:r>
          <a:endParaRPr lang="en-US" sz="1800" dirty="0">
            <a:latin typeface="Arial" panose="020B0604020202020204" pitchFamily="34" charset="0"/>
            <a:cs typeface="Arial" panose="020B0604020202020204" pitchFamily="34" charset="0"/>
          </a:endParaRPr>
        </a:p>
      </dgm:t>
    </dgm:pt>
    <dgm:pt modelId="{3CFA7C42-512F-4E23-9A95-EE4E2B21A30F}" type="parTrans" cxnId="{F0A92180-C40D-4132-B59E-00F163798C73}">
      <dgm:prSet/>
      <dgm:spPr/>
      <dgm:t>
        <a:bodyPr/>
        <a:lstStyle/>
        <a:p>
          <a:endParaRPr lang="en-US"/>
        </a:p>
      </dgm:t>
    </dgm:pt>
    <dgm:pt modelId="{50A91DC3-8C78-4685-9452-0CE23CC415A1}" type="sibTrans" cxnId="{F0A92180-C40D-4132-B59E-00F163798C73}">
      <dgm:prSet/>
      <dgm:spPr/>
      <dgm:t>
        <a:bodyPr/>
        <a:lstStyle/>
        <a:p>
          <a:endParaRPr lang="en-US"/>
        </a:p>
      </dgm:t>
    </dgm:pt>
    <dgm:pt modelId="{A4FA9D1D-DB46-4934-8AC3-04A03EE2AC02}">
      <dgm:prSet custT="1"/>
      <dgm:spPr/>
      <dgm:t>
        <a:bodyPr/>
        <a:lstStyle/>
        <a:p>
          <a:r>
            <a:rPr lang="en-GB" sz="1800" b="1" dirty="0">
              <a:latin typeface="Arial" panose="020B0604020202020204" pitchFamily="34" charset="0"/>
              <a:cs typeface="Arial" panose="020B0604020202020204" pitchFamily="34" charset="0"/>
            </a:rPr>
            <a:t>Positive Findings:</a:t>
          </a:r>
          <a:endParaRPr lang="en-US" sz="1800" dirty="0">
            <a:latin typeface="Arial" panose="020B0604020202020204" pitchFamily="34" charset="0"/>
            <a:cs typeface="Arial" panose="020B0604020202020204" pitchFamily="34" charset="0"/>
          </a:endParaRPr>
        </a:p>
        <a:p>
          <a:pPr>
            <a:buChar char="•"/>
          </a:pPr>
          <a:r>
            <a:rPr lang="en-GB" sz="1800" dirty="0">
              <a:latin typeface="Arial" panose="020B0604020202020204" pitchFamily="34" charset="0"/>
              <a:cs typeface="Arial" panose="020B0604020202020204" pitchFamily="34" charset="0"/>
            </a:rPr>
            <a:t>74% understand what the business expects from them</a:t>
          </a:r>
          <a:endParaRPr lang="en-US" sz="1800" dirty="0">
            <a:latin typeface="Arial" panose="020B0604020202020204" pitchFamily="34" charset="0"/>
            <a:cs typeface="Arial" panose="020B0604020202020204" pitchFamily="34" charset="0"/>
          </a:endParaRPr>
        </a:p>
        <a:p>
          <a:pPr>
            <a:buChar char="•"/>
          </a:pPr>
          <a:r>
            <a:rPr lang="en-GB" sz="1800" dirty="0">
              <a:latin typeface="Arial" panose="020B0604020202020204" pitchFamily="34" charset="0"/>
              <a:cs typeface="Arial" panose="020B0604020202020204" pitchFamily="34" charset="0"/>
            </a:rPr>
            <a:t>67% agree that they work safely</a:t>
          </a:r>
          <a:endParaRPr lang="en-US" sz="1800" dirty="0">
            <a:latin typeface="Arial" panose="020B0604020202020204" pitchFamily="34" charset="0"/>
            <a:cs typeface="Arial" panose="020B0604020202020204" pitchFamily="34" charset="0"/>
          </a:endParaRPr>
        </a:p>
        <a:p>
          <a:pPr>
            <a:buChar char="•"/>
          </a:pPr>
          <a:r>
            <a:rPr lang="en-GB" sz="1800" dirty="0">
              <a:latin typeface="Arial" panose="020B0604020202020204" pitchFamily="34" charset="0"/>
              <a:cs typeface="Arial" panose="020B0604020202020204" pitchFamily="34" charset="0"/>
            </a:rPr>
            <a:t>61% will always report any unsafe conditions that they observe in the workplace</a:t>
          </a:r>
          <a:endParaRPr lang="en-US" sz="1800" dirty="0">
            <a:latin typeface="Arial" panose="020B0604020202020204" pitchFamily="34" charset="0"/>
            <a:cs typeface="Arial" panose="020B0604020202020204" pitchFamily="34" charset="0"/>
          </a:endParaRPr>
        </a:p>
      </dgm:t>
    </dgm:pt>
    <dgm:pt modelId="{E612B182-045C-4A23-B0B3-019BFA1FCD56}" type="sibTrans" cxnId="{69C5E33C-F9BE-42CA-80FA-1F960340A39D}">
      <dgm:prSet/>
      <dgm:spPr/>
      <dgm:t>
        <a:bodyPr/>
        <a:lstStyle/>
        <a:p>
          <a:endParaRPr lang="en-US"/>
        </a:p>
      </dgm:t>
    </dgm:pt>
    <dgm:pt modelId="{3307EF6D-B298-4015-9B57-C7C3FF100C62}" type="parTrans" cxnId="{69C5E33C-F9BE-42CA-80FA-1F960340A39D}">
      <dgm:prSet/>
      <dgm:spPr/>
      <dgm:t>
        <a:bodyPr/>
        <a:lstStyle/>
        <a:p>
          <a:endParaRPr lang="en-US"/>
        </a:p>
      </dgm:t>
    </dgm:pt>
    <dgm:pt modelId="{A0E17626-6760-4ED5-A8BF-25801A3E3D14}" type="pres">
      <dgm:prSet presAssocID="{067C8F6D-5465-4BAC-AD1C-40B1F8EAD4F4}" presName="cycle" presStyleCnt="0">
        <dgm:presLayoutVars>
          <dgm:dir/>
          <dgm:resizeHandles val="exact"/>
        </dgm:presLayoutVars>
      </dgm:prSet>
      <dgm:spPr/>
    </dgm:pt>
    <dgm:pt modelId="{E6837F52-069D-4AED-BC20-53144675F867}" type="pres">
      <dgm:prSet presAssocID="{50BBB956-C006-405F-9E30-9101A94F3158}" presName="dummy" presStyleCnt="0"/>
      <dgm:spPr/>
    </dgm:pt>
    <dgm:pt modelId="{68F9B139-9A64-41B9-8956-63FCFC6A468B}" type="pres">
      <dgm:prSet presAssocID="{50BBB956-C006-405F-9E30-9101A94F3158}" presName="node" presStyleLbl="revTx" presStyleIdx="0" presStyleCnt="2" custScaleX="120135" custScaleY="99341">
        <dgm:presLayoutVars>
          <dgm:bulletEnabled val="1"/>
        </dgm:presLayoutVars>
      </dgm:prSet>
      <dgm:spPr/>
    </dgm:pt>
    <dgm:pt modelId="{8B8CA9D0-FEED-40E9-AAFE-A7C9163BEF80}" type="pres">
      <dgm:prSet presAssocID="{50A91DC3-8C78-4685-9452-0CE23CC415A1}" presName="sibTrans" presStyleLbl="node1" presStyleIdx="0" presStyleCnt="2"/>
      <dgm:spPr/>
    </dgm:pt>
    <dgm:pt modelId="{A95CD59C-0322-486A-BBA1-E0573BA0C894}" type="pres">
      <dgm:prSet presAssocID="{A4FA9D1D-DB46-4934-8AC3-04A03EE2AC02}" presName="dummy" presStyleCnt="0"/>
      <dgm:spPr/>
    </dgm:pt>
    <dgm:pt modelId="{49B4066F-F357-431F-B5A2-6934E03D8790}" type="pres">
      <dgm:prSet presAssocID="{A4FA9D1D-DB46-4934-8AC3-04A03EE2AC02}" presName="node" presStyleLbl="revTx" presStyleIdx="1" presStyleCnt="2" custScaleX="130827" custScaleY="84290">
        <dgm:presLayoutVars>
          <dgm:bulletEnabled val="1"/>
        </dgm:presLayoutVars>
      </dgm:prSet>
      <dgm:spPr/>
    </dgm:pt>
    <dgm:pt modelId="{37751F65-3672-45D9-9664-7E1B8048CD31}" type="pres">
      <dgm:prSet presAssocID="{E612B182-045C-4A23-B0B3-019BFA1FCD56}" presName="sibTrans" presStyleLbl="node1" presStyleIdx="1" presStyleCnt="2"/>
      <dgm:spPr/>
    </dgm:pt>
  </dgm:ptLst>
  <dgm:cxnLst>
    <dgm:cxn modelId="{282AD505-45A2-45AD-BA8E-22A46F826330}" type="presOf" srcId="{50BBB956-C006-405F-9E30-9101A94F3158}" destId="{68F9B139-9A64-41B9-8956-63FCFC6A468B}" srcOrd="0" destOrd="0" presId="urn:microsoft.com/office/officeart/2005/8/layout/cycle1"/>
    <dgm:cxn modelId="{C4684D0B-78CF-44E2-A402-FC5F3DADB526}" type="presOf" srcId="{E612B182-045C-4A23-B0B3-019BFA1FCD56}" destId="{37751F65-3672-45D9-9664-7E1B8048CD31}" srcOrd="0" destOrd="0" presId="urn:microsoft.com/office/officeart/2005/8/layout/cycle1"/>
    <dgm:cxn modelId="{497E8E17-8A31-4186-B390-E8B2ADB422B2}" type="presOf" srcId="{A4FA9D1D-DB46-4934-8AC3-04A03EE2AC02}" destId="{49B4066F-F357-431F-B5A2-6934E03D8790}" srcOrd="0" destOrd="0" presId="urn:microsoft.com/office/officeart/2005/8/layout/cycle1"/>
    <dgm:cxn modelId="{69C5E33C-F9BE-42CA-80FA-1F960340A39D}" srcId="{067C8F6D-5465-4BAC-AD1C-40B1F8EAD4F4}" destId="{A4FA9D1D-DB46-4934-8AC3-04A03EE2AC02}" srcOrd="1" destOrd="0" parTransId="{3307EF6D-B298-4015-9B57-C7C3FF100C62}" sibTransId="{E612B182-045C-4A23-B0B3-019BFA1FCD56}"/>
    <dgm:cxn modelId="{F572A93E-EFF8-4507-9433-53758B09CD63}" type="presOf" srcId="{067C8F6D-5465-4BAC-AD1C-40B1F8EAD4F4}" destId="{A0E17626-6760-4ED5-A8BF-25801A3E3D14}" srcOrd="0" destOrd="0" presId="urn:microsoft.com/office/officeart/2005/8/layout/cycle1"/>
    <dgm:cxn modelId="{7C5CF04A-20B6-4402-978A-F4C06CC81B18}" type="presOf" srcId="{50A91DC3-8C78-4685-9452-0CE23CC415A1}" destId="{8B8CA9D0-FEED-40E9-AAFE-A7C9163BEF80}" srcOrd="0" destOrd="0" presId="urn:microsoft.com/office/officeart/2005/8/layout/cycle1"/>
    <dgm:cxn modelId="{F0A92180-C40D-4132-B59E-00F163798C73}" srcId="{067C8F6D-5465-4BAC-AD1C-40B1F8EAD4F4}" destId="{50BBB956-C006-405F-9E30-9101A94F3158}" srcOrd="0" destOrd="0" parTransId="{3CFA7C42-512F-4E23-9A95-EE4E2B21A30F}" sibTransId="{50A91DC3-8C78-4685-9452-0CE23CC415A1}"/>
    <dgm:cxn modelId="{60369EBE-9C69-4843-AB07-447239743E08}" type="presParOf" srcId="{A0E17626-6760-4ED5-A8BF-25801A3E3D14}" destId="{E6837F52-069D-4AED-BC20-53144675F867}" srcOrd="0" destOrd="0" presId="urn:microsoft.com/office/officeart/2005/8/layout/cycle1"/>
    <dgm:cxn modelId="{04F3CC0B-4B29-4E0A-A4CF-1E72D24E443C}" type="presParOf" srcId="{A0E17626-6760-4ED5-A8BF-25801A3E3D14}" destId="{68F9B139-9A64-41B9-8956-63FCFC6A468B}" srcOrd="1" destOrd="0" presId="urn:microsoft.com/office/officeart/2005/8/layout/cycle1"/>
    <dgm:cxn modelId="{3367FA2C-5033-4CBC-8017-9F8124DB12F5}" type="presParOf" srcId="{A0E17626-6760-4ED5-A8BF-25801A3E3D14}" destId="{8B8CA9D0-FEED-40E9-AAFE-A7C9163BEF80}" srcOrd="2" destOrd="0" presId="urn:microsoft.com/office/officeart/2005/8/layout/cycle1"/>
    <dgm:cxn modelId="{926AC455-5DF8-4CDE-AD0A-460B864A3DD1}" type="presParOf" srcId="{A0E17626-6760-4ED5-A8BF-25801A3E3D14}" destId="{A95CD59C-0322-486A-BBA1-E0573BA0C894}" srcOrd="3" destOrd="0" presId="urn:microsoft.com/office/officeart/2005/8/layout/cycle1"/>
    <dgm:cxn modelId="{F37BDDEA-F9CF-4A71-8D92-893224E0E02D}" type="presParOf" srcId="{A0E17626-6760-4ED5-A8BF-25801A3E3D14}" destId="{49B4066F-F357-431F-B5A2-6934E03D8790}" srcOrd="4" destOrd="0" presId="urn:microsoft.com/office/officeart/2005/8/layout/cycle1"/>
    <dgm:cxn modelId="{A3F96353-2A43-4872-B0B7-B2459649BCC6}" type="presParOf" srcId="{A0E17626-6760-4ED5-A8BF-25801A3E3D14}" destId="{37751F65-3672-45D9-9664-7E1B8048CD31}" srcOrd="5"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F9B139-9A64-41B9-8956-63FCFC6A468B}">
      <dsp:nvSpPr>
        <dsp:cNvPr id="0" name=""/>
        <dsp:cNvSpPr/>
      </dsp:nvSpPr>
      <dsp:spPr>
        <a:xfrm>
          <a:off x="5265490" y="1514946"/>
          <a:ext cx="3427493" cy="2834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Key Takeaways:</a:t>
          </a:r>
          <a:endParaRPr lang="en-US" sz="1800" kern="1200" dirty="0">
            <a:latin typeface="Arial" panose="020B0604020202020204" pitchFamily="34" charset="0"/>
            <a:cs typeface="Arial" panose="020B0604020202020204" pitchFamily="34" charset="0"/>
          </a:endParaRPr>
        </a:p>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Mixed results highlight gaps in training, leadership, and resource availability.</a:t>
          </a:r>
          <a:endParaRPr lang="en-US" sz="1800" kern="1200" dirty="0">
            <a:latin typeface="Arial" panose="020B0604020202020204" pitchFamily="34" charset="0"/>
            <a:cs typeface="Arial" panose="020B0604020202020204" pitchFamily="34" charset="0"/>
          </a:endParaRPr>
        </a:p>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Action needed to improve clarity, empower reporting, and ensure safety culture alignment</a:t>
          </a:r>
          <a:endParaRPr lang="en-US" sz="1800" kern="1200" dirty="0">
            <a:latin typeface="Arial" panose="020B0604020202020204" pitchFamily="34" charset="0"/>
            <a:cs typeface="Arial" panose="020B0604020202020204" pitchFamily="34" charset="0"/>
          </a:endParaRPr>
        </a:p>
      </dsp:txBody>
      <dsp:txXfrm>
        <a:off x="5265490" y="1514946"/>
        <a:ext cx="3427493" cy="2834233"/>
      </dsp:txXfrm>
    </dsp:sp>
    <dsp:sp modelId="{8B8CA9D0-FEED-40E9-AAFE-A7C9163BEF80}">
      <dsp:nvSpPr>
        <dsp:cNvPr id="0" name=""/>
        <dsp:cNvSpPr/>
      </dsp:nvSpPr>
      <dsp:spPr>
        <a:xfrm>
          <a:off x="1714582" y="-1615"/>
          <a:ext cx="5867358" cy="5867358"/>
        </a:xfrm>
        <a:prstGeom prst="circularArrow">
          <a:avLst>
            <a:gd name="adj1" fmla="val 9482"/>
            <a:gd name="adj2" fmla="val 684881"/>
            <a:gd name="adj3" fmla="val 8251900"/>
            <a:gd name="adj4" fmla="val 2246486"/>
            <a:gd name="adj5" fmla="val 1106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B4066F-F357-431F-B5A2-6934E03D8790}">
      <dsp:nvSpPr>
        <dsp:cNvPr id="0" name=""/>
        <dsp:cNvSpPr/>
      </dsp:nvSpPr>
      <dsp:spPr>
        <a:xfrm>
          <a:off x="451015" y="1729651"/>
          <a:ext cx="3732540" cy="240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Positive Findings:</a:t>
          </a:r>
          <a:endParaRPr lang="en-US" sz="1800" kern="1200" dirty="0">
            <a:latin typeface="Arial" panose="020B0604020202020204" pitchFamily="34" charset="0"/>
            <a:cs typeface="Arial" panose="020B0604020202020204" pitchFamily="34" charset="0"/>
          </a:endParaRPr>
        </a:p>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74% understand what the business expects from them</a:t>
          </a:r>
          <a:endParaRPr lang="en-US" sz="1800" kern="1200" dirty="0">
            <a:latin typeface="Arial" panose="020B0604020202020204" pitchFamily="34" charset="0"/>
            <a:cs typeface="Arial" panose="020B0604020202020204" pitchFamily="34" charset="0"/>
          </a:endParaRPr>
        </a:p>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67% agree that they work safely</a:t>
          </a:r>
          <a:endParaRPr lang="en-US" sz="1800" kern="1200" dirty="0">
            <a:latin typeface="Arial" panose="020B0604020202020204" pitchFamily="34" charset="0"/>
            <a:cs typeface="Arial" panose="020B0604020202020204" pitchFamily="34" charset="0"/>
          </a:endParaRPr>
        </a:p>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61% will always report any unsafe conditions that they observe in the workplace</a:t>
          </a:r>
          <a:endParaRPr lang="en-US" sz="1800" kern="1200" dirty="0">
            <a:latin typeface="Arial" panose="020B0604020202020204" pitchFamily="34" charset="0"/>
            <a:cs typeface="Arial" panose="020B0604020202020204" pitchFamily="34" charset="0"/>
          </a:endParaRPr>
        </a:p>
      </dsp:txBody>
      <dsp:txXfrm>
        <a:off x="451015" y="1729651"/>
        <a:ext cx="3732540" cy="2404823"/>
      </dsp:txXfrm>
    </dsp:sp>
    <dsp:sp modelId="{37751F65-3672-45D9-9664-7E1B8048CD31}">
      <dsp:nvSpPr>
        <dsp:cNvPr id="0" name=""/>
        <dsp:cNvSpPr/>
      </dsp:nvSpPr>
      <dsp:spPr>
        <a:xfrm>
          <a:off x="1714582" y="-1615"/>
          <a:ext cx="5867358" cy="5867358"/>
        </a:xfrm>
        <a:prstGeom prst="circularArrow">
          <a:avLst>
            <a:gd name="adj1" fmla="val 9482"/>
            <a:gd name="adj2" fmla="val 684881"/>
            <a:gd name="adj3" fmla="val 18668633"/>
            <a:gd name="adj4" fmla="val 12663219"/>
            <a:gd name="adj5" fmla="val 1106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E1700C-7B43-4893-BB14-C10FD0314F2F}" type="datetimeFigureOut">
              <a:rPr lang="en-GB" smtClean="0"/>
              <a:t>28/11/2024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57A614-4A87-4C50-B896-85926AB814EC}" type="slidenum">
              <a:rPr lang="en-GB" smtClean="0"/>
              <a:t>‹#›</a:t>
            </a:fld>
            <a:endParaRPr lang="en-GB"/>
          </a:p>
        </p:txBody>
      </p:sp>
    </p:spTree>
    <p:extLst>
      <p:ext uri="{BB962C8B-B14F-4D97-AF65-F5344CB8AC3E}">
        <p14:creationId xmlns:p14="http://schemas.microsoft.com/office/powerpoint/2010/main" val="31843015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Employees feel a sense of belonging and alignment with the organization's mission, vision, and values. 2. Engaged employees tend to have a positive outlook toward their work, colleagues, and the organisation. 3. Engaged employees are motivated to go above and beyond in their roles 4. Employees understand their roles and how their contributions support organizational goals.</a:t>
            </a:r>
          </a:p>
        </p:txBody>
      </p:sp>
      <p:sp>
        <p:nvSpPr>
          <p:cNvPr id="4" name="Slide Number Placeholder 3"/>
          <p:cNvSpPr>
            <a:spLocks noGrp="1"/>
          </p:cNvSpPr>
          <p:nvPr>
            <p:ph type="sldNum" sz="quarter" idx="5"/>
          </p:nvPr>
        </p:nvSpPr>
        <p:spPr/>
        <p:txBody>
          <a:bodyPr/>
          <a:lstStyle/>
          <a:p>
            <a:fld id="{FA57A614-4A87-4C50-B896-85926AB814EC}" type="slidenum">
              <a:rPr lang="en-GB" smtClean="0"/>
              <a:t>4</a:t>
            </a:fld>
            <a:endParaRPr lang="en-GB"/>
          </a:p>
        </p:txBody>
      </p:sp>
    </p:spTree>
    <p:extLst>
      <p:ext uri="{BB962C8B-B14F-4D97-AF65-F5344CB8AC3E}">
        <p14:creationId xmlns:p14="http://schemas.microsoft.com/office/powerpoint/2010/main" val="728451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57A614-4A87-4C50-B896-85926AB814EC}" type="slidenum">
              <a:rPr lang="en-GB" smtClean="0"/>
              <a:t>14</a:t>
            </a:fld>
            <a:endParaRPr lang="en-GB"/>
          </a:p>
        </p:txBody>
      </p:sp>
    </p:spTree>
    <p:extLst>
      <p:ext uri="{BB962C8B-B14F-4D97-AF65-F5344CB8AC3E}">
        <p14:creationId xmlns:p14="http://schemas.microsoft.com/office/powerpoint/2010/main" val="33514842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97389-F1AC-3A54-5BB6-F6CA6854D0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CFBF07-D708-49CD-FF7A-780A3F20A4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52E442-51F4-20AD-52AF-EC265F1BE47D}"/>
              </a:ext>
            </a:extLst>
          </p:cNvPr>
          <p:cNvSpPr>
            <a:spLocks noGrp="1"/>
          </p:cNvSpPr>
          <p:nvPr>
            <p:ph type="dt" sz="half" idx="10"/>
          </p:nvPr>
        </p:nvSpPr>
        <p:spPr/>
        <p:txBody>
          <a:bodyPr/>
          <a:lstStyle/>
          <a:p>
            <a:fld id="{54E82611-C1A9-419F-91CB-548105547AA7}" type="datetimeFigureOut">
              <a:rPr lang="en-GB" smtClean="0"/>
              <a:t>28/11/2024</a:t>
            </a:fld>
            <a:endParaRPr lang="en-GB"/>
          </a:p>
        </p:txBody>
      </p:sp>
      <p:sp>
        <p:nvSpPr>
          <p:cNvPr id="5" name="Footer Placeholder 4">
            <a:extLst>
              <a:ext uri="{FF2B5EF4-FFF2-40B4-BE49-F238E27FC236}">
                <a16:creationId xmlns:a16="http://schemas.microsoft.com/office/drawing/2014/main" id="{76B1646F-0095-31BF-9463-47287FD70A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DFC20F-CCBA-7E33-FDF0-1DB13E4CA403}"/>
              </a:ext>
            </a:extLst>
          </p:cNvPr>
          <p:cNvSpPr>
            <a:spLocks noGrp="1"/>
          </p:cNvSpPr>
          <p:nvPr>
            <p:ph type="sldNum" sz="quarter" idx="12"/>
          </p:nvPr>
        </p:nvSpPr>
        <p:spPr/>
        <p:txBody>
          <a:bodyPr/>
          <a:lstStyle/>
          <a:p>
            <a:fld id="{54A9376E-2C84-4ED5-A1D6-25FA6B565AE1}" type="slidenum">
              <a:rPr lang="en-GB" smtClean="0"/>
              <a:t>‹#›</a:t>
            </a:fld>
            <a:endParaRPr lang="en-GB"/>
          </a:p>
        </p:txBody>
      </p:sp>
    </p:spTree>
    <p:extLst>
      <p:ext uri="{BB962C8B-B14F-4D97-AF65-F5344CB8AC3E}">
        <p14:creationId xmlns:p14="http://schemas.microsoft.com/office/powerpoint/2010/main" val="3576109858"/>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70F7AF-1390-DA74-F59C-D0B704787A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093317-5802-A43E-4446-1B8F39558E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2270F3-C651-DF61-5881-FDB5537872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E82611-C1A9-419F-91CB-548105547AA7}" type="datetimeFigureOut">
              <a:rPr lang="en-GB" smtClean="0"/>
              <a:t>28/11/2024</a:t>
            </a:fld>
            <a:endParaRPr lang="en-GB"/>
          </a:p>
        </p:txBody>
      </p:sp>
      <p:sp>
        <p:nvSpPr>
          <p:cNvPr id="5" name="Footer Placeholder 4">
            <a:extLst>
              <a:ext uri="{FF2B5EF4-FFF2-40B4-BE49-F238E27FC236}">
                <a16:creationId xmlns:a16="http://schemas.microsoft.com/office/drawing/2014/main" id="{8C4B16BA-DB6F-8125-A79E-DD405EA043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7A6401-6B19-AA6C-9F46-E4E2610795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A9376E-2C84-4ED5-A1D6-25FA6B565AE1}" type="slidenum">
              <a:rPr lang="en-GB" smtClean="0"/>
              <a:t>‹#›</a:t>
            </a:fld>
            <a:endParaRPr lang="en-GB"/>
          </a:p>
        </p:txBody>
      </p:sp>
      <p:sp>
        <p:nvSpPr>
          <p:cNvPr id="8" name="TextBox 7">
            <a:extLst>
              <a:ext uri="{FF2B5EF4-FFF2-40B4-BE49-F238E27FC236}">
                <a16:creationId xmlns:a16="http://schemas.microsoft.com/office/drawing/2014/main" id="{D4B7C9E7-2606-82B9-8FAB-64DFE573E3C5}"/>
              </a:ext>
            </a:extLst>
          </p:cNvPr>
          <p:cNvSpPr txBox="1"/>
          <p:nvPr>
            <p:extLst>
              <p:ext uri="{1162E1C5-73C7-4A58-AE30-91384D911F3F}">
                <p184:classification xmlns:p184="http://schemas.microsoft.com/office/powerpoint/2018/4/main" val="ftr"/>
              </p:ext>
            </p:extLst>
          </p:nvPr>
        </p:nvSpPr>
        <p:spPr>
          <a:xfrm>
            <a:off x="190500" y="6545580"/>
            <a:ext cx="803275" cy="121920"/>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3106355766"/>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gif"/><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chart" Target="../charts/chart3.xml"/><Relationship Id="rId1" Type="http://schemas.openxmlformats.org/officeDocument/2006/relationships/slideLayout" Target="../slideLayouts/slideLayout1.xml"/><Relationship Id="rId4" Type="http://schemas.openxmlformats.org/officeDocument/2006/relationships/chart" Target="../charts/chart5.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3.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www.costain.com/news/news-releases/uk-first-in-behavioural-management/" TargetMode="External"/><Relationship Id="rId7" Type="http://schemas.openxmlformats.org/officeDocument/2006/relationships/hyperlink" Target="http://intranet.eu.tatasteel.com/irj/portal" TargetMode="External"/><Relationship Id="rId2" Type="http://schemas.openxmlformats.org/officeDocument/2006/relationships/hyperlink" Target="https://www.cipd.co.uk/knowledge/fundamentals/relations/engagement/managementguide" TargetMode="External"/><Relationship Id="rId1" Type="http://schemas.openxmlformats.org/officeDocument/2006/relationships/slideLayout" Target="../slideLayouts/slideLayout1.xml"/><Relationship Id="rId6" Type="http://schemas.openxmlformats.org/officeDocument/2006/relationships/hyperlink" Target="http://eprints.kingston.ac.uk/4192/1/19wempen.pdf" TargetMode="External"/><Relationship Id="rId5" Type="http://schemas.openxmlformats.org/officeDocument/2006/relationships/hyperlink" Target="https://www.legislation.gov.uk/ukpga/1974/37" TargetMode="External"/><Relationship Id="rId4" Type="http://schemas.openxmlformats.org/officeDocument/2006/relationships/hyperlink" Target="https://trends.google.com/trends/explore?date=all&amp;q=employee%20engagement" TargetMode="External"/></Relationships>
</file>

<file path=ppt/slides/_rels/slide26.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image" Target="../media/image18.jpeg"/><Relationship Id="rId7" Type="http://schemas.openxmlformats.org/officeDocument/2006/relationships/image" Target="../media/image22.png"/><Relationship Id="rId2" Type="http://schemas.openxmlformats.org/officeDocument/2006/relationships/image" Target="../media/image17.jpeg"/><Relationship Id="rId1" Type="http://schemas.openxmlformats.org/officeDocument/2006/relationships/slideLayout" Target="../slideLayouts/slideLayout1.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 Id="rId9" Type="http://schemas.openxmlformats.org/officeDocument/2006/relationships/image" Target="../media/image24.jpeg"/></Relationships>
</file>

<file path=ppt/slides/_rels/slide27.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92" name="Rectangle 4191">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1" name="Picture 5" descr="Port Talbot: Town says goodbye to traditional steelworks - BBC Newsround">
            <a:extLst>
              <a:ext uri="{FF2B5EF4-FFF2-40B4-BE49-F238E27FC236}">
                <a16:creationId xmlns:a16="http://schemas.microsoft.com/office/drawing/2014/main" id="{4FDD9CBD-4829-AF7E-83EB-54493A57F1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4296" r="19415"/>
          <a:stretch/>
        </p:blipFill>
        <p:spPr bwMode="auto">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4193" name="Freeform: Shape 4192">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94" name="Freeform: Shape 4193">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913BE7-1989-47EF-4CFB-82653E86D9B7}"/>
              </a:ext>
            </a:extLst>
          </p:cNvPr>
          <p:cNvSpPr>
            <a:spLocks noGrp="1"/>
          </p:cNvSpPr>
          <p:nvPr>
            <p:ph type="ctrTitle"/>
          </p:nvPr>
        </p:nvSpPr>
        <p:spPr>
          <a:xfrm>
            <a:off x="477981" y="1122363"/>
            <a:ext cx="4023360" cy="3204134"/>
          </a:xfrm>
        </p:spPr>
        <p:txBody>
          <a:bodyPr vert="horz" lIns="91440" tIns="45720" rIns="91440" bIns="45720" rtlCol="0" anchor="b">
            <a:normAutofit fontScale="90000"/>
          </a:bodyPr>
          <a:lstStyle/>
          <a:p>
            <a:pPr indent="-228600" algn="l">
              <a:spcAft>
                <a:spcPts val="600"/>
              </a:spcAft>
            </a:pPr>
            <a:r>
              <a:rPr lang="en-US" sz="3000" b="1" cap="all" dirty="0">
                <a:latin typeface="Arial" panose="020B0604020202020204" pitchFamily="34" charset="0"/>
                <a:cs typeface="Arial" panose="020B0604020202020204" pitchFamily="34" charset="0"/>
              </a:rPr>
              <a:t>Can safety engagement sessions reduce accident statistics within heavy industry</a:t>
            </a:r>
            <a:br>
              <a:rPr lang="en-US" altLang="en-US" sz="3000" dirty="0"/>
            </a:br>
            <a:br>
              <a:rPr lang="en-US" sz="3000" dirty="0"/>
            </a:br>
            <a:endParaRPr lang="en-US" sz="3000" b="1" dirty="0"/>
          </a:p>
        </p:txBody>
      </p:sp>
      <p:sp>
        <p:nvSpPr>
          <p:cNvPr id="4195" name="Rectangle 419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96" name="Rectangle 419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1">
            <a:extLst>
              <a:ext uri="{FF2B5EF4-FFF2-40B4-BE49-F238E27FC236}">
                <a16:creationId xmlns:a16="http://schemas.microsoft.com/office/drawing/2014/main" id="{0A3FD58B-E8AA-AD5C-C49B-1935C4076714}"/>
              </a:ext>
            </a:extLst>
          </p:cNvPr>
          <p:cNvSpPr txBox="1">
            <a:spLocks noChangeArrowheads="1"/>
          </p:cNvSpPr>
          <p:nvPr/>
        </p:nvSpPr>
        <p:spPr>
          <a:xfrm>
            <a:off x="404553" y="5624945"/>
            <a:ext cx="9078562" cy="592975"/>
          </a:xfrm>
          <a:prstGeom prst="rect">
            <a:avLst/>
          </a:prstGeom>
        </p:spPr>
        <p:txBody>
          <a:bodyPr vert="horz" lIns="91440" tIns="45720" rIns="91440" bIns="45720" rtlCol="0" anchor="ctr">
            <a:normAutofit fontScale="92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1000" b="1" cap="all">
                <a:solidFill>
                  <a:schemeClr val="bg1"/>
                </a:solidFill>
                <a:effectLst/>
                <a:latin typeface="Arial" panose="020B0604020202020204" pitchFamily="34" charset="0"/>
                <a:cs typeface="Arial" panose="020B0604020202020204" pitchFamily="34" charset="0"/>
              </a:rPr>
              <a:t>By Rebecca evans</a:t>
            </a:r>
          </a:p>
          <a:p>
            <a:pPr algn="l">
              <a:spcAft>
                <a:spcPts val="600"/>
              </a:spcAft>
            </a:pPr>
            <a:r>
              <a:rPr lang="en-US" sz="1000" b="1" cap="all">
                <a:solidFill>
                  <a:schemeClr val="bg1"/>
                </a:solidFill>
                <a:effectLst/>
                <a:latin typeface="Arial" panose="020B0604020202020204" pitchFamily="34" charset="0"/>
                <a:cs typeface="Arial" panose="020B0604020202020204" pitchFamily="34" charset="0"/>
              </a:rPr>
              <a:t>Student number 1403414</a:t>
            </a:r>
          </a:p>
          <a:p>
            <a:pPr algn="l">
              <a:spcAft>
                <a:spcPts val="600"/>
              </a:spcAft>
            </a:pPr>
            <a:r>
              <a:rPr lang="en-US" sz="1000" b="1" cap="all">
                <a:solidFill>
                  <a:schemeClr val="bg1"/>
                </a:solidFill>
                <a:latin typeface="Arial" panose="020B0604020202020204" pitchFamily="34" charset="0"/>
                <a:cs typeface="Arial" panose="020B0604020202020204" pitchFamily="34" charset="0"/>
              </a:rPr>
              <a:t>Bmpf 6010</a:t>
            </a:r>
            <a:endParaRPr lang="en-GB" sz="1000">
              <a:solidFill>
                <a:schemeClr val="bg1"/>
              </a:solidFill>
            </a:endParaRPr>
          </a:p>
        </p:txBody>
      </p:sp>
      <p:sp>
        <p:nvSpPr>
          <p:cNvPr id="9" name="TextBox 8">
            <a:extLst>
              <a:ext uri="{FF2B5EF4-FFF2-40B4-BE49-F238E27FC236}">
                <a16:creationId xmlns:a16="http://schemas.microsoft.com/office/drawing/2014/main" id="{B625A3E6-0091-3CB0-2D8A-A8A4151383DB}"/>
              </a:ext>
            </a:extLst>
          </p:cNvPr>
          <p:cNvSpPr txBox="1"/>
          <p:nvPr/>
        </p:nvSpPr>
        <p:spPr>
          <a:xfrm>
            <a:off x="404553" y="4565208"/>
            <a:ext cx="6105524" cy="1077218"/>
          </a:xfrm>
          <a:prstGeom prst="rect">
            <a:avLst/>
          </a:prstGeom>
          <a:noFill/>
        </p:spPr>
        <p:txBody>
          <a:bodyPr wrap="square">
            <a:spAutoFit/>
          </a:bodyPr>
          <a:lstStyle/>
          <a:p>
            <a:pPr indent="-228600">
              <a:lnSpc>
                <a:spcPct val="90000"/>
              </a:lnSpc>
              <a:spcAft>
                <a:spcPts val="600"/>
              </a:spcAft>
              <a:buFont typeface="Arial" panose="020B0604020202020204" pitchFamily="34" charset="0"/>
              <a:buChar char="•"/>
            </a:pPr>
            <a:r>
              <a:rPr lang="en-US" sz="2000" b="1" cap="all" dirty="0">
                <a:effectLst/>
                <a:latin typeface="Arial" panose="020B0604020202020204" pitchFamily="34" charset="0"/>
                <a:cs typeface="Arial" panose="020B0604020202020204" pitchFamily="34" charset="0"/>
              </a:rPr>
              <a:t>By Rebecca </a:t>
            </a:r>
            <a:r>
              <a:rPr lang="en-US" sz="2000" b="1" cap="all" dirty="0" err="1">
                <a:effectLst/>
                <a:latin typeface="Arial" panose="020B0604020202020204" pitchFamily="34" charset="0"/>
                <a:cs typeface="Arial" panose="020B0604020202020204" pitchFamily="34" charset="0"/>
              </a:rPr>
              <a:t>evans</a:t>
            </a:r>
            <a:endParaRPr lang="en-US" sz="2000" b="1" cap="all" dirty="0">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b="1" cap="all" dirty="0">
                <a:effectLst/>
                <a:latin typeface="Arial" panose="020B0604020202020204" pitchFamily="34" charset="0"/>
                <a:cs typeface="Arial" panose="020B0604020202020204" pitchFamily="34" charset="0"/>
              </a:rPr>
              <a:t>Student number 1403414</a:t>
            </a:r>
          </a:p>
          <a:p>
            <a:pPr indent="-228600">
              <a:lnSpc>
                <a:spcPct val="90000"/>
              </a:lnSpc>
              <a:spcAft>
                <a:spcPts val="600"/>
              </a:spcAft>
              <a:buFont typeface="Arial" panose="020B0604020202020204" pitchFamily="34" charset="0"/>
              <a:buChar char="•"/>
            </a:pPr>
            <a:r>
              <a:rPr lang="en-US" sz="2000" b="1" cap="all" dirty="0" err="1">
                <a:latin typeface="Arial" panose="020B0604020202020204" pitchFamily="34" charset="0"/>
                <a:cs typeface="Arial" panose="020B0604020202020204" pitchFamily="34" charset="0"/>
              </a:rPr>
              <a:t>Bmpf</a:t>
            </a:r>
            <a:r>
              <a:rPr lang="en-US" sz="2000" b="1" cap="all" dirty="0">
                <a:latin typeface="Arial" panose="020B0604020202020204" pitchFamily="34" charset="0"/>
                <a:cs typeface="Arial" panose="020B0604020202020204" pitchFamily="34" charset="0"/>
              </a:rPr>
              <a:t> 6010</a:t>
            </a:r>
            <a:endParaRPr lang="en-GB" sz="2000" dirty="0"/>
          </a:p>
        </p:txBody>
      </p:sp>
    </p:spTree>
    <p:extLst>
      <p:ext uri="{BB962C8B-B14F-4D97-AF65-F5344CB8AC3E}">
        <p14:creationId xmlns:p14="http://schemas.microsoft.com/office/powerpoint/2010/main" val="2967306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A6F6FAC-628E-85BD-6FCA-445EE11DCF7C}"/>
              </a:ext>
            </a:extLst>
          </p:cNvPr>
          <p:cNvSpPr txBox="1"/>
          <p:nvPr/>
        </p:nvSpPr>
        <p:spPr>
          <a:xfrm>
            <a:off x="638882" y="639193"/>
            <a:ext cx="3571810" cy="3573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kern="1200" dirty="0">
                <a:solidFill>
                  <a:schemeClr val="tx1"/>
                </a:solidFill>
                <a:latin typeface="+mj-lt"/>
                <a:ea typeface="+mj-ea"/>
                <a:cs typeface="+mj-cs"/>
              </a:rPr>
              <a:t>AGENDA</a:t>
            </a:r>
          </a:p>
          <a:p>
            <a:pPr>
              <a:lnSpc>
                <a:spcPct val="90000"/>
              </a:lnSpc>
              <a:spcBef>
                <a:spcPct val="0"/>
              </a:spcBef>
              <a:spcAft>
                <a:spcPts val="600"/>
              </a:spcAft>
            </a:pPr>
            <a:endParaRPr lang="en-US" sz="6600" kern="1200" dirty="0">
              <a:solidFill>
                <a:schemeClr val="tx1"/>
              </a:solidFill>
              <a:latin typeface="+mj-lt"/>
              <a:ea typeface="+mj-ea"/>
              <a:cs typeface="+mj-cs"/>
            </a:endParaRPr>
          </a:p>
        </p:txBody>
      </p:sp>
      <p:sp>
        <p:nvSpPr>
          <p:cNvPr id="5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Group 67">
            <a:extLst>
              <a:ext uri="{FF2B5EF4-FFF2-40B4-BE49-F238E27FC236}">
                <a16:creationId xmlns:a16="http://schemas.microsoft.com/office/drawing/2014/main" id="{31953A83-F682-E9E2-03C7-F63144FE7FAD}"/>
              </a:ext>
            </a:extLst>
          </p:cNvPr>
          <p:cNvGraphicFramePr>
            <a:graphicFrameLocks/>
          </p:cNvGraphicFramePr>
          <p:nvPr>
            <p:extLst>
              <p:ext uri="{D42A27DB-BD31-4B8C-83A1-F6EECF244321}">
                <p14:modId xmlns:p14="http://schemas.microsoft.com/office/powerpoint/2010/main" val="1042182990"/>
              </p:ext>
            </p:extLst>
          </p:nvPr>
        </p:nvGraphicFramePr>
        <p:xfrm>
          <a:off x="4654296" y="1038563"/>
          <a:ext cx="7214616" cy="4753452"/>
        </p:xfrm>
        <a:graphic>
          <a:graphicData uri="http://schemas.openxmlformats.org/drawingml/2006/table">
            <a:tbl>
              <a:tblPr firstRow="1" bandRow="1">
                <a:noFill/>
              </a:tblPr>
              <a:tblGrid>
                <a:gridCol w="1738759">
                  <a:extLst>
                    <a:ext uri="{9D8B030D-6E8A-4147-A177-3AD203B41FA5}">
                      <a16:colId xmlns:a16="http://schemas.microsoft.com/office/drawing/2014/main" val="20000"/>
                    </a:ext>
                  </a:extLst>
                </a:gridCol>
                <a:gridCol w="5475857">
                  <a:extLst>
                    <a:ext uri="{9D8B030D-6E8A-4147-A177-3AD203B41FA5}">
                      <a16:colId xmlns:a16="http://schemas.microsoft.com/office/drawing/2014/main" val="20001"/>
                    </a:ext>
                  </a:extLst>
                </a:gridCol>
              </a:tblGrid>
              <a:tr h="491190">
                <a:tc>
                  <a:txBody>
                    <a:bodyPr/>
                    <a:lstStyle/>
                    <a:p>
                      <a:pPr marL="173038" marR="0" lvl="0" indent="-173038"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spc="0" normalizeH="0" baseline="0" dirty="0">
                          <a:ln>
                            <a:noFill/>
                          </a:ln>
                          <a:solidFill>
                            <a:schemeClr val="tx1"/>
                          </a:solidFill>
                          <a:effectLst/>
                          <a:latin typeface="Arial" charset="0"/>
                          <a:ea typeface="ＭＳ Ｐゴシック" charset="0"/>
                        </a:rPr>
                        <a:t>1</a:t>
                      </a:r>
                    </a:p>
                  </a:txBody>
                  <a:tcPr marL="332862" marR="332862" marT="83185" marB="83185" anchor="ctr" horzOverflow="overflow">
                    <a:lnL w="28575" cap="flat" cmpd="sng" algn="ctr">
                      <a:noFill/>
                      <a:prstDash val="solid"/>
                    </a:lnL>
                    <a:lnR w="12700" cmpd="sng">
                      <a:noFill/>
                      <a:prstDash val="solid"/>
                    </a:lnR>
                    <a:lnT w="28575" cap="flat" cmpd="sng" algn="ctr">
                      <a:solidFill>
                        <a:schemeClr val="tx1"/>
                      </a:solidFill>
                      <a:prstDash val="solid"/>
                    </a:lnT>
                    <a:lnB w="12700" cmpd="sng">
                      <a:noFill/>
                      <a:prstDash val="solid"/>
                    </a:lnB>
                    <a:lnTlToBr>
                      <a:noFill/>
                    </a:lnTlToBr>
                    <a:lnBlToTr>
                      <a:noFill/>
                    </a:lnBlToTr>
                    <a:noFill/>
                  </a:tcPr>
                </a:tc>
                <a:tc>
                  <a:txBody>
                    <a:bodyPr/>
                    <a:lstStyle/>
                    <a:p>
                      <a:pPr marL="173038" marR="0" lvl="0" indent="-173038" algn="l" defTabSz="914400" rtl="0" eaLnBrk="1" fontAlgn="base" latinLnBrk="0" hangingPunct="1">
                        <a:lnSpc>
                          <a:spcPct val="100000"/>
                        </a:lnSpc>
                        <a:spcBef>
                          <a:spcPct val="0"/>
                        </a:spcBef>
                        <a:spcAft>
                          <a:spcPct val="0"/>
                        </a:spcAft>
                        <a:buClrTx/>
                        <a:buSzTx/>
                        <a:buFontTx/>
                        <a:buNone/>
                        <a:tabLst/>
                        <a:defRPr/>
                      </a:pPr>
                      <a:r>
                        <a:rPr kumimoji="0" lang="en-US" sz="1800" b="0" i="0" u="none" strike="noStrike" cap="none" spc="0" normalizeH="0" baseline="0">
                          <a:ln>
                            <a:noFill/>
                          </a:ln>
                          <a:solidFill>
                            <a:schemeClr val="tx1"/>
                          </a:solidFill>
                          <a:effectLst/>
                          <a:latin typeface="Arial" charset="0"/>
                          <a:ea typeface="ＭＳ Ｐゴシック" charset="0"/>
                        </a:rPr>
                        <a:t>Background</a:t>
                      </a:r>
                    </a:p>
                  </a:txBody>
                  <a:tcPr marL="655241" marR="655241" marT="83185" marB="83185" anchor="ctr" horzOverflow="overflow">
                    <a:lnL w="12700" cmpd="sng">
                      <a:noFill/>
                      <a:prstDash val="solid"/>
                    </a:lnL>
                    <a:lnR w="28575" cap="flat" cmpd="sng" algn="ctr">
                      <a:noFill/>
                      <a:prstDash val="solid"/>
                    </a:lnR>
                    <a:lnT w="28575" cap="flat" cmpd="sng" algn="ctr">
                      <a:solidFill>
                        <a:schemeClr val="tx1"/>
                      </a:solidFill>
                      <a:prstDash val="solid"/>
                    </a:lnT>
                    <a:lnB w="12700" cmpd="sng">
                      <a:noFill/>
                      <a:prstDash val="solid"/>
                    </a:lnB>
                    <a:lnTlToBr>
                      <a:noFill/>
                    </a:lnTlToBr>
                    <a:lnBlToTr>
                      <a:noFill/>
                    </a:lnBlToTr>
                    <a:noFill/>
                  </a:tcPr>
                </a:tc>
                <a:extLst>
                  <a:ext uri="{0D108BD9-81ED-4DB2-BD59-A6C34878D82A}">
                    <a16:rowId xmlns:a16="http://schemas.microsoft.com/office/drawing/2014/main" val="10000"/>
                  </a:ext>
                </a:extLst>
              </a:tr>
              <a:tr h="491190">
                <a:tc>
                  <a:txBody>
                    <a:bodyPr/>
                    <a:lstStyle/>
                    <a:p>
                      <a:pPr marL="173038" marR="0" lvl="0" indent="-173038"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spc="0" normalizeH="0" baseline="0" dirty="0">
                          <a:ln>
                            <a:noFill/>
                          </a:ln>
                          <a:solidFill>
                            <a:schemeClr val="tx1"/>
                          </a:solidFill>
                          <a:effectLst/>
                          <a:latin typeface="Arial" charset="0"/>
                          <a:ea typeface="ＭＳ Ｐゴシック" charset="0"/>
                        </a:rPr>
                        <a:t>2</a:t>
                      </a:r>
                    </a:p>
                  </a:txBody>
                  <a:tcPr marL="332862" marR="332862" marT="83185" marB="83185" anchor="ctr" horzOverflow="overflow">
                    <a:lnL w="28575" cap="flat" cmpd="sng" algn="ctr">
                      <a:noFill/>
                      <a:prstDash val="solid"/>
                    </a:lnL>
                    <a:lnR w="12700" cmpd="sng">
                      <a:noFill/>
                      <a:prstDash val="solid"/>
                    </a:lnR>
                    <a:lnT w="12700" cmpd="sng">
                      <a:noFill/>
                      <a:prstDash val="solid"/>
                    </a:lnT>
                    <a:lnB w="12700" cmpd="sng">
                      <a:noFill/>
                      <a:prstDash val="solid"/>
                    </a:lnB>
                    <a:lnTlToBr>
                      <a:noFill/>
                    </a:lnTlToBr>
                    <a:lnBlToTr>
                      <a:noFill/>
                    </a:lnBlToTr>
                    <a:noFill/>
                  </a:tcPr>
                </a:tc>
                <a:tc>
                  <a:txBody>
                    <a:bodyPr/>
                    <a:lstStyle/>
                    <a:p>
                      <a:pPr marL="173038" marR="0" lvl="0" indent="-173038"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spc="0" normalizeH="0" baseline="0">
                          <a:ln>
                            <a:noFill/>
                          </a:ln>
                          <a:solidFill>
                            <a:schemeClr val="tx1"/>
                          </a:solidFill>
                          <a:effectLst/>
                          <a:latin typeface="Arial" charset="0"/>
                          <a:ea typeface="ＭＳ Ｐゴシック" charset="0"/>
                        </a:rPr>
                        <a:t>Ethics</a:t>
                      </a:r>
                    </a:p>
                  </a:txBody>
                  <a:tcPr marL="655241" marR="655241" marT="83185" marB="83185" anchor="ctr" horzOverflow="overflow">
                    <a:lnL w="12700" cmpd="sng">
                      <a:noFill/>
                      <a:prstDash val="solid"/>
                    </a:lnL>
                    <a:lnR w="28575" cap="flat" cmpd="sng" algn="ctr">
                      <a:noFill/>
                      <a:prstDash val="solid"/>
                    </a:lnR>
                    <a:lnT w="12700" cmpd="sng">
                      <a:noFill/>
                      <a:prstDash val="solid"/>
                    </a:lnT>
                    <a:lnB w="12700" cmpd="sng">
                      <a:noFill/>
                      <a:prstDash val="solid"/>
                    </a:lnB>
                    <a:lnTlToBr>
                      <a:noFill/>
                    </a:lnTlToBr>
                    <a:lnBlToTr>
                      <a:noFill/>
                    </a:lnBlToTr>
                    <a:noFill/>
                  </a:tcPr>
                </a:tc>
                <a:extLst>
                  <a:ext uri="{0D108BD9-81ED-4DB2-BD59-A6C34878D82A}">
                    <a16:rowId xmlns:a16="http://schemas.microsoft.com/office/drawing/2014/main" val="10001"/>
                  </a:ext>
                </a:extLst>
              </a:tr>
              <a:tr h="451578">
                <a:tc>
                  <a:txBody>
                    <a:bodyPr/>
                    <a:lstStyle/>
                    <a:p>
                      <a:pPr marL="173038" marR="0" lvl="0" indent="-173038"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spc="0" normalizeH="0" baseline="0" dirty="0">
                          <a:ln>
                            <a:noFill/>
                          </a:ln>
                          <a:solidFill>
                            <a:schemeClr val="tx1"/>
                          </a:solidFill>
                          <a:effectLst/>
                          <a:latin typeface="Arial" charset="0"/>
                          <a:ea typeface="ＭＳ Ｐゴシック" charset="0"/>
                        </a:rPr>
                        <a:t>3</a:t>
                      </a:r>
                    </a:p>
                  </a:txBody>
                  <a:tcPr marL="332862" marR="332862" marT="83185" marB="83185" anchor="ctr" horzOverflow="overflow">
                    <a:lnL w="28575" cap="flat" cmpd="sng" algn="ctr">
                      <a:noFill/>
                      <a:prstDash val="solid"/>
                    </a:lnL>
                    <a:lnR w="12700" cmpd="sng">
                      <a:noFill/>
                      <a:prstDash val="solid"/>
                    </a:lnR>
                    <a:lnT w="12700" cmpd="sng">
                      <a:noFill/>
                      <a:prstDash val="solid"/>
                    </a:lnT>
                    <a:lnB w="12700" cmpd="sng">
                      <a:noFill/>
                      <a:prstDash val="solid"/>
                    </a:lnB>
                    <a:lnTlToBr>
                      <a:noFill/>
                    </a:lnTlToBr>
                    <a:lnBlToTr>
                      <a:noFill/>
                    </a:lnBlToTr>
                    <a:solidFill>
                      <a:schemeClr val="bg1">
                        <a:lumMod val="95000"/>
                      </a:schemeClr>
                    </a:solidFill>
                  </a:tcPr>
                </a:tc>
                <a:tc>
                  <a:txBody>
                    <a:bodyPr/>
                    <a:lstStyle/>
                    <a:p>
                      <a:pPr marL="173038" marR="0" lvl="0" indent="-173038"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spc="0" normalizeH="0" baseline="0">
                          <a:ln>
                            <a:noFill/>
                          </a:ln>
                          <a:solidFill>
                            <a:schemeClr val="tx1"/>
                          </a:solidFill>
                          <a:effectLst/>
                          <a:latin typeface="Arial" charset="0"/>
                          <a:ea typeface="ＭＳ Ｐゴシック" charset="0"/>
                        </a:rPr>
                        <a:t>Insider Research</a:t>
                      </a:r>
                    </a:p>
                  </a:txBody>
                  <a:tcPr marL="655241" marR="655241" marT="83185" marB="83185" anchor="ctr" horzOverflow="overflow">
                    <a:lnL w="12700" cmpd="sng">
                      <a:noFill/>
                      <a:prstDash val="solid"/>
                    </a:lnL>
                    <a:lnR w="28575" cap="flat" cmpd="sng" algn="ctr">
                      <a:noFill/>
                      <a:prstDash val="solid"/>
                    </a:lnR>
                    <a:lnT w="12700" cmpd="sng">
                      <a:noFill/>
                      <a:prstDash val="solid"/>
                    </a:lnT>
                    <a:lnB w="12700" cmpd="sng">
                      <a:noFill/>
                      <a:prstDash val="solid"/>
                    </a:lnB>
                    <a:lnTlToBr>
                      <a:noFill/>
                    </a:lnTlToBr>
                    <a:lnBlToTr>
                      <a:noFill/>
                    </a:lnBlToTr>
                    <a:solidFill>
                      <a:schemeClr val="bg1">
                        <a:lumMod val="95000"/>
                      </a:schemeClr>
                    </a:solidFill>
                  </a:tcPr>
                </a:tc>
                <a:extLst>
                  <a:ext uri="{0D108BD9-81ED-4DB2-BD59-A6C34878D82A}">
                    <a16:rowId xmlns:a16="http://schemas.microsoft.com/office/drawing/2014/main" val="10002"/>
                  </a:ext>
                </a:extLst>
              </a:tr>
              <a:tr h="491190">
                <a:tc>
                  <a:txBody>
                    <a:bodyPr/>
                    <a:lstStyle/>
                    <a:p>
                      <a:pPr marL="173038" marR="0" lvl="0" indent="-173038"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spc="0" normalizeH="0" baseline="0">
                          <a:ln>
                            <a:noFill/>
                          </a:ln>
                          <a:solidFill>
                            <a:schemeClr val="tx1"/>
                          </a:solidFill>
                          <a:effectLst/>
                          <a:latin typeface="Arial" charset="0"/>
                          <a:ea typeface="ＭＳ Ｐゴシック" charset="0"/>
                        </a:rPr>
                        <a:t>4</a:t>
                      </a:r>
                    </a:p>
                  </a:txBody>
                  <a:tcPr marL="332862" marR="332862" marT="83185" marB="83185" anchor="ctr" horzOverflow="overflow">
                    <a:lnL w="28575" cap="flat" cmpd="sng" algn="ctr">
                      <a:noFill/>
                      <a:prstDash val="solid"/>
                    </a:lnL>
                    <a:lnR w="12700" cmpd="sng">
                      <a:noFill/>
                      <a:prstDash val="solid"/>
                    </a:lnR>
                    <a:lnT w="12700" cmpd="sng">
                      <a:noFill/>
                      <a:prstDash val="solid"/>
                    </a:lnT>
                    <a:lnB w="12700" cmpd="sng">
                      <a:noFill/>
                      <a:prstDash val="solid"/>
                    </a:lnB>
                    <a:lnTlToBr>
                      <a:noFill/>
                    </a:lnTlToBr>
                    <a:lnBlToTr>
                      <a:noFill/>
                    </a:lnBlToTr>
                    <a:noFill/>
                  </a:tcPr>
                </a:tc>
                <a:tc>
                  <a:txBody>
                    <a:bodyPr/>
                    <a:lstStyle/>
                    <a:p>
                      <a:pPr marL="173038" marR="0" lvl="0" indent="-173038"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spc="0" normalizeH="0" baseline="0" dirty="0">
                          <a:ln>
                            <a:noFill/>
                          </a:ln>
                          <a:solidFill>
                            <a:schemeClr val="tx1"/>
                          </a:solidFill>
                          <a:effectLst/>
                          <a:latin typeface="Arial" charset="0"/>
                          <a:ea typeface="ＭＳ Ｐゴシック" charset="0"/>
                        </a:rPr>
                        <a:t>Literature Review</a:t>
                      </a:r>
                    </a:p>
                  </a:txBody>
                  <a:tcPr marL="655241" marR="655241" marT="83185" marB="83185" anchor="ctr" horzOverflow="overflow">
                    <a:lnL w="12700" cmpd="sng">
                      <a:noFill/>
                      <a:prstDash val="solid"/>
                    </a:lnL>
                    <a:lnR w="28575" cap="flat" cmpd="sng" algn="ctr">
                      <a:noFill/>
                      <a:prstDash val="solid"/>
                    </a:lnR>
                    <a:lnT w="12700" cmpd="sng">
                      <a:noFill/>
                      <a:prstDash val="solid"/>
                    </a:lnT>
                    <a:lnB w="12700" cmpd="sng">
                      <a:noFill/>
                      <a:prstDash val="solid"/>
                    </a:lnB>
                    <a:lnTlToBr>
                      <a:noFill/>
                    </a:lnTlToBr>
                    <a:lnBlToTr>
                      <a:noFill/>
                    </a:lnBlToTr>
                    <a:noFill/>
                  </a:tcPr>
                </a:tc>
                <a:extLst>
                  <a:ext uri="{0D108BD9-81ED-4DB2-BD59-A6C34878D82A}">
                    <a16:rowId xmlns:a16="http://schemas.microsoft.com/office/drawing/2014/main" val="10003"/>
                  </a:ext>
                </a:extLst>
              </a:tr>
              <a:tr h="451578">
                <a:tc>
                  <a:txBody>
                    <a:bodyPr/>
                    <a:lstStyle/>
                    <a:p>
                      <a:pPr marL="173038" marR="0" lvl="0" indent="-173038"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spc="0" normalizeH="0" baseline="0">
                          <a:ln>
                            <a:noFill/>
                          </a:ln>
                          <a:solidFill>
                            <a:schemeClr val="tx1"/>
                          </a:solidFill>
                          <a:effectLst/>
                          <a:latin typeface="Arial" charset="0"/>
                          <a:ea typeface="ＭＳ Ｐゴシック" charset="0"/>
                        </a:rPr>
                        <a:t>5</a:t>
                      </a:r>
                    </a:p>
                  </a:txBody>
                  <a:tcPr marL="332862" marR="332862" marT="83185" marB="83185" anchor="ctr" horzOverflow="overflow">
                    <a:lnL w="28575" cap="flat" cmpd="sng" algn="ctr">
                      <a:noFill/>
                      <a:prstDash val="solid"/>
                    </a:lnL>
                    <a:lnR w="12700" cmpd="sng">
                      <a:noFill/>
                      <a:prstDash val="solid"/>
                    </a:lnR>
                    <a:lnT w="12700" cmpd="sng">
                      <a:noFill/>
                      <a:prstDash val="solid"/>
                    </a:lnT>
                    <a:lnB w="12700" cmpd="sng">
                      <a:noFill/>
                      <a:prstDash val="solid"/>
                    </a:lnB>
                    <a:lnTlToBr>
                      <a:noFill/>
                    </a:lnTlToBr>
                    <a:lnBlToTr>
                      <a:noFill/>
                    </a:lnBlToTr>
                    <a:solidFill>
                      <a:schemeClr val="bg1">
                        <a:lumMod val="95000"/>
                      </a:schemeClr>
                    </a:solidFill>
                  </a:tcPr>
                </a:tc>
                <a:tc>
                  <a:txBody>
                    <a:bodyPr/>
                    <a:lstStyle/>
                    <a:p>
                      <a:pPr marL="173038" marR="0" lvl="0" indent="-173038"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spc="0" normalizeH="0" baseline="0">
                          <a:ln>
                            <a:noFill/>
                          </a:ln>
                          <a:solidFill>
                            <a:schemeClr val="tx1"/>
                          </a:solidFill>
                          <a:effectLst/>
                          <a:latin typeface="Arial" charset="0"/>
                          <a:ea typeface="ＭＳ Ｐゴシック" charset="0"/>
                        </a:rPr>
                        <a:t>Methods</a:t>
                      </a:r>
                    </a:p>
                  </a:txBody>
                  <a:tcPr marL="655241" marR="655241" marT="83185" marB="83185" anchor="ctr" horzOverflow="overflow">
                    <a:lnL w="12700" cmpd="sng">
                      <a:noFill/>
                      <a:prstDash val="solid"/>
                    </a:lnL>
                    <a:lnR w="28575" cap="flat" cmpd="sng" algn="ctr">
                      <a:noFill/>
                      <a:prstDash val="solid"/>
                    </a:lnR>
                    <a:lnT w="12700" cmpd="sng">
                      <a:noFill/>
                      <a:prstDash val="solid"/>
                    </a:lnT>
                    <a:lnB w="12700" cmpd="sng">
                      <a:noFill/>
                      <a:prstDash val="solid"/>
                    </a:lnB>
                    <a:lnTlToBr>
                      <a:noFill/>
                    </a:lnTlToBr>
                    <a:lnBlToTr>
                      <a:noFill/>
                    </a:lnBlToTr>
                    <a:solidFill>
                      <a:schemeClr val="bg1">
                        <a:lumMod val="95000"/>
                      </a:schemeClr>
                    </a:solidFill>
                  </a:tcPr>
                </a:tc>
                <a:extLst>
                  <a:ext uri="{0D108BD9-81ED-4DB2-BD59-A6C34878D82A}">
                    <a16:rowId xmlns:a16="http://schemas.microsoft.com/office/drawing/2014/main" val="10004"/>
                  </a:ext>
                </a:extLst>
              </a:tr>
              <a:tr h="491190">
                <a:tc>
                  <a:txBody>
                    <a:bodyPr/>
                    <a:lstStyle/>
                    <a:p>
                      <a:pPr marL="173038" marR="0" lvl="0" indent="-173038"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spc="0" normalizeH="0" baseline="0">
                          <a:ln>
                            <a:noFill/>
                          </a:ln>
                          <a:solidFill>
                            <a:schemeClr val="tx1"/>
                          </a:solidFill>
                          <a:effectLst/>
                          <a:latin typeface="Arial" charset="0"/>
                          <a:ea typeface="ＭＳ Ｐゴシック" charset="0"/>
                        </a:rPr>
                        <a:t>6</a:t>
                      </a:r>
                    </a:p>
                  </a:txBody>
                  <a:tcPr marL="332862" marR="332862" marT="83185" marB="83185" anchor="ctr" horzOverflow="overflow">
                    <a:lnL w="28575" cap="flat" cmpd="sng" algn="ctr">
                      <a:noFill/>
                      <a:prstDash val="solid"/>
                    </a:lnL>
                    <a:lnR w="12700" cmpd="sng">
                      <a:noFill/>
                      <a:prstDash val="solid"/>
                    </a:lnR>
                    <a:lnT w="12700" cmpd="sng">
                      <a:noFill/>
                      <a:prstDash val="solid"/>
                    </a:lnT>
                    <a:lnB w="12700" cap="flat" cmpd="sng" algn="ctr">
                      <a:noFill/>
                      <a:prstDash val="solid"/>
                    </a:lnB>
                    <a:lnTlToBr>
                      <a:noFill/>
                    </a:lnTlToBr>
                    <a:lnBlToTr>
                      <a:noFill/>
                    </a:lnBlToTr>
                    <a:noFill/>
                  </a:tcPr>
                </a:tc>
                <a:tc>
                  <a:txBody>
                    <a:bodyPr/>
                    <a:lstStyle/>
                    <a:p>
                      <a:pPr marL="173038" marR="0" lvl="0" indent="-173038"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spc="0" normalizeH="0" baseline="0">
                          <a:ln>
                            <a:noFill/>
                          </a:ln>
                          <a:solidFill>
                            <a:schemeClr val="tx1"/>
                          </a:solidFill>
                          <a:effectLst/>
                          <a:latin typeface="Arial" charset="0"/>
                          <a:ea typeface="ＭＳ Ｐゴシック" charset="0"/>
                        </a:rPr>
                        <a:t>Findings</a:t>
                      </a:r>
                    </a:p>
                  </a:txBody>
                  <a:tcPr marL="655241" marR="655241" marT="83185" marB="83185" anchor="ctr" horzOverflow="overflow">
                    <a:lnL w="12700" cmpd="sng">
                      <a:noFill/>
                      <a:prstDash val="solid"/>
                    </a:lnL>
                    <a:lnR w="28575" cap="flat" cmpd="sng" algn="ctr">
                      <a:noFill/>
                      <a:prstDash val="solid"/>
                    </a:lnR>
                    <a:lnT w="12700" cmpd="sng">
                      <a:noFill/>
                      <a:prstDash val="solid"/>
                    </a:lnT>
                    <a:lnB w="12700" cap="flat" cmpd="sng" algn="ctr">
                      <a:noFill/>
                      <a:prstDash val="solid"/>
                    </a:lnB>
                    <a:lnTlToBr>
                      <a:noFill/>
                    </a:lnTlToBr>
                    <a:lnBlToTr>
                      <a:noFill/>
                    </a:lnBlToTr>
                    <a:noFill/>
                  </a:tcPr>
                </a:tc>
                <a:extLst>
                  <a:ext uri="{0D108BD9-81ED-4DB2-BD59-A6C34878D82A}">
                    <a16:rowId xmlns:a16="http://schemas.microsoft.com/office/drawing/2014/main" val="236601529"/>
                  </a:ext>
                </a:extLst>
              </a:tr>
              <a:tr h="451578">
                <a:tc>
                  <a:txBody>
                    <a:bodyPr/>
                    <a:lstStyle/>
                    <a:p>
                      <a:pPr marL="173038" marR="0" lvl="0" indent="-173038"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spc="0" normalizeH="0" baseline="0">
                          <a:ln>
                            <a:noFill/>
                          </a:ln>
                          <a:solidFill>
                            <a:schemeClr val="tx1"/>
                          </a:solidFill>
                          <a:effectLst/>
                          <a:latin typeface="Arial" charset="0"/>
                          <a:ea typeface="ＭＳ Ｐゴシック" charset="0"/>
                        </a:rPr>
                        <a:t>7</a:t>
                      </a:r>
                    </a:p>
                  </a:txBody>
                  <a:tcPr marL="332862" marR="332862" marT="83185" marB="83185" anchor="ctr" horzOverflow="overflow">
                    <a:lnL w="28575" cap="flat" cmpd="sng" algn="ctr">
                      <a:noFill/>
                      <a:prstDash val="solid"/>
                    </a:lnL>
                    <a:lnR w="12700" cmpd="sng">
                      <a:noFill/>
                      <a:prstDash val="solid"/>
                    </a:lnR>
                    <a:lnT w="12700" cmpd="sng">
                      <a:noFill/>
                      <a:prstDash val="solid"/>
                    </a:lnT>
                    <a:lnB w="12700" cmpd="sng">
                      <a:noFill/>
                      <a:prstDash val="solid"/>
                    </a:lnB>
                    <a:lnTlToBr>
                      <a:noFill/>
                    </a:lnTlToBr>
                    <a:lnBlToTr>
                      <a:noFill/>
                    </a:lnBlToTr>
                    <a:solidFill>
                      <a:schemeClr val="bg1">
                        <a:lumMod val="95000"/>
                      </a:schemeClr>
                    </a:solidFill>
                  </a:tcPr>
                </a:tc>
                <a:tc>
                  <a:txBody>
                    <a:bodyPr/>
                    <a:lstStyle/>
                    <a:p>
                      <a:pPr marL="173038" marR="0" lvl="0" indent="-173038"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spc="0" normalizeH="0" baseline="0">
                          <a:ln>
                            <a:noFill/>
                          </a:ln>
                          <a:solidFill>
                            <a:schemeClr val="tx1"/>
                          </a:solidFill>
                          <a:effectLst/>
                          <a:latin typeface="Arial" charset="0"/>
                          <a:ea typeface="ＭＳ Ｐゴシック" charset="0"/>
                        </a:rPr>
                        <a:t>Conclusion</a:t>
                      </a:r>
                    </a:p>
                  </a:txBody>
                  <a:tcPr marL="655241" marR="655241" marT="83185" marB="83185" anchor="ctr" horzOverflow="overflow">
                    <a:lnL w="12700" cmpd="sng">
                      <a:noFill/>
                      <a:prstDash val="solid"/>
                    </a:lnL>
                    <a:lnR w="28575" cap="flat" cmpd="sng" algn="ctr">
                      <a:noFill/>
                      <a:prstDash val="solid"/>
                    </a:lnR>
                    <a:lnT w="12700" cmpd="sng">
                      <a:noFill/>
                      <a:prstDash val="solid"/>
                    </a:lnT>
                    <a:lnB w="12700" cmpd="sng">
                      <a:noFill/>
                      <a:prstDash val="solid"/>
                    </a:lnB>
                    <a:lnTlToBr>
                      <a:noFill/>
                    </a:lnTlToBr>
                    <a:lnBlToTr>
                      <a:noFill/>
                    </a:lnBlToTr>
                    <a:solidFill>
                      <a:schemeClr val="bg1">
                        <a:lumMod val="95000"/>
                      </a:schemeClr>
                    </a:solidFill>
                  </a:tcPr>
                </a:tc>
                <a:extLst>
                  <a:ext uri="{0D108BD9-81ED-4DB2-BD59-A6C34878D82A}">
                    <a16:rowId xmlns:a16="http://schemas.microsoft.com/office/drawing/2014/main" val="1435059465"/>
                  </a:ext>
                </a:extLst>
              </a:tr>
              <a:tr h="491190">
                <a:tc>
                  <a:txBody>
                    <a:bodyPr/>
                    <a:lstStyle/>
                    <a:p>
                      <a:pPr marL="173038" marR="0" lvl="0" indent="-173038"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spc="0" normalizeH="0" baseline="0">
                          <a:ln>
                            <a:noFill/>
                          </a:ln>
                          <a:solidFill>
                            <a:schemeClr val="tx1"/>
                          </a:solidFill>
                          <a:effectLst/>
                          <a:latin typeface="Arial" charset="0"/>
                          <a:ea typeface="ＭＳ Ｐゴシック" charset="0"/>
                        </a:rPr>
                        <a:t>8</a:t>
                      </a:r>
                    </a:p>
                  </a:txBody>
                  <a:tcPr marL="332862" marR="332862" marT="83185" marB="83185" anchor="ctr" horzOverflow="overflow">
                    <a:lnL w="28575" cap="flat" cmpd="sng" algn="ctr">
                      <a:noFill/>
                      <a:prstDash val="solid"/>
                    </a:lnL>
                    <a:lnR w="12700" cmpd="sng">
                      <a:noFill/>
                      <a:prstDash val="solid"/>
                    </a:lnR>
                    <a:lnT w="12700" cmpd="sng">
                      <a:noFill/>
                      <a:prstDash val="solid"/>
                    </a:lnT>
                    <a:lnB w="12700" cap="flat" cmpd="sng" algn="ctr">
                      <a:noFill/>
                      <a:prstDash val="solid"/>
                    </a:lnB>
                    <a:lnTlToBr>
                      <a:noFill/>
                    </a:lnTlToBr>
                    <a:lnBlToTr>
                      <a:noFill/>
                    </a:lnBlToTr>
                    <a:noFill/>
                  </a:tcPr>
                </a:tc>
                <a:tc>
                  <a:txBody>
                    <a:bodyPr/>
                    <a:lstStyle/>
                    <a:p>
                      <a:pPr marL="173038" marR="0" lvl="0" indent="-173038"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spc="0" normalizeH="0" baseline="0">
                          <a:ln>
                            <a:noFill/>
                          </a:ln>
                          <a:solidFill>
                            <a:schemeClr val="tx1"/>
                          </a:solidFill>
                          <a:effectLst/>
                          <a:latin typeface="Arial" charset="0"/>
                          <a:ea typeface="ＭＳ Ｐゴシック" charset="0"/>
                        </a:rPr>
                        <a:t>Recommendations</a:t>
                      </a:r>
                    </a:p>
                  </a:txBody>
                  <a:tcPr marL="655241" marR="655241" marT="83185" marB="83185" anchor="ctr" horzOverflow="overflow">
                    <a:lnL w="12700" cmpd="sng">
                      <a:noFill/>
                      <a:prstDash val="solid"/>
                    </a:lnL>
                    <a:lnR w="28575" cap="flat" cmpd="sng" algn="ctr">
                      <a:noFill/>
                      <a:prstDash val="solid"/>
                    </a:lnR>
                    <a:lnT w="12700" cmpd="sng">
                      <a:noFill/>
                      <a:prstDash val="solid"/>
                    </a:lnT>
                    <a:lnB w="12700" cap="flat" cmpd="sng" algn="ctr">
                      <a:noFill/>
                      <a:prstDash val="solid"/>
                    </a:lnB>
                    <a:lnTlToBr>
                      <a:noFill/>
                    </a:lnTlToBr>
                    <a:lnBlToTr>
                      <a:noFill/>
                    </a:lnBlToTr>
                    <a:noFill/>
                  </a:tcPr>
                </a:tc>
                <a:extLst>
                  <a:ext uri="{0D108BD9-81ED-4DB2-BD59-A6C34878D82A}">
                    <a16:rowId xmlns:a16="http://schemas.microsoft.com/office/drawing/2014/main" val="2496531780"/>
                  </a:ext>
                </a:extLst>
              </a:tr>
              <a:tr h="451578">
                <a:tc>
                  <a:txBody>
                    <a:bodyPr/>
                    <a:lstStyle/>
                    <a:p>
                      <a:pPr marL="173038" marR="0" lvl="0" indent="-173038"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spc="0" normalizeH="0" baseline="0">
                          <a:ln>
                            <a:noFill/>
                          </a:ln>
                          <a:solidFill>
                            <a:schemeClr val="tx1"/>
                          </a:solidFill>
                          <a:effectLst/>
                          <a:latin typeface="Arial" charset="0"/>
                          <a:ea typeface="ＭＳ Ｐゴシック" charset="0"/>
                        </a:rPr>
                        <a:t>9</a:t>
                      </a:r>
                    </a:p>
                  </a:txBody>
                  <a:tcPr marL="332862" marR="332862" marT="83185" marB="83185" anchor="ctr" horzOverflow="overflow">
                    <a:lnL w="28575" cap="flat" cmpd="sng" algn="ctr">
                      <a:noFill/>
                      <a:prstDash val="solid"/>
                    </a:lnL>
                    <a:lnR w="12700" cmpd="sng">
                      <a:noFill/>
                      <a:prstDash val="solid"/>
                    </a:lnR>
                    <a:lnT w="12700" cmpd="sng">
                      <a:noFill/>
                      <a:prstDash val="solid"/>
                    </a:lnT>
                    <a:lnB w="12700" cmpd="sng">
                      <a:noFill/>
                      <a:prstDash val="solid"/>
                    </a:lnB>
                    <a:lnTlToBr>
                      <a:noFill/>
                    </a:lnTlToBr>
                    <a:lnBlToTr>
                      <a:noFill/>
                    </a:lnBlToTr>
                    <a:solidFill>
                      <a:schemeClr val="bg1">
                        <a:lumMod val="95000"/>
                      </a:schemeClr>
                    </a:solidFill>
                  </a:tcPr>
                </a:tc>
                <a:tc>
                  <a:txBody>
                    <a:bodyPr/>
                    <a:lstStyle/>
                    <a:p>
                      <a:pPr marL="173038" marR="0" lvl="0" indent="-173038"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spc="0" normalizeH="0" baseline="0">
                          <a:ln>
                            <a:noFill/>
                          </a:ln>
                          <a:solidFill>
                            <a:schemeClr val="tx1"/>
                          </a:solidFill>
                          <a:effectLst/>
                          <a:latin typeface="Arial" charset="0"/>
                          <a:ea typeface="ＭＳ Ｐゴシック" charset="0"/>
                        </a:rPr>
                        <a:t>Reference List</a:t>
                      </a:r>
                    </a:p>
                  </a:txBody>
                  <a:tcPr marL="655241" marR="655241" marT="83185" marB="83185" anchor="ctr" horzOverflow="overflow">
                    <a:lnL w="12700" cmpd="sng">
                      <a:noFill/>
                      <a:prstDash val="solid"/>
                    </a:lnL>
                    <a:lnR w="28575" cap="flat" cmpd="sng" algn="ctr">
                      <a:noFill/>
                      <a:prstDash val="solid"/>
                    </a:lnR>
                    <a:lnT w="12700" cmpd="sng">
                      <a:noFill/>
                      <a:prstDash val="solid"/>
                    </a:lnT>
                    <a:lnB w="12700" cmpd="sng">
                      <a:noFill/>
                      <a:prstDash val="solid"/>
                    </a:lnB>
                    <a:lnTlToBr>
                      <a:noFill/>
                    </a:lnTlToBr>
                    <a:lnBlToTr>
                      <a:noFill/>
                    </a:lnBlToTr>
                    <a:solidFill>
                      <a:schemeClr val="bg1">
                        <a:lumMod val="95000"/>
                      </a:schemeClr>
                    </a:solidFill>
                  </a:tcPr>
                </a:tc>
                <a:extLst>
                  <a:ext uri="{0D108BD9-81ED-4DB2-BD59-A6C34878D82A}">
                    <a16:rowId xmlns:a16="http://schemas.microsoft.com/office/drawing/2014/main" val="522536603"/>
                  </a:ext>
                </a:extLst>
              </a:tr>
              <a:tr h="491190">
                <a:tc>
                  <a:txBody>
                    <a:bodyPr/>
                    <a:lstStyle/>
                    <a:p>
                      <a:pPr marL="173038" marR="0" lvl="0" indent="-173038"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spc="0" normalizeH="0" baseline="0" dirty="0">
                          <a:ln>
                            <a:noFill/>
                          </a:ln>
                          <a:solidFill>
                            <a:schemeClr val="tx1"/>
                          </a:solidFill>
                          <a:effectLst/>
                          <a:latin typeface="Arial" charset="0"/>
                          <a:ea typeface="ＭＳ Ｐゴシック" charset="0"/>
                        </a:rPr>
                        <a:t>10</a:t>
                      </a:r>
                    </a:p>
                  </a:txBody>
                  <a:tcPr marL="332862" marR="332862" marT="83185" marB="83185" anchor="ctr" horzOverflow="overflow">
                    <a:lnL w="28575" cap="flat" cmpd="sng" algn="ctr">
                      <a:noFill/>
                      <a:prstDash val="solid"/>
                    </a:lnL>
                    <a:lnR w="12700" cmpd="sng">
                      <a:noFill/>
                      <a:prstDash val="solid"/>
                    </a:lnR>
                    <a:lnT w="12700" cmpd="sng">
                      <a:noFill/>
                      <a:prstDash val="solid"/>
                    </a:lnT>
                    <a:lnB w="28575" cap="flat" cmpd="sng" algn="ctr">
                      <a:noFill/>
                      <a:prstDash val="solid"/>
                    </a:lnB>
                    <a:lnTlToBr>
                      <a:noFill/>
                    </a:lnTlToBr>
                    <a:lnBlToTr>
                      <a:noFill/>
                    </a:lnBlToTr>
                    <a:noFill/>
                  </a:tcPr>
                </a:tc>
                <a:tc>
                  <a:txBody>
                    <a:bodyPr/>
                    <a:lstStyle/>
                    <a:p>
                      <a:pPr marL="173038" marR="0" lvl="0" indent="-173038"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spc="0" normalizeH="0" baseline="0" dirty="0">
                          <a:ln>
                            <a:noFill/>
                          </a:ln>
                          <a:solidFill>
                            <a:schemeClr val="tx1"/>
                          </a:solidFill>
                          <a:effectLst/>
                          <a:latin typeface="Arial" charset="0"/>
                          <a:ea typeface="ＭＳ Ｐゴシック" charset="0"/>
                        </a:rPr>
                        <a:t>Questions</a:t>
                      </a:r>
                    </a:p>
                  </a:txBody>
                  <a:tcPr marL="655241" marR="655241" marT="83185" marB="83185" anchor="ctr" horzOverflow="overflow">
                    <a:lnL w="12700" cmpd="sng">
                      <a:noFill/>
                      <a:prstDash val="solid"/>
                    </a:lnL>
                    <a:lnR w="28575" cap="flat" cmpd="sng" algn="ctr">
                      <a:noFill/>
                      <a:prstDash val="solid"/>
                    </a:lnR>
                    <a:lnT w="12700" cmpd="sng">
                      <a:noFill/>
                      <a:prstDash val="solid"/>
                    </a:lnT>
                    <a:lnB w="28575" cap="flat" cmpd="sng" algn="ctr">
                      <a:noFill/>
                      <a:prstDash val="solid"/>
                    </a:lnB>
                    <a:lnTlToBr>
                      <a:noFill/>
                    </a:lnTlToBr>
                    <a:lnBlToTr>
                      <a:noFill/>
                    </a:lnBlToTr>
                    <a:noFill/>
                  </a:tcPr>
                </a:tc>
                <a:extLst>
                  <a:ext uri="{0D108BD9-81ED-4DB2-BD59-A6C34878D82A}">
                    <a16:rowId xmlns:a16="http://schemas.microsoft.com/office/drawing/2014/main" val="3003258102"/>
                  </a:ext>
                </a:extLst>
              </a:tr>
            </a:tbl>
          </a:graphicData>
        </a:graphic>
      </p:graphicFrame>
    </p:spTree>
    <p:extLst>
      <p:ext uri="{BB962C8B-B14F-4D97-AF65-F5344CB8AC3E}">
        <p14:creationId xmlns:p14="http://schemas.microsoft.com/office/powerpoint/2010/main" val="64295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FAADFA-2911-7DBF-1928-86DD11486263}"/>
              </a:ext>
            </a:extLst>
          </p:cNvPr>
          <p:cNvSpPr>
            <a:spLocks noGrp="1"/>
          </p:cNvSpPr>
          <p:nvPr>
            <p:ph type="ctrTitle"/>
          </p:nvPr>
        </p:nvSpPr>
        <p:spPr>
          <a:xfrm>
            <a:off x="841248" y="548640"/>
            <a:ext cx="3600860" cy="5431536"/>
          </a:xfrm>
        </p:spPr>
        <p:txBody>
          <a:bodyPr vert="horz" lIns="91440" tIns="45720" rIns="91440" bIns="45720" rtlCol="0" anchor="ctr">
            <a:normAutofit/>
          </a:bodyPr>
          <a:lstStyle/>
          <a:p>
            <a:pPr algn="l"/>
            <a:r>
              <a:rPr lang="en-US" sz="5400" kern="1200" dirty="0">
                <a:solidFill>
                  <a:schemeClr val="tx1"/>
                </a:solidFill>
                <a:latin typeface="+mj-lt"/>
                <a:ea typeface="+mj-ea"/>
                <a:cs typeface="+mj-cs"/>
              </a:rPr>
              <a:t>Background</a:t>
            </a:r>
          </a:p>
        </p:txBody>
      </p:sp>
      <p:sp>
        <p:nvSpPr>
          <p:cNvPr id="6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35B112B-A63C-8428-D3A6-197F1F692466}"/>
              </a:ext>
            </a:extLst>
          </p:cNvPr>
          <p:cNvSpPr>
            <a:spLocks noGrp="1"/>
          </p:cNvSpPr>
          <p:nvPr>
            <p:ph type="subTitle" idx="1"/>
          </p:nvPr>
        </p:nvSpPr>
        <p:spPr>
          <a:xfrm>
            <a:off x="5126418" y="552090"/>
            <a:ext cx="6691123" cy="5858983"/>
          </a:xfrm>
        </p:spPr>
        <p:txBody>
          <a:bodyPr vert="horz" lIns="91440" tIns="45720" rIns="91440" bIns="45720" rtlCol="0" anchor="ctr">
            <a:normAutofit/>
          </a:bodyPr>
          <a:lstStyle/>
          <a:p>
            <a:pPr marL="514350" indent="-285750" algn="l">
              <a:buClr>
                <a:schemeClr val="accent1"/>
              </a:buClr>
              <a:buFont typeface="Wingdings" panose="05000000000000000000" pitchFamily="2" charset="2"/>
              <a:buChar char="Ø"/>
            </a:pPr>
            <a:r>
              <a:rPr lang="en-US" sz="1800" dirty="0">
                <a:effectLst/>
                <a:latin typeface="Arial" panose="020B0604020202020204" pitchFamily="34" charset="0"/>
                <a:cs typeface="Arial" panose="020B0604020202020204" pitchFamily="34" charset="0"/>
              </a:rPr>
              <a:t>The focus of this study will take place at </a:t>
            </a:r>
            <a:r>
              <a:rPr lang="en-US" sz="1800" dirty="0">
                <a:latin typeface="Arial" panose="020B0604020202020204" pitchFamily="34" charset="0"/>
                <a:cs typeface="Arial" panose="020B0604020202020204" pitchFamily="34" charset="0"/>
              </a:rPr>
              <a:t>TATA Steel and will </a:t>
            </a:r>
            <a:r>
              <a:rPr lang="en-US" sz="1800" dirty="0">
                <a:effectLst/>
                <a:latin typeface="Arial" panose="020B0604020202020204" pitchFamily="34" charset="0"/>
                <a:cs typeface="Arial" panose="020B0604020202020204" pitchFamily="34" charset="0"/>
              </a:rPr>
              <a:t>be based at the heavy-end departments: Cokemaking, Burdening, and </a:t>
            </a:r>
            <a:r>
              <a:rPr lang="en-US" sz="1800" dirty="0" err="1">
                <a:effectLst/>
                <a:latin typeface="Arial" panose="020B0604020202020204" pitchFamily="34" charset="0"/>
                <a:cs typeface="Arial" panose="020B0604020202020204" pitchFamily="34" charset="0"/>
              </a:rPr>
              <a:t>Ironmakin</a:t>
            </a:r>
            <a:r>
              <a:rPr lang="en-US" sz="1800" dirty="0">
                <a:effectLst/>
                <a:latin typeface="Arial" panose="020B0604020202020204" pitchFamily="34" charset="0"/>
                <a:cs typeface="Arial" panose="020B0604020202020204" pitchFamily="34" charset="0"/>
              </a:rPr>
              <a:t> </a:t>
            </a:r>
          </a:p>
          <a:p>
            <a:pPr marL="514350" indent="-285750" algn="l">
              <a:buClr>
                <a:schemeClr val="accent1"/>
              </a:buClr>
              <a:buFont typeface="Wingdings" panose="05000000000000000000" pitchFamily="2" charset="2"/>
              <a:buChar char="Ø"/>
            </a:pPr>
            <a:r>
              <a:rPr lang="en-US" sz="1800" dirty="0">
                <a:effectLst/>
                <a:latin typeface="Arial" panose="020B0604020202020204" pitchFamily="34" charset="0"/>
                <a:cs typeface="Arial" panose="020B0604020202020204" pitchFamily="34" charset="0"/>
              </a:rPr>
              <a:t>These areas play a critical role in manufacturing and are classified as a Top Tier COMAH (Control of Major Accidents Hazards) facility, due to the presence of hazardous gases.</a:t>
            </a:r>
          </a:p>
          <a:p>
            <a:pPr marL="514350" indent="-285750" algn="l">
              <a:buClr>
                <a:schemeClr val="accent1"/>
              </a:buClr>
              <a:buFont typeface="Wingdings" panose="05000000000000000000" pitchFamily="2" charset="2"/>
              <a:buChar char="Ø"/>
            </a:pPr>
            <a:r>
              <a:rPr lang="en-US" sz="1800" dirty="0">
                <a:effectLst/>
                <a:latin typeface="Arial" panose="020B0604020202020204" pitchFamily="34" charset="0"/>
                <a:cs typeface="Arial" panose="020B0604020202020204" pitchFamily="34" charset="0"/>
              </a:rPr>
              <a:t>Safety Engagement Days were paused for several years due to COVID-19 and budget cuts. After several years of accidents, the decision was made to restart them. </a:t>
            </a:r>
          </a:p>
          <a:p>
            <a:pPr marL="514350" indent="-285750" algn="l">
              <a:buClr>
                <a:schemeClr val="accent1"/>
              </a:buClr>
              <a:buFont typeface="Wingdings" panose="05000000000000000000" pitchFamily="2" charset="2"/>
              <a:buChar char="Ø"/>
            </a:pPr>
            <a:r>
              <a:rPr lang="en-US" sz="1800" dirty="0">
                <a:effectLst/>
                <a:latin typeface="Arial" panose="020B0604020202020204" pitchFamily="34" charset="0"/>
                <a:cs typeface="Arial" panose="020B0604020202020204" pitchFamily="34" charset="0"/>
              </a:rPr>
              <a:t>The objective of the sessions are designed to educate employees about safety and business matters, encouraging open discussions with senior managers to enhance engagement</a:t>
            </a:r>
          </a:p>
          <a:p>
            <a:pPr marL="514350" indent="-285750" algn="l">
              <a:buClr>
                <a:schemeClr val="accent1"/>
              </a:buClr>
              <a:buFont typeface="Wingdings" panose="05000000000000000000" pitchFamily="2" charset="2"/>
              <a:buChar char="Ø"/>
            </a:pPr>
            <a:r>
              <a:rPr lang="en-US" sz="1800" dirty="0">
                <a:effectLst/>
                <a:latin typeface="Arial" panose="020B0604020202020204" pitchFamily="34" charset="0"/>
                <a:cs typeface="Arial" panose="020B0604020202020204" pitchFamily="34" charset="0"/>
              </a:rPr>
              <a:t>This project will explore the relationship between employee engagement and workplace safety performance.</a:t>
            </a:r>
            <a:endParaRPr lang="en-US" sz="1700" dirty="0"/>
          </a:p>
        </p:txBody>
      </p:sp>
    </p:spTree>
    <p:extLst>
      <p:ext uri="{BB962C8B-B14F-4D97-AF65-F5344CB8AC3E}">
        <p14:creationId xmlns:p14="http://schemas.microsoft.com/office/powerpoint/2010/main" val="470251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F6B2D6-2A16-06AC-3F4D-1FF048A440E1}"/>
              </a:ext>
            </a:extLst>
          </p:cNvPr>
          <p:cNvSpPr>
            <a:spLocks noGrp="1"/>
          </p:cNvSpPr>
          <p:nvPr>
            <p:ph type="ctrTitle"/>
          </p:nvPr>
        </p:nvSpPr>
        <p:spPr>
          <a:xfrm>
            <a:off x="6089904" y="365418"/>
            <a:ext cx="7901432" cy="1476801"/>
          </a:xfrm>
        </p:spPr>
        <p:txBody>
          <a:bodyPr vert="horz" lIns="91440" tIns="45720" rIns="91440" bIns="45720" rtlCol="0" anchor="b">
            <a:noAutofit/>
          </a:bodyPr>
          <a:lstStyle/>
          <a:p>
            <a:pPr algn="l"/>
            <a:r>
              <a:rPr lang="en-US" sz="5400" kern="1200">
                <a:solidFill>
                  <a:schemeClr val="tx1"/>
                </a:solidFill>
                <a:latin typeface="+mj-lt"/>
                <a:ea typeface="+mj-ea"/>
                <a:cs typeface="+mj-cs"/>
              </a:rPr>
              <a:t>What is employee engagement?</a:t>
            </a:r>
            <a:endParaRPr lang="en-US" sz="5400" kern="1200" dirty="0">
              <a:solidFill>
                <a:schemeClr val="tx1"/>
              </a:solidFill>
              <a:latin typeface="+mj-lt"/>
              <a:ea typeface="+mj-ea"/>
              <a:cs typeface="+mj-cs"/>
            </a:endParaRPr>
          </a:p>
        </p:txBody>
      </p:sp>
      <p:pic>
        <p:nvPicPr>
          <p:cNvPr id="7" name="Graphic 6" descr="Group Success">
            <a:extLst>
              <a:ext uri="{FF2B5EF4-FFF2-40B4-BE49-F238E27FC236}">
                <a16:creationId xmlns:a16="http://schemas.microsoft.com/office/drawing/2014/main" id="{30353293-92E6-4BA9-798C-2AF7D64E5FA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0936" y="699516"/>
            <a:ext cx="5458968" cy="5458968"/>
          </a:xfrm>
          <a:prstGeom prst="rect">
            <a:avLst/>
          </a:prstGeom>
        </p:spPr>
      </p:pic>
      <p:sp>
        <p:nvSpPr>
          <p:cNvPr id="99"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D8A5BC9-4E9F-30E6-66E5-542FCD09F9E2}"/>
              </a:ext>
            </a:extLst>
          </p:cNvPr>
          <p:cNvSpPr>
            <a:spLocks noGrp="1"/>
          </p:cNvSpPr>
          <p:nvPr>
            <p:ph type="subTitle" idx="1"/>
          </p:nvPr>
        </p:nvSpPr>
        <p:spPr>
          <a:xfrm>
            <a:off x="5390707" y="2464308"/>
            <a:ext cx="6801293" cy="4248617"/>
          </a:xfrm>
        </p:spPr>
        <p:txBody>
          <a:bodyPr vert="horz" lIns="91440" tIns="45720" rIns="91440" bIns="45720" rtlCol="0" anchor="t">
            <a:normAutofit fontScale="92500" lnSpcReduction="20000"/>
          </a:bodyPr>
          <a:lstStyle/>
          <a:p>
            <a:pPr marL="457200" indent="-285750" algn="l">
              <a:buClr>
                <a:schemeClr val="accent1"/>
              </a:buClr>
              <a:buFont typeface="Wingdings" panose="05000000000000000000" pitchFamily="2" charset="2"/>
              <a:buChar char="Ø"/>
            </a:pPr>
            <a:r>
              <a:rPr lang="en-US" sz="1800" dirty="0"/>
              <a:t> </a:t>
            </a:r>
            <a:r>
              <a:rPr lang="en-US" sz="1900" dirty="0">
                <a:latin typeface="Arial" panose="020B0604020202020204" pitchFamily="34" charset="0"/>
                <a:cs typeface="Arial" panose="020B0604020202020204" pitchFamily="34" charset="0"/>
              </a:rPr>
              <a:t>The relationship between employer and employee – sense of belonging </a:t>
            </a:r>
          </a:p>
          <a:p>
            <a:pPr marL="514350" indent="-342900" algn="l">
              <a:buClr>
                <a:schemeClr val="accent1"/>
              </a:buClr>
              <a:buFont typeface="Wingdings" panose="05000000000000000000" pitchFamily="2" charset="2"/>
              <a:buChar char="Ø"/>
            </a:pPr>
            <a:endParaRPr lang="en-US" sz="1900" dirty="0">
              <a:latin typeface="Arial" panose="020B0604020202020204" pitchFamily="34" charset="0"/>
              <a:cs typeface="Arial" panose="020B0604020202020204" pitchFamily="34" charset="0"/>
            </a:endParaRPr>
          </a:p>
          <a:p>
            <a:pPr marL="514350" indent="-342900" algn="l">
              <a:buClr>
                <a:schemeClr val="accent1"/>
              </a:buClr>
              <a:buFont typeface="Wingdings" panose="05000000000000000000" pitchFamily="2" charset="2"/>
              <a:buChar char="Ø"/>
            </a:pPr>
            <a:r>
              <a:rPr lang="en-US" sz="1900" dirty="0">
                <a:latin typeface="Arial" panose="020B0604020202020204" pitchFamily="34" charset="0"/>
                <a:cs typeface="Arial" panose="020B0604020202020204" pitchFamily="34" charset="0"/>
              </a:rPr>
              <a:t> Motivation and enthusiasm for a role – engage the workforce </a:t>
            </a:r>
          </a:p>
          <a:p>
            <a:pPr marL="514350" indent="-342900" algn="l">
              <a:buClr>
                <a:schemeClr val="accent1"/>
              </a:buClr>
              <a:buFont typeface="Wingdings" panose="05000000000000000000" pitchFamily="2" charset="2"/>
              <a:buChar char="Ø"/>
            </a:pPr>
            <a:endParaRPr lang="en-US" sz="1900" dirty="0">
              <a:latin typeface="Arial" panose="020B0604020202020204" pitchFamily="34" charset="0"/>
              <a:cs typeface="Arial" panose="020B0604020202020204" pitchFamily="34" charset="0"/>
            </a:endParaRPr>
          </a:p>
          <a:p>
            <a:pPr marL="514350" indent="-342900" algn="l">
              <a:buClr>
                <a:schemeClr val="accent1"/>
              </a:buClr>
              <a:buFont typeface="Wingdings" panose="05000000000000000000" pitchFamily="2" charset="2"/>
              <a:buChar char="Ø"/>
            </a:pPr>
            <a:r>
              <a:rPr lang="en-US" sz="1900" dirty="0">
                <a:latin typeface="Arial" panose="020B0604020202020204" pitchFamily="34" charset="0"/>
                <a:cs typeface="Arial" panose="020B0604020202020204" pitchFamily="34" charset="0"/>
              </a:rPr>
              <a:t> Employee commitment to the business and its</a:t>
            </a:r>
          </a:p>
          <a:p>
            <a:pPr marL="171450" algn="l">
              <a:buClr>
                <a:schemeClr val="accent1"/>
              </a:buClr>
            </a:pPr>
            <a:r>
              <a:rPr lang="en-US" sz="1900" dirty="0">
                <a:latin typeface="Arial" panose="020B0604020202020204" pitchFamily="34" charset="0"/>
                <a:cs typeface="Arial" panose="020B0604020202020204" pitchFamily="34" charset="0"/>
              </a:rPr>
              <a:t>      goals – employees understand their roles</a:t>
            </a:r>
          </a:p>
          <a:p>
            <a:pPr marL="400050" indent="-342900" algn="l">
              <a:buClr>
                <a:schemeClr val="accent1"/>
              </a:buClr>
              <a:buFont typeface="Wingdings" panose="05000000000000000000" pitchFamily="2" charset="2"/>
              <a:buChar char="Ø"/>
            </a:pPr>
            <a:endParaRPr lang="en-US" sz="1900" dirty="0">
              <a:latin typeface="Arial" panose="020B0604020202020204" pitchFamily="34" charset="0"/>
              <a:cs typeface="Arial" panose="020B0604020202020204" pitchFamily="34" charset="0"/>
            </a:endParaRPr>
          </a:p>
          <a:p>
            <a:pPr marL="514350" indent="-342900" algn="l">
              <a:buClr>
                <a:schemeClr val="accent1"/>
              </a:buClr>
              <a:buFont typeface="Wingdings" panose="05000000000000000000" pitchFamily="2" charset="2"/>
              <a:buChar char="Ø"/>
            </a:pPr>
            <a:r>
              <a:rPr lang="en-US" sz="1900" dirty="0">
                <a:latin typeface="Arial" panose="020B0604020202020204" pitchFamily="34" charset="0"/>
                <a:cs typeface="Arial" panose="020B0604020202020204" pitchFamily="34" charset="0"/>
              </a:rPr>
              <a:t>  Business commitment to its employees</a:t>
            </a:r>
          </a:p>
          <a:p>
            <a:pPr marL="285750" indent="-342900" algn="l">
              <a:buClr>
                <a:schemeClr val="accent1"/>
              </a:buClr>
              <a:buFont typeface="Wingdings" panose="05000000000000000000" pitchFamily="2" charset="2"/>
              <a:buChar char="Ø"/>
            </a:pPr>
            <a:endParaRPr lang="en-US" sz="1900" dirty="0">
              <a:latin typeface="Arial" panose="020B0604020202020204" pitchFamily="34" charset="0"/>
              <a:cs typeface="Arial" panose="020B0604020202020204" pitchFamily="34" charset="0"/>
            </a:endParaRPr>
          </a:p>
          <a:p>
            <a:pPr marL="628650" indent="-342900" algn="l">
              <a:buClr>
                <a:schemeClr val="accent1"/>
              </a:buClr>
              <a:buFont typeface="Wingdings" panose="05000000000000000000" pitchFamily="2" charset="2"/>
              <a:buChar char="Ø"/>
            </a:pPr>
            <a:r>
              <a:rPr lang="en-US" sz="1900" dirty="0">
                <a:latin typeface="Arial" panose="020B0604020202020204" pitchFamily="34" charset="0"/>
                <a:cs typeface="Arial" panose="020B0604020202020204" pitchFamily="34" charset="0"/>
              </a:rPr>
              <a:t>Clear Communication of what is expected</a:t>
            </a:r>
          </a:p>
          <a:p>
            <a:pPr marL="628650" indent="-342900" algn="l">
              <a:buClr>
                <a:schemeClr val="accent1"/>
              </a:buClr>
              <a:buFont typeface="Wingdings" panose="05000000000000000000" pitchFamily="2" charset="2"/>
              <a:buChar char="Ø"/>
            </a:pPr>
            <a:endParaRPr lang="en-US" sz="1900" dirty="0">
              <a:latin typeface="Arial" panose="020B0604020202020204" pitchFamily="34" charset="0"/>
              <a:cs typeface="Arial" panose="020B0604020202020204" pitchFamily="34" charset="0"/>
            </a:endParaRPr>
          </a:p>
          <a:p>
            <a:pPr marL="628650" indent="-342900" algn="l">
              <a:buClr>
                <a:schemeClr val="accent1"/>
              </a:buClr>
              <a:buFont typeface="Wingdings" panose="05000000000000000000" pitchFamily="2" charset="2"/>
              <a:buChar char="Ø"/>
            </a:pPr>
            <a:r>
              <a:rPr lang="en-US" sz="1900" dirty="0">
                <a:latin typeface="Arial" panose="020B0604020202020204" pitchFamily="34" charset="0"/>
                <a:cs typeface="Arial" panose="020B0604020202020204" pitchFamily="34" charset="0"/>
              </a:rPr>
              <a:t>Opportunity for growth to achieve zero harm</a:t>
            </a:r>
          </a:p>
        </p:txBody>
      </p:sp>
    </p:spTree>
    <p:extLst>
      <p:ext uri="{BB962C8B-B14F-4D97-AF65-F5344CB8AC3E}">
        <p14:creationId xmlns:p14="http://schemas.microsoft.com/office/powerpoint/2010/main" val="2458052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9E495-A5DD-75AC-68E9-D254D5565707}"/>
              </a:ext>
            </a:extLst>
          </p:cNvPr>
          <p:cNvSpPr>
            <a:spLocks noGrp="1"/>
          </p:cNvSpPr>
          <p:nvPr>
            <p:ph type="ctrTitle"/>
          </p:nvPr>
        </p:nvSpPr>
        <p:spPr>
          <a:xfrm>
            <a:off x="638881" y="457200"/>
            <a:ext cx="10909640" cy="1368614"/>
          </a:xfrm>
        </p:spPr>
        <p:txBody>
          <a:bodyPr vert="horz" lIns="91440" tIns="45720" rIns="91440" bIns="45720" rtlCol="0" anchor="ctr">
            <a:noAutofit/>
          </a:bodyPr>
          <a:lstStyle/>
          <a:p>
            <a:r>
              <a:rPr lang="en-US" sz="5400" dirty="0"/>
              <a:t>Why do we need employee engagement? </a:t>
            </a:r>
          </a:p>
        </p:txBody>
      </p:sp>
      <p:sp>
        <p:nvSpPr>
          <p:cNvPr id="3" name="Subtitle 2">
            <a:extLst>
              <a:ext uri="{FF2B5EF4-FFF2-40B4-BE49-F238E27FC236}">
                <a16:creationId xmlns:a16="http://schemas.microsoft.com/office/drawing/2014/main" id="{A7C9EEEA-3AB0-83F2-EA78-BB6816B0E6C3}"/>
              </a:ext>
            </a:extLst>
          </p:cNvPr>
          <p:cNvSpPr>
            <a:spLocks noGrp="1"/>
          </p:cNvSpPr>
          <p:nvPr>
            <p:ph type="subTitle" idx="1"/>
          </p:nvPr>
        </p:nvSpPr>
        <p:spPr>
          <a:xfrm>
            <a:off x="638881" y="1922561"/>
            <a:ext cx="10407071" cy="2343474"/>
          </a:xfrm>
        </p:spPr>
        <p:txBody>
          <a:bodyPr vert="horz" lIns="91440" tIns="45720" rIns="91440" bIns="45720" rtlCol="0" anchor="ctr">
            <a:normAutofit/>
          </a:bodyPr>
          <a:lstStyle/>
          <a:p>
            <a:pPr>
              <a:buClr>
                <a:schemeClr val="accent1"/>
              </a:buClr>
              <a:defRPr/>
            </a:pPr>
            <a:r>
              <a:rPr lang="en-US" altLang="en-US" sz="1800" u="sng" dirty="0">
                <a:latin typeface="Arial" panose="020B0604020202020204" pitchFamily="34" charset="0"/>
                <a:cs typeface="Arial" panose="020B0604020202020204" pitchFamily="34" charset="0"/>
              </a:rPr>
              <a:t>Workplace Fatal Accidents</a:t>
            </a:r>
          </a:p>
          <a:p>
            <a:pPr marL="57150" indent="-285750">
              <a:buClr>
                <a:schemeClr val="accent1"/>
              </a:buClr>
              <a:buFont typeface="Wingdings" panose="05000000000000000000" pitchFamily="2" charset="2"/>
              <a:buChar char="Ø"/>
              <a:defRPr/>
            </a:pPr>
            <a:endParaRPr lang="en-US" altLang="en-US" sz="1800" u="sng" dirty="0">
              <a:latin typeface="Arial" panose="020B0604020202020204" pitchFamily="34" charset="0"/>
              <a:cs typeface="Arial" panose="020B0604020202020204" pitchFamily="34" charset="0"/>
            </a:endParaRPr>
          </a:p>
          <a:p>
            <a:pPr marL="57150" indent="-285750">
              <a:spcBef>
                <a:spcPct val="0"/>
              </a:spcBef>
              <a:spcAft>
                <a:spcPct val="0"/>
              </a:spcAft>
              <a:buClr>
                <a:schemeClr val="accent1"/>
              </a:buClr>
              <a:buFont typeface="Wingdings" panose="05000000000000000000" pitchFamily="2" charset="2"/>
              <a:buChar char="Ø"/>
              <a:defRPr/>
            </a:pPr>
            <a:r>
              <a:rPr lang="en-US" altLang="en-US" sz="1800" dirty="0">
                <a:latin typeface="Arial" panose="020B0604020202020204" pitchFamily="34" charset="0"/>
                <a:cs typeface="Arial" panose="020B0604020202020204" pitchFamily="34" charset="0"/>
              </a:rPr>
              <a:t>The </a:t>
            </a:r>
            <a:r>
              <a:rPr lang="en-US" altLang="en-US" sz="1800" dirty="0" err="1">
                <a:latin typeface="Arial" panose="020B0604020202020204" pitchFamily="34" charset="0"/>
                <a:cs typeface="Arial" panose="020B0604020202020204" pitchFamily="34" charset="0"/>
              </a:rPr>
              <a:t>finalised</a:t>
            </a:r>
            <a:r>
              <a:rPr lang="en-US" altLang="en-US" sz="1800" dirty="0">
                <a:latin typeface="Arial" panose="020B0604020202020204" pitchFamily="34" charset="0"/>
                <a:cs typeface="Arial" panose="020B0604020202020204" pitchFamily="34" charset="0"/>
              </a:rPr>
              <a:t> figure for 2023/24 in UK is </a:t>
            </a:r>
            <a:r>
              <a:rPr lang="en-US" altLang="en-US" sz="1800" u="sng" dirty="0">
                <a:latin typeface="Arial" panose="020B0604020202020204" pitchFamily="34" charset="0"/>
                <a:cs typeface="Arial" panose="020B0604020202020204" pitchFamily="34" charset="0"/>
              </a:rPr>
              <a:t>138</a:t>
            </a:r>
            <a:r>
              <a:rPr lang="en-US" altLang="en-US" sz="1800" dirty="0">
                <a:latin typeface="Arial" panose="020B0604020202020204" pitchFamily="34" charset="0"/>
                <a:cs typeface="Arial" panose="020B0604020202020204" pitchFamily="34" charset="0"/>
              </a:rPr>
              <a:t>  people were killed in their workplace,</a:t>
            </a:r>
          </a:p>
          <a:p>
            <a:pPr marL="57150" indent="-285750">
              <a:spcBef>
                <a:spcPct val="0"/>
              </a:spcBef>
              <a:spcAft>
                <a:spcPct val="0"/>
              </a:spcAft>
              <a:buClr>
                <a:schemeClr val="accent1"/>
              </a:buClr>
              <a:buFont typeface="Wingdings" panose="05000000000000000000" pitchFamily="2" charset="2"/>
              <a:buChar char="Ø"/>
              <a:defRPr/>
            </a:pPr>
            <a:endParaRPr lang="en-US" altLang="en-US" sz="1800" dirty="0">
              <a:latin typeface="Arial" panose="020B0604020202020204" pitchFamily="34" charset="0"/>
              <a:cs typeface="Arial" panose="020B0604020202020204" pitchFamily="34" charset="0"/>
            </a:endParaRPr>
          </a:p>
          <a:p>
            <a:pPr marL="57150" indent="-285750">
              <a:spcBef>
                <a:spcPct val="0"/>
              </a:spcBef>
              <a:spcAft>
                <a:spcPct val="0"/>
              </a:spcAft>
              <a:buClr>
                <a:schemeClr val="accent1"/>
              </a:buClr>
              <a:buFont typeface="Wingdings" panose="05000000000000000000" pitchFamily="2" charset="2"/>
              <a:buChar char="Ø"/>
              <a:defRPr/>
            </a:pPr>
            <a:endParaRPr lang="en-US" altLang="en-US" sz="1800" dirty="0">
              <a:latin typeface="Arial" panose="020B0604020202020204" pitchFamily="34" charset="0"/>
              <a:cs typeface="Arial" panose="020B0604020202020204" pitchFamily="34" charset="0"/>
            </a:endParaRPr>
          </a:p>
          <a:p>
            <a:pPr>
              <a:spcBef>
                <a:spcPct val="0"/>
              </a:spcBef>
              <a:spcAft>
                <a:spcPct val="0"/>
              </a:spcAft>
              <a:buClr>
                <a:schemeClr val="accent1"/>
              </a:buClr>
              <a:defRPr/>
            </a:pPr>
            <a:endParaRPr lang="en-US" sz="600" dirty="0"/>
          </a:p>
        </p:txBody>
      </p:sp>
      <p:sp>
        <p:nvSpPr>
          <p:cNvPr id="29"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99A7606-CF47-B5EF-BCF7-B2A93DF5B7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1146048" y="3429000"/>
            <a:ext cx="3098242" cy="28194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2062F778-C918-52B0-C3D8-95D3F5C1ED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366569" y="4346521"/>
            <a:ext cx="4481793" cy="20974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4705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499"/>
                                          </p:stCondLst>
                                        </p:cTn>
                                        <p:tgtEl>
                                          <p:spTgt spid="4"/>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nodeType="afterEffect">
                                  <p:stCondLst>
                                    <p:cond delay="0"/>
                                  </p:stCondLst>
                                  <p:childTnLst>
                                    <p:set>
                                      <p:cBhvr>
                                        <p:cTn id="9" dur="1" fill="hold">
                                          <p:stCondLst>
                                            <p:cond delay="499"/>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FE0AB6-736A-0B1E-C484-BED66B823B85}"/>
              </a:ext>
            </a:extLst>
          </p:cNvPr>
          <p:cNvSpPr>
            <a:spLocks noGrp="1"/>
          </p:cNvSpPr>
          <p:nvPr>
            <p:ph type="ctrTitle"/>
          </p:nvPr>
        </p:nvSpPr>
        <p:spPr>
          <a:xfrm>
            <a:off x="638881" y="417576"/>
            <a:ext cx="10909640" cy="1249394"/>
          </a:xfrm>
        </p:spPr>
        <p:txBody>
          <a:bodyPr anchor="ctr">
            <a:normAutofit/>
          </a:bodyPr>
          <a:lstStyle/>
          <a:p>
            <a:r>
              <a:rPr lang="en-GB" sz="5400" dirty="0"/>
              <a:t>Accident Statistics</a:t>
            </a:r>
          </a:p>
        </p:txBody>
      </p:sp>
      <p:sp>
        <p:nvSpPr>
          <p:cNvPr id="78"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hart 3">
            <a:extLst>
              <a:ext uri="{FF2B5EF4-FFF2-40B4-BE49-F238E27FC236}">
                <a16:creationId xmlns:a16="http://schemas.microsoft.com/office/drawing/2014/main" id="{9013571F-FAB5-28F5-753F-F05772A69242}"/>
              </a:ext>
            </a:extLst>
          </p:cNvPr>
          <p:cNvGraphicFramePr/>
          <p:nvPr>
            <p:extLst>
              <p:ext uri="{D42A27DB-BD31-4B8C-83A1-F6EECF244321}">
                <p14:modId xmlns:p14="http://schemas.microsoft.com/office/powerpoint/2010/main" val="81463304"/>
              </p:ext>
            </p:extLst>
          </p:nvPr>
        </p:nvGraphicFramePr>
        <p:xfrm>
          <a:off x="320040" y="2084546"/>
          <a:ext cx="11607800" cy="4135279"/>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480165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0" name="Rectangle 3099">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 group of men in overalls standing in front of a fire&#10;&#10;Description automatically generated">
            <a:extLst>
              <a:ext uri="{FF2B5EF4-FFF2-40B4-BE49-F238E27FC236}">
                <a16:creationId xmlns:a16="http://schemas.microsoft.com/office/drawing/2014/main" id="{73EB3587-1212-C76A-866F-5F5DE6BF0E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1616"/>
          <a:stretch/>
        </p:blipFill>
        <p:spPr bwMode="auto">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useBgFill="1">
        <p:nvSpPr>
          <p:cNvPr id="3102" name="Freeform: Shape 3101">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04" name="Freeform: Shape 3103">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BCCEE5-04A8-8504-7716-FA4E5D5E01D1}"/>
              </a:ext>
            </a:extLst>
          </p:cNvPr>
          <p:cNvSpPr>
            <a:spLocks noGrp="1"/>
          </p:cNvSpPr>
          <p:nvPr>
            <p:ph type="ctrTitle"/>
          </p:nvPr>
        </p:nvSpPr>
        <p:spPr>
          <a:xfrm>
            <a:off x="477981" y="1122363"/>
            <a:ext cx="4023360" cy="3204134"/>
          </a:xfrm>
        </p:spPr>
        <p:txBody>
          <a:bodyPr anchor="b">
            <a:normAutofit/>
          </a:bodyPr>
          <a:lstStyle/>
          <a:p>
            <a:pPr algn="l"/>
            <a:r>
              <a:rPr lang="en-GB" sz="4800" b="1" dirty="0"/>
              <a:t>These aren’t numbers… These are real people</a:t>
            </a:r>
          </a:p>
        </p:txBody>
      </p:sp>
      <p:sp>
        <p:nvSpPr>
          <p:cNvPr id="3106" name="Rectangle 310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08" name="Rectangle 310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9442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4" name="Rectangle 4123">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1" name="Picture 5" descr="Port Talbot: Town says goodbye to traditional steelworks - BBC Newsround">
            <a:extLst>
              <a:ext uri="{FF2B5EF4-FFF2-40B4-BE49-F238E27FC236}">
                <a16:creationId xmlns:a16="http://schemas.microsoft.com/office/drawing/2014/main" id="{4FDD9CBD-4829-AF7E-83EB-54493A57F1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4125" name="Rectangle 4124">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913BE7-1989-47EF-4CFB-82653E86D9B7}"/>
              </a:ext>
            </a:extLst>
          </p:cNvPr>
          <p:cNvSpPr>
            <a:spLocks noGrp="1"/>
          </p:cNvSpPr>
          <p:nvPr>
            <p:ph type="ctrTitle"/>
          </p:nvPr>
        </p:nvSpPr>
        <p:spPr>
          <a:xfrm>
            <a:off x="1270000" y="4592320"/>
            <a:ext cx="10058400" cy="1268888"/>
          </a:xfrm>
          <a:effectLst>
            <a:outerShdw blurRad="50800" dist="38100" dir="2700000" algn="tl" rotWithShape="0">
              <a:prstClr val="black">
                <a:alpha val="40000"/>
              </a:prstClr>
            </a:outerShdw>
          </a:effectLst>
        </p:spPr>
        <p:txBody>
          <a:bodyPr>
            <a:normAutofit/>
          </a:bodyPr>
          <a:lstStyle/>
          <a:p>
            <a:r>
              <a:rPr lang="en-GB" b="1" dirty="0">
                <a:solidFill>
                  <a:srgbClr val="FFFFFF"/>
                </a:solidFill>
              </a:rPr>
              <a:t>Research Project </a:t>
            </a:r>
          </a:p>
        </p:txBody>
      </p:sp>
    </p:spTree>
    <p:extLst>
      <p:ext uri="{BB962C8B-B14F-4D97-AF65-F5344CB8AC3E}">
        <p14:creationId xmlns:p14="http://schemas.microsoft.com/office/powerpoint/2010/main" val="4133938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9E495-A5DD-75AC-68E9-D254D5565707}"/>
              </a:ext>
            </a:extLst>
          </p:cNvPr>
          <p:cNvSpPr>
            <a:spLocks noGrp="1"/>
          </p:cNvSpPr>
          <p:nvPr>
            <p:ph type="ctrTitle"/>
          </p:nvPr>
        </p:nvSpPr>
        <p:spPr>
          <a:xfrm>
            <a:off x="5297762" y="329184"/>
            <a:ext cx="6251110" cy="1783080"/>
          </a:xfrm>
        </p:spPr>
        <p:txBody>
          <a:bodyPr vert="horz" lIns="91440" tIns="45720" rIns="91440" bIns="45720" rtlCol="0" anchor="b">
            <a:normAutofit/>
          </a:bodyPr>
          <a:lstStyle/>
          <a:p>
            <a:pPr algn="l"/>
            <a:r>
              <a:rPr lang="en-US" sz="5400" dirty="0"/>
              <a:t>Ethics</a:t>
            </a:r>
          </a:p>
        </p:txBody>
      </p:sp>
      <p:pic>
        <p:nvPicPr>
          <p:cNvPr id="12" name="Picture 11" descr="Silver metal newtons cradle">
            <a:extLst>
              <a:ext uri="{FF2B5EF4-FFF2-40B4-BE49-F238E27FC236}">
                <a16:creationId xmlns:a16="http://schemas.microsoft.com/office/drawing/2014/main" id="{E5993B9F-E7EE-612D-9C35-5AC3E1890F70}"/>
              </a:ext>
            </a:extLst>
          </p:cNvPr>
          <p:cNvPicPr>
            <a:picLocks noChangeAspect="1"/>
          </p:cNvPicPr>
          <p:nvPr/>
        </p:nvPicPr>
        <p:blipFill>
          <a:blip r:embed="rId2"/>
          <a:srcRect l="26995" r="24958"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7C9EEEA-3AB0-83F2-EA78-BB6816B0E6C3}"/>
              </a:ext>
            </a:extLst>
          </p:cNvPr>
          <p:cNvSpPr>
            <a:spLocks noGrp="1"/>
          </p:cNvSpPr>
          <p:nvPr>
            <p:ph type="subTitle" idx="1"/>
          </p:nvPr>
        </p:nvSpPr>
        <p:spPr>
          <a:xfrm>
            <a:off x="5297762" y="2706624"/>
            <a:ext cx="6251110" cy="3483864"/>
          </a:xfrm>
        </p:spPr>
        <p:txBody>
          <a:bodyPr vert="horz" lIns="91440" tIns="45720" rIns="91440" bIns="45720" rtlCol="0">
            <a:normAutofit/>
          </a:bodyPr>
          <a:lstStyle/>
          <a:p>
            <a:pPr marL="400050" indent="-228600" algn="l">
              <a:buClr>
                <a:srgbClr val="0070C0"/>
              </a:buClr>
              <a:buFont typeface="Arial" panose="020B0604020202020204" pitchFamily="34" charset="0"/>
              <a:buChar char="•"/>
            </a:pPr>
            <a:r>
              <a:rPr lang="en-US" sz="1800" dirty="0">
                <a:latin typeface="Arial" panose="020B0604020202020204" pitchFamily="34" charset="0"/>
                <a:cs typeface="Arial" panose="020B0604020202020204" pitchFamily="34" charset="0"/>
              </a:rPr>
              <a:t>I had to consider adherence to company values, processes, and procedures, as well as university ethical guidelines and potential legal requirements</a:t>
            </a:r>
          </a:p>
          <a:p>
            <a:pPr marL="400050" indent="-228600" algn="l">
              <a:buClr>
                <a:srgbClr val="0070C0"/>
              </a:buClr>
              <a:buFont typeface="Arial" panose="020B0604020202020204" pitchFamily="34" charset="0"/>
              <a:buChar char="•"/>
            </a:pPr>
            <a:r>
              <a:rPr lang="en-US" sz="1800" dirty="0">
                <a:latin typeface="Arial" panose="020B0604020202020204" pitchFamily="34" charset="0"/>
                <a:cs typeface="Arial" panose="020B0604020202020204" pitchFamily="34" charset="0"/>
              </a:rPr>
              <a:t>Ensure informed consent is obtained from participants, including their right to withdraw at any time.</a:t>
            </a:r>
          </a:p>
          <a:p>
            <a:pPr marL="400050" indent="-228600" algn="l">
              <a:buClr>
                <a:srgbClr val="0070C0"/>
              </a:buClr>
              <a:buFont typeface="Arial" panose="020B0604020202020204" pitchFamily="34" charset="0"/>
              <a:buChar char="•"/>
            </a:pPr>
            <a:r>
              <a:rPr lang="en-US" sz="1800" dirty="0">
                <a:latin typeface="Arial" panose="020B0604020202020204" pitchFamily="34" charset="0"/>
                <a:cs typeface="Arial" panose="020B0604020202020204" pitchFamily="34" charset="0"/>
              </a:rPr>
              <a:t>Avoid participants assuming activities are routine; clarify when data is being collected. </a:t>
            </a:r>
          </a:p>
          <a:p>
            <a:pPr marL="400050" indent="-228600" algn="l">
              <a:buClr>
                <a:srgbClr val="0070C0"/>
              </a:buClr>
              <a:buFont typeface="Arial" panose="020B0604020202020204" pitchFamily="34" charset="0"/>
              <a:buChar char="•"/>
            </a:pPr>
            <a:r>
              <a:rPr lang="en-US" sz="1800" dirty="0">
                <a:latin typeface="Arial" panose="020B0604020202020204" pitchFamily="34" charset="0"/>
                <a:cs typeface="Arial" panose="020B0604020202020204" pitchFamily="34" charset="0"/>
              </a:rPr>
              <a:t>Anonymity maintained during data collection and presentation to protect individuals and encourage honest responses.</a:t>
            </a:r>
          </a:p>
          <a:p>
            <a:pPr marL="342900" indent="-228600" algn="l">
              <a:buClr>
                <a:srgbClr val="0070C0"/>
              </a:buClr>
              <a:buFont typeface="Arial" panose="020B0604020202020204" pitchFamily="34" charset="0"/>
              <a:buChar char="•"/>
            </a:pPr>
            <a:endParaRPr lang="en-US" sz="1900" dirty="0"/>
          </a:p>
          <a:p>
            <a:pPr marL="342900" indent="-228600" algn="l">
              <a:buClr>
                <a:srgbClr val="0070C0"/>
              </a:buClr>
              <a:buFont typeface="Arial" panose="020B0604020202020204" pitchFamily="34" charset="0"/>
              <a:buChar char="•"/>
            </a:pPr>
            <a:endParaRPr lang="en-US" sz="1900" dirty="0"/>
          </a:p>
          <a:p>
            <a:pPr marL="342900" indent="-228600" algn="l">
              <a:buClr>
                <a:srgbClr val="0070C0"/>
              </a:buClr>
              <a:buFont typeface="Arial" panose="020B0604020202020204" pitchFamily="34" charset="0"/>
              <a:buChar char="•"/>
            </a:pPr>
            <a:endParaRPr lang="en-US" sz="1900" dirty="0"/>
          </a:p>
        </p:txBody>
      </p:sp>
    </p:spTree>
    <p:extLst>
      <p:ext uri="{BB962C8B-B14F-4D97-AF65-F5344CB8AC3E}">
        <p14:creationId xmlns:p14="http://schemas.microsoft.com/office/powerpoint/2010/main" val="2238225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9E495-A5DD-75AC-68E9-D254D5565707}"/>
              </a:ext>
            </a:extLst>
          </p:cNvPr>
          <p:cNvSpPr>
            <a:spLocks noGrp="1"/>
          </p:cNvSpPr>
          <p:nvPr>
            <p:ph type="ctrTitle"/>
          </p:nvPr>
        </p:nvSpPr>
        <p:spPr>
          <a:xfrm>
            <a:off x="841248" y="548640"/>
            <a:ext cx="3600860" cy="5431536"/>
          </a:xfrm>
        </p:spPr>
        <p:txBody>
          <a:bodyPr vert="horz" lIns="91440" tIns="45720" rIns="91440" bIns="45720" rtlCol="0" anchor="ctr">
            <a:normAutofit/>
          </a:bodyPr>
          <a:lstStyle/>
          <a:p>
            <a:pPr algn="l"/>
            <a:r>
              <a:rPr lang="en-US" sz="4600" kern="1200">
                <a:solidFill>
                  <a:schemeClr val="tx1"/>
                </a:solidFill>
                <a:latin typeface="+mj-lt"/>
                <a:ea typeface="+mj-ea"/>
                <a:cs typeface="+mj-cs"/>
              </a:rPr>
              <a:t>Consideration for Insider Research</a:t>
            </a:r>
          </a:p>
        </p:txBody>
      </p:sp>
      <p:sp>
        <p:nvSpPr>
          <p:cNvPr id="1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D5C8AE8B-392F-A6FB-E6BC-D6D46E4F7372}"/>
              </a:ext>
            </a:extLst>
          </p:cNvPr>
          <p:cNvSpPr>
            <a:spLocks noGrp="1" noChangeArrowheads="1"/>
          </p:cNvSpPr>
          <p:nvPr>
            <p:ph type="subTitle" idx="1"/>
          </p:nvPr>
        </p:nvSpPr>
        <p:spPr bwMode="auto">
          <a:xfrm>
            <a:off x="5126418" y="552091"/>
            <a:ext cx="6224335" cy="54315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R="0" lvl="0" algn="l" fontAlgn="base">
              <a:spcBef>
                <a:spcPct val="0"/>
              </a:spcBef>
              <a:spcAft>
                <a:spcPts val="600"/>
              </a:spcAft>
              <a:buClr>
                <a:schemeClr val="accent1"/>
              </a:buClr>
              <a:buSzTx/>
              <a:tabLst/>
            </a:pPr>
            <a:r>
              <a:rPr kumimoji="0" lang="en-US" altLang="en-US" sz="1900" b="1" i="0" u="none" strike="noStrike" cap="none" normalizeH="0" baseline="0" dirty="0">
                <a:ln>
                  <a:noFill/>
                </a:ln>
                <a:effectLst/>
              </a:rPr>
              <a:t>Strengths</a:t>
            </a:r>
            <a:r>
              <a:rPr kumimoji="0" lang="en-US" altLang="en-US" sz="1900" b="0" i="0" u="none" strike="noStrike" cap="none" normalizeH="0" baseline="0" dirty="0">
                <a:ln>
                  <a:noFill/>
                </a:ln>
                <a:effectLst/>
              </a:rPr>
              <a:t>:</a:t>
            </a:r>
          </a:p>
          <a:p>
            <a:pPr marL="457200" marR="0" lvl="0" indent="-342900" algn="l" fontAlgn="base">
              <a:spcBef>
                <a:spcPct val="0"/>
              </a:spcBef>
              <a:spcAft>
                <a:spcPts val="600"/>
              </a:spcAft>
              <a:buClr>
                <a:schemeClr val="accent1"/>
              </a:buClr>
              <a:buSzTx/>
              <a:buFont typeface="Wingdings" panose="05000000000000000000" pitchFamily="2" charset="2"/>
              <a:buChar char="Ø"/>
              <a:tabLst/>
            </a:pPr>
            <a:endParaRPr kumimoji="0" lang="en-US" altLang="en-US" sz="1900" b="0" i="0" u="none" strike="noStrike" cap="none" normalizeH="0" baseline="0" dirty="0">
              <a:ln>
                <a:noFill/>
              </a:ln>
              <a:effectLst/>
            </a:endParaRPr>
          </a:p>
          <a:p>
            <a:pPr marL="171450" marR="0" lvl="0" indent="-342900" algn="l" fontAlgn="base">
              <a:spcBef>
                <a:spcPct val="0"/>
              </a:spcBef>
              <a:spcAft>
                <a:spcPts val="600"/>
              </a:spcAft>
              <a:buClr>
                <a:schemeClr val="accent1"/>
              </a:buClr>
              <a:buSzTx/>
              <a:buFont typeface="Wingdings" panose="05000000000000000000" pitchFamily="2" charset="2"/>
              <a:buChar char="Ø"/>
              <a:tabLst/>
            </a:pPr>
            <a:r>
              <a:rPr kumimoji="0" lang="en-US" altLang="en-US" sz="1900" b="0" i="0" u="none" strike="noStrike" cap="none" normalizeH="0" baseline="0" dirty="0">
                <a:ln>
                  <a:noFill/>
                </a:ln>
                <a:effectLst/>
              </a:rPr>
              <a:t>Deep understanding of processes and social environment</a:t>
            </a:r>
          </a:p>
          <a:p>
            <a:pPr marL="171450" marR="0" lvl="0" indent="-342900" algn="l" fontAlgn="base">
              <a:spcBef>
                <a:spcPct val="0"/>
              </a:spcBef>
              <a:spcAft>
                <a:spcPts val="600"/>
              </a:spcAft>
              <a:buClr>
                <a:schemeClr val="accent1"/>
              </a:buClr>
              <a:buSzTx/>
              <a:buFont typeface="Wingdings" panose="05000000000000000000" pitchFamily="2" charset="2"/>
              <a:buChar char="Ø"/>
              <a:tabLst/>
            </a:pPr>
            <a:endParaRPr kumimoji="0" lang="en-US" altLang="en-US" sz="1900" b="0" i="0" u="none" strike="noStrike" cap="none" normalizeH="0" baseline="0" dirty="0">
              <a:ln>
                <a:noFill/>
              </a:ln>
              <a:effectLst/>
            </a:endParaRPr>
          </a:p>
          <a:p>
            <a:pPr marL="171450" marR="0" lvl="0" indent="-342900" algn="l" fontAlgn="base">
              <a:spcBef>
                <a:spcPct val="0"/>
              </a:spcBef>
              <a:spcAft>
                <a:spcPts val="600"/>
              </a:spcAft>
              <a:buClr>
                <a:schemeClr val="accent1"/>
              </a:buClr>
              <a:buSzTx/>
              <a:buFont typeface="Wingdings" panose="05000000000000000000" pitchFamily="2" charset="2"/>
              <a:buChar char="Ø"/>
              <a:tabLst/>
            </a:pPr>
            <a:r>
              <a:rPr kumimoji="0" lang="en-US" altLang="en-US" sz="1900" b="0" i="0" u="none" strike="noStrike" cap="none" normalizeH="0" baseline="0" dirty="0">
                <a:ln>
                  <a:noFill/>
                </a:ln>
                <a:effectLst/>
              </a:rPr>
              <a:t>Enhanced data interpretation through pre-understanding.</a:t>
            </a:r>
          </a:p>
          <a:p>
            <a:pPr marL="171450" marR="0" lvl="0" indent="-342900" algn="l" fontAlgn="base">
              <a:spcBef>
                <a:spcPct val="0"/>
              </a:spcBef>
              <a:spcAft>
                <a:spcPts val="600"/>
              </a:spcAft>
              <a:buClr>
                <a:schemeClr val="accent1"/>
              </a:buClr>
              <a:buSzTx/>
              <a:buFont typeface="Wingdings" panose="05000000000000000000" pitchFamily="2" charset="2"/>
              <a:buChar char="Ø"/>
              <a:tabLst/>
            </a:pPr>
            <a:endParaRPr lang="en-US" altLang="en-US" sz="1900" dirty="0"/>
          </a:p>
          <a:p>
            <a:pPr marR="0" lvl="0" algn="l" fontAlgn="base">
              <a:spcBef>
                <a:spcPct val="0"/>
              </a:spcBef>
              <a:spcAft>
                <a:spcPts val="600"/>
              </a:spcAft>
              <a:buClr>
                <a:schemeClr val="accent1"/>
              </a:buClr>
              <a:buSzTx/>
              <a:tabLst/>
            </a:pPr>
            <a:r>
              <a:rPr kumimoji="0" lang="en-US" altLang="en-US" sz="1900" b="1" i="0" u="none" strike="noStrike" cap="none" normalizeH="0" baseline="0" dirty="0">
                <a:ln>
                  <a:noFill/>
                </a:ln>
                <a:effectLst/>
              </a:rPr>
              <a:t>Challenges</a:t>
            </a:r>
            <a:r>
              <a:rPr kumimoji="0" lang="en-US" altLang="en-US" sz="1900" b="0" i="0" u="none" strike="noStrike" cap="none" normalizeH="0" baseline="0" dirty="0">
                <a:ln>
                  <a:noFill/>
                </a:ln>
                <a:effectLst/>
              </a:rPr>
              <a:t>:</a:t>
            </a:r>
          </a:p>
          <a:p>
            <a:pPr marL="457200" marR="0" lvl="0" indent="-342900" algn="l" fontAlgn="base">
              <a:spcBef>
                <a:spcPct val="0"/>
              </a:spcBef>
              <a:spcAft>
                <a:spcPts val="600"/>
              </a:spcAft>
              <a:buClr>
                <a:schemeClr val="accent1"/>
              </a:buClr>
              <a:buSzTx/>
              <a:buFont typeface="Wingdings" panose="05000000000000000000" pitchFamily="2" charset="2"/>
              <a:buChar char="Ø"/>
              <a:tabLst/>
            </a:pPr>
            <a:endParaRPr kumimoji="0" lang="en-US" altLang="en-US" sz="1900" b="0" i="0" u="none" strike="noStrike" cap="none" normalizeH="0" baseline="0" dirty="0">
              <a:ln>
                <a:noFill/>
              </a:ln>
              <a:effectLst/>
            </a:endParaRPr>
          </a:p>
          <a:p>
            <a:pPr marL="171450" marR="0" lvl="0" indent="-342900" algn="l" fontAlgn="base">
              <a:spcBef>
                <a:spcPct val="0"/>
              </a:spcBef>
              <a:spcAft>
                <a:spcPts val="600"/>
              </a:spcAft>
              <a:buClr>
                <a:schemeClr val="accent1"/>
              </a:buClr>
              <a:buSzTx/>
              <a:buFont typeface="Wingdings" panose="05000000000000000000" pitchFamily="2" charset="2"/>
              <a:buChar char="Ø"/>
              <a:tabLst/>
            </a:pPr>
            <a:r>
              <a:rPr kumimoji="0" lang="en-US" altLang="en-US" sz="1900" b="1" i="0" u="none" strike="noStrike" cap="none" normalizeH="0" baseline="0" dirty="0">
                <a:ln>
                  <a:noFill/>
                </a:ln>
                <a:effectLst/>
              </a:rPr>
              <a:t>Bias risk</a:t>
            </a:r>
            <a:r>
              <a:rPr kumimoji="0" lang="en-US" altLang="en-US" sz="1900" b="0" i="0" u="none" strike="noStrike" cap="none" normalizeH="0" baseline="0" dirty="0">
                <a:ln>
                  <a:noFill/>
                </a:ln>
                <a:effectLst/>
              </a:rPr>
              <a:t>: Pre-assumptions may overlook routine </a:t>
            </a:r>
            <a:r>
              <a:rPr kumimoji="0" lang="en-US" altLang="en-US" sz="1900" b="0" i="0" u="none" strike="noStrike" cap="none" normalizeH="0" baseline="0" dirty="0" err="1">
                <a:ln>
                  <a:noFill/>
                </a:ln>
                <a:effectLst/>
              </a:rPr>
              <a:t>behaviour`s</a:t>
            </a:r>
            <a:r>
              <a:rPr kumimoji="0" lang="en-US" altLang="en-US" sz="1900" b="0" i="0" u="none" strike="noStrike" cap="none" normalizeH="0" baseline="0" dirty="0">
                <a:ln>
                  <a:noFill/>
                </a:ln>
                <a:effectLst/>
              </a:rPr>
              <a:t> or practices.</a:t>
            </a:r>
          </a:p>
          <a:p>
            <a:pPr marL="171450" marR="0" lvl="0" indent="-342900" algn="l" fontAlgn="base">
              <a:spcBef>
                <a:spcPct val="0"/>
              </a:spcBef>
              <a:spcAft>
                <a:spcPts val="600"/>
              </a:spcAft>
              <a:buClr>
                <a:schemeClr val="accent1"/>
              </a:buClr>
              <a:buSzTx/>
              <a:buFont typeface="Wingdings" panose="05000000000000000000" pitchFamily="2" charset="2"/>
              <a:buChar char="Ø"/>
              <a:tabLst/>
            </a:pPr>
            <a:endParaRPr kumimoji="0" lang="en-US" altLang="en-US" sz="1900" b="0" i="0" u="none" strike="noStrike" cap="none" normalizeH="0" baseline="0" dirty="0">
              <a:ln>
                <a:noFill/>
              </a:ln>
              <a:effectLst/>
            </a:endParaRPr>
          </a:p>
          <a:p>
            <a:pPr marL="171450" marR="0" lvl="0" indent="-342900" algn="l" fontAlgn="base">
              <a:spcBef>
                <a:spcPct val="0"/>
              </a:spcBef>
              <a:spcAft>
                <a:spcPts val="600"/>
              </a:spcAft>
              <a:buClr>
                <a:schemeClr val="accent1"/>
              </a:buClr>
              <a:buSzTx/>
              <a:buFont typeface="Wingdings" panose="05000000000000000000" pitchFamily="2" charset="2"/>
              <a:buChar char="Ø"/>
              <a:tabLst/>
            </a:pPr>
            <a:r>
              <a:rPr kumimoji="0" lang="en-US" altLang="en-US" sz="1900" b="1" i="0" u="none" strike="noStrike" cap="none" normalizeH="0" baseline="0" dirty="0">
                <a:ln>
                  <a:noFill/>
                </a:ln>
                <a:effectLst/>
              </a:rPr>
              <a:t>Role duality</a:t>
            </a:r>
            <a:r>
              <a:rPr kumimoji="0" lang="en-US" altLang="en-US" sz="1900" b="0" i="0" u="none" strike="noStrike" cap="none" normalizeH="0" baseline="0" dirty="0">
                <a:ln>
                  <a:noFill/>
                </a:ln>
                <a:effectLst/>
              </a:rPr>
              <a:t>: Potential conflicts between professional and research responsibilities</a:t>
            </a:r>
          </a:p>
          <a:p>
            <a:pPr marL="171450" marR="0" lvl="0" indent="-342900" algn="l" fontAlgn="base">
              <a:spcBef>
                <a:spcPct val="0"/>
              </a:spcBef>
              <a:spcAft>
                <a:spcPts val="600"/>
              </a:spcAft>
              <a:buClr>
                <a:schemeClr val="accent1"/>
              </a:buClr>
              <a:buSzTx/>
              <a:buFont typeface="Wingdings" panose="05000000000000000000" pitchFamily="2" charset="2"/>
              <a:buChar char="Ø"/>
              <a:tabLst/>
            </a:pPr>
            <a:endParaRPr kumimoji="0" lang="en-US" altLang="en-US" sz="1900" b="0" i="0" u="none" strike="noStrike" cap="none" normalizeH="0" baseline="0" dirty="0">
              <a:ln>
                <a:noFill/>
              </a:ln>
              <a:effectLst/>
            </a:endParaRPr>
          </a:p>
          <a:p>
            <a:pPr marL="171450" marR="0" lvl="0" indent="-342900" algn="l" fontAlgn="base">
              <a:spcBef>
                <a:spcPct val="0"/>
              </a:spcBef>
              <a:spcAft>
                <a:spcPts val="600"/>
              </a:spcAft>
              <a:buClr>
                <a:schemeClr val="accent1"/>
              </a:buClr>
              <a:buSzTx/>
              <a:buFont typeface="Wingdings" panose="05000000000000000000" pitchFamily="2" charset="2"/>
              <a:buChar char="Ø"/>
              <a:tabLst/>
            </a:pPr>
            <a:r>
              <a:rPr kumimoji="0" lang="en-US" altLang="en-US" sz="1900" b="1" i="0" u="none" strike="noStrike" cap="none" normalizeH="0" baseline="0" dirty="0">
                <a:ln>
                  <a:noFill/>
                </a:ln>
                <a:effectLst/>
              </a:rPr>
              <a:t>Time limitations</a:t>
            </a:r>
            <a:r>
              <a:rPr kumimoji="0" lang="en-US" altLang="en-US" sz="1900" b="0" i="0" u="none" strike="noStrike" cap="none" normalizeH="0" baseline="0" dirty="0">
                <a:ln>
                  <a:noFill/>
                </a:ln>
                <a:effectLst/>
              </a:rPr>
              <a:t>: Balancing work and research demands</a:t>
            </a:r>
          </a:p>
          <a:p>
            <a:pPr marL="0" marR="0" lvl="0" indent="-228600" algn="l" fontAlgn="base">
              <a:spcBef>
                <a:spcPct val="0"/>
              </a:spcBef>
              <a:spcAft>
                <a:spcPts val="600"/>
              </a:spcAft>
              <a:buClrTx/>
              <a:buSzTx/>
              <a:buFont typeface="Arial" panose="020B0604020202020204" pitchFamily="34" charset="0"/>
              <a:buChar char="•"/>
              <a:tabLst/>
            </a:pPr>
            <a:endParaRPr kumimoji="0" lang="en-US" altLang="en-US" sz="1900" b="0" i="0" u="none" strike="noStrike" cap="none" normalizeH="0" baseline="0" dirty="0">
              <a:ln>
                <a:noFill/>
              </a:ln>
              <a:effectLst/>
            </a:endParaRPr>
          </a:p>
        </p:txBody>
      </p:sp>
    </p:spTree>
    <p:extLst>
      <p:ext uri="{BB962C8B-B14F-4D97-AF65-F5344CB8AC3E}">
        <p14:creationId xmlns:p14="http://schemas.microsoft.com/office/powerpoint/2010/main" val="28541360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Hands holding each other's wrists and interlinked to form a circle">
            <a:extLst>
              <a:ext uri="{FF2B5EF4-FFF2-40B4-BE49-F238E27FC236}">
                <a16:creationId xmlns:a16="http://schemas.microsoft.com/office/drawing/2014/main" id="{FA898C7C-F7FF-72CF-44D7-B0063A513419}"/>
              </a:ext>
            </a:extLst>
          </p:cNvPr>
          <p:cNvPicPr>
            <a:picLocks noChangeAspect="1"/>
          </p:cNvPicPr>
          <p:nvPr/>
        </p:nvPicPr>
        <p:blipFill>
          <a:blip r:embed="rId2"/>
          <a:srcRect l="2432" r="20866" b="9091"/>
          <a:stretch/>
        </p:blipFill>
        <p:spPr>
          <a:xfrm>
            <a:off x="3523488" y="10"/>
            <a:ext cx="8668512" cy="6857990"/>
          </a:xfrm>
          <a:prstGeom prst="rect">
            <a:avLst/>
          </a:prstGeom>
        </p:spPr>
      </p:pic>
      <p:sp>
        <p:nvSpPr>
          <p:cNvPr id="48" name="Rectangle 47">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A9E495-A5DD-75AC-68E9-D254D5565707}"/>
              </a:ext>
            </a:extLst>
          </p:cNvPr>
          <p:cNvSpPr>
            <a:spLocks noGrp="1"/>
          </p:cNvSpPr>
          <p:nvPr>
            <p:ph type="ctrTitle"/>
          </p:nvPr>
        </p:nvSpPr>
        <p:spPr>
          <a:xfrm>
            <a:off x="371094" y="880110"/>
            <a:ext cx="8668512" cy="1459992"/>
          </a:xfrm>
        </p:spPr>
        <p:txBody>
          <a:bodyPr vert="horz" lIns="91440" tIns="45720" rIns="91440" bIns="45720" rtlCol="0" anchor="b">
            <a:noAutofit/>
          </a:bodyPr>
          <a:lstStyle/>
          <a:p>
            <a:pPr algn="l"/>
            <a:r>
              <a:rPr lang="en-US" sz="4000" b="1" dirty="0"/>
              <a:t>Literature Review: Exploring the impact of engagement on workplace safety </a:t>
            </a:r>
          </a:p>
        </p:txBody>
      </p:sp>
      <p:sp>
        <p:nvSpPr>
          <p:cNvPr id="45" name="Rectangle 4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7" name="Rectangle 4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A7C9EEEA-3AB0-83F2-EA78-BB6816B0E6C3}"/>
              </a:ext>
            </a:extLst>
          </p:cNvPr>
          <p:cNvSpPr>
            <a:spLocks noGrp="1"/>
          </p:cNvSpPr>
          <p:nvPr>
            <p:ph type="subTitle" idx="1"/>
          </p:nvPr>
        </p:nvSpPr>
        <p:spPr>
          <a:xfrm>
            <a:off x="371094" y="2641728"/>
            <a:ext cx="6629146" cy="3527298"/>
          </a:xfrm>
        </p:spPr>
        <p:txBody>
          <a:bodyPr vert="horz" lIns="91440" tIns="45720" rIns="91440" bIns="45720" rtlCol="0" anchor="t">
            <a:normAutofit/>
          </a:bodyPr>
          <a:lstStyle/>
          <a:p>
            <a:pPr marL="114300" indent="-228600" algn="l">
              <a:buClr>
                <a:schemeClr val="accent1"/>
              </a:buClr>
              <a:buFont typeface="Arial" panose="020B0604020202020204" pitchFamily="34" charset="0"/>
              <a:buChar char="•"/>
            </a:pPr>
            <a:r>
              <a:rPr lang="en-US" sz="2000" b="1" dirty="0">
                <a:latin typeface="Arial" panose="020B0604020202020204" pitchFamily="34" charset="0"/>
                <a:cs typeface="Arial" panose="020B0604020202020204" pitchFamily="34" charset="0"/>
              </a:rPr>
              <a:t>Research Context</a:t>
            </a:r>
          </a:p>
          <a:p>
            <a:pPr marL="457200" indent="-228600" algn="l">
              <a:buClr>
                <a:schemeClr val="accent1"/>
              </a:buClr>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571500" indent="-342900" algn="l">
              <a:buClr>
                <a:schemeClr val="accent1"/>
              </a:buClr>
              <a:buFont typeface="Wingdings" panose="05000000000000000000" pitchFamily="2" charset="2"/>
              <a:buChar char="Ø"/>
            </a:pPr>
            <a:r>
              <a:rPr lang="en-US" sz="2000" b="1" dirty="0">
                <a:latin typeface="Arial" panose="020B0604020202020204" pitchFamily="34" charset="0"/>
                <a:cs typeface="Arial" panose="020B0604020202020204" pitchFamily="34" charset="0"/>
              </a:rPr>
              <a:t>Objective</a:t>
            </a:r>
            <a:r>
              <a:rPr lang="en-US" sz="2000" dirty="0">
                <a:latin typeface="Arial" panose="020B0604020202020204" pitchFamily="34" charset="0"/>
                <a:cs typeface="Arial" panose="020B0604020202020204" pitchFamily="34" charset="0"/>
              </a:rPr>
              <a:t>: Examine the correlation between employee engagement days and workforce accident statistics.</a:t>
            </a:r>
          </a:p>
          <a:p>
            <a:pPr marL="571500" indent="-342900" algn="l">
              <a:buClr>
                <a:schemeClr val="accent1"/>
              </a:buClr>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571500" indent="-342900" algn="l">
              <a:buClr>
                <a:schemeClr val="accent1"/>
              </a:buClr>
              <a:buFont typeface="Wingdings" panose="05000000000000000000" pitchFamily="2" charset="2"/>
              <a:buChar char="Ø"/>
            </a:pPr>
            <a:r>
              <a:rPr lang="en-US" sz="2000" dirty="0">
                <a:latin typeface="Arial" panose="020B0604020202020204" pitchFamily="34" charset="0"/>
                <a:cs typeface="Arial" panose="020B0604020202020204" pitchFamily="34" charset="0"/>
              </a:rPr>
              <a:t>Focused on employee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safety culture, and engagement as drivers for accident reduction.</a:t>
            </a:r>
          </a:p>
          <a:p>
            <a:pPr marL="342900" indent="-228600" algn="l">
              <a:buClr>
                <a:srgbClr val="0070C0"/>
              </a:buClr>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3354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6C4118A-B523-45D9-B427-8E05B2DEA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ysClr val="windowText" lastClr="000000"/>
                </a:solidFill>
              </a:ln>
            </a:endParaRPr>
          </a:p>
        </p:txBody>
      </p:sp>
      <p:sp>
        <p:nvSpPr>
          <p:cNvPr id="2" name="Title 1">
            <a:extLst>
              <a:ext uri="{FF2B5EF4-FFF2-40B4-BE49-F238E27FC236}">
                <a16:creationId xmlns:a16="http://schemas.microsoft.com/office/drawing/2014/main" id="{E9A9E495-A5DD-75AC-68E9-D254D5565707}"/>
              </a:ext>
            </a:extLst>
          </p:cNvPr>
          <p:cNvSpPr>
            <a:spLocks noGrp="1"/>
          </p:cNvSpPr>
          <p:nvPr>
            <p:ph type="ctrTitle"/>
          </p:nvPr>
        </p:nvSpPr>
        <p:spPr>
          <a:xfrm>
            <a:off x="189404" y="156498"/>
            <a:ext cx="6105655" cy="1643727"/>
          </a:xfrm>
          <a:noFill/>
        </p:spPr>
        <p:txBody>
          <a:bodyPr vert="horz" lIns="91440" tIns="45720" rIns="91440" bIns="45720" rtlCol="0">
            <a:normAutofit/>
          </a:bodyPr>
          <a:lstStyle/>
          <a:p>
            <a:pPr algn="l"/>
            <a:r>
              <a:rPr lang="en-US" sz="5200" dirty="0"/>
              <a:t>Models </a:t>
            </a:r>
            <a:br>
              <a:rPr lang="en-US" sz="5200" dirty="0"/>
            </a:br>
            <a:endParaRPr lang="en-US" sz="5200" b="1" dirty="0"/>
          </a:p>
        </p:txBody>
      </p:sp>
      <p:sp>
        <p:nvSpPr>
          <p:cNvPr id="3" name="Subtitle 2">
            <a:extLst>
              <a:ext uri="{FF2B5EF4-FFF2-40B4-BE49-F238E27FC236}">
                <a16:creationId xmlns:a16="http://schemas.microsoft.com/office/drawing/2014/main" id="{A7C9EEEA-3AB0-83F2-EA78-BB6816B0E6C3}"/>
              </a:ext>
            </a:extLst>
          </p:cNvPr>
          <p:cNvSpPr>
            <a:spLocks noGrp="1"/>
          </p:cNvSpPr>
          <p:nvPr>
            <p:ph type="subTitle" idx="1"/>
          </p:nvPr>
        </p:nvSpPr>
        <p:spPr>
          <a:xfrm>
            <a:off x="189404" y="1109609"/>
            <a:ext cx="5546311" cy="5019477"/>
          </a:xfrm>
          <a:noFill/>
        </p:spPr>
        <p:txBody>
          <a:bodyPr vert="horz" lIns="91440" tIns="45720" rIns="91440" bIns="45720" rtlCol="0">
            <a:normAutofit fontScale="92500" lnSpcReduction="20000"/>
          </a:bodyPr>
          <a:lstStyle/>
          <a:p>
            <a:pPr algn="l"/>
            <a:endParaRPr lang="en-US" sz="1800" dirty="0"/>
          </a:p>
          <a:p>
            <a:pPr algn="l"/>
            <a:r>
              <a:rPr lang="en-US" sz="1800" b="1" dirty="0"/>
              <a:t>DuPont’s Bradley Curve (2009)</a:t>
            </a:r>
            <a:endParaRPr lang="en-US" sz="1800" dirty="0"/>
          </a:p>
          <a:p>
            <a:pPr marL="742950" lvl="1" indent="-228600" algn="l">
              <a:buFont typeface="Arial" panose="020B0604020202020204" pitchFamily="34" charset="0"/>
              <a:buChar char="•"/>
            </a:pPr>
            <a:r>
              <a:rPr lang="en-US" sz="1800" dirty="0"/>
              <a:t>Correlates safety culture maturity with sustainable safety performance.</a:t>
            </a:r>
          </a:p>
          <a:p>
            <a:pPr marL="742950" lvl="1" indent="-228600" algn="l">
              <a:buFont typeface="Arial" panose="020B0604020202020204" pitchFamily="34" charset="0"/>
              <a:buChar char="•"/>
            </a:pPr>
            <a:r>
              <a:rPr lang="en-US" sz="1800" dirty="0"/>
              <a:t>Mature cultures: Near-zero injury rates, empowered workforce.</a:t>
            </a:r>
          </a:p>
          <a:p>
            <a:pPr algn="l"/>
            <a:r>
              <a:rPr lang="en-US" sz="1800" b="1" dirty="0"/>
              <a:t>Cooper’s Safety Culture Model (2000)</a:t>
            </a:r>
            <a:endParaRPr lang="en-US" sz="1800" dirty="0"/>
          </a:p>
          <a:p>
            <a:pPr marL="742950" lvl="1" indent="-228600" algn="l">
              <a:buFont typeface="Arial" panose="020B0604020202020204" pitchFamily="34" charset="0"/>
              <a:buChar char="•"/>
            </a:pPr>
            <a:r>
              <a:rPr lang="en-US" sz="1800" dirty="0"/>
              <a:t>Three domains: Psychological (attitudes), Behavioral (actions), Situational (systems).</a:t>
            </a:r>
          </a:p>
          <a:p>
            <a:pPr marL="742950" lvl="1" indent="-228600" algn="l">
              <a:buFont typeface="Arial" panose="020B0604020202020204" pitchFamily="34" charset="0"/>
              <a:buChar char="•"/>
            </a:pPr>
            <a:r>
              <a:rPr lang="en-US" sz="1800" dirty="0"/>
              <a:t>Engagement days enhance safety in all domains, reducing unsafe behaviors and accidents.</a:t>
            </a:r>
          </a:p>
          <a:p>
            <a:pPr algn="l"/>
            <a:r>
              <a:rPr lang="en-US" sz="1800" b="1" dirty="0"/>
              <a:t>Kahn’s Employee Engagement Model (1990)</a:t>
            </a:r>
            <a:endParaRPr lang="en-US" sz="1800" dirty="0"/>
          </a:p>
          <a:p>
            <a:pPr marL="742950" lvl="1" indent="-228600" algn="l">
              <a:buFont typeface="Arial" panose="020B0604020202020204" pitchFamily="34" charset="0"/>
              <a:buChar char="•"/>
            </a:pPr>
            <a:r>
              <a:rPr lang="en-US" sz="1800" dirty="0"/>
              <a:t>Conditions for engagement: Meaningfulness, Safety, Availability.</a:t>
            </a:r>
          </a:p>
          <a:p>
            <a:pPr marL="742950" lvl="1" indent="-228600" algn="l">
              <a:buFont typeface="Arial" panose="020B0604020202020204" pitchFamily="34" charset="0"/>
              <a:buChar char="•"/>
            </a:pPr>
            <a:r>
              <a:rPr lang="en-US" sz="1800" dirty="0"/>
              <a:t>Safety sessions: Foster trust, align values, reduce stress, and improve vigilance.</a:t>
            </a:r>
          </a:p>
          <a:p>
            <a:pPr algn="l"/>
            <a:r>
              <a:rPr lang="en-US" sz="1800" b="1" dirty="0"/>
              <a:t>Maslow’s Hierarchy of Needs (1943)</a:t>
            </a:r>
            <a:endParaRPr lang="en-US" sz="1800" dirty="0"/>
          </a:p>
          <a:p>
            <a:pPr marL="742950" lvl="1" indent="-228600" algn="l">
              <a:buFont typeface="Arial" panose="020B0604020202020204" pitchFamily="34" charset="0"/>
              <a:buChar char="•"/>
            </a:pPr>
            <a:r>
              <a:rPr lang="en-US" sz="1800" dirty="0"/>
              <a:t>Emphasizes meeting safety needs before enabling higher engagement levels.</a:t>
            </a:r>
          </a:p>
          <a:p>
            <a:pPr marL="742950" lvl="1" indent="-228600" algn="l">
              <a:buFont typeface="Arial" panose="020B0604020202020204" pitchFamily="34" charset="0"/>
              <a:buChar char="•"/>
            </a:pPr>
            <a:r>
              <a:rPr lang="en-US" sz="1800" dirty="0"/>
              <a:t>Safety sessions satisfy foundational needs, fostering motivation and proactive </a:t>
            </a:r>
            <a:r>
              <a:rPr lang="en-US" sz="1800" dirty="0" err="1"/>
              <a:t>behaviours</a:t>
            </a:r>
            <a:r>
              <a:rPr lang="en-US" sz="1800" dirty="0"/>
              <a:t>.</a:t>
            </a:r>
          </a:p>
          <a:p>
            <a:pPr marL="342900" indent="-228600" algn="l">
              <a:buClr>
                <a:srgbClr val="0070C0"/>
              </a:buClr>
              <a:buFont typeface="Arial" panose="020B0604020202020204" pitchFamily="34" charset="0"/>
              <a:buChar char="•"/>
            </a:pPr>
            <a:endParaRPr lang="en-US" sz="500" dirty="0"/>
          </a:p>
        </p:txBody>
      </p:sp>
      <p:pic>
        <p:nvPicPr>
          <p:cNvPr id="5" name="Picture 4" descr="Colorful carved figures of humans">
            <a:extLst>
              <a:ext uri="{FF2B5EF4-FFF2-40B4-BE49-F238E27FC236}">
                <a16:creationId xmlns:a16="http://schemas.microsoft.com/office/drawing/2014/main" id="{D49CD016-AF26-1DE4-7214-66B188A5F7C7}"/>
              </a:ext>
            </a:extLst>
          </p:cNvPr>
          <p:cNvPicPr>
            <a:picLocks noChangeAspect="1"/>
          </p:cNvPicPr>
          <p:nvPr/>
        </p:nvPicPr>
        <p:blipFill>
          <a:blip r:embed="rId2"/>
          <a:srcRect l="18400" r="18166" b="-1"/>
          <a:stretch/>
        </p:blipFill>
        <p:spPr>
          <a:xfrm>
            <a:off x="6095999" y="10"/>
            <a:ext cx="6105655" cy="6857990"/>
          </a:xfrm>
          <a:prstGeom prst="rect">
            <a:avLst/>
          </a:prstGeom>
        </p:spPr>
      </p:pic>
    </p:spTree>
    <p:extLst>
      <p:ext uri="{BB962C8B-B14F-4D97-AF65-F5344CB8AC3E}">
        <p14:creationId xmlns:p14="http://schemas.microsoft.com/office/powerpoint/2010/main" val="518471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carved figures of humans">
            <a:extLst>
              <a:ext uri="{FF2B5EF4-FFF2-40B4-BE49-F238E27FC236}">
                <a16:creationId xmlns:a16="http://schemas.microsoft.com/office/drawing/2014/main" id="{D49CD016-AF26-1DE4-7214-66B188A5F7C7}"/>
              </a:ext>
            </a:extLst>
          </p:cNvPr>
          <p:cNvPicPr>
            <a:picLocks noChangeAspect="1"/>
          </p:cNvPicPr>
          <p:nvPr/>
        </p:nvPicPr>
        <p:blipFill>
          <a:blip r:embed="rId2"/>
          <a:srcRect t="459"/>
          <a:stretch/>
        </p:blipFill>
        <p:spPr>
          <a:xfrm>
            <a:off x="6411074" y="10"/>
            <a:ext cx="5780923" cy="6857990"/>
          </a:xfrm>
          <a:prstGeom prst="rect">
            <a:avLst/>
          </a:prstGeom>
        </p:spPr>
      </p:pic>
      <p:sp>
        <p:nvSpPr>
          <p:cNvPr id="75" name="Rectangle 7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A9E495-A5DD-75AC-68E9-D254D5565707}"/>
              </a:ext>
            </a:extLst>
          </p:cNvPr>
          <p:cNvSpPr>
            <a:spLocks noGrp="1"/>
          </p:cNvSpPr>
          <p:nvPr>
            <p:ph type="ctrTitle"/>
          </p:nvPr>
        </p:nvSpPr>
        <p:spPr>
          <a:xfrm>
            <a:off x="111131" y="184935"/>
            <a:ext cx="5233315" cy="1643865"/>
          </a:xfrm>
        </p:spPr>
        <p:txBody>
          <a:bodyPr vert="horz" lIns="91440" tIns="45720" rIns="91440" bIns="45720" rtlCol="0" anchor="ctr">
            <a:normAutofit/>
          </a:bodyPr>
          <a:lstStyle/>
          <a:p>
            <a:pPr algn="l"/>
            <a:r>
              <a:rPr lang="en-US" sz="4900" dirty="0"/>
              <a:t>Theories</a:t>
            </a:r>
            <a:br>
              <a:rPr lang="en-US" sz="4000" dirty="0"/>
            </a:br>
            <a:endParaRPr lang="en-US" sz="4000" b="1" dirty="0"/>
          </a:p>
        </p:txBody>
      </p:sp>
      <p:sp>
        <p:nvSpPr>
          <p:cNvPr id="3" name="Subtitle 2">
            <a:extLst>
              <a:ext uri="{FF2B5EF4-FFF2-40B4-BE49-F238E27FC236}">
                <a16:creationId xmlns:a16="http://schemas.microsoft.com/office/drawing/2014/main" id="{A7C9EEEA-3AB0-83F2-EA78-BB6816B0E6C3}"/>
              </a:ext>
            </a:extLst>
          </p:cNvPr>
          <p:cNvSpPr>
            <a:spLocks noGrp="1"/>
          </p:cNvSpPr>
          <p:nvPr>
            <p:ph type="subTitle" idx="1"/>
          </p:nvPr>
        </p:nvSpPr>
        <p:spPr>
          <a:xfrm>
            <a:off x="111130" y="1263721"/>
            <a:ext cx="6145831" cy="5330665"/>
          </a:xfrm>
        </p:spPr>
        <p:txBody>
          <a:bodyPr vert="horz" lIns="91440" tIns="45720" rIns="91440" bIns="45720" rtlCol="0">
            <a:normAutofit fontScale="92500" lnSpcReduction="20000"/>
          </a:bodyPr>
          <a:lstStyle/>
          <a:p>
            <a:pPr algn="l"/>
            <a:r>
              <a:rPr lang="en-US" sz="1900" b="1" dirty="0"/>
              <a:t>Industry Insights</a:t>
            </a:r>
          </a:p>
          <a:p>
            <a:pPr marL="57150" indent="-285750" algn="l">
              <a:buClr>
                <a:schemeClr val="accent1"/>
              </a:buClr>
              <a:buFont typeface="Wingdings" panose="05000000000000000000" pitchFamily="2" charset="2"/>
              <a:buChar char="Ø"/>
            </a:pPr>
            <a:r>
              <a:rPr lang="en-US" sz="1900" b="1" dirty="0"/>
              <a:t>Behavioral Challenges</a:t>
            </a:r>
            <a:r>
              <a:rPr lang="en-US" sz="1900" dirty="0"/>
              <a:t>: Cutting corners and non-compliance are common.</a:t>
            </a:r>
          </a:p>
          <a:p>
            <a:pPr marL="57150" indent="-285750" algn="l">
              <a:buClr>
                <a:schemeClr val="accent1"/>
              </a:buClr>
              <a:buFont typeface="Wingdings" panose="05000000000000000000" pitchFamily="2" charset="2"/>
              <a:buChar char="Ø"/>
            </a:pPr>
            <a:r>
              <a:rPr lang="en-US" sz="1900" b="1" dirty="0"/>
              <a:t>Accidents</a:t>
            </a:r>
            <a:r>
              <a:rPr lang="en-US" sz="1900" dirty="0"/>
              <a:t>: Avoidable through targeted engagement interventions.</a:t>
            </a:r>
          </a:p>
          <a:p>
            <a:pPr marL="57150" indent="-285750" algn="l">
              <a:buClr>
                <a:schemeClr val="accent1"/>
              </a:buClr>
              <a:buFont typeface="Wingdings" panose="05000000000000000000" pitchFamily="2" charset="2"/>
              <a:buChar char="Ø"/>
            </a:pPr>
            <a:r>
              <a:rPr lang="en-US" sz="1900" b="1" dirty="0"/>
              <a:t>Trends</a:t>
            </a:r>
            <a:r>
              <a:rPr lang="en-US" sz="1900" dirty="0"/>
              <a:t>: Growing global focus on engagement as seen in rising Google searches since 2009.</a:t>
            </a:r>
          </a:p>
          <a:p>
            <a:pPr indent="-228600" algn="l">
              <a:buFont typeface="Arial" panose="020B0604020202020204" pitchFamily="34" charset="0"/>
              <a:buChar char="•"/>
            </a:pPr>
            <a:endParaRPr lang="en-US" sz="1900" dirty="0"/>
          </a:p>
          <a:p>
            <a:pPr algn="l"/>
            <a:r>
              <a:rPr lang="en-US" sz="1900" b="1" dirty="0"/>
              <a:t>Business Implications</a:t>
            </a:r>
            <a:endParaRPr lang="en-US" sz="1900" dirty="0"/>
          </a:p>
          <a:p>
            <a:pPr marL="57150" indent="-285750" algn="l">
              <a:buClr>
                <a:schemeClr val="accent1"/>
              </a:buClr>
              <a:buFont typeface="Wingdings" panose="05000000000000000000" pitchFamily="2" charset="2"/>
              <a:buChar char="Ø"/>
            </a:pPr>
            <a:r>
              <a:rPr lang="en-US" sz="1900" b="1" dirty="0"/>
              <a:t>Cost Reduction</a:t>
            </a:r>
            <a:r>
              <a:rPr lang="en-US" sz="1900" dirty="0"/>
              <a:t>: Fewer incidents lead to lower investigation and claims expenses.</a:t>
            </a:r>
          </a:p>
          <a:p>
            <a:pPr marL="57150" indent="-285750" algn="l">
              <a:buClr>
                <a:schemeClr val="accent1"/>
              </a:buClr>
              <a:buFont typeface="Wingdings" panose="05000000000000000000" pitchFamily="2" charset="2"/>
              <a:buChar char="Ø"/>
            </a:pPr>
            <a:r>
              <a:rPr lang="en-US" sz="1900" b="1" dirty="0"/>
              <a:t>Moral &amp; Legal Obligations</a:t>
            </a:r>
            <a:r>
              <a:rPr lang="en-US" sz="1900" dirty="0"/>
              <a:t>: Aligns with Section 2(1) of the Health and Safety at Work Act.</a:t>
            </a:r>
          </a:p>
          <a:p>
            <a:pPr marL="57150" indent="-285750" algn="l">
              <a:buClr>
                <a:schemeClr val="accent1"/>
              </a:buClr>
              <a:buFont typeface="Wingdings" panose="05000000000000000000" pitchFamily="2" charset="2"/>
              <a:buChar char="Ø"/>
            </a:pPr>
            <a:r>
              <a:rPr lang="en-US" sz="1900" b="1" dirty="0"/>
              <a:t>Cultural Alignment</a:t>
            </a:r>
            <a:r>
              <a:rPr lang="en-US" sz="1900" dirty="0"/>
              <a:t>: Reinforces organizational values (e.g., Tata’s five core values).</a:t>
            </a:r>
          </a:p>
          <a:p>
            <a:pPr indent="-228600" algn="l">
              <a:buFont typeface="Arial" panose="020B0604020202020204" pitchFamily="34" charset="0"/>
              <a:buChar char="•"/>
            </a:pPr>
            <a:endParaRPr lang="en-US" sz="1900" dirty="0"/>
          </a:p>
          <a:p>
            <a:pPr algn="l"/>
            <a:r>
              <a:rPr lang="en-US" sz="1900" b="1" dirty="0"/>
              <a:t>Key Takeaway</a:t>
            </a:r>
            <a:endParaRPr lang="en-US" sz="1900" dirty="0"/>
          </a:p>
          <a:p>
            <a:pPr marL="57150" indent="-285750" algn="l">
              <a:buClr>
                <a:schemeClr val="accent1"/>
              </a:buClr>
              <a:buFont typeface="Wingdings" panose="05000000000000000000" pitchFamily="2" charset="2"/>
              <a:buChar char="Ø"/>
            </a:pPr>
            <a:r>
              <a:rPr lang="en-US" sz="1900" dirty="0"/>
              <a:t>Effective employee engagement directly enhances safety culture, reducing accidents while improving morale and operational performance.</a:t>
            </a:r>
          </a:p>
          <a:p>
            <a:pPr marL="342900" indent="-228600" algn="l">
              <a:buClr>
                <a:srgbClr val="0070C0"/>
              </a:buClr>
              <a:buFont typeface="Arial" panose="020B0604020202020204" pitchFamily="34" charset="0"/>
              <a:buChar char="•"/>
            </a:pPr>
            <a:endParaRPr lang="en-US" sz="800" dirty="0"/>
          </a:p>
        </p:txBody>
      </p:sp>
    </p:spTree>
    <p:extLst>
      <p:ext uri="{BB962C8B-B14F-4D97-AF65-F5344CB8AC3E}">
        <p14:creationId xmlns:p14="http://schemas.microsoft.com/office/powerpoint/2010/main" val="3297400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9E495-A5DD-75AC-68E9-D254D5565707}"/>
              </a:ext>
            </a:extLst>
          </p:cNvPr>
          <p:cNvSpPr>
            <a:spLocks noGrp="1"/>
          </p:cNvSpPr>
          <p:nvPr>
            <p:ph type="ctrTitle"/>
          </p:nvPr>
        </p:nvSpPr>
        <p:spPr>
          <a:xfrm>
            <a:off x="523875" y="219075"/>
            <a:ext cx="8267700" cy="923330"/>
          </a:xfrm>
        </p:spPr>
        <p:txBody>
          <a:bodyPr>
            <a:normAutofit fontScale="90000"/>
          </a:bodyPr>
          <a:lstStyle/>
          <a:p>
            <a:pPr algn="l"/>
            <a:r>
              <a:rPr lang="en-US" dirty="0">
                <a:latin typeface="+mj-lt"/>
                <a:ea typeface="+mj-ea"/>
                <a:cs typeface="+mj-cs"/>
              </a:rPr>
              <a:t>Methods</a:t>
            </a:r>
            <a:br>
              <a:rPr lang="en-US" sz="1800" dirty="0">
                <a:latin typeface="+mj-lt"/>
                <a:ea typeface="+mj-ea"/>
                <a:cs typeface="+mj-cs"/>
              </a:rPr>
            </a:br>
            <a:endParaRPr lang="en-GB" sz="1800" b="1" dirty="0">
              <a:solidFill>
                <a:srgbClr val="0070C0"/>
              </a:solidFill>
              <a:latin typeface="Arial" panose="020B0604020202020204" pitchFamily="34" charset="0"/>
              <a:cs typeface="Arial" panose="020B0604020202020204" pitchFamily="34" charset="0"/>
            </a:endParaRPr>
          </a:p>
        </p:txBody>
      </p:sp>
      <p:sp>
        <p:nvSpPr>
          <p:cNvPr id="7" name="Arrow: Chevron 6">
            <a:extLst>
              <a:ext uri="{FF2B5EF4-FFF2-40B4-BE49-F238E27FC236}">
                <a16:creationId xmlns:a16="http://schemas.microsoft.com/office/drawing/2014/main" id="{936ABB86-698F-2AA2-6446-6D2092C25096}"/>
              </a:ext>
            </a:extLst>
          </p:cNvPr>
          <p:cNvSpPr/>
          <p:nvPr/>
        </p:nvSpPr>
        <p:spPr>
          <a:xfrm>
            <a:off x="614360" y="2267814"/>
            <a:ext cx="4181476" cy="2255076"/>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Arrow: Chevron 7">
            <a:extLst>
              <a:ext uri="{FF2B5EF4-FFF2-40B4-BE49-F238E27FC236}">
                <a16:creationId xmlns:a16="http://schemas.microsoft.com/office/drawing/2014/main" id="{74B1F333-EDCE-A79E-0740-BC8AD23DA4E5}"/>
              </a:ext>
            </a:extLst>
          </p:cNvPr>
          <p:cNvSpPr/>
          <p:nvPr/>
        </p:nvSpPr>
        <p:spPr>
          <a:xfrm>
            <a:off x="4105274" y="2267814"/>
            <a:ext cx="4067176" cy="2185537"/>
          </a:xfrm>
          <a:prstGeom prst="chevron">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Arrow: Chevron 8">
            <a:extLst>
              <a:ext uri="{FF2B5EF4-FFF2-40B4-BE49-F238E27FC236}">
                <a16:creationId xmlns:a16="http://schemas.microsoft.com/office/drawing/2014/main" id="{5A8E41DC-88D7-8FB4-C51F-0693D9B10C7E}"/>
              </a:ext>
            </a:extLst>
          </p:cNvPr>
          <p:cNvSpPr/>
          <p:nvPr/>
        </p:nvSpPr>
        <p:spPr>
          <a:xfrm>
            <a:off x="7396166" y="2198275"/>
            <a:ext cx="4400551" cy="2255076"/>
          </a:xfrm>
          <a:prstGeom prst="chevron">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Data Measuring</a:t>
            </a:r>
            <a:endParaRPr lang="en-GB" sz="2000" dirty="0">
              <a:solidFill>
                <a:schemeClr val="tx1"/>
              </a:solidFill>
            </a:endParaRPr>
          </a:p>
        </p:txBody>
      </p:sp>
      <p:sp>
        <p:nvSpPr>
          <p:cNvPr id="12" name="TextBox 11">
            <a:extLst>
              <a:ext uri="{FF2B5EF4-FFF2-40B4-BE49-F238E27FC236}">
                <a16:creationId xmlns:a16="http://schemas.microsoft.com/office/drawing/2014/main" id="{1D51D2EE-854C-93EF-EDDF-A45E08C6D872}"/>
              </a:ext>
            </a:extLst>
          </p:cNvPr>
          <p:cNvSpPr txBox="1"/>
          <p:nvPr/>
        </p:nvSpPr>
        <p:spPr>
          <a:xfrm>
            <a:off x="2019299" y="3210686"/>
            <a:ext cx="1857375" cy="707886"/>
          </a:xfrm>
          <a:prstGeom prst="rect">
            <a:avLst/>
          </a:prstGeom>
          <a:noFill/>
        </p:spPr>
        <p:txBody>
          <a:bodyPr wrap="square">
            <a:spAutoFit/>
          </a:bodyPr>
          <a:lstStyle/>
          <a:p>
            <a:r>
              <a:rPr lang="en-GB" sz="2000" dirty="0">
                <a:solidFill>
                  <a:schemeClr val="bg1"/>
                </a:solidFill>
              </a:rPr>
              <a:t>Questionnaires</a:t>
            </a:r>
          </a:p>
          <a:p>
            <a:r>
              <a:rPr lang="en-GB" sz="2000" dirty="0">
                <a:solidFill>
                  <a:schemeClr val="bg1"/>
                </a:solidFill>
              </a:rPr>
              <a:t>Quantitative</a:t>
            </a:r>
          </a:p>
        </p:txBody>
      </p:sp>
      <p:sp>
        <p:nvSpPr>
          <p:cNvPr id="14" name="TextBox 13">
            <a:extLst>
              <a:ext uri="{FF2B5EF4-FFF2-40B4-BE49-F238E27FC236}">
                <a16:creationId xmlns:a16="http://schemas.microsoft.com/office/drawing/2014/main" id="{48525893-1063-0E31-C1D1-DB864EB93344}"/>
              </a:ext>
            </a:extLst>
          </p:cNvPr>
          <p:cNvSpPr txBox="1"/>
          <p:nvPr/>
        </p:nvSpPr>
        <p:spPr>
          <a:xfrm>
            <a:off x="5443535" y="3175916"/>
            <a:ext cx="1724025" cy="707886"/>
          </a:xfrm>
          <a:prstGeom prst="rect">
            <a:avLst/>
          </a:prstGeom>
          <a:noFill/>
        </p:spPr>
        <p:txBody>
          <a:bodyPr wrap="square">
            <a:spAutoFit/>
          </a:bodyPr>
          <a:lstStyle/>
          <a:p>
            <a:r>
              <a:rPr lang="en-GB" sz="2000" dirty="0">
                <a:solidFill>
                  <a:schemeClr val="bg1"/>
                </a:solidFill>
              </a:rPr>
              <a:t>Interviews</a:t>
            </a:r>
          </a:p>
          <a:p>
            <a:r>
              <a:rPr lang="en-GB" sz="2000" dirty="0">
                <a:solidFill>
                  <a:schemeClr val="bg1"/>
                </a:solidFill>
              </a:rPr>
              <a:t>Qualitative</a:t>
            </a:r>
          </a:p>
        </p:txBody>
      </p:sp>
      <p:sp>
        <p:nvSpPr>
          <p:cNvPr id="15" name="TextBox 14">
            <a:extLst>
              <a:ext uri="{FF2B5EF4-FFF2-40B4-BE49-F238E27FC236}">
                <a16:creationId xmlns:a16="http://schemas.microsoft.com/office/drawing/2014/main" id="{4454E917-B69F-97FA-BDA2-75B8F076F610}"/>
              </a:ext>
            </a:extLst>
          </p:cNvPr>
          <p:cNvSpPr txBox="1"/>
          <p:nvPr/>
        </p:nvSpPr>
        <p:spPr>
          <a:xfrm>
            <a:off x="4233867" y="997946"/>
            <a:ext cx="2714624" cy="1200329"/>
          </a:xfrm>
          <a:prstGeom prst="rect">
            <a:avLst/>
          </a:prstGeom>
          <a:noFill/>
        </p:spPr>
        <p:txBody>
          <a:bodyPr wrap="square" rtlCol="0">
            <a:spAutoFit/>
          </a:bodyPr>
          <a:lstStyle/>
          <a:p>
            <a:r>
              <a:rPr lang="en-GB" dirty="0"/>
              <a:t>Undertook 4 interviews with a Specialist Operator, Safety Officer, Senior Manager and Operator</a:t>
            </a:r>
          </a:p>
        </p:txBody>
      </p:sp>
      <p:sp>
        <p:nvSpPr>
          <p:cNvPr id="16" name="TextBox 15">
            <a:extLst>
              <a:ext uri="{FF2B5EF4-FFF2-40B4-BE49-F238E27FC236}">
                <a16:creationId xmlns:a16="http://schemas.microsoft.com/office/drawing/2014/main" id="{A5E1CD72-59A8-5E9D-A93C-1199361187FF}"/>
              </a:ext>
            </a:extLst>
          </p:cNvPr>
          <p:cNvSpPr txBox="1"/>
          <p:nvPr/>
        </p:nvSpPr>
        <p:spPr>
          <a:xfrm>
            <a:off x="942975" y="1057617"/>
            <a:ext cx="2714624" cy="1200329"/>
          </a:xfrm>
          <a:prstGeom prst="rect">
            <a:avLst/>
          </a:prstGeom>
          <a:noFill/>
        </p:spPr>
        <p:txBody>
          <a:bodyPr wrap="square" rtlCol="0">
            <a:spAutoFit/>
          </a:bodyPr>
          <a:lstStyle/>
          <a:p>
            <a:r>
              <a:rPr lang="en-GB" dirty="0"/>
              <a:t>Distributed 524 questionnaires across the Cokemaking, Ironmaking and Burdening department</a:t>
            </a:r>
          </a:p>
        </p:txBody>
      </p:sp>
      <p:sp>
        <p:nvSpPr>
          <p:cNvPr id="17" name="TextBox 16">
            <a:extLst>
              <a:ext uri="{FF2B5EF4-FFF2-40B4-BE49-F238E27FC236}">
                <a16:creationId xmlns:a16="http://schemas.microsoft.com/office/drawing/2014/main" id="{57D5B7C7-F8A9-441D-BB72-F92DA6119C25}"/>
              </a:ext>
            </a:extLst>
          </p:cNvPr>
          <p:cNvSpPr txBox="1"/>
          <p:nvPr/>
        </p:nvSpPr>
        <p:spPr>
          <a:xfrm>
            <a:off x="7639050" y="1070006"/>
            <a:ext cx="2714624" cy="923330"/>
          </a:xfrm>
          <a:prstGeom prst="rect">
            <a:avLst/>
          </a:prstGeom>
          <a:noFill/>
        </p:spPr>
        <p:txBody>
          <a:bodyPr wrap="square" rtlCol="0">
            <a:spAutoFit/>
          </a:bodyPr>
          <a:lstStyle/>
          <a:p>
            <a:r>
              <a:rPr lang="en-GB" dirty="0"/>
              <a:t>Measure current statistics to create meaningful primary data to compare</a:t>
            </a:r>
          </a:p>
        </p:txBody>
      </p:sp>
      <p:sp>
        <p:nvSpPr>
          <p:cNvPr id="3" name="TextBox 2">
            <a:extLst>
              <a:ext uri="{FF2B5EF4-FFF2-40B4-BE49-F238E27FC236}">
                <a16:creationId xmlns:a16="http://schemas.microsoft.com/office/drawing/2014/main" id="{2FFCF5A9-B60B-3F71-4CA8-0D749D4E4B9A}"/>
              </a:ext>
            </a:extLst>
          </p:cNvPr>
          <p:cNvSpPr txBox="1"/>
          <p:nvPr/>
        </p:nvSpPr>
        <p:spPr>
          <a:xfrm>
            <a:off x="789627" y="4865597"/>
            <a:ext cx="2714624" cy="923330"/>
          </a:xfrm>
          <a:prstGeom prst="rect">
            <a:avLst/>
          </a:prstGeom>
          <a:noFill/>
        </p:spPr>
        <p:txBody>
          <a:bodyPr wrap="square" rtlCol="0">
            <a:spAutoFit/>
          </a:bodyPr>
          <a:lstStyle/>
          <a:p>
            <a:pPr marL="285750" indent="-285750">
              <a:buFont typeface="Wingdings" panose="05000000000000000000" pitchFamily="2" charset="2"/>
              <a:buChar char="Ø"/>
            </a:pPr>
            <a:r>
              <a:rPr lang="en-GB" dirty="0"/>
              <a:t>Optional</a:t>
            </a:r>
          </a:p>
          <a:p>
            <a:pPr marL="285750" indent="-285750">
              <a:buFont typeface="Wingdings" panose="05000000000000000000" pitchFamily="2" charset="2"/>
              <a:buChar char="Ø"/>
            </a:pPr>
            <a:r>
              <a:rPr lang="en-GB" dirty="0"/>
              <a:t>Indirect </a:t>
            </a:r>
          </a:p>
          <a:p>
            <a:pPr marL="285750" indent="-285750">
              <a:buFont typeface="Wingdings" panose="05000000000000000000" pitchFamily="2" charset="2"/>
              <a:buChar char="Ø"/>
            </a:pPr>
            <a:r>
              <a:rPr lang="en-GB" dirty="0"/>
              <a:t>Anonymous</a:t>
            </a:r>
          </a:p>
        </p:txBody>
      </p:sp>
      <p:sp>
        <p:nvSpPr>
          <p:cNvPr id="4" name="TextBox 3">
            <a:extLst>
              <a:ext uri="{FF2B5EF4-FFF2-40B4-BE49-F238E27FC236}">
                <a16:creationId xmlns:a16="http://schemas.microsoft.com/office/drawing/2014/main" id="{C0B1DC32-D884-45DC-4DE3-F1BAE0881BB1}"/>
              </a:ext>
            </a:extLst>
          </p:cNvPr>
          <p:cNvSpPr txBox="1"/>
          <p:nvPr/>
        </p:nvSpPr>
        <p:spPr>
          <a:xfrm>
            <a:off x="4452936" y="4865597"/>
            <a:ext cx="2943230" cy="923330"/>
          </a:xfrm>
          <a:prstGeom prst="rect">
            <a:avLst/>
          </a:prstGeom>
          <a:noFill/>
        </p:spPr>
        <p:txBody>
          <a:bodyPr wrap="square" rtlCol="0">
            <a:spAutoFit/>
          </a:bodyPr>
          <a:lstStyle/>
          <a:p>
            <a:pPr marL="285750" indent="-285750">
              <a:buFont typeface="Wingdings" panose="05000000000000000000" pitchFamily="2" charset="2"/>
              <a:buChar char="Ø"/>
            </a:pPr>
            <a:r>
              <a:rPr lang="en-GB" dirty="0"/>
              <a:t>Volunteered from engagement days</a:t>
            </a:r>
          </a:p>
          <a:p>
            <a:pPr marL="285750" indent="-285750">
              <a:buFont typeface="Wingdings" panose="05000000000000000000" pitchFamily="2" charset="2"/>
              <a:buChar char="Ø"/>
            </a:pPr>
            <a:r>
              <a:rPr lang="en-GB" dirty="0"/>
              <a:t>Recorded by notes</a:t>
            </a:r>
          </a:p>
        </p:txBody>
      </p:sp>
      <p:sp>
        <p:nvSpPr>
          <p:cNvPr id="5" name="TextBox 4">
            <a:extLst>
              <a:ext uri="{FF2B5EF4-FFF2-40B4-BE49-F238E27FC236}">
                <a16:creationId xmlns:a16="http://schemas.microsoft.com/office/drawing/2014/main" id="{99293964-CBFA-6FE8-6E73-3E5333E48D4B}"/>
              </a:ext>
            </a:extLst>
          </p:cNvPr>
          <p:cNvSpPr txBox="1"/>
          <p:nvPr/>
        </p:nvSpPr>
        <p:spPr>
          <a:xfrm>
            <a:off x="7639050" y="4864664"/>
            <a:ext cx="2943230" cy="646331"/>
          </a:xfrm>
          <a:prstGeom prst="rect">
            <a:avLst/>
          </a:prstGeom>
          <a:noFill/>
        </p:spPr>
        <p:txBody>
          <a:bodyPr wrap="square" rtlCol="0">
            <a:spAutoFit/>
          </a:bodyPr>
          <a:lstStyle/>
          <a:p>
            <a:pPr marL="285750" indent="-285750">
              <a:buFont typeface="Wingdings" panose="05000000000000000000" pitchFamily="2" charset="2"/>
              <a:buChar char="Ø"/>
            </a:pPr>
            <a:r>
              <a:rPr lang="en-GB" dirty="0"/>
              <a:t>Figures</a:t>
            </a:r>
          </a:p>
          <a:p>
            <a:pPr marL="285750" indent="-285750">
              <a:buFont typeface="Wingdings" panose="05000000000000000000" pitchFamily="2" charset="2"/>
              <a:buChar char="Ø"/>
            </a:pPr>
            <a:r>
              <a:rPr lang="en-GB" dirty="0"/>
              <a:t>Data</a:t>
            </a:r>
          </a:p>
        </p:txBody>
      </p:sp>
    </p:spTree>
    <p:extLst>
      <p:ext uri="{BB962C8B-B14F-4D97-AF65-F5344CB8AC3E}">
        <p14:creationId xmlns:p14="http://schemas.microsoft.com/office/powerpoint/2010/main" val="3541063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FDD79C-F0C1-4481-43CE-67997AAED24D}"/>
              </a:ext>
            </a:extLst>
          </p:cNvPr>
          <p:cNvSpPr>
            <a:spLocks noGrp="1"/>
          </p:cNvSpPr>
          <p:nvPr>
            <p:ph type="ctrTitle"/>
          </p:nvPr>
        </p:nvSpPr>
        <p:spPr>
          <a:xfrm>
            <a:off x="640080" y="320040"/>
            <a:ext cx="6692827" cy="3892669"/>
          </a:xfrm>
        </p:spPr>
        <p:txBody>
          <a:bodyPr>
            <a:normAutofit/>
          </a:bodyPr>
          <a:lstStyle/>
          <a:p>
            <a:pPr algn="l"/>
            <a:r>
              <a:rPr lang="en-GB" sz="6600" b="1"/>
              <a:t>Results</a:t>
            </a:r>
          </a:p>
        </p:txBody>
      </p:sp>
      <p:sp>
        <p:nvSpPr>
          <p:cNvPr id="3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descr="Bar chart">
            <a:extLst>
              <a:ext uri="{FF2B5EF4-FFF2-40B4-BE49-F238E27FC236}">
                <a16:creationId xmlns:a16="http://schemas.microsoft.com/office/drawing/2014/main" id="{2F3EE0E6-28DF-B94C-4EEF-2E6E592E9E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81544" y="1267079"/>
            <a:ext cx="4087368" cy="4087368"/>
          </a:xfrm>
          <a:prstGeom prst="rect">
            <a:avLst/>
          </a:prstGeom>
        </p:spPr>
      </p:pic>
    </p:spTree>
    <p:extLst>
      <p:ext uri="{BB962C8B-B14F-4D97-AF65-F5344CB8AC3E}">
        <p14:creationId xmlns:p14="http://schemas.microsoft.com/office/powerpoint/2010/main" val="359531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9E495-A5DD-75AC-68E9-D254D5565707}"/>
              </a:ext>
            </a:extLst>
          </p:cNvPr>
          <p:cNvSpPr>
            <a:spLocks noGrp="1"/>
          </p:cNvSpPr>
          <p:nvPr>
            <p:ph type="ctrTitle"/>
          </p:nvPr>
        </p:nvSpPr>
        <p:spPr>
          <a:xfrm>
            <a:off x="598054" y="209551"/>
            <a:ext cx="9592426" cy="781050"/>
          </a:xfrm>
        </p:spPr>
        <p:txBody>
          <a:bodyPr>
            <a:normAutofit fontScale="90000"/>
          </a:bodyPr>
          <a:lstStyle/>
          <a:p>
            <a:pPr algn="l"/>
            <a:r>
              <a:rPr lang="en-GB" sz="5400" dirty="0">
                <a:cs typeface="Arial" panose="020B0604020202020204" pitchFamily="34" charset="0"/>
              </a:rPr>
              <a:t>Findings Questionnaire</a:t>
            </a:r>
          </a:p>
        </p:txBody>
      </p:sp>
      <p:sp>
        <p:nvSpPr>
          <p:cNvPr id="3" name="Subtitle 2">
            <a:extLst>
              <a:ext uri="{FF2B5EF4-FFF2-40B4-BE49-F238E27FC236}">
                <a16:creationId xmlns:a16="http://schemas.microsoft.com/office/drawing/2014/main" id="{A7C9EEEA-3AB0-83F2-EA78-BB6816B0E6C3}"/>
              </a:ext>
            </a:extLst>
          </p:cNvPr>
          <p:cNvSpPr>
            <a:spLocks noGrp="1"/>
          </p:cNvSpPr>
          <p:nvPr>
            <p:ph type="subTitle" idx="1"/>
          </p:nvPr>
        </p:nvSpPr>
        <p:spPr>
          <a:xfrm>
            <a:off x="459880" y="1194872"/>
            <a:ext cx="9144000" cy="1932571"/>
          </a:xfrm>
        </p:spPr>
        <p:txBody>
          <a:bodyPr>
            <a:normAutofit/>
          </a:bodyPr>
          <a:lstStyle/>
          <a:p>
            <a:pPr algn="l"/>
            <a:r>
              <a:rPr lang="en-GB" sz="1900" b="1" dirty="0">
                <a:latin typeface="Arial" panose="020B0604020202020204" pitchFamily="34" charset="0"/>
                <a:cs typeface="Arial" panose="020B0604020202020204" pitchFamily="34" charset="0"/>
              </a:rPr>
              <a:t>Participants:</a:t>
            </a:r>
          </a:p>
          <a:p>
            <a:pPr marL="342900" indent="-342900" algn="l">
              <a:buClr>
                <a:schemeClr val="accent1"/>
              </a:buClr>
              <a:buFont typeface="Wingdings" panose="05000000000000000000" pitchFamily="2" charset="2"/>
              <a:buChar char="Ø"/>
            </a:pPr>
            <a:r>
              <a:rPr lang="en-GB" sz="1800" dirty="0"/>
              <a:t>187 out of 524 questionnaires received</a:t>
            </a:r>
          </a:p>
          <a:p>
            <a:pPr marL="342900" indent="-342900" algn="l">
              <a:buClr>
                <a:schemeClr val="accent1"/>
              </a:buClr>
              <a:buFont typeface="Wingdings" panose="05000000000000000000" pitchFamily="2" charset="2"/>
              <a:buChar char="Ø"/>
            </a:pPr>
            <a:r>
              <a:rPr lang="en-GB" sz="1800" dirty="0"/>
              <a:t>91 questionnaires completed by shift personnel – FEP/Senior Operator </a:t>
            </a:r>
          </a:p>
          <a:p>
            <a:pPr marL="342900" indent="-342900" algn="l">
              <a:buClr>
                <a:schemeClr val="accent1"/>
              </a:buClr>
              <a:buFont typeface="Wingdings" panose="05000000000000000000" pitchFamily="2" charset="2"/>
              <a:buChar char="Ø"/>
            </a:pPr>
            <a:r>
              <a:rPr lang="en-GB" sz="1800" dirty="0"/>
              <a:t>Out of 15 senior manages only 7 completed</a:t>
            </a:r>
          </a:p>
          <a:p>
            <a:pPr marL="342900" indent="-342900" algn="l">
              <a:buClr>
                <a:schemeClr val="accent1"/>
              </a:buClr>
              <a:buFont typeface="Wingdings" panose="05000000000000000000" pitchFamily="2" charset="2"/>
              <a:buChar char="Ø"/>
            </a:pPr>
            <a:endParaRPr lang="en-GB" sz="1800" dirty="0"/>
          </a:p>
          <a:p>
            <a:pPr algn="l">
              <a:buFont typeface="Arial" panose="020B0604020202020204" pitchFamily="34" charset="0"/>
              <a:buChar char="•"/>
            </a:pPr>
            <a:endParaRPr lang="en-GB" sz="1800" dirty="0"/>
          </a:p>
        </p:txBody>
      </p:sp>
      <p:graphicFrame>
        <p:nvGraphicFramePr>
          <p:cNvPr id="4" name="Chart 3">
            <a:extLst>
              <a:ext uri="{FF2B5EF4-FFF2-40B4-BE49-F238E27FC236}">
                <a16:creationId xmlns:a16="http://schemas.microsoft.com/office/drawing/2014/main" id="{34CD0ABE-E964-5CB0-77FE-3B6D33F09AFF}"/>
              </a:ext>
            </a:extLst>
          </p:cNvPr>
          <p:cNvGraphicFramePr/>
          <p:nvPr>
            <p:extLst>
              <p:ext uri="{D42A27DB-BD31-4B8C-83A1-F6EECF244321}">
                <p14:modId xmlns:p14="http://schemas.microsoft.com/office/powerpoint/2010/main" val="1579780875"/>
              </p:ext>
            </p:extLst>
          </p:nvPr>
        </p:nvGraphicFramePr>
        <p:xfrm>
          <a:off x="2435079" y="2927418"/>
          <a:ext cx="7321842" cy="348686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8958011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14" name="Freeform: Shape 13">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0" name="Freeform: Shape 19">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Chart 3">
            <a:extLst>
              <a:ext uri="{FF2B5EF4-FFF2-40B4-BE49-F238E27FC236}">
                <a16:creationId xmlns:a16="http://schemas.microsoft.com/office/drawing/2014/main" id="{090D8634-B152-EEE9-788F-7A58513EE7A8}"/>
              </a:ext>
            </a:extLst>
          </p:cNvPr>
          <p:cNvGraphicFramePr/>
          <p:nvPr>
            <p:extLst>
              <p:ext uri="{D42A27DB-BD31-4B8C-83A1-F6EECF244321}">
                <p14:modId xmlns:p14="http://schemas.microsoft.com/office/powerpoint/2010/main" val="1938275257"/>
              </p:ext>
            </p:extLst>
          </p:nvPr>
        </p:nvGraphicFramePr>
        <p:xfrm>
          <a:off x="86483" y="815076"/>
          <a:ext cx="5865577" cy="256006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Chart 4">
            <a:extLst>
              <a:ext uri="{FF2B5EF4-FFF2-40B4-BE49-F238E27FC236}">
                <a16:creationId xmlns:a16="http://schemas.microsoft.com/office/drawing/2014/main" id="{556ED9D9-4689-7E40-A595-66ECB51111DD}"/>
              </a:ext>
            </a:extLst>
          </p:cNvPr>
          <p:cNvGraphicFramePr/>
          <p:nvPr>
            <p:extLst>
              <p:ext uri="{D42A27DB-BD31-4B8C-83A1-F6EECF244321}">
                <p14:modId xmlns:p14="http://schemas.microsoft.com/office/powerpoint/2010/main" val="3936238555"/>
              </p:ext>
            </p:extLst>
          </p:nvPr>
        </p:nvGraphicFramePr>
        <p:xfrm>
          <a:off x="6301617" y="573042"/>
          <a:ext cx="5803900" cy="274955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Chart 5">
            <a:extLst>
              <a:ext uri="{FF2B5EF4-FFF2-40B4-BE49-F238E27FC236}">
                <a16:creationId xmlns:a16="http://schemas.microsoft.com/office/drawing/2014/main" id="{CCFCDB76-4B5F-EF0E-4C57-A9F6D97F2F56}"/>
              </a:ext>
            </a:extLst>
          </p:cNvPr>
          <p:cNvGraphicFramePr/>
          <p:nvPr>
            <p:extLst>
              <p:ext uri="{D42A27DB-BD31-4B8C-83A1-F6EECF244321}">
                <p14:modId xmlns:p14="http://schemas.microsoft.com/office/powerpoint/2010/main" val="2299955490"/>
              </p:ext>
            </p:extLst>
          </p:nvPr>
        </p:nvGraphicFramePr>
        <p:xfrm>
          <a:off x="3019272" y="3682558"/>
          <a:ext cx="6153150" cy="28194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7041241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FF9CE-0F5F-E549-D209-2CBAD4CC1D3A}"/>
              </a:ext>
            </a:extLst>
          </p:cNvPr>
          <p:cNvSpPr>
            <a:spLocks noGrp="1"/>
          </p:cNvSpPr>
          <p:nvPr>
            <p:ph type="ctrTitle"/>
          </p:nvPr>
        </p:nvSpPr>
        <p:spPr>
          <a:xfrm>
            <a:off x="6312958" y="328612"/>
            <a:ext cx="5291663" cy="759143"/>
          </a:xfrm>
        </p:spPr>
        <p:txBody>
          <a:bodyPr vert="horz" lIns="91440" tIns="45720" rIns="91440" bIns="45720" rtlCol="0" anchor="b">
            <a:noAutofit/>
          </a:bodyPr>
          <a:lstStyle/>
          <a:p>
            <a:pPr algn="l"/>
            <a:r>
              <a:rPr lang="en-US" sz="5400" dirty="0"/>
              <a:t>Engagement</a:t>
            </a:r>
          </a:p>
        </p:txBody>
      </p:sp>
      <p:pic>
        <p:nvPicPr>
          <p:cNvPr id="5" name="Picture 4" descr="Couple holding hands">
            <a:extLst>
              <a:ext uri="{FF2B5EF4-FFF2-40B4-BE49-F238E27FC236}">
                <a16:creationId xmlns:a16="http://schemas.microsoft.com/office/drawing/2014/main" id="{0B6C12A3-08BC-8F3A-1D87-6D3FAB772885}"/>
              </a:ext>
            </a:extLst>
          </p:cNvPr>
          <p:cNvPicPr>
            <a:picLocks noChangeAspect="1"/>
          </p:cNvPicPr>
          <p:nvPr/>
        </p:nvPicPr>
        <p:blipFill>
          <a:blip r:embed="rId2"/>
          <a:srcRect l="20770" r="7435" b="-1"/>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Subtitle 2">
            <a:extLst>
              <a:ext uri="{FF2B5EF4-FFF2-40B4-BE49-F238E27FC236}">
                <a16:creationId xmlns:a16="http://schemas.microsoft.com/office/drawing/2014/main" id="{7AE4F0DD-359A-BE70-D5B6-8992EE8584AB}"/>
              </a:ext>
            </a:extLst>
          </p:cNvPr>
          <p:cNvSpPr>
            <a:spLocks noGrp="1"/>
          </p:cNvSpPr>
          <p:nvPr>
            <p:ph type="subTitle" idx="1"/>
          </p:nvPr>
        </p:nvSpPr>
        <p:spPr>
          <a:xfrm>
            <a:off x="6417733" y="1087756"/>
            <a:ext cx="5593292" cy="5279708"/>
          </a:xfrm>
        </p:spPr>
        <p:txBody>
          <a:bodyPr vert="horz" lIns="91440" tIns="45720" rIns="91440" bIns="45720" rtlCol="0">
            <a:normAutofit fontScale="32500" lnSpcReduction="20000"/>
          </a:bodyPr>
          <a:lstStyle/>
          <a:p>
            <a:pPr algn="l"/>
            <a:r>
              <a:rPr lang="en-US" sz="4300" b="1" dirty="0"/>
              <a:t>Positive Findings</a:t>
            </a:r>
          </a:p>
          <a:p>
            <a:pPr marL="342900" indent="-571500" algn="l">
              <a:buClr>
                <a:schemeClr val="accent1"/>
              </a:buClr>
              <a:buFont typeface="Wingdings" panose="05000000000000000000" pitchFamily="2" charset="2"/>
              <a:buChar char="Ø"/>
            </a:pPr>
            <a:r>
              <a:rPr lang="en-US" sz="4300" b="1" dirty="0"/>
              <a:t>Engagement Days are Valued</a:t>
            </a:r>
            <a:endParaRPr lang="en-US" sz="4300" dirty="0"/>
          </a:p>
          <a:p>
            <a:pPr marL="1085850" lvl="1" indent="-571500" algn="l">
              <a:buClr>
                <a:schemeClr val="accent1"/>
              </a:buClr>
              <a:buFont typeface="Wingdings" panose="05000000000000000000" pitchFamily="2" charset="2"/>
              <a:buChar char="Ø"/>
            </a:pPr>
            <a:r>
              <a:rPr lang="en-US" sz="4300" dirty="0"/>
              <a:t> Majority strongly agree that engagement days are important.</a:t>
            </a:r>
          </a:p>
          <a:p>
            <a:pPr marL="1085850" lvl="1" indent="-571500" algn="l">
              <a:buClr>
                <a:schemeClr val="accent1"/>
              </a:buClr>
              <a:buFont typeface="Wingdings" panose="05000000000000000000" pitchFamily="2" charset="2"/>
              <a:buChar char="Ø"/>
            </a:pPr>
            <a:r>
              <a:rPr lang="en-US" sz="4300" dirty="0"/>
              <a:t>83 participants  feel engagement days increase safety awareness.</a:t>
            </a:r>
          </a:p>
          <a:p>
            <a:pPr marL="1085850" lvl="1" indent="-571500" algn="l">
              <a:buClr>
                <a:schemeClr val="accent1"/>
              </a:buClr>
              <a:buFont typeface="Wingdings" panose="05000000000000000000" pitchFamily="2" charset="2"/>
              <a:buChar char="Ø"/>
            </a:pPr>
            <a:endParaRPr lang="en-US" sz="4300" dirty="0"/>
          </a:p>
          <a:p>
            <a:pPr marL="1085850" lvl="1" indent="-571500" algn="l">
              <a:buClr>
                <a:schemeClr val="accent1"/>
              </a:buClr>
              <a:buFont typeface="Wingdings" panose="05000000000000000000" pitchFamily="2" charset="2"/>
              <a:buChar char="Ø"/>
            </a:pPr>
            <a:r>
              <a:rPr lang="en-US" sz="4300" b="1" dirty="0"/>
              <a:t>Feedback Themes</a:t>
            </a:r>
            <a:r>
              <a:rPr lang="en-US" sz="4300" dirty="0"/>
              <a:t>:</a:t>
            </a:r>
          </a:p>
          <a:p>
            <a:pPr marL="1485900" lvl="2" indent="-571500" algn="l">
              <a:buClr>
                <a:schemeClr val="accent1"/>
              </a:buClr>
              <a:buFont typeface="Wingdings" panose="05000000000000000000" pitchFamily="2" charset="2"/>
              <a:buChar char="Ø"/>
            </a:pPr>
            <a:r>
              <a:rPr lang="en-US" sz="4300" b="1" dirty="0"/>
              <a:t>Honest Communication</a:t>
            </a:r>
            <a:r>
              <a:rPr lang="en-US" sz="4300" dirty="0"/>
              <a:t>: Appreciated transparency on safety data and accidents.</a:t>
            </a:r>
          </a:p>
          <a:p>
            <a:pPr marL="1485900" lvl="2" indent="-571500" algn="l">
              <a:buClr>
                <a:schemeClr val="accent1"/>
              </a:buClr>
              <a:buFont typeface="Wingdings" panose="05000000000000000000" pitchFamily="2" charset="2"/>
              <a:buChar char="Ø"/>
            </a:pPr>
            <a:r>
              <a:rPr lang="en-US" sz="4300" b="1" dirty="0"/>
              <a:t>Impactful Content</a:t>
            </a:r>
            <a:r>
              <a:rPr lang="en-US" sz="4300" dirty="0"/>
              <a:t>: Graphic injury photos and root cause analysis emphasized the commitment to safety</a:t>
            </a:r>
          </a:p>
          <a:p>
            <a:pPr marL="1143000" lvl="2" indent="-228600" algn="l">
              <a:buFont typeface="Arial" panose="020B0604020202020204" pitchFamily="34" charset="0"/>
              <a:buChar char="•"/>
            </a:pPr>
            <a:endParaRPr lang="en-US" sz="4300" dirty="0"/>
          </a:p>
          <a:p>
            <a:pPr algn="l"/>
            <a:r>
              <a:rPr lang="en-US" sz="4300" b="1" dirty="0"/>
              <a:t>Key Concerns</a:t>
            </a:r>
          </a:p>
          <a:p>
            <a:pPr marL="342900" indent="-571500" algn="l">
              <a:buClr>
                <a:schemeClr val="accent1"/>
              </a:buClr>
              <a:buFont typeface="Wingdings" panose="05000000000000000000" pitchFamily="2" charset="2"/>
              <a:buChar char="Ø"/>
            </a:pPr>
            <a:r>
              <a:rPr lang="en-US" sz="4300" b="1" dirty="0"/>
              <a:t>Inconsistency</a:t>
            </a:r>
            <a:r>
              <a:rPr lang="en-US" sz="4300" dirty="0"/>
              <a:t>: Engagement days are sporadic and often cut during budget-saving periods.</a:t>
            </a:r>
          </a:p>
          <a:p>
            <a:pPr marL="342900" indent="-571500" algn="l">
              <a:buClr>
                <a:schemeClr val="accent1"/>
              </a:buClr>
              <a:buFont typeface="Wingdings" panose="05000000000000000000" pitchFamily="2" charset="2"/>
              <a:buChar char="Ø"/>
            </a:pPr>
            <a:endParaRPr lang="en-US" sz="4300" dirty="0"/>
          </a:p>
          <a:p>
            <a:pPr marL="342900" indent="-571500" algn="l">
              <a:buClr>
                <a:schemeClr val="accent1"/>
              </a:buClr>
              <a:buFont typeface="Wingdings" panose="05000000000000000000" pitchFamily="2" charset="2"/>
              <a:buChar char="Ø"/>
            </a:pPr>
            <a:r>
              <a:rPr lang="en-US" sz="4300" b="1" dirty="0"/>
              <a:t>Lack of Follow-Up</a:t>
            </a:r>
            <a:r>
              <a:rPr lang="en-US" sz="4300" dirty="0"/>
              <a:t>:</a:t>
            </a:r>
          </a:p>
          <a:p>
            <a:pPr marL="1085850" lvl="1" indent="-571500" algn="l">
              <a:buClr>
                <a:schemeClr val="accent1"/>
              </a:buClr>
              <a:buFont typeface="Wingdings" panose="05000000000000000000" pitchFamily="2" charset="2"/>
              <a:buChar char="Ø"/>
            </a:pPr>
            <a:r>
              <a:rPr lang="en-US" sz="4300" dirty="0"/>
              <a:t>Feedback is collected but rarely acted upon or shared.</a:t>
            </a:r>
          </a:p>
          <a:p>
            <a:pPr marL="1085850" lvl="1" indent="-571500" algn="l">
              <a:buClr>
                <a:schemeClr val="accent1"/>
              </a:buClr>
              <a:buFont typeface="Wingdings" panose="05000000000000000000" pitchFamily="2" charset="2"/>
              <a:buChar char="Ø"/>
            </a:pPr>
            <a:r>
              <a:rPr lang="en-US" sz="4300" dirty="0"/>
              <a:t>No continuity between sessions undermines trust and purpose.</a:t>
            </a:r>
          </a:p>
          <a:p>
            <a:pPr marL="1143000" lvl="2" indent="-228600" algn="l">
              <a:buFont typeface="Arial" panose="020B0604020202020204" pitchFamily="34" charset="0"/>
              <a:buChar char="•"/>
            </a:pPr>
            <a:endParaRPr lang="en-US" sz="1000" dirty="0"/>
          </a:p>
          <a:p>
            <a:pPr indent="-228600" algn="l">
              <a:buFont typeface="Arial" panose="020B0604020202020204" pitchFamily="34" charset="0"/>
              <a:buChar char="•"/>
            </a:pPr>
            <a:endParaRPr lang="en-US" sz="1000" dirty="0"/>
          </a:p>
        </p:txBody>
      </p:sp>
    </p:spTree>
    <p:extLst>
      <p:ext uri="{BB962C8B-B14F-4D97-AF65-F5344CB8AC3E}">
        <p14:creationId xmlns:p14="http://schemas.microsoft.com/office/powerpoint/2010/main" val="2427009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9E495-A5DD-75AC-68E9-D254D5565707}"/>
              </a:ext>
            </a:extLst>
          </p:cNvPr>
          <p:cNvSpPr>
            <a:spLocks noGrp="1"/>
          </p:cNvSpPr>
          <p:nvPr>
            <p:ph type="ctrTitle"/>
          </p:nvPr>
        </p:nvSpPr>
        <p:spPr>
          <a:xfrm>
            <a:off x="671945" y="658668"/>
            <a:ext cx="8267700" cy="523875"/>
          </a:xfrm>
        </p:spPr>
        <p:txBody>
          <a:bodyPr>
            <a:normAutofit fontScale="90000"/>
          </a:bodyPr>
          <a:lstStyle/>
          <a:p>
            <a:pPr algn="l"/>
            <a:r>
              <a:rPr lang="en-GB" dirty="0">
                <a:cs typeface="Arial" panose="020B0604020202020204" pitchFamily="34" charset="0"/>
              </a:rPr>
              <a:t>Safety</a:t>
            </a:r>
            <a:r>
              <a:rPr lang="en-GB" sz="1800" b="1" dirty="0">
                <a:solidFill>
                  <a:srgbClr val="0070C0"/>
                </a:solidFill>
                <a:latin typeface="Arial" panose="020B0604020202020204" pitchFamily="34" charset="0"/>
                <a:cs typeface="Arial" panose="020B0604020202020204" pitchFamily="34" charset="0"/>
              </a:rPr>
              <a:t> </a:t>
            </a:r>
          </a:p>
        </p:txBody>
      </p:sp>
      <p:sp>
        <p:nvSpPr>
          <p:cNvPr id="3" name="Subtitle 2">
            <a:extLst>
              <a:ext uri="{FF2B5EF4-FFF2-40B4-BE49-F238E27FC236}">
                <a16:creationId xmlns:a16="http://schemas.microsoft.com/office/drawing/2014/main" id="{A7C9EEEA-3AB0-83F2-EA78-BB6816B0E6C3}"/>
              </a:ext>
            </a:extLst>
          </p:cNvPr>
          <p:cNvSpPr>
            <a:spLocks noGrp="1"/>
          </p:cNvSpPr>
          <p:nvPr>
            <p:ph type="subTitle" idx="1"/>
          </p:nvPr>
        </p:nvSpPr>
        <p:spPr>
          <a:xfrm>
            <a:off x="671945" y="920606"/>
            <a:ext cx="9144000" cy="1655762"/>
          </a:xfrm>
        </p:spPr>
        <p:txBody>
          <a:bodyPr>
            <a:normAutofit/>
          </a:bodyPr>
          <a:lstStyle/>
          <a:p>
            <a:pPr algn="l">
              <a:buFont typeface="Arial" panose="020B0604020202020204" pitchFamily="34" charset="0"/>
              <a:buChar char="•"/>
            </a:pPr>
            <a:endParaRPr lang="en-GB" sz="1800" dirty="0"/>
          </a:p>
          <a:p>
            <a:pPr algn="l">
              <a:buFont typeface="Arial" panose="020B0604020202020204" pitchFamily="34" charset="0"/>
              <a:buChar char="•"/>
            </a:pPr>
            <a:endParaRPr lang="en-GB" sz="1800" dirty="0"/>
          </a:p>
        </p:txBody>
      </p:sp>
      <p:pic>
        <p:nvPicPr>
          <p:cNvPr id="1026" name="Picture 2" descr="Safety GIFs | Tenor">
            <a:extLst>
              <a:ext uri="{FF2B5EF4-FFF2-40B4-BE49-F238E27FC236}">
                <a16:creationId xmlns:a16="http://schemas.microsoft.com/office/drawing/2014/main" id="{40513961-2675-9A5F-1475-2B7E59CB49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42816" y="2576368"/>
            <a:ext cx="3286985" cy="286161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9" name="TextBox 5">
            <a:extLst>
              <a:ext uri="{FF2B5EF4-FFF2-40B4-BE49-F238E27FC236}">
                <a16:creationId xmlns:a16="http://schemas.microsoft.com/office/drawing/2014/main" id="{842F3C6F-1911-D519-AFF4-776C3655A255}"/>
              </a:ext>
            </a:extLst>
          </p:cNvPr>
          <p:cNvGraphicFramePr/>
          <p:nvPr>
            <p:extLst>
              <p:ext uri="{D42A27DB-BD31-4B8C-83A1-F6EECF244321}">
                <p14:modId xmlns:p14="http://schemas.microsoft.com/office/powerpoint/2010/main" val="1574602783"/>
              </p:ext>
            </p:extLst>
          </p:nvPr>
        </p:nvGraphicFramePr>
        <p:xfrm>
          <a:off x="489171" y="658668"/>
          <a:ext cx="9144000" cy="58641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Rectangle 7">
            <a:extLst>
              <a:ext uri="{FF2B5EF4-FFF2-40B4-BE49-F238E27FC236}">
                <a16:creationId xmlns:a16="http://schemas.microsoft.com/office/drawing/2014/main" id="{45AC0A13-1611-0CB9-6B7E-E1CA2D0E7609}"/>
              </a:ext>
            </a:extLst>
          </p:cNvPr>
          <p:cNvSpPr/>
          <p:nvPr/>
        </p:nvSpPr>
        <p:spPr>
          <a:xfrm>
            <a:off x="7675744" y="1182543"/>
            <a:ext cx="2471692" cy="247169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1" name="Rectangle 10">
            <a:extLst>
              <a:ext uri="{FF2B5EF4-FFF2-40B4-BE49-F238E27FC236}">
                <a16:creationId xmlns:a16="http://schemas.microsoft.com/office/drawing/2014/main" id="{149468CA-B3D6-2330-8830-4A44B2E62CB4}"/>
              </a:ext>
            </a:extLst>
          </p:cNvPr>
          <p:cNvSpPr/>
          <p:nvPr/>
        </p:nvSpPr>
        <p:spPr>
          <a:xfrm>
            <a:off x="8509274" y="4141441"/>
            <a:ext cx="2471692" cy="247169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Tree>
    <p:extLst>
      <p:ext uri="{BB962C8B-B14F-4D97-AF65-F5344CB8AC3E}">
        <p14:creationId xmlns:p14="http://schemas.microsoft.com/office/powerpoint/2010/main" val="39866329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9E495-A5DD-75AC-68E9-D254D5565707}"/>
              </a:ext>
            </a:extLst>
          </p:cNvPr>
          <p:cNvSpPr>
            <a:spLocks noGrp="1"/>
          </p:cNvSpPr>
          <p:nvPr>
            <p:ph type="ctrTitle"/>
          </p:nvPr>
        </p:nvSpPr>
        <p:spPr>
          <a:xfrm>
            <a:off x="671945" y="658668"/>
            <a:ext cx="8267700" cy="523875"/>
          </a:xfrm>
        </p:spPr>
        <p:txBody>
          <a:bodyPr>
            <a:noAutofit/>
          </a:bodyPr>
          <a:lstStyle/>
          <a:p>
            <a:pPr algn="l"/>
            <a:r>
              <a:rPr lang="en-GB" sz="5400" dirty="0">
                <a:cs typeface="Arial" panose="020B0604020202020204" pitchFamily="34" charset="0"/>
              </a:rPr>
              <a:t>Behaviour </a:t>
            </a:r>
          </a:p>
        </p:txBody>
      </p:sp>
      <p:sp>
        <p:nvSpPr>
          <p:cNvPr id="3" name="Subtitle 2">
            <a:extLst>
              <a:ext uri="{FF2B5EF4-FFF2-40B4-BE49-F238E27FC236}">
                <a16:creationId xmlns:a16="http://schemas.microsoft.com/office/drawing/2014/main" id="{A7C9EEEA-3AB0-83F2-EA78-BB6816B0E6C3}"/>
              </a:ext>
            </a:extLst>
          </p:cNvPr>
          <p:cNvSpPr>
            <a:spLocks noGrp="1"/>
          </p:cNvSpPr>
          <p:nvPr>
            <p:ph type="subTitle" idx="1"/>
          </p:nvPr>
        </p:nvSpPr>
        <p:spPr>
          <a:xfrm>
            <a:off x="671945" y="1297647"/>
            <a:ext cx="9144000" cy="1317208"/>
          </a:xfrm>
        </p:spPr>
        <p:txBody>
          <a:bodyPr>
            <a:normAutofit/>
          </a:bodyPr>
          <a:lstStyle/>
          <a:p>
            <a:pPr algn="l">
              <a:buFont typeface="Arial" panose="020B0604020202020204" pitchFamily="34" charset="0"/>
              <a:buChar char="•"/>
            </a:pPr>
            <a:endParaRPr lang="en-GB" sz="1800" dirty="0"/>
          </a:p>
          <a:p>
            <a:pPr algn="l">
              <a:buFont typeface="Arial" panose="020B0604020202020204" pitchFamily="34" charset="0"/>
              <a:buChar char="•"/>
            </a:pPr>
            <a:endParaRPr lang="en-GB" sz="1800" dirty="0"/>
          </a:p>
        </p:txBody>
      </p:sp>
      <p:sp>
        <p:nvSpPr>
          <p:cNvPr id="6" name="TextBox 5">
            <a:extLst>
              <a:ext uri="{FF2B5EF4-FFF2-40B4-BE49-F238E27FC236}">
                <a16:creationId xmlns:a16="http://schemas.microsoft.com/office/drawing/2014/main" id="{90265604-D48E-9F8A-5683-7FC9876C951D}"/>
              </a:ext>
            </a:extLst>
          </p:cNvPr>
          <p:cNvSpPr txBox="1"/>
          <p:nvPr/>
        </p:nvSpPr>
        <p:spPr>
          <a:xfrm>
            <a:off x="671945" y="1297648"/>
            <a:ext cx="6622935" cy="5186035"/>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Positive Findings:</a:t>
            </a:r>
          </a:p>
          <a:p>
            <a:endParaRPr lang="en-GB"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63% saying that they will stop a job if it is unsafe</a:t>
            </a: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78% never cut corners in the workplace</a:t>
            </a:r>
          </a:p>
          <a:p>
            <a:pPr marL="171450" indent="-1714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Worryingly the majority commented on the lack of updated procedures </a:t>
            </a:r>
          </a:p>
          <a:p>
            <a:pPr marL="171450" indent="-1714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buFont typeface="+mj-lt"/>
              <a:buAutoNum type="arabicPeriod"/>
            </a:pP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Key Takeaways:</a:t>
            </a:r>
          </a:p>
          <a:p>
            <a:endParaRPr lang="en-GB"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Outdated procedures.</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Leadership inconsistencies.</a:t>
            </a:r>
          </a:p>
          <a:p>
            <a:pPr marL="742950" lvl="1" indent="-285750">
              <a:buFont typeface="Arial" panose="020B0604020202020204" pitchFamily="34" charset="0"/>
              <a:buChar char="•"/>
            </a:pPr>
            <a:r>
              <a:rPr lang="en-GB" dirty="0">
                <a:latin typeface="Arial" panose="020B0604020202020204" pitchFamily="34" charset="0"/>
                <a:cs typeface="Arial" panose="020B0604020202020204" pitchFamily="34" charset="0"/>
              </a:rPr>
              <a:t>Dissatisfaction with management and company practices</a:t>
            </a:r>
            <a:r>
              <a:rPr lang="en-GB" sz="1400" dirty="0"/>
              <a:t>.</a:t>
            </a:r>
          </a:p>
          <a:p>
            <a:pPr>
              <a:buFont typeface="Arial" panose="020B0604020202020204" pitchFamily="34" charset="0"/>
              <a:buChar char="•"/>
            </a:pPr>
            <a:endParaRPr lang="en-GB" sz="1100" dirty="0"/>
          </a:p>
          <a:p>
            <a:pPr>
              <a:buFont typeface="Arial" panose="020B0604020202020204" pitchFamily="34" charset="0"/>
              <a:buChar char="•"/>
            </a:pPr>
            <a:endParaRPr lang="en-GB" sz="1400" dirty="0"/>
          </a:p>
          <a:p>
            <a:endParaRPr lang="en-GB" dirty="0"/>
          </a:p>
        </p:txBody>
      </p:sp>
      <p:pic>
        <p:nvPicPr>
          <p:cNvPr id="2052" name="Picture 4" descr="How To Boost Employee Productivity In ...">
            <a:extLst>
              <a:ext uri="{FF2B5EF4-FFF2-40B4-BE49-F238E27FC236}">
                <a16:creationId xmlns:a16="http://schemas.microsoft.com/office/drawing/2014/main" id="{762E6669-CB1A-D354-3F0A-7A88FCD45E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2153" y="3271520"/>
            <a:ext cx="4749188" cy="3160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69369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731D1889-FB1B-6DC8-CC67-4DB0E5BEF3F2}"/>
              </a:ext>
            </a:extLst>
          </p:cNvPr>
          <p:cNvSpPr>
            <a:spLocks noGrp="1"/>
          </p:cNvSpPr>
          <p:nvPr>
            <p:ph type="subTitle" idx="1"/>
          </p:nvPr>
        </p:nvSpPr>
        <p:spPr/>
        <p:txBody>
          <a:bodyPr/>
          <a:lstStyle/>
          <a:p>
            <a:endParaRPr lang="en-GB"/>
          </a:p>
        </p:txBody>
      </p:sp>
      <p:sp>
        <p:nvSpPr>
          <p:cNvPr id="7" name="Title 6">
            <a:extLst>
              <a:ext uri="{FF2B5EF4-FFF2-40B4-BE49-F238E27FC236}">
                <a16:creationId xmlns:a16="http://schemas.microsoft.com/office/drawing/2014/main" id="{DE329B00-D632-C801-EDC8-2EEC7C456E9C}"/>
              </a:ext>
            </a:extLst>
          </p:cNvPr>
          <p:cNvSpPr>
            <a:spLocks noGrp="1"/>
          </p:cNvSpPr>
          <p:nvPr>
            <p:ph type="ctrTitle"/>
          </p:nvPr>
        </p:nvSpPr>
        <p:spPr/>
        <p:txBody>
          <a:bodyPr/>
          <a:lstStyle/>
          <a:p>
            <a:endParaRPr lang="en-GB" dirty="0"/>
          </a:p>
        </p:txBody>
      </p:sp>
      <p:pic>
        <p:nvPicPr>
          <p:cNvPr id="9" name="Picture 8" descr="A poster with infographics and text&#10;&#10;Description automatically generated">
            <a:extLst>
              <a:ext uri="{FF2B5EF4-FFF2-40B4-BE49-F238E27FC236}">
                <a16:creationId xmlns:a16="http://schemas.microsoft.com/office/drawing/2014/main" id="{3E0F200F-73A4-2FF0-42FC-097BD36846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250" y="0"/>
            <a:ext cx="12001500" cy="6858000"/>
          </a:xfrm>
          <a:prstGeom prst="rect">
            <a:avLst/>
          </a:prstGeom>
        </p:spPr>
      </p:pic>
    </p:spTree>
    <p:extLst>
      <p:ext uri="{BB962C8B-B14F-4D97-AF65-F5344CB8AC3E}">
        <p14:creationId xmlns:p14="http://schemas.microsoft.com/office/powerpoint/2010/main" val="21021192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9E495-A5DD-75AC-68E9-D254D5565707}"/>
              </a:ext>
            </a:extLst>
          </p:cNvPr>
          <p:cNvSpPr>
            <a:spLocks noGrp="1"/>
          </p:cNvSpPr>
          <p:nvPr>
            <p:ph type="ctrTitle"/>
          </p:nvPr>
        </p:nvSpPr>
        <p:spPr>
          <a:xfrm>
            <a:off x="838200" y="365125"/>
            <a:ext cx="10515600" cy="1325563"/>
          </a:xfrm>
        </p:spPr>
        <p:txBody>
          <a:bodyPr vert="horz" lIns="91440" tIns="45720" rIns="91440" bIns="45720" rtlCol="0" anchor="ctr">
            <a:normAutofit/>
          </a:bodyPr>
          <a:lstStyle/>
          <a:p>
            <a:pPr algn="l"/>
            <a:r>
              <a:rPr lang="en-US" sz="5400" kern="1200" dirty="0">
                <a:solidFill>
                  <a:schemeClr val="tx1"/>
                </a:solidFill>
                <a:latin typeface="+mj-lt"/>
                <a:ea typeface="+mj-ea"/>
                <a:cs typeface="+mj-cs"/>
              </a:rPr>
              <a:t>Interviews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7C9EEEA-3AB0-83F2-EA78-BB6816B0E6C3}"/>
              </a:ext>
            </a:extLst>
          </p:cNvPr>
          <p:cNvSpPr>
            <a:spLocks noGrp="1"/>
          </p:cNvSpPr>
          <p:nvPr>
            <p:ph type="subTitle" idx="1"/>
          </p:nvPr>
        </p:nvSpPr>
        <p:spPr>
          <a:xfrm>
            <a:off x="838200" y="1929384"/>
            <a:ext cx="10515600" cy="4251960"/>
          </a:xfrm>
        </p:spPr>
        <p:txBody>
          <a:bodyPr vert="horz" lIns="91440" tIns="45720" rIns="91440" bIns="45720" rtlCol="0">
            <a:normAutofit/>
          </a:bodyPr>
          <a:lstStyle/>
          <a:p>
            <a:pPr indent="-228600" algn="l">
              <a:buFont typeface="Arial" panose="020B0604020202020204" pitchFamily="34" charset="0"/>
              <a:buChar char="•"/>
            </a:pPr>
            <a:r>
              <a:rPr lang="en-US" sz="1800" b="1" dirty="0">
                <a:latin typeface="Arial" panose="020B0604020202020204" pitchFamily="34" charset="0"/>
                <a:cs typeface="Arial" panose="020B0604020202020204" pitchFamily="34" charset="0"/>
              </a:rPr>
              <a:t>Key Findings from Interviews</a:t>
            </a:r>
            <a:br>
              <a:rPr lang="en-US" sz="1800" dirty="0">
                <a:latin typeface="Arial" panose="020B0604020202020204" pitchFamily="34" charset="0"/>
                <a:cs typeface="Arial" panose="020B0604020202020204" pitchFamily="34" charset="0"/>
              </a:rPr>
            </a:br>
            <a:r>
              <a:rPr lang="en-US" sz="1800" i="1" dirty="0">
                <a:latin typeface="Arial" panose="020B0604020202020204" pitchFamily="34" charset="0"/>
                <a:cs typeface="Arial" panose="020B0604020202020204" pitchFamily="34" charset="0"/>
              </a:rPr>
              <a:t>(Participants: Specialist Operator, Safety Officer, Senior Manager, Operator)</a:t>
            </a:r>
          </a:p>
          <a:p>
            <a:pPr indent="-228600" algn="l">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pPr marL="28575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Increased focus and safety discussions post-engagement days</a:t>
            </a:r>
          </a:p>
          <a:p>
            <a:pPr marL="28575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All participants found them beneficial for fostering safety awareness and open communication.</a:t>
            </a:r>
          </a:p>
          <a:p>
            <a:pPr marL="28575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Visible commitment from safety reps and senior leaders </a:t>
            </a:r>
          </a:p>
          <a:p>
            <a:pPr marL="28575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Participants felt supported with training opportunities</a:t>
            </a:r>
          </a:p>
          <a:p>
            <a:pPr marL="28575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Lack of recognition and perceived underutilization of skills across roles</a:t>
            </a:r>
          </a:p>
          <a:p>
            <a:pPr marL="28575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Outdated systems and limited access</a:t>
            </a:r>
          </a:p>
          <a:p>
            <a:pPr marL="285750" indent="-228600" algn="l">
              <a:buFont typeface="Arial" panose="020B0604020202020204" pitchFamily="34" charset="0"/>
              <a:buChar char="•"/>
            </a:pPr>
            <a:endParaRPr lang="en-US" sz="2200" dirty="0"/>
          </a:p>
          <a:p>
            <a:pPr marL="285750" indent="-228600" algn="l">
              <a:buFont typeface="Arial" panose="020B0604020202020204" pitchFamily="34" charset="0"/>
              <a:buChar char="•"/>
            </a:pPr>
            <a:endParaRPr lang="en-US" sz="2200" dirty="0"/>
          </a:p>
        </p:txBody>
      </p:sp>
    </p:spTree>
    <p:extLst>
      <p:ext uri="{BB962C8B-B14F-4D97-AF65-F5344CB8AC3E}">
        <p14:creationId xmlns:p14="http://schemas.microsoft.com/office/powerpoint/2010/main" val="21440585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9E495-A5DD-75AC-68E9-D254D5565707}"/>
              </a:ext>
            </a:extLst>
          </p:cNvPr>
          <p:cNvSpPr>
            <a:spLocks noGrp="1"/>
          </p:cNvSpPr>
          <p:nvPr>
            <p:ph type="ctrTitle"/>
          </p:nvPr>
        </p:nvSpPr>
        <p:spPr>
          <a:xfrm>
            <a:off x="5297762" y="329184"/>
            <a:ext cx="6251110" cy="1783080"/>
          </a:xfrm>
        </p:spPr>
        <p:txBody>
          <a:bodyPr vert="horz" lIns="91440" tIns="45720" rIns="91440" bIns="45720" rtlCol="0" anchor="b">
            <a:normAutofit/>
          </a:bodyPr>
          <a:lstStyle/>
          <a:p>
            <a:pPr algn="l"/>
            <a:r>
              <a:rPr lang="en-US" sz="5400" b="1"/>
              <a:t>Conclusion </a:t>
            </a:r>
          </a:p>
        </p:txBody>
      </p:sp>
      <p:pic>
        <p:nvPicPr>
          <p:cNvPr id="19" name="Picture 18" descr="Pen placed on top of a signature line">
            <a:extLst>
              <a:ext uri="{FF2B5EF4-FFF2-40B4-BE49-F238E27FC236}">
                <a16:creationId xmlns:a16="http://schemas.microsoft.com/office/drawing/2014/main" id="{04529C5E-8833-308E-90CA-6F3081F6018A}"/>
              </a:ext>
            </a:extLst>
          </p:cNvPr>
          <p:cNvPicPr>
            <a:picLocks noChangeAspect="1"/>
          </p:cNvPicPr>
          <p:nvPr/>
        </p:nvPicPr>
        <p:blipFill>
          <a:blip r:embed="rId2"/>
          <a:srcRect l="52282" r="238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7C9EEEA-3AB0-83F2-EA78-BB6816B0E6C3}"/>
              </a:ext>
            </a:extLst>
          </p:cNvPr>
          <p:cNvSpPr>
            <a:spLocks noGrp="1"/>
          </p:cNvSpPr>
          <p:nvPr>
            <p:ph type="subTitle" idx="1"/>
          </p:nvPr>
        </p:nvSpPr>
        <p:spPr>
          <a:xfrm>
            <a:off x="5297762" y="2706624"/>
            <a:ext cx="6251110" cy="3483864"/>
          </a:xfrm>
        </p:spPr>
        <p:txBody>
          <a:bodyPr vert="horz" lIns="91440" tIns="45720" rIns="91440" bIns="45720" rtlCol="0">
            <a:normAutofit/>
          </a:bodyPr>
          <a:lstStyle/>
          <a:p>
            <a:pPr marL="457200" indent="-285750" algn="l">
              <a:buClr>
                <a:srgbClr val="0070C0"/>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Safety engagement programs are improving overall workplace culture</a:t>
            </a:r>
          </a:p>
          <a:p>
            <a:pPr marL="457200" indent="-285750" algn="l">
              <a:buClr>
                <a:srgbClr val="0070C0"/>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Quantitative and qualitative data reveal significant trends in safety behavior</a:t>
            </a:r>
          </a:p>
          <a:p>
            <a:pPr marL="457200" indent="-285750" algn="l">
              <a:buClr>
                <a:srgbClr val="0070C0"/>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Positive impact on reducing safety incidents and improving team awareness.</a:t>
            </a:r>
          </a:p>
          <a:p>
            <a:pPr marL="457200" indent="-285750" algn="l">
              <a:buClr>
                <a:srgbClr val="0070C0"/>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Engagement days have a measurable, positive impact on reducing accident rates by increasing safety awareness and fostering a stronger safety culture</a:t>
            </a:r>
          </a:p>
          <a:p>
            <a:pPr marL="400050" indent="-228600" algn="l">
              <a:buClr>
                <a:srgbClr val="0070C0"/>
              </a:buClr>
              <a:buFont typeface="Arial" panose="020B0604020202020204" pitchFamily="34" charset="0"/>
              <a:buChar char="•"/>
            </a:pPr>
            <a:endParaRPr lang="en-US" sz="2000" dirty="0"/>
          </a:p>
          <a:p>
            <a:pPr marL="228600" indent="-228600" algn="l">
              <a:buClr>
                <a:srgbClr val="0070C0"/>
              </a:buClr>
              <a:buFont typeface="Arial" panose="020B0604020202020204" pitchFamily="34" charset="0"/>
              <a:buChar char="•"/>
            </a:pPr>
            <a:endParaRPr lang="en-US" sz="2000" dirty="0"/>
          </a:p>
        </p:txBody>
      </p:sp>
    </p:spTree>
    <p:extLst>
      <p:ext uri="{BB962C8B-B14F-4D97-AF65-F5344CB8AC3E}">
        <p14:creationId xmlns:p14="http://schemas.microsoft.com/office/powerpoint/2010/main" val="40392749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9E495-A5DD-75AC-68E9-D254D5565707}"/>
              </a:ext>
            </a:extLst>
          </p:cNvPr>
          <p:cNvSpPr>
            <a:spLocks noGrp="1"/>
          </p:cNvSpPr>
          <p:nvPr>
            <p:ph type="ctrTitle"/>
          </p:nvPr>
        </p:nvSpPr>
        <p:spPr>
          <a:xfrm>
            <a:off x="838200" y="365125"/>
            <a:ext cx="10515600" cy="1325563"/>
          </a:xfrm>
        </p:spPr>
        <p:txBody>
          <a:bodyPr vert="horz" lIns="91440" tIns="45720" rIns="91440" bIns="45720" rtlCol="0" anchor="ctr">
            <a:normAutofit/>
          </a:bodyPr>
          <a:lstStyle/>
          <a:p>
            <a:pPr algn="l"/>
            <a:r>
              <a:rPr lang="en-US" sz="5400" kern="1200" dirty="0">
                <a:solidFill>
                  <a:schemeClr val="tx1"/>
                </a:solidFill>
                <a:latin typeface="+mj-lt"/>
                <a:ea typeface="+mj-ea"/>
                <a:cs typeface="+mj-cs"/>
              </a:rPr>
              <a:t>Recommendations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7C9EEEA-3AB0-83F2-EA78-BB6816B0E6C3}"/>
              </a:ext>
            </a:extLst>
          </p:cNvPr>
          <p:cNvSpPr>
            <a:spLocks noGrp="1"/>
          </p:cNvSpPr>
          <p:nvPr>
            <p:ph type="subTitle" idx="1"/>
          </p:nvPr>
        </p:nvSpPr>
        <p:spPr>
          <a:xfrm>
            <a:off x="838200" y="1929384"/>
            <a:ext cx="10684764" cy="4343400"/>
          </a:xfrm>
        </p:spPr>
        <p:txBody>
          <a:bodyPr vert="horz" lIns="91440" tIns="45720" rIns="91440" bIns="45720" rtlCol="0">
            <a:normAutofit lnSpcReduction="10000"/>
          </a:bodyPr>
          <a:lstStyle/>
          <a:p>
            <a:pPr marL="400050" indent="-285750" algn="l">
              <a:buClr>
                <a:srgbClr val="0070C0"/>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Present findings to key stakeholders</a:t>
            </a:r>
          </a:p>
          <a:p>
            <a:pPr marL="400050" indent="-285750" algn="l">
              <a:buClr>
                <a:srgbClr val="0070C0"/>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Tailor Engagement Days: Ensure content is relevant, personal, and non-redundant. Include business updates and senior management presence to address queries</a:t>
            </a:r>
          </a:p>
          <a:p>
            <a:pPr marL="400050" indent="-285750" algn="l">
              <a:buClr>
                <a:srgbClr val="0070C0"/>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Regular Engagement Schedule: Set engagement days at consistent intervals (e.g., every six months).</a:t>
            </a:r>
          </a:p>
          <a:p>
            <a:pPr marL="400050" indent="-285750" algn="l">
              <a:buClr>
                <a:srgbClr val="0070C0"/>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Start with Feedback: Begin sessions with a recap of feedback from previous engagement days, reinforcing employee input</a:t>
            </a:r>
          </a:p>
          <a:p>
            <a:pPr marL="400050" indent="-285750" algn="l">
              <a:buClr>
                <a:srgbClr val="0070C0"/>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Evaluate Training Quarterly: Assess engagement and attendance in safety training across management and non-management employees</a:t>
            </a:r>
          </a:p>
          <a:p>
            <a:pPr marL="400050" indent="-285750" algn="l">
              <a:buClr>
                <a:srgbClr val="0070C0"/>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Ongoing Communication: Maintain communication between engagement days to keep employees updated on relevant initiatives.</a:t>
            </a:r>
          </a:p>
          <a:p>
            <a:pPr marL="400050" indent="-285750" algn="l">
              <a:buClr>
                <a:srgbClr val="0070C0"/>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Safety Representative Involvement: Invite safety reps to speak at engagement sessions for direct employee interaction</a:t>
            </a:r>
          </a:p>
          <a:p>
            <a:pPr marL="400050" indent="-285750" algn="l">
              <a:buClr>
                <a:srgbClr val="0070C0"/>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Expand to Contractors: Deliver engagement sessions to contractors, especially with the upcoming changes and increase in construction activity (ARC furnace project).</a:t>
            </a:r>
          </a:p>
          <a:p>
            <a:pPr marL="342900" indent="-228600" algn="l">
              <a:buClr>
                <a:srgbClr val="0070C0"/>
              </a:buClr>
              <a:buFont typeface="Arial" panose="020B0604020202020204" pitchFamily="34" charset="0"/>
              <a:buChar char="•"/>
            </a:pPr>
            <a:endParaRPr lang="en-US" sz="1700" dirty="0"/>
          </a:p>
          <a:p>
            <a:pPr marL="342900" indent="-228600" algn="l">
              <a:buClr>
                <a:srgbClr val="0070C0"/>
              </a:buClr>
              <a:buFont typeface="Arial" panose="020B0604020202020204" pitchFamily="34" charset="0"/>
              <a:buChar char="•"/>
            </a:pPr>
            <a:endParaRPr lang="en-US" sz="1700" dirty="0"/>
          </a:p>
          <a:p>
            <a:pPr marL="342900" indent="-228600" algn="l">
              <a:buClr>
                <a:srgbClr val="0070C0"/>
              </a:buClr>
              <a:buFont typeface="Arial" panose="020B0604020202020204" pitchFamily="34" charset="0"/>
              <a:buChar char="•"/>
            </a:pPr>
            <a:endParaRPr lang="en-US" sz="1700" dirty="0"/>
          </a:p>
          <a:p>
            <a:pPr marL="342900" indent="-228600" algn="l">
              <a:buClr>
                <a:srgbClr val="0070C0"/>
              </a:buClr>
              <a:buFont typeface="Arial" panose="020B0604020202020204" pitchFamily="34" charset="0"/>
              <a:buChar char="•"/>
            </a:pPr>
            <a:endParaRPr lang="en-US" sz="1700" dirty="0"/>
          </a:p>
        </p:txBody>
      </p:sp>
    </p:spTree>
    <p:extLst>
      <p:ext uri="{BB962C8B-B14F-4D97-AF65-F5344CB8AC3E}">
        <p14:creationId xmlns:p14="http://schemas.microsoft.com/office/powerpoint/2010/main" val="30985039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9E495-A5DD-75AC-68E9-D254D5565707}"/>
              </a:ext>
            </a:extLst>
          </p:cNvPr>
          <p:cNvSpPr>
            <a:spLocks noGrp="1"/>
          </p:cNvSpPr>
          <p:nvPr>
            <p:ph type="ctrTitle"/>
          </p:nvPr>
        </p:nvSpPr>
        <p:spPr>
          <a:xfrm>
            <a:off x="838200" y="365125"/>
            <a:ext cx="10515600" cy="1078525"/>
          </a:xfrm>
        </p:spPr>
        <p:txBody>
          <a:bodyPr vert="horz" lIns="91440" tIns="45720" rIns="91440" bIns="45720" rtlCol="0" anchor="ctr">
            <a:normAutofit/>
          </a:bodyPr>
          <a:lstStyle/>
          <a:p>
            <a:pPr algn="l"/>
            <a:r>
              <a:rPr lang="en-US" sz="5400" kern="1200" dirty="0">
                <a:solidFill>
                  <a:schemeClr val="tx1"/>
                </a:solidFill>
                <a:latin typeface="+mj-lt"/>
                <a:ea typeface="+mj-ea"/>
                <a:cs typeface="+mj-cs"/>
              </a:rPr>
              <a:t>Reference List </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3">
            <a:extLst>
              <a:ext uri="{FF2B5EF4-FFF2-40B4-BE49-F238E27FC236}">
                <a16:creationId xmlns:a16="http://schemas.microsoft.com/office/drawing/2014/main" id="{0C153FB7-BDEE-A8A4-548F-79178E511757}"/>
              </a:ext>
            </a:extLst>
          </p:cNvPr>
          <p:cNvSpPr>
            <a:spLocks noChangeArrowheads="1"/>
          </p:cNvSpPr>
          <p:nvPr/>
        </p:nvSpPr>
        <p:spPr bwMode="auto">
          <a:xfrm>
            <a:off x="838200" y="1677373"/>
            <a:ext cx="10515600" cy="450397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lnSpcReduction="10000"/>
          </a:bodyPr>
          <a:lstStyle/>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CIPD, 2012. </a:t>
            </a:r>
            <a:r>
              <a:rPr kumimoji="0" lang="en-US" altLang="en-US" sz="1200" b="0" i="1" u="none" strike="noStrike" cap="none" normalizeH="0" baseline="0" dirty="0">
                <a:ln>
                  <a:noFill/>
                </a:ln>
                <a:effectLst/>
                <a:latin typeface="Arial" panose="020B0604020202020204" pitchFamily="34" charset="0"/>
                <a:cs typeface="Arial" panose="020B0604020202020204" pitchFamily="34" charset="0"/>
              </a:rPr>
              <a:t>Managing for sustainable employee engagement</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[Online] Available at: </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hlinkClick r:id="rId2"/>
              </a:rPr>
              <a:t>https://www.cipd.co.uk/knowledge/fundamentals/relations/engagement/managementguide</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[Accessed 29th April 2024].</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Curve, n.d.</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Coghlan, D., 2001. ‘Insider Action Research Projects: Implications for </a:t>
            </a:r>
            <a:r>
              <a:rPr kumimoji="0" lang="en-US" altLang="en-US" sz="1200" b="0" i="0" u="none" strike="noStrike" cap="none" normalizeH="0" baseline="0" dirty="0" err="1">
                <a:ln>
                  <a:noFill/>
                </a:ln>
                <a:effectLst/>
                <a:latin typeface="Arial" panose="020B0604020202020204" pitchFamily="34" charset="0"/>
                <a:cs typeface="Arial" panose="020B0604020202020204" pitchFamily="34" charset="0"/>
              </a:rPr>
              <a:t>Practising</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Managers’, </a:t>
            </a:r>
            <a:r>
              <a:rPr kumimoji="0" lang="en-US" altLang="en-US" sz="1200" b="0" i="1" u="none" strike="noStrike" cap="none" normalizeH="0" baseline="0" dirty="0">
                <a:ln>
                  <a:noFill/>
                </a:ln>
                <a:effectLst/>
                <a:latin typeface="Arial" panose="020B0604020202020204" pitchFamily="34" charset="0"/>
                <a:cs typeface="Arial" panose="020B0604020202020204" pitchFamily="34" charset="0"/>
              </a:rPr>
              <a:t>Management Learning</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32(1), pp. 49-60.</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Costain, 2015. </a:t>
            </a:r>
            <a:r>
              <a:rPr kumimoji="0" lang="en-US" altLang="en-US" sz="1200" b="0" i="1" u="none" strike="noStrike" cap="none" normalizeH="0" baseline="0" dirty="0">
                <a:ln>
                  <a:noFill/>
                </a:ln>
                <a:effectLst/>
                <a:latin typeface="Arial" panose="020B0604020202020204" pitchFamily="34" charset="0"/>
                <a:cs typeface="Arial" panose="020B0604020202020204" pitchFamily="34" charset="0"/>
              </a:rPr>
              <a:t>UK First In </a:t>
            </a:r>
            <a:r>
              <a:rPr kumimoji="0" lang="en-US" altLang="en-US" sz="1200" b="0" i="1" u="none" strike="noStrike" cap="none" normalizeH="0" baseline="0" dirty="0" err="1">
                <a:ln>
                  <a:noFill/>
                </a:ln>
                <a:effectLst/>
                <a:latin typeface="Arial" panose="020B0604020202020204" pitchFamily="34" charset="0"/>
                <a:cs typeface="Arial" panose="020B0604020202020204" pitchFamily="34" charset="0"/>
              </a:rPr>
              <a:t>Behavioural</a:t>
            </a:r>
            <a:r>
              <a:rPr kumimoji="0" lang="en-US" altLang="en-US" sz="1200" b="0" i="1" u="none" strike="noStrike" cap="none" normalizeH="0" baseline="0" dirty="0">
                <a:ln>
                  <a:noFill/>
                </a:ln>
                <a:effectLst/>
                <a:latin typeface="Arial" panose="020B0604020202020204" pitchFamily="34" charset="0"/>
                <a:cs typeface="Arial" panose="020B0604020202020204" pitchFamily="34" charset="0"/>
              </a:rPr>
              <a:t> Management</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[Online] Available at: </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hlinkClick r:id="rId3"/>
              </a:rPr>
              <a:t>http://www.costain.com/news/news-releases/uk-first-in-behavioural-management/</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[Accessed 17th June 2014].</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Costley, C., Elliott, G., &amp; Gibbs, P., 2010. </a:t>
            </a:r>
            <a:r>
              <a:rPr kumimoji="0" lang="en-US" altLang="en-US" sz="1200" b="0" i="1" u="none" strike="noStrike" cap="none" normalizeH="0" baseline="0" dirty="0">
                <a:ln>
                  <a:noFill/>
                </a:ln>
                <a:effectLst/>
                <a:latin typeface="Arial" panose="020B0604020202020204" pitchFamily="34" charset="0"/>
                <a:cs typeface="Arial" panose="020B0604020202020204" pitchFamily="34" charset="0"/>
              </a:rPr>
              <a:t>Doing Work-Based Research: Approaches to Enquiry for Insider-Researchers</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3rd Ed. SAGE Publications Ltd.</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Creswell, J.W. and Plano Clark, V.L., 2011. </a:t>
            </a:r>
            <a:r>
              <a:rPr kumimoji="0" lang="en-US" altLang="en-US" sz="1200" b="0" i="1" u="none" strike="noStrike" cap="none" normalizeH="0" baseline="0" dirty="0">
                <a:ln>
                  <a:noFill/>
                </a:ln>
                <a:effectLst/>
                <a:latin typeface="Arial" panose="020B0604020202020204" pitchFamily="34" charset="0"/>
                <a:cs typeface="Arial" panose="020B0604020202020204" pitchFamily="34" charset="0"/>
              </a:rPr>
              <a:t>Designing and Conducting Mixed Methods Research</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London: SAGE Publications.</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err="1">
                <a:ln>
                  <a:noFill/>
                </a:ln>
                <a:effectLst/>
                <a:latin typeface="Arial" panose="020B0604020202020204" pitchFamily="34" charset="0"/>
                <a:cs typeface="Arial" panose="020B0604020202020204" pitchFamily="34" charset="0"/>
              </a:rPr>
              <a:t>Decisionwise</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2024. </a:t>
            </a:r>
            <a:r>
              <a:rPr kumimoji="0" lang="en-US" altLang="en-US" sz="1200" b="0" i="1" u="none" strike="noStrike" cap="none" normalizeH="0" baseline="0" dirty="0">
                <a:ln>
                  <a:noFill/>
                </a:ln>
                <a:effectLst/>
                <a:latin typeface="Arial" panose="020B0604020202020204" pitchFamily="34" charset="0"/>
                <a:cs typeface="Arial" panose="020B0604020202020204" pitchFamily="34" charset="0"/>
              </a:rPr>
              <a:t>Google Trends, 2024</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[Online] Available at: </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hlinkClick r:id="rId4"/>
              </a:rPr>
              <a:t>https://trends.google.com/trends/explore?date=all&amp;q=employee%20engagement</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[Accessed 12th May 2024].</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Denscombe, M., 2014. </a:t>
            </a:r>
            <a:r>
              <a:rPr kumimoji="0" lang="en-US" altLang="en-US" sz="1200" b="0" i="1" u="none" strike="noStrike" cap="none" normalizeH="0" baseline="0" dirty="0">
                <a:ln>
                  <a:noFill/>
                </a:ln>
                <a:effectLst/>
                <a:latin typeface="Arial" panose="020B0604020202020204" pitchFamily="34" charset="0"/>
                <a:cs typeface="Arial" panose="020B0604020202020204" pitchFamily="34" charset="0"/>
              </a:rPr>
              <a:t>The Good Research Guide: For Small-Scale Social Research Projects</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5th Ed. Maidenhead: Open University Press.</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Gray, D., 2022. </a:t>
            </a:r>
            <a:r>
              <a:rPr kumimoji="0" lang="en-US" altLang="en-US" sz="1200" b="0" i="1" u="none" strike="noStrike" cap="none" normalizeH="0" baseline="0" dirty="0">
                <a:ln>
                  <a:noFill/>
                </a:ln>
                <a:effectLst/>
                <a:latin typeface="Arial" panose="020B0604020202020204" pitchFamily="34" charset="0"/>
                <a:cs typeface="Arial" panose="020B0604020202020204" pitchFamily="34" charset="0"/>
              </a:rPr>
              <a:t>Doing Research in the Real World</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5th Ed. SAGE Publications.</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HSE, 1974. </a:t>
            </a:r>
            <a:r>
              <a:rPr kumimoji="0" lang="en-US" altLang="en-US" sz="1200" b="0" i="1" u="none" strike="noStrike" cap="none" normalizeH="0" baseline="0" dirty="0">
                <a:ln>
                  <a:noFill/>
                </a:ln>
                <a:effectLst/>
                <a:latin typeface="Arial" panose="020B0604020202020204" pitchFamily="34" charset="0"/>
                <a:cs typeface="Arial" panose="020B0604020202020204" pitchFamily="34" charset="0"/>
              </a:rPr>
              <a:t>Health and Safety at Work etc. Act</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[Online] Available at: </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hlinkClick r:id="rId5"/>
              </a:rPr>
              <a:t>https://www.legislation.gov.uk/ukpga/1974/37</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[Accessed 23rd May 2024].</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Kular, S. et al., 2008. </a:t>
            </a:r>
            <a:r>
              <a:rPr kumimoji="0" lang="en-US" altLang="en-US" sz="1200" b="0" i="1" u="none" strike="noStrike" cap="none" normalizeH="0" baseline="0" dirty="0">
                <a:ln>
                  <a:noFill/>
                </a:ln>
                <a:effectLst/>
                <a:latin typeface="Arial" panose="020B0604020202020204" pitchFamily="34" charset="0"/>
                <a:cs typeface="Arial" panose="020B0604020202020204" pitchFamily="34" charset="0"/>
              </a:rPr>
              <a:t>Employee Engagement: A Literature Review</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[Online] Available at: </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hlinkClick r:id="rId6"/>
              </a:rPr>
              <a:t>http://eprints.kingston.ac.uk/4192/1/19wempen.pdf</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[Accessed 4th July 2024].</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Sekaran, U. and Bougie, R., 2016. </a:t>
            </a:r>
            <a:r>
              <a:rPr kumimoji="0" lang="en-US" altLang="en-US" sz="1200" b="0" i="1" u="none" strike="noStrike" cap="none" normalizeH="0" baseline="0" dirty="0">
                <a:ln>
                  <a:noFill/>
                </a:ln>
                <a:effectLst/>
                <a:latin typeface="Arial" panose="020B0604020202020204" pitchFamily="34" charset="0"/>
                <a:cs typeface="Arial" panose="020B0604020202020204" pitchFamily="34" charset="0"/>
              </a:rPr>
              <a:t>Research Methods for Business: A Skill-Building Approach</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7th Ed. Wiley &amp; Sons, West Sussex.</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Tata Steel Strip Products UK, n.d. </a:t>
            </a:r>
            <a:r>
              <a:rPr kumimoji="0" lang="en-US" altLang="en-US" sz="1200" b="0" i="1" u="none" strike="noStrike" cap="none" normalizeH="0" baseline="0" dirty="0">
                <a:ln>
                  <a:noFill/>
                </a:ln>
                <a:effectLst/>
                <a:latin typeface="Arial" panose="020B0604020202020204" pitchFamily="34" charset="0"/>
                <a:cs typeface="Arial" panose="020B0604020202020204" pitchFamily="34" charset="0"/>
              </a:rPr>
              <a:t>Tata Steel - Our Company</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[Online] Available at: </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hlinkClick r:id="rId7"/>
              </a:rPr>
              <a:t>http://intranet.eu.tatasteel.com/irj/portal</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[Accessed 27th August 2024].</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Thomas, 203. </a:t>
            </a:r>
            <a:r>
              <a:rPr kumimoji="0" lang="en-US" altLang="en-US" sz="1200" b="0" i="1" u="none" strike="noStrike" cap="none" normalizeH="0" baseline="0" dirty="0">
                <a:ln>
                  <a:noFill/>
                </a:ln>
                <a:effectLst/>
                <a:latin typeface="Arial" panose="020B0604020202020204" pitchFamily="34" charset="0"/>
                <a:cs typeface="Arial" panose="020B0604020202020204" pitchFamily="34" charset="0"/>
              </a:rPr>
              <a:t>How to Do Your Research Project: A Guide for Students</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4th Ed. SAGE Publications.</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err="1">
                <a:ln>
                  <a:noFill/>
                </a:ln>
                <a:effectLst/>
                <a:latin typeface="Arial" panose="020B0604020202020204" pitchFamily="34" charset="0"/>
                <a:cs typeface="Arial" panose="020B0604020202020204" pitchFamily="34" charset="0"/>
              </a:rPr>
              <a:t>Walliman</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N., 2005. </a:t>
            </a:r>
            <a:r>
              <a:rPr kumimoji="0" lang="en-US" altLang="en-US" sz="1200" b="0" i="1" u="none" strike="noStrike" cap="none" normalizeH="0" baseline="0" dirty="0">
                <a:ln>
                  <a:noFill/>
                </a:ln>
                <a:effectLst/>
                <a:latin typeface="Arial" panose="020B0604020202020204" pitchFamily="34" charset="0"/>
                <a:cs typeface="Arial" panose="020B0604020202020204" pitchFamily="34" charset="0"/>
              </a:rPr>
              <a:t>Your Research Project</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2nd Ed. SAGE Publications </a:t>
            </a:r>
          </a:p>
        </p:txBody>
      </p:sp>
    </p:spTree>
    <p:extLst>
      <p:ext uri="{BB962C8B-B14F-4D97-AF65-F5344CB8AC3E}">
        <p14:creationId xmlns:p14="http://schemas.microsoft.com/office/powerpoint/2010/main" val="41223973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E1A92768-C90D-4200-8975-84CC4D4BC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a:extLst>
              <a:ext uri="{FF2B5EF4-FFF2-40B4-BE49-F238E27FC236}">
                <a16:creationId xmlns:a16="http://schemas.microsoft.com/office/drawing/2014/main" id="{97D2069E-6084-7770-A464-5E80DC71D2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 b="36504"/>
          <a:stretch/>
        </p:blipFill>
        <p:spPr bwMode="auto">
          <a:xfrm>
            <a:off x="-3048" y="-51347"/>
            <a:ext cx="3396329" cy="31184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8" name="Picture 2">
            <a:extLst>
              <a:ext uri="{FF2B5EF4-FFF2-40B4-BE49-F238E27FC236}">
                <a16:creationId xmlns:a16="http://schemas.microsoft.com/office/drawing/2014/main" id="{D993F140-D2A6-22DC-533F-173242E83F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1020" b="4"/>
          <a:stretch/>
        </p:blipFill>
        <p:spPr bwMode="auto">
          <a:xfrm>
            <a:off x="3260605" y="-18639"/>
            <a:ext cx="3910794" cy="329624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a:extLst>
              <a:ext uri="{FF2B5EF4-FFF2-40B4-BE49-F238E27FC236}">
                <a16:creationId xmlns:a16="http://schemas.microsoft.com/office/drawing/2014/main" id="{80BDEC04-2EAC-0435-CAD4-1B5773E80C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1264" b="4"/>
          <a:stretch/>
        </p:blipFill>
        <p:spPr bwMode="auto">
          <a:xfrm>
            <a:off x="8901604" y="5091519"/>
            <a:ext cx="3290396" cy="225348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a:extLst>
              <a:ext uri="{FF2B5EF4-FFF2-40B4-BE49-F238E27FC236}">
                <a16:creationId xmlns:a16="http://schemas.microsoft.com/office/drawing/2014/main" id="{C4A38702-5ACD-9315-DCE9-D96DCD96055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8605" r="2415" b="4"/>
          <a:stretch/>
        </p:blipFill>
        <p:spPr bwMode="auto">
          <a:xfrm>
            <a:off x="8376215" y="2300921"/>
            <a:ext cx="3888670" cy="327760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a:extLst>
              <a:ext uri="{FF2B5EF4-FFF2-40B4-BE49-F238E27FC236}">
                <a16:creationId xmlns:a16="http://schemas.microsoft.com/office/drawing/2014/main" id="{A7424631-8C86-5E1D-720E-F7F4F335AF2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12041" r="2" b="24292"/>
          <a:stretch/>
        </p:blipFill>
        <p:spPr bwMode="auto">
          <a:xfrm>
            <a:off x="9408160" y="-2"/>
            <a:ext cx="2780792" cy="236065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6B683D20-AED5-FF98-4E46-46265F91370C}"/>
              </a:ext>
            </a:extLst>
          </p:cNvPr>
          <p:cNvSpPr txBox="1"/>
          <p:nvPr/>
        </p:nvSpPr>
        <p:spPr>
          <a:xfrm>
            <a:off x="0" y="-1"/>
            <a:ext cx="4356705" cy="1015663"/>
          </a:xfrm>
          <a:prstGeom prst="rect">
            <a:avLst/>
          </a:prstGeom>
          <a:noFill/>
        </p:spPr>
        <p:txBody>
          <a:bodyPr wrap="none" rtlCol="0">
            <a:spAutoFit/>
          </a:bodyPr>
          <a:lstStyle/>
          <a:p>
            <a:r>
              <a:rPr lang="en-GB" sz="3200" dirty="0">
                <a:solidFill>
                  <a:schemeClr val="bg1"/>
                </a:solidFill>
              </a:rPr>
              <a:t>Thank you for your time</a:t>
            </a:r>
            <a:r>
              <a:rPr lang="en-GB" sz="2800" dirty="0">
                <a:solidFill>
                  <a:schemeClr val="bg1"/>
                </a:solidFill>
              </a:rPr>
              <a:t>. </a:t>
            </a:r>
          </a:p>
          <a:p>
            <a:endParaRPr lang="en-GB" sz="2800" dirty="0">
              <a:solidFill>
                <a:schemeClr val="bg1"/>
              </a:solidFill>
            </a:endParaRPr>
          </a:p>
        </p:txBody>
      </p:sp>
      <p:pic>
        <p:nvPicPr>
          <p:cNvPr id="4" name="Picture 3">
            <a:extLst>
              <a:ext uri="{FF2B5EF4-FFF2-40B4-BE49-F238E27FC236}">
                <a16:creationId xmlns:a16="http://schemas.microsoft.com/office/drawing/2014/main" id="{BC43AD6C-F7C2-4A8F-35FF-09CBB9F8D87A}"/>
              </a:ext>
            </a:extLst>
          </p:cNvPr>
          <p:cNvPicPr>
            <a:picLocks noChangeAspect="1"/>
          </p:cNvPicPr>
          <p:nvPr/>
        </p:nvPicPr>
        <p:blipFill>
          <a:blip r:embed="rId7"/>
          <a:stretch>
            <a:fillRect/>
          </a:stretch>
        </p:blipFill>
        <p:spPr>
          <a:xfrm>
            <a:off x="7150120" y="-41962"/>
            <a:ext cx="2379089" cy="3277605"/>
          </a:xfrm>
          <a:prstGeom prst="rect">
            <a:avLst/>
          </a:prstGeom>
        </p:spPr>
      </p:pic>
      <p:pic>
        <p:nvPicPr>
          <p:cNvPr id="5" name="Picture 2">
            <a:extLst>
              <a:ext uri="{FF2B5EF4-FFF2-40B4-BE49-F238E27FC236}">
                <a16:creationId xmlns:a16="http://schemas.microsoft.com/office/drawing/2014/main" id="{51A404F0-C4CA-6057-C5E3-375DB47BB26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 y="3039680"/>
            <a:ext cx="4376372" cy="3851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9" name="Picture 3">
            <a:extLst>
              <a:ext uri="{FF2B5EF4-FFF2-40B4-BE49-F238E27FC236}">
                <a16:creationId xmlns:a16="http://schemas.microsoft.com/office/drawing/2014/main" id="{A936C782-2BF0-BC25-6DCE-F67BA543E2B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l="5478" r="5928" b="-3"/>
          <a:stretch/>
        </p:blipFill>
        <p:spPr bwMode="auto">
          <a:xfrm>
            <a:off x="4238625" y="2920552"/>
            <a:ext cx="4662979" cy="394760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32C526CC-079A-0CC9-C8C1-E0AB2BD6A2F2}"/>
              </a:ext>
            </a:extLst>
          </p:cNvPr>
          <p:cNvSpPr txBox="1"/>
          <p:nvPr/>
        </p:nvSpPr>
        <p:spPr>
          <a:xfrm>
            <a:off x="79522" y="3211793"/>
            <a:ext cx="6210300" cy="584775"/>
          </a:xfrm>
          <a:prstGeom prst="rect">
            <a:avLst/>
          </a:prstGeom>
          <a:noFill/>
        </p:spPr>
        <p:txBody>
          <a:bodyPr wrap="square">
            <a:spAutoFit/>
          </a:bodyPr>
          <a:lstStyle/>
          <a:p>
            <a:r>
              <a:rPr lang="en-GB" sz="3200" dirty="0">
                <a:solidFill>
                  <a:schemeClr val="bg1"/>
                </a:solidFill>
              </a:rPr>
              <a:t>This is me…..</a:t>
            </a:r>
          </a:p>
        </p:txBody>
      </p:sp>
    </p:spTree>
    <p:extLst>
      <p:ext uri="{BB962C8B-B14F-4D97-AF65-F5344CB8AC3E}">
        <p14:creationId xmlns:p14="http://schemas.microsoft.com/office/powerpoint/2010/main" val="3442244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9E495-A5DD-75AC-68E9-D254D5565707}"/>
              </a:ext>
            </a:extLst>
          </p:cNvPr>
          <p:cNvSpPr>
            <a:spLocks noGrp="1"/>
          </p:cNvSpPr>
          <p:nvPr>
            <p:ph type="ctrTitle"/>
          </p:nvPr>
        </p:nvSpPr>
        <p:spPr>
          <a:xfrm>
            <a:off x="638881" y="417576"/>
            <a:ext cx="10909640" cy="1249394"/>
          </a:xfrm>
        </p:spPr>
        <p:txBody>
          <a:bodyPr anchor="ctr">
            <a:normAutofit/>
          </a:bodyPr>
          <a:lstStyle/>
          <a:p>
            <a:r>
              <a:rPr lang="en-GB" sz="6600" b="1">
                <a:latin typeface="Arial" panose="020B0604020202020204" pitchFamily="34" charset="0"/>
                <a:cs typeface="Arial" panose="020B0604020202020204" pitchFamily="34" charset="0"/>
              </a:rPr>
              <a:t>Questions</a:t>
            </a:r>
          </a:p>
        </p:txBody>
      </p:sp>
      <p:sp>
        <p:nvSpPr>
          <p:cNvPr id="24"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lp">
            <a:extLst>
              <a:ext uri="{FF2B5EF4-FFF2-40B4-BE49-F238E27FC236}">
                <a16:creationId xmlns:a16="http://schemas.microsoft.com/office/drawing/2014/main" id="{CDED3FE6-317F-45ED-5EEA-80D8FBA513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301299" y="2633472"/>
            <a:ext cx="3586353" cy="3586353"/>
          </a:xfrm>
          <a:prstGeom prst="rect">
            <a:avLst/>
          </a:prstGeom>
        </p:spPr>
      </p:pic>
    </p:spTree>
    <p:extLst>
      <p:ext uri="{BB962C8B-B14F-4D97-AF65-F5344CB8AC3E}">
        <p14:creationId xmlns:p14="http://schemas.microsoft.com/office/powerpoint/2010/main" val="22448395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1782</Words>
  <Application>Microsoft Office PowerPoint</Application>
  <PresentationFormat>Widescreen</PresentationFormat>
  <Paragraphs>225</Paragraphs>
  <Slides>27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Calibri Light</vt:lpstr>
      <vt:lpstr>Wingdings</vt:lpstr>
      <vt:lpstr>Office Theme</vt:lpstr>
      <vt:lpstr>Can safety engagement sessions reduce accident statistics within heavy industry  </vt:lpstr>
      <vt:lpstr>PowerPoint Presentation</vt:lpstr>
      <vt:lpstr>Background</vt:lpstr>
      <vt:lpstr>What is employee engagement?</vt:lpstr>
      <vt:lpstr>Why do we need employee engagement? </vt:lpstr>
      <vt:lpstr>Accident Statistics</vt:lpstr>
      <vt:lpstr>These aren’t numbers… These are real people</vt:lpstr>
      <vt:lpstr>Research Project </vt:lpstr>
      <vt:lpstr>Ethics</vt:lpstr>
      <vt:lpstr>Consideration for Insider Research</vt:lpstr>
      <vt:lpstr>Literature Review: Exploring the impact of engagement on workplace safety </vt:lpstr>
      <vt:lpstr>Models  </vt:lpstr>
      <vt:lpstr>Theories </vt:lpstr>
      <vt:lpstr>Methods </vt:lpstr>
      <vt:lpstr>Results</vt:lpstr>
      <vt:lpstr>Findings Questionnaire</vt:lpstr>
      <vt:lpstr>PowerPoint Presentation</vt:lpstr>
      <vt:lpstr>Engagement</vt:lpstr>
      <vt:lpstr>Safety </vt:lpstr>
      <vt:lpstr>Behaviour </vt:lpstr>
      <vt:lpstr>PowerPoint Presentation</vt:lpstr>
      <vt:lpstr>Interviews</vt:lpstr>
      <vt:lpstr>Conclusion </vt:lpstr>
      <vt:lpstr>Recommendations</vt:lpstr>
      <vt:lpstr>Reference List </vt:lpstr>
      <vt:lpstr>PowerPoint Presentation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 safety engagement sessions reduce accident statistics within heavy industry   By Rebecca evans   </dc:title>
  <dc:creator>Evans, Rebecca</dc:creator>
  <cp:lastModifiedBy>Evans, Rebecca</cp:lastModifiedBy>
  <cp:revision>2</cp:revision>
  <dcterms:created xsi:type="dcterms:W3CDTF">2024-11-13T14:08:57Z</dcterms:created>
  <dcterms:modified xsi:type="dcterms:W3CDTF">2024-11-28T11:44:21Z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3aa366c-74b9-492b-a1b9-5472c41e7d31_Enabled">
    <vt:lpwstr>true</vt:lpwstr>
  </property>
  <property fmtid="{D5CDD505-2E9C-101B-9397-08002B2CF9AE}" pid="3" name="MSIP_Label_73aa366c-74b9-492b-a1b9-5472c41e7d31_SetDate">
    <vt:lpwstr>2024-11-13T21:15:50Z</vt:lpwstr>
  </property>
  <property fmtid="{D5CDD505-2E9C-101B-9397-08002B2CF9AE}" pid="4" name="MSIP_Label_73aa366c-74b9-492b-a1b9-5472c41e7d31_Method">
    <vt:lpwstr>Standard</vt:lpwstr>
  </property>
  <property fmtid="{D5CDD505-2E9C-101B-9397-08002B2CF9AE}" pid="5" name="MSIP_Label_73aa366c-74b9-492b-a1b9-5472c41e7d31_Name">
    <vt:lpwstr>73aa366c-74b9-492b-a1b9-5472c41e7d31</vt:lpwstr>
  </property>
  <property fmtid="{D5CDD505-2E9C-101B-9397-08002B2CF9AE}" pid="6" name="MSIP_Label_73aa366c-74b9-492b-a1b9-5472c41e7d31_SiteId">
    <vt:lpwstr>44bbd632-fe04-42d7-933e-2649dcd22649</vt:lpwstr>
  </property>
  <property fmtid="{D5CDD505-2E9C-101B-9397-08002B2CF9AE}" pid="7" name="MSIP_Label_73aa366c-74b9-492b-a1b9-5472c41e7d31_ActionId">
    <vt:lpwstr>79a64470-556e-4935-9e2d-fc6237537815</vt:lpwstr>
  </property>
  <property fmtid="{D5CDD505-2E9C-101B-9397-08002B2CF9AE}" pid="8" name="MSIP_Label_73aa366c-74b9-492b-a1b9-5472c41e7d31_ContentBits">
    <vt:lpwstr>2</vt:lpwstr>
  </property>
  <property fmtid="{D5CDD505-2E9C-101B-9397-08002B2CF9AE}" pid="9" name="ClassificationContentMarkingFooterLocations">
    <vt:lpwstr>Office Theme:8</vt:lpwstr>
  </property>
  <property fmtid="{D5CDD505-2E9C-101B-9397-08002B2CF9AE}" pid="10" name="ClassificationContentMarkingFooterText">
    <vt:lpwstr>Sensitivity: general</vt:lpwstr>
  </property>
</Properties>
</file>