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76"/>
    <p:restoredTop sz="94635"/>
  </p:normalViewPr>
  <p:slideViewPr>
    <p:cSldViewPr snapToGrid="0">
      <p:cViewPr>
        <p:scale>
          <a:sx n="91" d="100"/>
          <a:sy n="91" d="100"/>
        </p:scale>
        <p:origin x="432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AD4B7-1150-A249-91E6-B656B5B063CF}" type="datetimeFigureOut">
              <a:rPr lang="en-US" smtClean="0"/>
              <a:t>3/16/25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DA6C9B-4E06-EC46-B769-0F95EA61AB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015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DA6C9B-4E06-EC46-B769-0F95EA61AB0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37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690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381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29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017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62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152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767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609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0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618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110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15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mp.com/economy/china-economy/article/3238674/chinas-skyscraping-pig-farms-are-high-hog-and-their-advanced-tech-feeds-food-security-driv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oodprint.org/issues/the-big-industrial-food-system-an-infographic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icc.org/what-we-do/thematic-areas/antimicrobial-resistance-amr" TargetMode="External"/><Relationship Id="rId5" Type="http://schemas.openxmlformats.org/officeDocument/2006/relationships/hyperlink" Target="https://thehumaneleague.org.uk/article/what-is-factory-farming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ytimes.com/2021/12/16/opinion/factory-farming-animals.html" TargetMode="External"/><Relationship Id="rId4" Type="http://schemas.openxmlformats.org/officeDocument/2006/relationships/hyperlink" Target="https://www.facebook.com/photo.php?fbid=1760983437426504&amp;id=183622415162622&amp;set=a.61926536159832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hyperlink" Target="https://explore.britannica.com/explore/savingearth/biocentrism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opulationmedia.org/the-latest/adopting-an-ecocentric-worldview-could-this-save-the-planet" TargetMode="External"/><Relationship Id="rId5" Type="http://schemas.openxmlformats.org/officeDocument/2006/relationships/hyperlink" Target="https://thevarsity.ca/2022/10/23/opinion-anthropocentrism-is-affecting-environmental-ethics/" TargetMode="Externa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ateraworth.com/doughnut/" TargetMode="External"/><Relationship Id="rId5" Type="http://schemas.openxmlformats.org/officeDocument/2006/relationships/hyperlink" Target="https://www.bbc.com/newsround/53349869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hyperlink" Target="https://risingkashmir.com/2024/page/557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safelines.com/qhse.support/topics/new-hazardous-symbol-aquatic-environment.htm" TargetMode="External"/><Relationship Id="rId5" Type="http://schemas.openxmlformats.org/officeDocument/2006/relationships/hyperlink" Target="https://cavernoma.org.uk/news/coronavirus/" TargetMode="Externa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andreswithwords/animal-rights-as-a-social-justice-movement-a88e49d9acfe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martbuildingsmagazine.com/features/iot-and-pollution-a-breath-of-fresh-air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hasesfyseblog.wordpress.com/2018/11/11/mcdonalds-and-the-golden-arches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hyperlink" Target="https://morcapumps.com/blog/small-scale-farming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ur-paws.org/campaigns-topics/topics/nutrition/cultivated-meat-food-innovation/what-is-cultivated-meat" TargetMode="External"/><Relationship Id="rId5" Type="http://schemas.openxmlformats.org/officeDocument/2006/relationships/hyperlink" Target="https://slate.com/technology/2023/01/best-meal-tracker-app-fruit-vegetables.html" TargetMode="Externa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agram.com/p/DFDachQIbV3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icc.org/what-we-do/thematic-areas/antimicrobial-resistance-amr" TargetMode="External"/><Relationship Id="rId13" Type="http://schemas.openxmlformats.org/officeDocument/2006/relationships/hyperlink" Target="https://www.kateraworth.com/doughnut/" TargetMode="External"/><Relationship Id="rId18" Type="http://schemas.openxmlformats.org/officeDocument/2006/relationships/hyperlink" Target="https://onsafelines.com/qhse.support/topics/new-hazardous-symbol-aquatic-environment.htm" TargetMode="External"/><Relationship Id="rId3" Type="http://schemas.openxmlformats.org/officeDocument/2006/relationships/hyperlink" Target="https://morcapumps.com/blog/small-scale-farming/" TargetMode="External"/><Relationship Id="rId7" Type="http://schemas.openxmlformats.org/officeDocument/2006/relationships/hyperlink" Target="https://medium.com/@andreswithwords/animal-rights-as-a-social-justice-movement-a88e49d9acfe" TargetMode="External"/><Relationship Id="rId12" Type="http://schemas.openxmlformats.org/officeDocument/2006/relationships/hyperlink" Target="https://www.mcdonalds.com/gb/en-gb/our-plan-for-change/planet-positive/nature-positive/conserving-forests.html" TargetMode="External"/><Relationship Id="rId17" Type="http://schemas.openxmlformats.org/officeDocument/2006/relationships/hyperlink" Target="https://doi.org/10.2307/2184936" TargetMode="External"/><Relationship Id="rId2" Type="http://schemas.openxmlformats.org/officeDocument/2006/relationships/hyperlink" Target="https://www.facebook.com/photo.php?fbid=1155105668014287&amp;id=183622415162622&amp;set=a.224977341027129" TargetMode="External"/><Relationship Id="rId16" Type="http://schemas.openxmlformats.org/officeDocument/2006/relationships/hyperlink" Target="https://www.personneltoday.com/hr/modern-slavery-mcdonalds/" TargetMode="External"/><Relationship Id="rId20" Type="http://schemas.openxmlformats.org/officeDocument/2006/relationships/hyperlink" Target="https://smartbuildingsmagazine.com/features/iot-and-pollution-a-breath-of-fresh-ai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cdonalds.com/corpmcd/our-purpose-and-impact/food-quality-and-sourcing/animal-health-and-welfare.html" TargetMode="External"/><Relationship Id="rId11" Type="http://schemas.openxmlformats.org/officeDocument/2006/relationships/hyperlink" Target="https://www.scmp.com/economy/china-economy/article/3238674/chinas-skyscraping-pig-farms-are-high-hog-and-their-advanced-tech-feeds-food-security-drive" TargetMode="External"/><Relationship Id="rId5" Type="http://schemas.openxmlformats.org/officeDocument/2006/relationships/hyperlink" Target="https://www.populationmedia.org/the-latest/adopting-an-ecocentric-worldview-could-this-save-the-planet" TargetMode="External"/><Relationship Id="rId15" Type="http://schemas.openxmlformats.org/officeDocument/2006/relationships/hyperlink" Target="https://thehumaneleague.org.uk/article/what-is-factory-farming" TargetMode="External"/><Relationship Id="rId10" Type="http://schemas.openxmlformats.org/officeDocument/2006/relationships/hyperlink" Target="https://explore.britannica.com/explore/savingearth/biocentrism" TargetMode="External"/><Relationship Id="rId19" Type="http://schemas.openxmlformats.org/officeDocument/2006/relationships/hyperlink" Target="https://www.biocyclic-vegan.org/" TargetMode="External"/><Relationship Id="rId4" Type="http://schemas.openxmlformats.org/officeDocument/2006/relationships/hyperlink" Target="https://risingkashmir.com/2024/page/557/" TargetMode="External"/><Relationship Id="rId9" Type="http://schemas.openxmlformats.org/officeDocument/2006/relationships/hyperlink" Target="https://www.bbc.com/newsround/53349869" TargetMode="External"/><Relationship Id="rId14" Type="http://schemas.openxmlformats.org/officeDocument/2006/relationships/hyperlink" Target="https://www.linkedin.com/pulse/environmental-damage-things-need-evaluated-soon-possible-samin-khan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late.com/technology/2023/01/best-meal-tracker-app-fruit-vegetables.html" TargetMode="External"/><Relationship Id="rId13" Type="http://schemas.openxmlformats.org/officeDocument/2006/relationships/hyperlink" Target="https://modernfarmer.com/2022/02/hog-waste-lagoons-epa-investigation-nc/" TargetMode="External"/><Relationship Id="rId18" Type="http://schemas.openxmlformats.org/officeDocument/2006/relationships/hyperlink" Target="https://www.four-paws.org/campaigns-topics/topics/nutrition/cultivated-meat-food-innovation/what-is-cultivated-meat" TargetMode="External"/><Relationship Id="rId3" Type="http://schemas.openxmlformats.org/officeDocument/2006/relationships/hyperlink" Target="https://www.surgeactivism.org/articles/judge-factory-farming-review-scrap-campaign" TargetMode="External"/><Relationship Id="rId7" Type="http://schemas.openxmlformats.org/officeDocument/2006/relationships/hyperlink" Target="https://thevarsity.ca/2022/10/23/opinion-anthropocentrism-is-affecting-environmental-ethics/" TargetMode="External"/><Relationship Id="rId12" Type="http://schemas.openxmlformats.org/officeDocument/2006/relationships/hyperlink" Target="https://doi.org/10.2307/j.ctvc77g39" TargetMode="External"/><Relationship Id="rId17" Type="http://schemas.openxmlformats.org/officeDocument/2006/relationships/hyperlink" Target="https://cavernoma.org.uk/news/coronavirus/" TargetMode="External"/><Relationship Id="rId2" Type="http://schemas.openxmlformats.org/officeDocument/2006/relationships/hyperlink" Target="https://explore.britannica.com/explore/savingearth/biocentrism" TargetMode="External"/><Relationship Id="rId16" Type="http://schemas.openxmlformats.org/officeDocument/2006/relationships/hyperlink" Target="https://earthlinged.org/shop/p/this-is-vegan-propaganda-other-lies-the-meat-industry-tells-yo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ytimes.com/2021/12/16/opinion/factory-farming-animals.html" TargetMode="External"/><Relationship Id="rId11" Type="http://schemas.openxmlformats.org/officeDocument/2006/relationships/hyperlink" Target="https://www.google.com/search?q=sexism+racsim+speciasism&amp;client=safari&amp;sca_esv=f981d700d01e44ab&amp;rls=en&amp;udm=2&amp;biw=1082&amp;bih=733&amp;sxsrf=AHTn8zoYhWr19M_9x-8H_xjKQdl7Ybn_MA%3A1742130660146&amp;ei=5M3WZ47KCKGrhbIPyLacsAE&amp;ved=0ahUKEwiOzJm51o6MAxWhVUEAHUgbBxYQ4dUDCBE&amp;uact=5&amp;oq=sexism+racsim+speciasism&amp;gs_lp=EgNpbWciGHNleGlzbSByYWNzaW0gc3BlY2lhc2lzbUiXdFCMM1iib3ACeACQAQCYAVCgAZYMqgECMjW4AQPIAQD4AQGYAgugAssFqAIKwgIKECMYJxjJAhjqAsICBxAjGCcYyQLCAgsQABiABBixAxiDAcICDhAAGIAEGLEDGIMBGIoFwgIIEAAYgAQYsQPCAgoQABiABBhDGIoFwgINEAAYgAQYsQMYQxiKBcICBRAAGIAEwgIEEAAYHsICBxAAGMcDGB7CAgsQABgFGMcDGAoYHsICBhAAGAgYHsICCRAAGMcDGAgYHpgDCeIDBRIBMSBAkgcCMTGgB4E9&amp;sclient=img#vhid=wJIMZFIIVUHKvM&amp;vssid=mosaic" TargetMode="External"/><Relationship Id="rId5" Type="http://schemas.openxmlformats.org/officeDocument/2006/relationships/hyperlink" Target="https://impakter.com/how-sustainable-is-mcdonalds/" TargetMode="External"/><Relationship Id="rId15" Type="http://schemas.openxmlformats.org/officeDocument/2006/relationships/hyperlink" Target="https://www.google.com/search?client=safari&amp;sca_esv=6d728ade57108e4f&amp;rls=en&amp;sxsrf=AHTn8zqislxL3nk7cIKgZ9Rt8avyQUMa3w:1742063118516&amp;q=The+interlinking+issues+of+justice+inherent+in+the+practice+of+factory+farming+in+relation+to+food+production&amp;udm=2&amp;fbs=ABzOT_CWdhQLP1FcmU5B0fn3xuWpmDtIGL1r84kuKz6yAcD_insVp1f9hFz8mUUtzTwQJFouCD7u3pHL14acV3Obfjf55_gvJr6G1tj5yva_pIMrgBams8fEkM2wkTbis3yf0z7jok7ClvT1RwbJK7f0KPfOrG5jeC6w2DhhXD1aSRnrZnNEYnkgpNvCzFUylhQk_kGu52K_v_-xTq45DkuUTCANVItuiw&amp;sa=X&amp;ved=2ahUKEwje2Ovq2oyMAxUNQkEAHf3ZHWwQtKgLegQIFxAB&amp;biw=1324&amp;bih=734&amp;dpr=2#vhid=lOrG0M6WS03W4M&amp;vssid=mosaic" TargetMode="External"/><Relationship Id="rId10" Type="http://schemas.openxmlformats.org/officeDocument/2006/relationships/hyperlink" Target="http://archive.org/details/doughnuteconomic0000rawo" TargetMode="External"/><Relationship Id="rId19" Type="http://schemas.openxmlformats.org/officeDocument/2006/relationships/hyperlink" Target="https://www.drishtiias.com/daily-updates/daily-news-analysis/regulatory-framework-for-laboratory-grown-meat/print_manually" TargetMode="External"/><Relationship Id="rId4" Type="http://schemas.openxmlformats.org/officeDocument/2006/relationships/hyperlink" Target="https://chasesfyseblog.wordpress.com/2018/11/11/mcdonalds-and-the-golden-arches/" TargetMode="External"/><Relationship Id="rId9" Type="http://schemas.openxmlformats.org/officeDocument/2006/relationships/hyperlink" Target="https://www.instagram.com/p/DFDachQIbV3/" TargetMode="External"/><Relationship Id="rId14" Type="http://schemas.openxmlformats.org/officeDocument/2006/relationships/hyperlink" Target="https://foodprint.org/issues/the-big-industrial-food-system-an-infographi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These two high-rise buildings in Ezhou, Hubei province, will be able to produce 1.2 million fully grown pigs a year when fully operational. Photo: Xinhua">
            <a:extLst>
              <a:ext uri="{FF2B5EF4-FFF2-40B4-BE49-F238E27FC236}">
                <a16:creationId xmlns:a16="http://schemas.microsoft.com/office/drawing/2014/main" id="{887ADC3B-F4B6-59CB-7CD4-F148A303D3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-2" y="7160"/>
            <a:ext cx="12191980" cy="641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E75D4-81E9-AE21-AB10-AFE6E24069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71759"/>
            <a:ext cx="5067300" cy="349704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i="1" dirty="0">
                <a:solidFill>
                  <a:srgbClr val="FFFFFF"/>
                </a:solidFill>
                <a:highlight>
                  <a:srgbClr val="000000"/>
                </a:highlight>
              </a:rPr>
              <a:t>The interlinking issues of justice inherent in the practice of factory farming in relation to food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C22172-60C4-A739-F369-FA6EAEF0CB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5157694"/>
            <a:ext cx="5019676" cy="976406"/>
          </a:xfrm>
        </p:spPr>
        <p:txBody>
          <a:bodyPr anchor="t">
            <a:normAutofit/>
          </a:bodyPr>
          <a:lstStyle/>
          <a:p>
            <a:r>
              <a:rPr lang="en-US" i="1" dirty="0">
                <a:solidFill>
                  <a:srgbClr val="FFFFFF"/>
                </a:solidFill>
                <a:highlight>
                  <a:srgbClr val="000000"/>
                </a:highlight>
                <a:latin typeface="+mj-lt"/>
              </a:rPr>
              <a:t>By Trudie Husnjak</a:t>
            </a:r>
          </a:p>
        </p:txBody>
      </p: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7E3474B-1EE1-6C56-FF00-8506E993C27C}"/>
              </a:ext>
            </a:extLst>
          </p:cNvPr>
          <p:cNvSpPr txBox="1"/>
          <p:nvPr/>
        </p:nvSpPr>
        <p:spPr>
          <a:xfrm>
            <a:off x="0" y="6425184"/>
            <a:ext cx="1219200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>
                <a:effectLst/>
              </a:rPr>
              <a:t>China’s sky scraping pig farms are high on the hog, and their advanced tech feeds into food-security drive | South China Morning Post</a:t>
            </a:r>
            <a:r>
              <a:rPr lang="en-GB" sz="1000" dirty="0">
                <a:effectLst/>
              </a:rPr>
              <a:t> (2023). Available at: </a:t>
            </a:r>
            <a:r>
              <a:rPr lang="en-GB" sz="1000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https://www.scmp.com/economy/china-economy/article/3238674/chinas-skyscraping-pig-farms-are-high-hog-and-their-advanced-tech-feeds-food-security-drive</a:t>
            </a:r>
            <a:r>
              <a:rPr lang="en-GB" sz="1000" dirty="0">
                <a:effectLst/>
              </a:rPr>
              <a:t> (Accessed: 15 March 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718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90" name="Straight Connector 208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2" name="Straight Connector 209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94" name="Rectangle 209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A4848-424D-33C7-73BC-BCDA2A3C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337676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700" dirty="0"/>
              <a:t>The ethical and economic issues of factory farming: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-animal ethics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-public health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-global inequality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-environmental sustainability </a:t>
            </a:r>
            <a:br>
              <a:rPr lang="en-US" sz="1700" dirty="0"/>
            </a:br>
            <a:r>
              <a:rPr lang="en-US" sz="1700" dirty="0"/>
              <a:t> </a:t>
            </a:r>
            <a:br>
              <a:rPr lang="en-US" sz="1700" dirty="0"/>
            </a:br>
            <a:br>
              <a:rPr lang="en-US" sz="1700" u="sng" dirty="0"/>
            </a:br>
            <a:r>
              <a:rPr lang="en-US" sz="2700" u="sng" dirty="0">
                <a:latin typeface="+mj-lt"/>
              </a:rPr>
              <a:t>How is factory farming interconnected with justice?</a:t>
            </a:r>
            <a:br>
              <a:rPr lang="en-US" sz="2200" u="sng" dirty="0"/>
            </a:br>
            <a:br>
              <a:rPr lang="en-US" sz="1700" dirty="0"/>
            </a:br>
            <a:br>
              <a:rPr lang="en-US" sz="1700" dirty="0"/>
            </a:br>
            <a:endParaRPr lang="en-US" sz="1700" dirty="0"/>
          </a:p>
        </p:txBody>
      </p:sp>
      <p:pic>
        <p:nvPicPr>
          <p:cNvPr id="2052" name="Picture 4" descr="The Big Industrial Food System - An Infographic - FoodPrint">
            <a:extLst>
              <a:ext uri="{FF2B5EF4-FFF2-40B4-BE49-F238E27FC236}">
                <a16:creationId xmlns:a16="http://schemas.microsoft.com/office/drawing/2014/main" id="{2A7B77EB-FDD4-001B-BB4D-6C6BD38E3A2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4688463" cy="6867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96" name="Straight Connector 209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8" name="Straight Connector 209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1E4D2287-543E-65C9-233A-AF2E7F96678B}"/>
              </a:ext>
            </a:extLst>
          </p:cNvPr>
          <p:cNvSpPr txBox="1"/>
          <p:nvPr/>
        </p:nvSpPr>
        <p:spPr>
          <a:xfrm>
            <a:off x="4688462" y="5099120"/>
            <a:ext cx="7247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/>
              </a:rPr>
              <a:t>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A5C4BC-2713-DD16-3740-1732ED02A0BB}"/>
              </a:ext>
            </a:extLst>
          </p:cNvPr>
          <p:cNvSpPr/>
          <p:nvPr/>
        </p:nvSpPr>
        <p:spPr>
          <a:xfrm>
            <a:off x="4688463" y="6301408"/>
            <a:ext cx="7503538" cy="565271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i="1" dirty="0">
                <a:solidFill>
                  <a:schemeClr val="bg1"/>
                </a:solidFill>
                <a:effectLst/>
              </a:rPr>
              <a:t>The Big Industrial Food System - An Infographic</a:t>
            </a:r>
            <a:r>
              <a:rPr lang="en-GB" sz="1200" dirty="0">
                <a:solidFill>
                  <a:schemeClr val="bg1"/>
                </a:solidFill>
                <a:effectLst/>
              </a:rPr>
              <a:t> (2018). Available at: </a:t>
            </a:r>
            <a:r>
              <a:rPr lang="en-GB" sz="1200" dirty="0">
                <a:solidFill>
                  <a:schemeClr val="bg1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https://foodprint.org/issues/the-big-industrial-food-system-an-infographic/</a:t>
            </a:r>
            <a:r>
              <a:rPr lang="en-GB" sz="1200" dirty="0">
                <a:solidFill>
                  <a:schemeClr val="bg1"/>
                </a:solidFill>
                <a:effectLst/>
              </a:rPr>
              <a:t> (Accessed: 15 March 2025).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959818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40B2D-6D12-E135-9BBE-DD0163791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ethical landscape of factory farming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06ACCC2-0EE7-4C20-92A3-98AE3F0EFFC3}"/>
              </a:ext>
            </a:extLst>
          </p:cNvPr>
          <p:cNvSpPr txBox="1">
            <a:spLocks/>
          </p:cNvSpPr>
          <p:nvPr/>
        </p:nvSpPr>
        <p:spPr>
          <a:xfrm>
            <a:off x="988975" y="2046508"/>
            <a:ext cx="2624239" cy="4616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2400" dirty="0"/>
          </a:p>
        </p:txBody>
      </p:sp>
      <p:pic>
        <p:nvPicPr>
          <p:cNvPr id="3074" name="Picture 2" descr="Chickens in cage">
            <a:extLst>
              <a:ext uri="{FF2B5EF4-FFF2-40B4-BE49-F238E27FC236}">
                <a16:creationId xmlns:a16="http://schemas.microsoft.com/office/drawing/2014/main" id="{059A584C-3F35-1745-280F-B2452E9FC7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51" y="2655857"/>
            <a:ext cx="3810289" cy="287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CD192FC-3ABB-3E1A-B930-D462BF81BDDB}"/>
              </a:ext>
            </a:extLst>
          </p:cNvPr>
          <p:cNvSpPr txBox="1"/>
          <p:nvPr/>
        </p:nvSpPr>
        <p:spPr>
          <a:xfrm>
            <a:off x="4628738" y="2009282"/>
            <a:ext cx="30073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+mj-lt"/>
              </a:rPr>
              <a:t>Environmental Impact </a:t>
            </a:r>
          </a:p>
        </p:txBody>
      </p:sp>
      <p:pic>
        <p:nvPicPr>
          <p:cNvPr id="3080" name="Picture 8">
            <a:extLst>
              <a:ext uri="{FF2B5EF4-FFF2-40B4-BE49-F238E27FC236}">
                <a16:creationId xmlns:a16="http://schemas.microsoft.com/office/drawing/2014/main" id="{699CA745-DD75-6A49-0BD8-4BE6D69625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240" y="2654938"/>
            <a:ext cx="3810289" cy="287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6B9F2CF-6717-5A48-A6D1-DFCB9E5EE8AD}"/>
              </a:ext>
            </a:extLst>
          </p:cNvPr>
          <p:cNvSpPr txBox="1"/>
          <p:nvPr/>
        </p:nvSpPr>
        <p:spPr>
          <a:xfrm>
            <a:off x="9035769" y="2021567"/>
            <a:ext cx="18479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+mj-lt"/>
              </a:rPr>
              <a:t>Public Health</a:t>
            </a:r>
          </a:p>
        </p:txBody>
      </p:sp>
      <p:pic>
        <p:nvPicPr>
          <p:cNvPr id="3082" name="Picture 10" descr="Antimicrobial resistance">
            <a:extLst>
              <a:ext uri="{FF2B5EF4-FFF2-40B4-BE49-F238E27FC236}">
                <a16:creationId xmlns:a16="http://schemas.microsoft.com/office/drawing/2014/main" id="{15686FA5-7930-8574-D587-D119BA66A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529" y="2655858"/>
            <a:ext cx="3886440" cy="2872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1300EC7-C825-6AE0-5A1E-C65D67FE4FE7}"/>
              </a:ext>
            </a:extLst>
          </p:cNvPr>
          <p:cNvSpPr txBox="1"/>
          <p:nvPr/>
        </p:nvSpPr>
        <p:spPr>
          <a:xfrm>
            <a:off x="1020891" y="1947144"/>
            <a:ext cx="22081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+mj-lt"/>
              </a:rPr>
              <a:t>Animal Welfare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3065ABD-51EE-EE6B-447B-0A405F8F5D77}"/>
              </a:ext>
            </a:extLst>
          </p:cNvPr>
          <p:cNvSpPr txBox="1"/>
          <p:nvPr/>
        </p:nvSpPr>
        <p:spPr>
          <a:xfrm>
            <a:off x="0" y="6139722"/>
            <a:ext cx="124616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effectLst/>
              </a:rPr>
              <a:t>Factory Farming: What It Is and Why It’s a Problem</a:t>
            </a:r>
            <a:r>
              <a:rPr lang="en-GB" sz="1200" dirty="0">
                <a:effectLst/>
              </a:rPr>
              <a:t> (2021). Available at: </a:t>
            </a:r>
            <a:r>
              <a:rPr lang="en-GB" sz="1200" dirty="0">
                <a:effectLst/>
                <a:hlinkClick r:id="rId5"/>
              </a:rPr>
              <a:t>https://thehumaneleague.org.uk/article/what-is-factory-farming</a:t>
            </a:r>
            <a:r>
              <a:rPr lang="en-GB" sz="1200" dirty="0">
                <a:effectLst/>
              </a:rPr>
              <a:t> (Accessed: 15 March 2025).</a:t>
            </a:r>
          </a:p>
          <a:p>
            <a:r>
              <a:rPr lang="en-GB" sz="1200" i="1" dirty="0">
                <a:effectLst/>
              </a:rPr>
              <a:t>Antimicrobial resistance and its impact on cancer care | UICC</a:t>
            </a:r>
            <a:r>
              <a:rPr lang="en-GB" sz="1200" dirty="0">
                <a:effectLst/>
              </a:rPr>
              <a:t> (2025). Available at: </a:t>
            </a:r>
            <a:r>
              <a:rPr lang="en-GB" sz="1200" dirty="0">
                <a:effectLst/>
                <a:hlinkClick r:id="rId6"/>
              </a:rPr>
              <a:t>https://www.uicc.org/what-we-do/thematic-areas/antimicrobial-resistance-amr</a:t>
            </a:r>
            <a:r>
              <a:rPr lang="en-GB" sz="1200" dirty="0">
                <a:effectLst/>
              </a:rPr>
              <a:t> (Accessed: 15 March 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877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D5A9765-B186-3957-8A10-EB3F17DC8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9"/>
          <a:stretch/>
        </p:blipFill>
        <p:spPr bwMode="auto">
          <a:xfrm>
            <a:off x="8855785" y="1669209"/>
            <a:ext cx="2662823" cy="285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D3B631-9151-DCA8-DB90-040F24088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195889" cy="359953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400" dirty="0"/>
              <a:t>The moral status of animals in factory farming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F7CAB-C898-BCED-4C66-508FBA5A9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  <a:p>
            <a:endParaRPr lang="en-US" dirty="0">
              <a:latin typeface="+mj-lt"/>
            </a:endParaRPr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No photo description available.">
            <a:extLst>
              <a:ext uri="{FF2B5EF4-FFF2-40B4-BE49-F238E27FC236}">
                <a16:creationId xmlns:a16="http://schemas.microsoft.com/office/drawing/2014/main" id="{73283E7D-9F66-F297-018F-D3B503FB81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496" y="1544512"/>
            <a:ext cx="3560898" cy="361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A3AD222-3DD3-D498-331F-00E3E79F41A1}"/>
              </a:ext>
            </a:extLst>
          </p:cNvPr>
          <p:cNvSpPr txBox="1"/>
          <p:nvPr/>
        </p:nvSpPr>
        <p:spPr>
          <a:xfrm>
            <a:off x="10639828" y="5169241"/>
            <a:ext cx="1795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+mj-lt"/>
              </a:rPr>
              <a:t>PAIN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D4A4DE-6EBD-A9B9-976D-962F86C76FFC}"/>
              </a:ext>
            </a:extLst>
          </p:cNvPr>
          <p:cNvSpPr txBox="1"/>
          <p:nvPr/>
        </p:nvSpPr>
        <p:spPr>
          <a:xfrm>
            <a:off x="4215532" y="5262457"/>
            <a:ext cx="2084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+mj-lt"/>
              </a:rPr>
              <a:t>SUFFERING</a:t>
            </a:r>
            <a:r>
              <a:rPr lang="en-US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9B946F-5D3E-9EE7-20ED-11481E7DBACD}"/>
              </a:ext>
            </a:extLst>
          </p:cNvPr>
          <p:cNvSpPr txBox="1"/>
          <p:nvPr/>
        </p:nvSpPr>
        <p:spPr>
          <a:xfrm>
            <a:off x="9692325" y="3429000"/>
            <a:ext cx="1795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D3F0AA-6C43-3D8A-B7F2-AA8B61ED06D6}"/>
              </a:ext>
            </a:extLst>
          </p:cNvPr>
          <p:cNvSpPr txBox="1"/>
          <p:nvPr/>
        </p:nvSpPr>
        <p:spPr>
          <a:xfrm>
            <a:off x="9508525" y="5503363"/>
            <a:ext cx="1795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+mj-lt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C88056-D546-1D3C-ABE6-B4A5F2777987}"/>
              </a:ext>
            </a:extLst>
          </p:cNvPr>
          <p:cNvSpPr txBox="1"/>
          <p:nvPr/>
        </p:nvSpPr>
        <p:spPr>
          <a:xfrm>
            <a:off x="6923202" y="5263560"/>
            <a:ext cx="28287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+mj-lt"/>
              </a:rPr>
              <a:t>DISCRIMINATION </a:t>
            </a:r>
            <a:endParaRPr lang="en-US" sz="28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BF77AE-7D2F-1E69-E602-C2BB1196FDDE}"/>
              </a:ext>
            </a:extLst>
          </p:cNvPr>
          <p:cNvSpPr txBox="1"/>
          <p:nvPr/>
        </p:nvSpPr>
        <p:spPr>
          <a:xfrm>
            <a:off x="5003329" y="728490"/>
            <a:ext cx="7113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+mj-lt"/>
              </a:rPr>
              <a:t>DO ANIMALS DESERVE MORAL CONSIDERATION? </a:t>
            </a:r>
            <a:endParaRPr lang="en-US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7AC0ED-5AB4-A625-2C99-967B4696D821}"/>
              </a:ext>
            </a:extLst>
          </p:cNvPr>
          <p:cNvSpPr txBox="1"/>
          <p:nvPr/>
        </p:nvSpPr>
        <p:spPr>
          <a:xfrm>
            <a:off x="0" y="6193823"/>
            <a:ext cx="50033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 Facebook</a:t>
            </a:r>
            <a:r>
              <a:rPr lang="en-GB" sz="1200" dirty="0">
                <a:effectLst/>
              </a:rPr>
              <a:t> (2022). Available at: </a:t>
            </a:r>
            <a:r>
              <a:rPr lang="en-GB" sz="1200" dirty="0">
                <a:effectLst/>
                <a:hlinkClick r:id="rId4"/>
              </a:rPr>
              <a:t>https://www.facebook.com/photo.php?fbid=1760983437426504&amp;id=183622415162622&amp;set=a.619265361598323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5CCFD5-21B9-F215-6472-E433BA839A77}"/>
              </a:ext>
            </a:extLst>
          </p:cNvPr>
          <p:cNvSpPr txBox="1"/>
          <p:nvPr/>
        </p:nvSpPr>
        <p:spPr>
          <a:xfrm>
            <a:off x="5301585" y="6227052"/>
            <a:ext cx="67635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Klein, E. (2021) ‘Opinion | We Will Look Back on This Age of Cruelty to Animals in Horror’. </a:t>
            </a:r>
            <a:r>
              <a:rPr lang="en-GB" sz="1200" i="1" dirty="0">
                <a:effectLst/>
              </a:rPr>
              <a:t>The New York Times</a:t>
            </a:r>
            <a:r>
              <a:rPr lang="en-GB" sz="1200" dirty="0">
                <a:effectLst/>
              </a:rPr>
              <a:t> 16 December. Available at: </a:t>
            </a:r>
            <a:r>
              <a:rPr lang="en-GB" sz="1200" dirty="0">
                <a:effectLst/>
                <a:hlinkClick r:id="rId5"/>
              </a:rPr>
              <a:t>https://www.nytimes.com/2021/12/16/opinion/factory-farming-animals.html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2874981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AF8E9-11D5-5112-5609-2021CBFC1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TRIO-MODEL OF ETHICAL CONSIDERATION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29BA04-4CE9-86DD-09F2-9DDEDB81AEA3}"/>
              </a:ext>
            </a:extLst>
          </p:cNvPr>
          <p:cNvSpPr txBox="1"/>
          <p:nvPr/>
        </p:nvSpPr>
        <p:spPr>
          <a:xfrm>
            <a:off x="1137004" y="1923005"/>
            <a:ext cx="22081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dirty="0">
                <a:latin typeface="+mj-lt"/>
              </a:rPr>
              <a:t>Anthropocentric</a:t>
            </a:r>
            <a:r>
              <a:rPr lang="en-US" sz="2400" dirty="0">
                <a:latin typeface="+mj-lt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FF26A7-EDAF-81A7-F4F9-C571466E2A6D}"/>
              </a:ext>
            </a:extLst>
          </p:cNvPr>
          <p:cNvSpPr txBox="1"/>
          <p:nvPr/>
        </p:nvSpPr>
        <p:spPr>
          <a:xfrm>
            <a:off x="5160363" y="1923004"/>
            <a:ext cx="22081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dirty="0">
                <a:latin typeface="+mj-lt"/>
              </a:rPr>
              <a:t>Biocentric</a:t>
            </a:r>
            <a:r>
              <a:rPr lang="en-US" sz="2400" dirty="0">
                <a:latin typeface="+mj-lt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FF94A0-B3D8-C81B-2C8A-06563CCFBD02}"/>
              </a:ext>
            </a:extLst>
          </p:cNvPr>
          <p:cNvSpPr txBox="1"/>
          <p:nvPr/>
        </p:nvSpPr>
        <p:spPr>
          <a:xfrm>
            <a:off x="8716190" y="1923003"/>
            <a:ext cx="22081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dirty="0">
                <a:latin typeface="+mj-lt"/>
              </a:rPr>
              <a:t>Ecocentric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6EF45955-26C7-A2A9-AF73-AFE54C95E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83" y="2563170"/>
            <a:ext cx="3659620" cy="299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6E4E7653-FC6F-81CE-6936-2103A92E2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515" y="2563170"/>
            <a:ext cx="3659620" cy="298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a world map with a human eye in the middle">
            <a:extLst>
              <a:ext uri="{FF2B5EF4-FFF2-40B4-BE49-F238E27FC236}">
                <a16:creationId xmlns:a16="http://schemas.microsoft.com/office/drawing/2014/main" id="{7ACD00A1-1191-9D6A-9A05-35E89C1CA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739" y="2578991"/>
            <a:ext cx="3506161" cy="296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BB0B94-498D-46DE-4261-BE0A278CC16F}"/>
              </a:ext>
            </a:extLst>
          </p:cNvPr>
          <p:cNvSpPr txBox="1"/>
          <p:nvPr/>
        </p:nvSpPr>
        <p:spPr>
          <a:xfrm>
            <a:off x="255375" y="6221896"/>
            <a:ext cx="5840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effectLst/>
              </a:rPr>
              <a:t>Opinion: Anthropocentrism is affecting environmental ethics – The Varsity</a:t>
            </a:r>
            <a:r>
              <a:rPr lang="en-GB" sz="1200" dirty="0">
                <a:effectLst/>
              </a:rPr>
              <a:t> (2022). Available at: </a:t>
            </a:r>
            <a:r>
              <a:rPr lang="en-GB" sz="1200" dirty="0">
                <a:effectLst/>
                <a:hlinkClick r:id="rId5"/>
              </a:rPr>
              <a:t>https://thevarsity.ca/2022/10/23/opinion-anthropocentrism-is-affecting-environmental-ethics/</a:t>
            </a:r>
            <a:r>
              <a:rPr lang="en-GB" sz="1200" dirty="0">
                <a:effectLst/>
              </a:rPr>
              <a:t> (Accessed: 15 March 2025).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B206E8-3B1B-3B06-DE9B-3F1D62236309}"/>
              </a:ext>
            </a:extLst>
          </p:cNvPr>
          <p:cNvSpPr txBox="1"/>
          <p:nvPr/>
        </p:nvSpPr>
        <p:spPr>
          <a:xfrm>
            <a:off x="6096000" y="6221896"/>
            <a:ext cx="609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 </a:t>
            </a:r>
            <a:r>
              <a:rPr lang="en-GB" sz="1200" i="1" dirty="0">
                <a:effectLst/>
              </a:rPr>
              <a:t>Adopting an </a:t>
            </a:r>
            <a:r>
              <a:rPr lang="en-GB" sz="1200" i="1" dirty="0" err="1">
                <a:effectLst/>
              </a:rPr>
              <a:t>Ecocentric</a:t>
            </a:r>
            <a:r>
              <a:rPr lang="en-GB" sz="1200" i="1" dirty="0">
                <a:effectLst/>
              </a:rPr>
              <a:t> Worldview: Could This Save the Planet?</a:t>
            </a:r>
            <a:r>
              <a:rPr lang="en-GB" sz="1200" dirty="0">
                <a:effectLst/>
              </a:rPr>
              <a:t> (2021). Available at: </a:t>
            </a:r>
            <a:r>
              <a:rPr lang="en-GB" sz="1200" dirty="0">
                <a:effectLst/>
                <a:hlinkClick r:id="rId6"/>
              </a:rPr>
              <a:t>https://www.populationmedia.org/the-latest/adopting-an-ecocentric-worldview-could-this-save-the-planet</a:t>
            </a:r>
            <a:r>
              <a:rPr lang="en-GB" sz="1200" dirty="0">
                <a:effectLst/>
              </a:rPr>
              <a:t> (Accessed: 15 March 2025).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0BAE1A-2097-2197-7D0B-EEB5E30FEF4D}"/>
              </a:ext>
            </a:extLst>
          </p:cNvPr>
          <p:cNvSpPr txBox="1"/>
          <p:nvPr/>
        </p:nvSpPr>
        <p:spPr>
          <a:xfrm>
            <a:off x="3128689" y="5652720"/>
            <a:ext cx="65101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effectLst/>
              </a:rPr>
              <a:t>jrafferty</a:t>
            </a:r>
            <a:r>
              <a:rPr lang="en-GB" sz="1200" dirty="0">
                <a:effectLst/>
              </a:rPr>
              <a:t> (2020) </a:t>
            </a:r>
            <a:r>
              <a:rPr lang="en-GB" sz="1200" i="1" dirty="0">
                <a:effectLst/>
              </a:rPr>
              <a:t>Biocentrism</a:t>
            </a:r>
            <a:r>
              <a:rPr lang="en-GB" sz="1200" dirty="0">
                <a:effectLst/>
              </a:rPr>
              <a:t>. Available at: </a:t>
            </a:r>
            <a:r>
              <a:rPr lang="en-GB" sz="1200" dirty="0">
                <a:effectLst/>
                <a:hlinkClick r:id="rId7"/>
              </a:rPr>
              <a:t>https://explore.britannica.com/explore/savingearth/biocentrism</a:t>
            </a:r>
            <a:r>
              <a:rPr lang="en-GB" sz="1200" dirty="0">
                <a:effectLst/>
              </a:rPr>
              <a:t> (Accessed: 15 March 2025).</a:t>
            </a:r>
          </a:p>
        </p:txBody>
      </p:sp>
    </p:spTree>
    <p:extLst>
      <p:ext uri="{BB962C8B-B14F-4D97-AF65-F5344CB8AC3E}">
        <p14:creationId xmlns:p14="http://schemas.microsoft.com/office/powerpoint/2010/main" val="2083107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CB2FA-5CFE-7698-0096-2D35F0E41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230" y="1314849"/>
            <a:ext cx="5573485" cy="1307592"/>
          </a:xfrm>
        </p:spPr>
        <p:txBody>
          <a:bodyPr>
            <a:normAutofit/>
          </a:bodyPr>
          <a:lstStyle/>
          <a:p>
            <a:r>
              <a:rPr lang="en-US" sz="2400" dirty="0"/>
              <a:t>A third of global crops are fed to livestock instead of hungry people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0213D21-A19E-7439-B891-5CF9AD595AF9}"/>
              </a:ext>
            </a:extLst>
          </p:cNvPr>
          <p:cNvSpPr txBox="1">
            <a:spLocks/>
          </p:cNvSpPr>
          <p:nvPr/>
        </p:nvSpPr>
        <p:spPr>
          <a:xfrm>
            <a:off x="1547718" y="7257"/>
            <a:ext cx="9873022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Food justice and global inequality</a:t>
            </a:r>
          </a:p>
        </p:txBody>
      </p:sp>
      <p:pic>
        <p:nvPicPr>
          <p:cNvPr id="6146" name="Picture 2" descr="hands-and-grain.">
            <a:extLst>
              <a:ext uri="{FF2B5EF4-FFF2-40B4-BE49-F238E27FC236}">
                <a16:creationId xmlns:a16="http://schemas.microsoft.com/office/drawing/2014/main" id="{302FF2C8-802A-6E67-1E2F-E5D6F4F1B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30" y="2425192"/>
            <a:ext cx="5361770" cy="3284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Doughnut | Kate Raworth">
            <a:extLst>
              <a:ext uri="{FF2B5EF4-FFF2-40B4-BE49-F238E27FC236}">
                <a16:creationId xmlns:a16="http://schemas.microsoft.com/office/drawing/2014/main" id="{B9A74E0F-690F-8379-DD37-85454A9AB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736" y="1041859"/>
            <a:ext cx="3851597" cy="384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48DD413-9F4D-7C9F-3A13-9DB8C172209E}"/>
              </a:ext>
            </a:extLst>
          </p:cNvPr>
          <p:cNvSpPr txBox="1">
            <a:spLocks/>
          </p:cNvSpPr>
          <p:nvPr/>
        </p:nvSpPr>
        <p:spPr>
          <a:xfrm>
            <a:off x="7220899" y="4999789"/>
            <a:ext cx="4550185" cy="8163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MEETING HUMAN NEEDS AND REDUCING GLOBAL HUNGER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2613AB-871C-5B2E-C28A-E7BC6AD401BA}"/>
              </a:ext>
            </a:extLst>
          </p:cNvPr>
          <p:cNvSpPr txBox="1"/>
          <p:nvPr/>
        </p:nvSpPr>
        <p:spPr>
          <a:xfrm>
            <a:off x="258418" y="6191266"/>
            <a:ext cx="72754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</a:rPr>
              <a:t>BBC Newsround (2020) ‘World hunger: Almost 700 million people are going hungry worldwide according to a new report’. 13 July. Available at: </a:t>
            </a:r>
            <a:r>
              <a:rPr lang="en-GB" sz="1200" dirty="0">
                <a:effectLst/>
                <a:hlinkClick r:id="rId5"/>
              </a:rPr>
              <a:t>https://www.bbc.com/newsround/53349869</a:t>
            </a:r>
            <a:r>
              <a:rPr lang="en-GB" sz="1200" dirty="0">
                <a:effectLst/>
              </a:rPr>
              <a:t> (Accessed: 16 March 2025).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18C704-CB1A-13B3-1647-7EE5827AEC82}"/>
              </a:ext>
            </a:extLst>
          </p:cNvPr>
          <p:cNvSpPr txBox="1"/>
          <p:nvPr/>
        </p:nvSpPr>
        <p:spPr>
          <a:xfrm>
            <a:off x="7533862" y="6191266"/>
            <a:ext cx="48204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Doughnut | Kate Raworth</a:t>
            </a:r>
            <a:r>
              <a:rPr lang="en-GB" sz="1200" dirty="0">
                <a:effectLst/>
              </a:rPr>
              <a:t> (2017). Available at: </a:t>
            </a:r>
            <a:r>
              <a:rPr lang="en-GB" sz="1200" dirty="0">
                <a:effectLst/>
                <a:hlinkClick r:id="rId6"/>
              </a:rPr>
              <a:t>https://www.kateraworth.com/doughnut/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3210344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942A3-378D-51A3-23AD-1866426ED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FACTORY FARMING AND HUMAN HEALTH RISKS </a:t>
            </a: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id="{E6DFC6A2-CE20-0955-31C6-3934E4C81E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2188708"/>
            <a:ext cx="4010167" cy="225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1A43DA9-EADE-A13B-77C6-1DF87F548693}"/>
              </a:ext>
            </a:extLst>
          </p:cNvPr>
          <p:cNvSpPr txBox="1">
            <a:spLocks/>
          </p:cNvSpPr>
          <p:nvPr/>
        </p:nvSpPr>
        <p:spPr>
          <a:xfrm>
            <a:off x="1323072" y="4763007"/>
            <a:ext cx="2964222" cy="6537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ZOONOTIC DISEASES </a:t>
            </a:r>
          </a:p>
        </p:txBody>
      </p:sp>
      <p:pic>
        <p:nvPicPr>
          <p:cNvPr id="7174" name="Picture 6" descr="Antimicrobial Resistance (AMR): Stopping the rise of superbugs!">
            <a:extLst>
              <a:ext uri="{FF2B5EF4-FFF2-40B4-BE49-F238E27FC236}">
                <a16:creationId xmlns:a16="http://schemas.microsoft.com/office/drawing/2014/main" id="{09FDE3A1-9927-32BC-FEEA-DE4FCA2EFC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313" y="2227944"/>
            <a:ext cx="4010167" cy="225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39D5E07-48D0-510C-32F5-9F26870F4E34}"/>
              </a:ext>
            </a:extLst>
          </p:cNvPr>
          <p:cNvSpPr txBox="1">
            <a:spLocks/>
          </p:cNvSpPr>
          <p:nvPr/>
        </p:nvSpPr>
        <p:spPr>
          <a:xfrm>
            <a:off x="8655604" y="4749146"/>
            <a:ext cx="3131136" cy="86425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Antimicrobial resistance</a:t>
            </a:r>
          </a:p>
        </p:txBody>
      </p:sp>
      <p:pic>
        <p:nvPicPr>
          <p:cNvPr id="7176" name="Picture 8" descr="QHSE Support - GHS09 Environmental hazard">
            <a:extLst>
              <a:ext uri="{FF2B5EF4-FFF2-40B4-BE49-F238E27FC236}">
                <a16:creationId xmlns:a16="http://schemas.microsoft.com/office/drawing/2014/main" id="{0EB3EA32-64AC-C315-F8E6-C65AEC9149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90"/>
          <a:stretch/>
        </p:blipFill>
        <p:spPr bwMode="auto">
          <a:xfrm>
            <a:off x="5138057" y="2221992"/>
            <a:ext cx="2243678" cy="2253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4429586-FA5F-CCBD-E3CA-E87051EEB435}"/>
              </a:ext>
            </a:extLst>
          </p:cNvPr>
          <p:cNvSpPr txBox="1">
            <a:spLocks/>
          </p:cNvSpPr>
          <p:nvPr/>
        </p:nvSpPr>
        <p:spPr>
          <a:xfrm>
            <a:off x="4914868" y="4763007"/>
            <a:ext cx="3131136" cy="86425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Environmental             hazards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00ED4A-0C79-CF69-5EE0-19D7F2572384}"/>
              </a:ext>
            </a:extLst>
          </p:cNvPr>
          <p:cNvSpPr txBox="1"/>
          <p:nvPr/>
        </p:nvSpPr>
        <p:spPr>
          <a:xfrm>
            <a:off x="-6626" y="5943600"/>
            <a:ext cx="481689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UK, C.A. (2020) ‘Coronavirus and Cavernoma’. </a:t>
            </a:r>
            <a:r>
              <a:rPr lang="en-GB" sz="1200" i="1" dirty="0">
                <a:effectLst/>
              </a:rPr>
              <a:t>Cavernoma Alliance UK (CAUK)</a:t>
            </a:r>
            <a:r>
              <a:rPr lang="en-GB" sz="1200" dirty="0">
                <a:effectLst/>
              </a:rPr>
              <a:t> 29 September. Available at: </a:t>
            </a:r>
            <a:r>
              <a:rPr lang="en-GB" sz="1200" dirty="0">
                <a:effectLst/>
                <a:hlinkClick r:id="rId5"/>
              </a:rPr>
              <a:t>https://cavernoma.org.uk/news/coronavirus/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9B8F26-EC45-1CA0-AAB5-F72082A64446}"/>
              </a:ext>
            </a:extLst>
          </p:cNvPr>
          <p:cNvSpPr txBox="1"/>
          <p:nvPr/>
        </p:nvSpPr>
        <p:spPr>
          <a:xfrm>
            <a:off x="4666421" y="5940505"/>
            <a:ext cx="441325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GHS Toxic symbol - GHS 09 Hazardous to the aquatic environment</a:t>
            </a:r>
            <a:r>
              <a:rPr lang="en-GB" sz="1200" dirty="0">
                <a:effectLst/>
              </a:rPr>
              <a:t> (2025). Available at: </a:t>
            </a:r>
            <a:r>
              <a:rPr lang="en-GB" sz="1200" dirty="0">
                <a:effectLst/>
                <a:hlinkClick r:id="rId6"/>
              </a:rPr>
              <a:t>https://onsafelines.com/qhse.support/topics/new-hazardous-symbol-aquatic-environment.htm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AFF4B22-79B5-BC55-7427-8864B9615B4A}"/>
              </a:ext>
            </a:extLst>
          </p:cNvPr>
          <p:cNvSpPr txBox="1"/>
          <p:nvPr/>
        </p:nvSpPr>
        <p:spPr>
          <a:xfrm>
            <a:off x="8820979" y="5926644"/>
            <a:ext cx="35432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2024 – Page 557</a:t>
            </a:r>
            <a:r>
              <a:rPr lang="en-GB" sz="1200" dirty="0">
                <a:effectLst/>
              </a:rPr>
              <a:t> (2025). Available at: </a:t>
            </a:r>
            <a:r>
              <a:rPr lang="en-GB" sz="1200" dirty="0">
                <a:effectLst/>
                <a:hlinkClick r:id="rId7"/>
              </a:rPr>
              <a:t>https://risingkashmir.com/2024/page/557/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3376032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10" name="Straight Connector 820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12" name="Straight Connector 82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214" name="Rectangle 82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DA850-05B1-1490-73CD-7A668CF42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810" y="5949568"/>
            <a:ext cx="5965190" cy="74685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Animal rights beyond liberation 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2431EB9B-1CE5-1484-0027-426105A077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7763" y="406400"/>
            <a:ext cx="5196474" cy="519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16" name="Straight Connector 82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69770" y="5719083"/>
            <a:ext cx="8229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B30B7AC-140F-E779-B7F3-D297C86304F0}"/>
              </a:ext>
            </a:extLst>
          </p:cNvPr>
          <p:cNvSpPr txBox="1"/>
          <p:nvPr/>
        </p:nvSpPr>
        <p:spPr>
          <a:xfrm>
            <a:off x="7038340" y="6171977"/>
            <a:ext cx="52844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Animal rights as a social justice movement | by </a:t>
            </a:r>
            <a:r>
              <a:rPr lang="en-GB" sz="1200" i="1" dirty="0" err="1">
                <a:effectLst/>
              </a:rPr>
              <a:t>andreswithwords</a:t>
            </a:r>
            <a:r>
              <a:rPr lang="en-GB" sz="1200" i="1" dirty="0">
                <a:effectLst/>
              </a:rPr>
              <a:t> | Medium</a:t>
            </a:r>
            <a:r>
              <a:rPr lang="en-GB" sz="1200" dirty="0">
                <a:effectLst/>
              </a:rPr>
              <a:t> (2020). Available at: </a:t>
            </a:r>
            <a:r>
              <a:rPr lang="en-GB" sz="1200" dirty="0">
                <a:effectLst/>
                <a:hlinkClick r:id="rId3"/>
              </a:rPr>
              <a:t>https://medium.com/@andreswithwords/animal-rights-as-a-social-justice-movement-a88e49d9acfe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4051959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4D0C9-C55B-8E77-C759-BF91DD783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economics of factory farming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0307DA2-5CA8-0D2C-D91D-4D9456186232}"/>
              </a:ext>
            </a:extLst>
          </p:cNvPr>
          <p:cNvSpPr txBox="1">
            <a:spLocks/>
          </p:cNvSpPr>
          <p:nvPr/>
        </p:nvSpPr>
        <p:spPr>
          <a:xfrm>
            <a:off x="5089086" y="3491483"/>
            <a:ext cx="4262178" cy="7528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solidFill>
                  <a:schemeClr val="bg1"/>
                </a:solidFill>
                <a:highlight>
                  <a:srgbClr val="000000"/>
                </a:highlight>
              </a:rPr>
              <a:t>Government subsidies in meat production 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FCD2000-FD58-94A7-E215-C4872B6F4DDE}"/>
              </a:ext>
            </a:extLst>
          </p:cNvPr>
          <p:cNvSpPr txBox="1">
            <a:spLocks/>
          </p:cNvSpPr>
          <p:nvPr/>
        </p:nvSpPr>
        <p:spPr>
          <a:xfrm>
            <a:off x="7242048" y="1911095"/>
            <a:ext cx="4949952" cy="12070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600" dirty="0">
                <a:solidFill>
                  <a:schemeClr val="bg1"/>
                </a:solidFill>
                <a:highlight>
                  <a:srgbClr val="000000"/>
                </a:highlight>
              </a:rPr>
              <a:t>Exploitation of low payed vulnerable workers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6E0C544-7194-4110-A5D1-86A8C01BAF03}"/>
              </a:ext>
            </a:extLst>
          </p:cNvPr>
          <p:cNvSpPr txBox="1">
            <a:spLocks/>
          </p:cNvSpPr>
          <p:nvPr/>
        </p:nvSpPr>
        <p:spPr>
          <a:xfrm>
            <a:off x="7552945" y="4760974"/>
            <a:ext cx="4110633" cy="7528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solidFill>
                  <a:schemeClr val="bg1"/>
                </a:solidFill>
                <a:highlight>
                  <a:srgbClr val="000000"/>
                </a:highlight>
              </a:rPr>
              <a:t>Environmental damage </a:t>
            </a:r>
          </a:p>
        </p:txBody>
      </p:sp>
      <p:pic>
        <p:nvPicPr>
          <p:cNvPr id="9218" name="Picture 2" descr="Environmental Damage: Things need to be evaluated as soon as possible!">
            <a:extLst>
              <a:ext uri="{FF2B5EF4-FFF2-40B4-BE49-F238E27FC236}">
                <a16:creationId xmlns:a16="http://schemas.microsoft.com/office/drawing/2014/main" id="{ECB53F5E-F828-FA7F-C669-230218A356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35" y="2276219"/>
            <a:ext cx="4120623" cy="3183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EF84284-2B16-1D2C-8CD3-0F407EDA7C6C}"/>
              </a:ext>
            </a:extLst>
          </p:cNvPr>
          <p:cNvSpPr txBox="1"/>
          <p:nvPr/>
        </p:nvSpPr>
        <p:spPr>
          <a:xfrm>
            <a:off x="1224170" y="6205873"/>
            <a:ext cx="101677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>
                <a:effectLst/>
              </a:rPr>
              <a:t>IoT and pollution: A breath of fresh air</a:t>
            </a:r>
            <a:r>
              <a:rPr lang="en-GB" sz="1400" dirty="0">
                <a:effectLst/>
              </a:rPr>
              <a:t> (2019). Available at: </a:t>
            </a:r>
            <a:r>
              <a:rPr lang="en-GB" sz="1400" dirty="0">
                <a:effectLst/>
                <a:hlinkClick r:id="rId3"/>
              </a:rPr>
              <a:t>https://smartbuildingsmagazine.com/features/iot-and-pollution-a-breath-of-fresh-air</a:t>
            </a:r>
            <a:r>
              <a:rPr lang="en-GB" sz="14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1838735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47" name="Straight Connector 1024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9" name="Straight Connector 10248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251" name="Rectangle 1025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502CE-84E1-593B-41C8-C00EAB554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3376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Justice for workers in factory farming</a:t>
            </a:r>
          </a:p>
        </p:txBody>
      </p:sp>
      <p:pic>
        <p:nvPicPr>
          <p:cNvPr id="10242" name="Picture 2" descr="Image result for mcdonalds m">
            <a:extLst>
              <a:ext uri="{FF2B5EF4-FFF2-40B4-BE49-F238E27FC236}">
                <a16:creationId xmlns:a16="http://schemas.microsoft.com/office/drawing/2014/main" id="{0C6A6D35-8524-0493-5235-1F54EE4AF1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383" y="1222146"/>
            <a:ext cx="4515301" cy="441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253" name="Straight Connector 1025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5" name="Straight Connector 10254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CA7DD181-BD59-2D6B-5C7D-6E055325AC1C}"/>
              </a:ext>
            </a:extLst>
          </p:cNvPr>
          <p:cNvSpPr txBox="1"/>
          <p:nvPr/>
        </p:nvSpPr>
        <p:spPr>
          <a:xfrm>
            <a:off x="211917" y="6320519"/>
            <a:ext cx="117681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</a:rPr>
              <a:t>‘McDonalds and the Golden Arches’. (2018) </a:t>
            </a:r>
            <a:r>
              <a:rPr lang="en-GB" sz="1200" i="1" dirty="0" err="1">
                <a:effectLst/>
              </a:rPr>
              <a:t>chasesfyseblog</a:t>
            </a:r>
            <a:r>
              <a:rPr lang="en-GB" sz="1200" dirty="0">
                <a:effectLst/>
              </a:rPr>
              <a:t> 11 November. Available at: </a:t>
            </a:r>
            <a:r>
              <a:rPr lang="en-GB" sz="1200" dirty="0">
                <a:effectLst/>
                <a:hlinkClick r:id="rId3"/>
              </a:rPr>
              <a:t>https://chasesfyseblog.wordpress.com/2018/11/11/mcdonalds-and-the-golden-arches/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3043075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CEF88-417C-0BCE-AB64-F58209542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Sustainable AND JUST ALTERNATIVES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C383F4C-FEE6-5D21-D78B-31CB55DC5117}"/>
              </a:ext>
            </a:extLst>
          </p:cNvPr>
          <p:cNvSpPr txBox="1">
            <a:spLocks/>
          </p:cNvSpPr>
          <p:nvPr/>
        </p:nvSpPr>
        <p:spPr>
          <a:xfrm>
            <a:off x="804267" y="5017009"/>
            <a:ext cx="2329077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/>
              <a:t>PLANT BASED AGRICULTURE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A5AB7AF-17C7-5972-74A3-FB12DB0557B6}"/>
              </a:ext>
            </a:extLst>
          </p:cNvPr>
          <p:cNvSpPr txBox="1">
            <a:spLocks/>
          </p:cNvSpPr>
          <p:nvPr/>
        </p:nvSpPr>
        <p:spPr>
          <a:xfrm>
            <a:off x="4326992" y="5017009"/>
            <a:ext cx="3219093" cy="5669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/>
              <a:t>CULTIVATED MEAT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2E22364-6875-6470-233B-F613E9EC2FD0}"/>
              </a:ext>
            </a:extLst>
          </p:cNvPr>
          <p:cNvSpPr txBox="1">
            <a:spLocks/>
          </p:cNvSpPr>
          <p:nvPr/>
        </p:nvSpPr>
        <p:spPr>
          <a:xfrm>
            <a:off x="8509813" y="5023106"/>
            <a:ext cx="3219093" cy="5669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/>
              <a:t>POLICY CHANGES </a:t>
            </a:r>
          </a:p>
        </p:txBody>
      </p:sp>
      <p:pic>
        <p:nvPicPr>
          <p:cNvPr id="11266" name="Picture 2" descr="4 Major Pros and Cons of Small-Scale Farming">
            <a:extLst>
              <a:ext uri="{FF2B5EF4-FFF2-40B4-BE49-F238E27FC236}">
                <a16:creationId xmlns:a16="http://schemas.microsoft.com/office/drawing/2014/main" id="{43E81554-D849-1CA3-CF28-14DE336CA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957" y="2063497"/>
            <a:ext cx="3215640" cy="257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What is 'Cultivated Meat'? - FOUR PAWS International - Animal Welfare  Organisation">
            <a:extLst>
              <a:ext uri="{FF2B5EF4-FFF2-40B4-BE49-F238E27FC236}">
                <a16:creationId xmlns:a16="http://schemas.microsoft.com/office/drawing/2014/main" id="{604BB58F-BCCA-49D9-4197-967B9C58A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848" y="1840991"/>
            <a:ext cx="2843379" cy="2843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Home -">
            <a:extLst>
              <a:ext uri="{FF2B5EF4-FFF2-40B4-BE49-F238E27FC236}">
                <a16:creationId xmlns:a16="http://schemas.microsoft.com/office/drawing/2014/main" id="{BA460DE1-1498-FC37-A81F-6135C32ED8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48" y="2020620"/>
            <a:ext cx="3319334" cy="2484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95E995-8B1B-19C5-B1E6-A65FF1AF1CBE}"/>
              </a:ext>
            </a:extLst>
          </p:cNvPr>
          <p:cNvSpPr txBox="1"/>
          <p:nvPr/>
        </p:nvSpPr>
        <p:spPr>
          <a:xfrm>
            <a:off x="0" y="6156252"/>
            <a:ext cx="4661452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effectLst/>
              </a:rPr>
              <a:t>Palus, S. (2023) ‘How I’m Planning to Eat More Vegetables This Year’. </a:t>
            </a:r>
            <a:r>
              <a:rPr lang="en-GB" sz="1050" i="1" dirty="0">
                <a:effectLst/>
              </a:rPr>
              <a:t>Slate</a:t>
            </a:r>
            <a:r>
              <a:rPr lang="en-GB" sz="1050" dirty="0">
                <a:effectLst/>
              </a:rPr>
              <a:t> 2 January. Available at: </a:t>
            </a:r>
            <a:r>
              <a:rPr lang="en-GB" sz="1050" dirty="0">
                <a:effectLst/>
                <a:hlinkClick r:id="rId5"/>
              </a:rPr>
              <a:t>https://slate.com/technology/2023/01/best-meal-tracker-app-fruit-vegetables.html</a:t>
            </a:r>
            <a:r>
              <a:rPr lang="en-GB" sz="1050" dirty="0">
                <a:effectLst/>
              </a:rPr>
              <a:t> (Accessed: 16 March 2025).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08B027-BF1E-2071-6627-9E873E22D716}"/>
              </a:ext>
            </a:extLst>
          </p:cNvPr>
          <p:cNvSpPr txBox="1"/>
          <p:nvPr/>
        </p:nvSpPr>
        <p:spPr>
          <a:xfrm>
            <a:off x="4512651" y="6147254"/>
            <a:ext cx="46614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What is ‘Cultivated Meat’?</a:t>
            </a:r>
            <a:r>
              <a:rPr lang="en-GB" sz="1200" dirty="0">
                <a:effectLst/>
              </a:rPr>
              <a:t> (2021Available at: </a:t>
            </a:r>
            <a:r>
              <a:rPr lang="en-GB" sz="1200" dirty="0">
                <a:effectLst/>
                <a:hlinkClick r:id="rId6"/>
              </a:rPr>
              <a:t>https://www.four-paws.org/campaigns-topics/topics/nutrition/cultivated-meat-food-innovation/what-is-cultivated-meat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7C5A0EC-75C3-7F8B-4E68-04953D4DC71A}"/>
              </a:ext>
            </a:extLst>
          </p:cNvPr>
          <p:cNvSpPr txBox="1"/>
          <p:nvPr/>
        </p:nvSpPr>
        <p:spPr>
          <a:xfrm>
            <a:off x="8961997" y="6084501"/>
            <a:ext cx="30078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4 Major Pros and Cons of Small-Scale Farming</a:t>
            </a:r>
            <a:r>
              <a:rPr lang="en-GB" sz="1200" dirty="0">
                <a:effectLst/>
              </a:rPr>
              <a:t> (2025). Available at: </a:t>
            </a:r>
            <a:r>
              <a:rPr lang="en-GB" sz="1200" dirty="0">
                <a:effectLst/>
                <a:hlinkClick r:id="rId7"/>
              </a:rPr>
              <a:t>https://morcapumps.com/blog/small-scale-farming/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2794864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F8492-1292-F654-8209-1809D89E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996" y="3723132"/>
            <a:ext cx="4060248" cy="130759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Justice for all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5EED402-BB98-A480-3083-2B1FB3A5DEE3}"/>
              </a:ext>
            </a:extLst>
          </p:cNvPr>
          <p:cNvSpPr txBox="1">
            <a:spLocks/>
          </p:cNvSpPr>
          <p:nvPr/>
        </p:nvSpPr>
        <p:spPr>
          <a:xfrm>
            <a:off x="853035" y="10668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conclusion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D2DF612-F080-BB3E-F654-4FA39C7BE3C0}"/>
              </a:ext>
            </a:extLst>
          </p:cNvPr>
          <p:cNvSpPr txBox="1">
            <a:spLocks/>
          </p:cNvSpPr>
          <p:nvPr/>
        </p:nvSpPr>
        <p:spPr>
          <a:xfrm>
            <a:off x="1051528" y="3074670"/>
            <a:ext cx="6625793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/>
              <a:t>A call for ethical action!</a:t>
            </a:r>
          </a:p>
        </p:txBody>
      </p:sp>
      <p:pic>
        <p:nvPicPr>
          <p:cNvPr id="12290" name="Picture 2" descr="Today, on Martin Luther King Jr. Day, we celebrate a man who championed  equality and justice for all. While his primary focus was human rights, Dr.  King's philosophy of nonviolence and compassion">
            <a:extLst>
              <a:ext uri="{FF2B5EF4-FFF2-40B4-BE49-F238E27FC236}">
                <a16:creationId xmlns:a16="http://schemas.microsoft.com/office/drawing/2014/main" id="{922EA089-538E-3178-A531-D0826F9BE1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041" y="1066800"/>
            <a:ext cx="4430485" cy="4430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F924FB-C2DC-FD3E-A71A-30479D399905}"/>
              </a:ext>
            </a:extLst>
          </p:cNvPr>
          <p:cNvSpPr txBox="1"/>
          <p:nvPr/>
        </p:nvSpPr>
        <p:spPr>
          <a:xfrm>
            <a:off x="102667" y="6388931"/>
            <a:ext cx="1219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dirty="0">
                <a:effectLst/>
              </a:rPr>
              <a:t>Pet Hospital of </a:t>
            </a:r>
            <a:r>
              <a:rPr lang="en-GB" sz="1200" i="1" dirty="0" err="1">
                <a:effectLst/>
              </a:rPr>
              <a:t>Peñasquitos</a:t>
            </a:r>
            <a:r>
              <a:rPr lang="en-GB" sz="1200" i="1" dirty="0">
                <a:effectLst/>
              </a:rPr>
              <a:t> on Instagram, </a:t>
            </a:r>
            <a:r>
              <a:rPr lang="en-GB" sz="1200" dirty="0">
                <a:effectLst/>
              </a:rPr>
              <a:t>(2025). Available at: </a:t>
            </a:r>
            <a:r>
              <a:rPr lang="en-GB" sz="1200" dirty="0">
                <a:effectLst/>
                <a:hlinkClick r:id="rId3"/>
              </a:rPr>
              <a:t>https://www.instagram.com/p/DFDachQIbV3/</a:t>
            </a:r>
            <a:r>
              <a:rPr lang="en-GB" sz="12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2142907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4577E-2F61-7224-6006-122D7F7E5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755904"/>
            <a:ext cx="10691265" cy="1307592"/>
          </a:xfrm>
        </p:spPr>
        <p:txBody>
          <a:bodyPr/>
          <a:lstStyle/>
          <a:p>
            <a:r>
              <a:rPr lang="en-US" dirty="0" err="1"/>
              <a:t>Q&amp;a</a:t>
            </a:r>
            <a:endParaRPr lang="en-US" dirty="0"/>
          </a:p>
        </p:txBody>
      </p:sp>
      <p:pic>
        <p:nvPicPr>
          <p:cNvPr id="5" name="Picture 4" descr="A cow looking over a fence&#10;&#10;AI-generated content may be incorrect.">
            <a:extLst>
              <a:ext uri="{FF2B5EF4-FFF2-40B4-BE49-F238E27FC236}">
                <a16:creationId xmlns:a16="http://schemas.microsoft.com/office/drawing/2014/main" id="{49F7A198-C63E-4D03-029B-801DB5B922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815" b="13333"/>
          <a:stretch/>
        </p:blipFill>
        <p:spPr>
          <a:xfrm>
            <a:off x="4526923" y="1197428"/>
            <a:ext cx="3470447" cy="476446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56795914-517C-0E6F-641B-E09851FCAA5F}"/>
              </a:ext>
            </a:extLst>
          </p:cNvPr>
          <p:cNvSpPr txBox="1">
            <a:spLocks/>
          </p:cNvSpPr>
          <p:nvPr/>
        </p:nvSpPr>
        <p:spPr>
          <a:xfrm>
            <a:off x="1272939" y="2327148"/>
            <a:ext cx="2731412" cy="30697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Burt says ”happy animals, happy planet!”</a:t>
            </a:r>
          </a:p>
        </p:txBody>
      </p:sp>
    </p:spTree>
    <p:extLst>
      <p:ext uri="{BB962C8B-B14F-4D97-AF65-F5344CB8AC3E}">
        <p14:creationId xmlns:p14="http://schemas.microsoft.com/office/powerpoint/2010/main" val="1223784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DF23F-C5DA-A2C4-11AA-30CC47263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88894"/>
          </a:xfrm>
        </p:spPr>
        <p:txBody>
          <a:bodyPr/>
          <a:lstStyle/>
          <a:p>
            <a:r>
              <a:rPr lang="en-US" dirty="0"/>
              <a:t>Bibliography: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C5128-80A2-C2B0-2B48-9AD9CC235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59052"/>
            <a:ext cx="10691264" cy="373989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3200" i="1" dirty="0">
                <a:effectLst/>
              </a:rPr>
              <a:t>(1) Facebook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2"/>
              </a:rPr>
              <a:t>https://www.facebook.com/photo.php?fbid=1155105668014287&amp;id=183622415162622&amp;set=a.224977341027129</a:t>
            </a:r>
            <a:r>
              <a:rPr lang="en-GB" sz="3200" dirty="0">
                <a:effectLst/>
              </a:rPr>
              <a:t> (Accessed: 15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4 Major Pros and Cons of Small-Scale Farming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3"/>
              </a:rPr>
              <a:t>https://morcapumps.com/blog/small-scale-farming/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2024 – Page 557</a:t>
            </a:r>
            <a:r>
              <a:rPr lang="en-GB" sz="3200" dirty="0">
                <a:effectLst/>
              </a:rPr>
              <a:t> (2025). Available at: </a:t>
            </a:r>
            <a:r>
              <a:rPr lang="en-GB" sz="3200" dirty="0">
                <a:effectLst/>
                <a:hlinkClick r:id="rId4"/>
              </a:rPr>
              <a:t>https://risingkashmir.com/2024/page/557/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Adopting an </a:t>
            </a:r>
            <a:r>
              <a:rPr lang="en-GB" sz="3200" i="1" dirty="0" err="1">
                <a:effectLst/>
              </a:rPr>
              <a:t>Ecocentric</a:t>
            </a:r>
            <a:r>
              <a:rPr lang="en-GB" sz="3200" i="1" dirty="0">
                <a:effectLst/>
              </a:rPr>
              <a:t> Worldview: Could This Save the Planet?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5"/>
              </a:rPr>
              <a:t>https://www.populationmedia.org/the-latest/adopting-an-ecocentric-worldview-could-this-save-the-planet</a:t>
            </a:r>
            <a:r>
              <a:rPr lang="en-GB" sz="3200" dirty="0">
                <a:effectLst/>
              </a:rPr>
              <a:t> (Accessed: 15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Animal Health &amp; Welfare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6"/>
              </a:rPr>
              <a:t>https://www.mcdonalds.com/corpmcd/our-purpose-and-impact/food-quality-and-sourcing/animal-health-and-welfare.html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Animal rights as a social justice movement | by </a:t>
            </a:r>
            <a:r>
              <a:rPr lang="en-GB" sz="3200" i="1" dirty="0" err="1">
                <a:effectLst/>
              </a:rPr>
              <a:t>andreswithwords</a:t>
            </a:r>
            <a:r>
              <a:rPr lang="en-GB" sz="3200" i="1" dirty="0">
                <a:effectLst/>
              </a:rPr>
              <a:t> | Medium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7"/>
              </a:rPr>
              <a:t>https://medium.com/@andreswithwords/animal-rights-as-a-social-justice-movement-a88e49d9acfe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Antimicrobial resistance and its impact on cancer care | UICC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8"/>
              </a:rPr>
              <a:t>https://www.uicc.org/what-we-do/thematic-areas/antimicrobial-resistance-amr</a:t>
            </a:r>
            <a:r>
              <a:rPr lang="en-GB" sz="3200" dirty="0">
                <a:effectLst/>
              </a:rPr>
              <a:t> (Accessed: 15 March 2025).</a:t>
            </a:r>
          </a:p>
          <a:p>
            <a:pPr>
              <a:buNone/>
            </a:pPr>
            <a:r>
              <a:rPr lang="en-GB" sz="3200" dirty="0">
                <a:effectLst/>
              </a:rPr>
              <a:t>BBC Newsround (2020) ‘World hunger: Almost 700 million people are going hungry worldwide according to a new report’. 13 July. Available at: </a:t>
            </a:r>
            <a:r>
              <a:rPr lang="en-GB" sz="3200" dirty="0">
                <a:effectLst/>
                <a:hlinkClick r:id="rId9"/>
              </a:rPr>
              <a:t>https://www.bbc.com/newsround/53349869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Biocentrism | Saving Earth | </a:t>
            </a:r>
            <a:r>
              <a:rPr lang="en-GB" sz="3200" i="1" dirty="0" err="1">
                <a:effectLst/>
              </a:rPr>
              <a:t>Encyclopedia</a:t>
            </a:r>
            <a:r>
              <a:rPr lang="en-GB" sz="3200" i="1" dirty="0">
                <a:effectLst/>
              </a:rPr>
              <a:t> Britannica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0"/>
              </a:rPr>
              <a:t>https://explore.britannica.com/explore/savingearth/biocentrism</a:t>
            </a:r>
            <a:r>
              <a:rPr lang="en-GB" sz="3200" dirty="0">
                <a:effectLst/>
              </a:rPr>
              <a:t> (Accessed: 15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China’s </a:t>
            </a:r>
            <a:r>
              <a:rPr lang="en-GB" sz="3200" i="1" dirty="0" err="1">
                <a:effectLst/>
              </a:rPr>
              <a:t>skyscraping</a:t>
            </a:r>
            <a:r>
              <a:rPr lang="en-GB" sz="3200" i="1" dirty="0">
                <a:effectLst/>
              </a:rPr>
              <a:t> pig farms are high on the hog, and their advanced tech feeds into food-security drive | South China Morning Post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1"/>
              </a:rPr>
              <a:t>https://www.scmp.com/economy/china-economy/article/3238674/chinas-skyscraping-pig-farms-are-high-hog-and-their-advanced-tech-feeds-food-security-drive</a:t>
            </a:r>
            <a:r>
              <a:rPr lang="en-GB" sz="3200" dirty="0">
                <a:effectLst/>
              </a:rPr>
              <a:t> (Accessed: 15 March 2025).</a:t>
            </a:r>
          </a:p>
          <a:p>
            <a:pPr>
              <a:buNone/>
            </a:pPr>
            <a:r>
              <a:rPr lang="en-GB" sz="3200" dirty="0">
                <a:effectLst/>
              </a:rPr>
              <a:t>Cochrane, A. (2012) </a:t>
            </a:r>
            <a:r>
              <a:rPr lang="en-GB" sz="3200" i="1" dirty="0">
                <a:effectLst/>
              </a:rPr>
              <a:t>Animal Rights Without Liberation: Applied Ethics and Human Obligations</a:t>
            </a:r>
            <a:r>
              <a:rPr lang="en-GB" sz="3200" dirty="0">
                <a:effectLst/>
              </a:rPr>
              <a:t>. Columbia University Press., p. 256 Pages.</a:t>
            </a:r>
          </a:p>
          <a:p>
            <a:pPr>
              <a:buNone/>
            </a:pPr>
            <a:r>
              <a:rPr lang="en-GB" sz="3200" i="1" dirty="0">
                <a:effectLst/>
              </a:rPr>
              <a:t>Conserving Forests - Planet Positive | McDonald’s UK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2"/>
              </a:rPr>
              <a:t>https://www.mcdonalds.com/gb/en-gb/our-plan-for-change/planet-positive/nature-positive/conserving-forests.html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Doughnut | Kate Raworth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3"/>
              </a:rPr>
              <a:t>https://www.kateraworth.com/doughnut/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Environmental Damage: Things need to be evaluated as soon as possible!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4"/>
              </a:rPr>
              <a:t>https://www.linkedin.com/pulse/environmental-damage-things-need-evaluated-soon-possible-samin-khan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Factory Farming: What It Is and Why It’s a Problem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5"/>
              </a:rPr>
              <a:t>https://thehumaneleague.org.uk/article/what-is-factory-farming</a:t>
            </a:r>
            <a:r>
              <a:rPr lang="en-GB" sz="3200" dirty="0">
                <a:effectLst/>
              </a:rPr>
              <a:t> (Accessed: 15 March 2025).</a:t>
            </a:r>
          </a:p>
          <a:p>
            <a:pPr>
              <a:buNone/>
            </a:pPr>
            <a:r>
              <a:rPr lang="en-GB" sz="3200" dirty="0">
                <a:effectLst/>
              </a:rPr>
              <a:t>Faragher, J. (2024) ‘Modern slavery signs “missed” by McDonald’s and others’. </a:t>
            </a:r>
            <a:r>
              <a:rPr lang="en-GB" sz="3200" i="1" dirty="0">
                <a:effectLst/>
              </a:rPr>
              <a:t>Personnel Today</a:t>
            </a:r>
            <a:r>
              <a:rPr lang="en-GB" sz="3200" dirty="0">
                <a:effectLst/>
              </a:rPr>
              <a:t> 30 September. Available at: </a:t>
            </a:r>
            <a:r>
              <a:rPr lang="en-GB" sz="3200" dirty="0">
                <a:effectLst/>
                <a:hlinkClick r:id="rId16"/>
              </a:rPr>
              <a:t>https://www.personneltoday.com/hr/modern-slavery-mcdonalds/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dirty="0">
                <a:effectLst/>
              </a:rPr>
              <a:t>Fischer, J.M. (1983) ‘Review of Practical Ethics’. </a:t>
            </a:r>
            <a:r>
              <a:rPr lang="en-GB" sz="3200" i="1" dirty="0">
                <a:effectLst/>
              </a:rPr>
              <a:t>The Philosophical Review</a:t>
            </a:r>
            <a:r>
              <a:rPr lang="en-GB" sz="3200" dirty="0">
                <a:effectLst/>
              </a:rPr>
              <a:t> 92(2), pp. 264–266. Available at: doi:</a:t>
            </a:r>
            <a:r>
              <a:rPr lang="en-GB" sz="3200" dirty="0">
                <a:effectLst/>
                <a:hlinkClick r:id="rId17"/>
              </a:rPr>
              <a:t>10.2307/2184936</a:t>
            </a:r>
            <a:r>
              <a:rPr lang="en-GB" sz="3200" dirty="0">
                <a:effectLst/>
              </a:rPr>
              <a:t>.</a:t>
            </a:r>
          </a:p>
          <a:p>
            <a:pPr>
              <a:buNone/>
            </a:pPr>
            <a:r>
              <a:rPr lang="en-GB" sz="3200" i="1" dirty="0">
                <a:effectLst/>
              </a:rPr>
              <a:t>GHS Toxic symbol - GHS 09 Hazardous to the aquatic environment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18"/>
              </a:rPr>
              <a:t>https://onsafelines.com/qhse.support/topics/new-hazardous-symbol-aquatic-environment.htm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Home -</a:t>
            </a:r>
            <a:r>
              <a:rPr lang="en-GB" sz="3200" dirty="0">
                <a:effectLst/>
              </a:rPr>
              <a:t> (2025). Available at: </a:t>
            </a:r>
            <a:r>
              <a:rPr lang="en-GB" sz="3200" dirty="0">
                <a:effectLst/>
                <a:hlinkClick r:id="rId19"/>
              </a:rPr>
              <a:t>https://www.biocyclic-vegan.org/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r>
              <a:rPr lang="en-GB" sz="3200" i="1" dirty="0">
                <a:effectLst/>
              </a:rPr>
              <a:t>IoT and pollution: A breath of fresh air</a:t>
            </a:r>
            <a:r>
              <a:rPr lang="en-GB" sz="3200" dirty="0">
                <a:effectLst/>
              </a:rPr>
              <a:t> ([no date]). Available at: </a:t>
            </a:r>
            <a:r>
              <a:rPr lang="en-GB" sz="3200" dirty="0">
                <a:effectLst/>
                <a:hlinkClick r:id="rId20"/>
              </a:rPr>
              <a:t>https://smartbuildingsmagazine.com/features/iot-and-pollution-a-breath-of-fresh-air</a:t>
            </a:r>
            <a:r>
              <a:rPr lang="en-GB" sz="32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3200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8662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7DD97-0CCF-ABB6-63ED-9FB82580A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731520"/>
            <a:ext cx="10691265" cy="1307592"/>
          </a:xfrm>
        </p:spPr>
        <p:txBody>
          <a:bodyPr/>
          <a:lstStyle/>
          <a:p>
            <a:r>
              <a:rPr lang="en-US" dirty="0"/>
              <a:t>Bibliography: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71DCED-93E1-66CF-7BD5-B199713B3E84}"/>
              </a:ext>
            </a:extLst>
          </p:cNvPr>
          <p:cNvSpPr txBox="1"/>
          <p:nvPr/>
        </p:nvSpPr>
        <p:spPr>
          <a:xfrm>
            <a:off x="302740" y="1272774"/>
            <a:ext cx="12192000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 err="1">
                <a:effectLst/>
              </a:rPr>
              <a:t>jrafferty</a:t>
            </a:r>
            <a:r>
              <a:rPr lang="en-GB" sz="800" dirty="0">
                <a:effectLst/>
              </a:rPr>
              <a:t> (2020) </a:t>
            </a:r>
            <a:r>
              <a:rPr lang="en-GB" sz="800" i="1" dirty="0">
                <a:effectLst/>
              </a:rPr>
              <a:t>Biocentrism</a:t>
            </a:r>
            <a:r>
              <a:rPr lang="en-GB" sz="800" dirty="0">
                <a:effectLst/>
              </a:rPr>
              <a:t>. Available at: </a:t>
            </a:r>
            <a:r>
              <a:rPr lang="en-GB" sz="800" dirty="0">
                <a:effectLst/>
                <a:hlinkClick r:id="rId2"/>
              </a:rPr>
              <a:t>https://explore.britannica.com/explore/savingearth/biocentrism</a:t>
            </a:r>
            <a:r>
              <a:rPr lang="en-GB" sz="800" dirty="0">
                <a:effectLst/>
              </a:rPr>
              <a:t> (Accessed: 15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Judge refuses factory farming review, but the SCRAP campaign’s fight isn’t over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3"/>
              </a:rPr>
              <a:t>https://www.surgeactivism.org/articles/judge-factory-farming-review-scrap-campaign</a:t>
            </a:r>
            <a:r>
              <a:rPr lang="en-GB" sz="800" dirty="0">
                <a:effectLst/>
              </a:rPr>
              <a:t> (Accessed: 15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Lents, N.H. (2016) </a:t>
            </a:r>
            <a:r>
              <a:rPr lang="en-GB" sz="800" i="1" dirty="0">
                <a:effectLst/>
              </a:rPr>
              <a:t>Not So Different: Finding Human Nature in Animals</a:t>
            </a:r>
            <a:r>
              <a:rPr lang="en-GB" sz="800" dirty="0">
                <a:effectLst/>
              </a:rPr>
              <a:t>. Columbia University Press., p. 368 Pages.</a:t>
            </a:r>
          </a:p>
          <a:p>
            <a:pPr>
              <a:buNone/>
            </a:pPr>
            <a:r>
              <a:rPr lang="en-GB" sz="800" dirty="0">
                <a:effectLst/>
              </a:rPr>
              <a:t>‘McDonalds and the Golden Arches’. (2018) </a:t>
            </a:r>
            <a:r>
              <a:rPr lang="en-GB" sz="800" i="1" dirty="0" err="1">
                <a:effectLst/>
              </a:rPr>
              <a:t>chasesfyseblog</a:t>
            </a:r>
            <a:r>
              <a:rPr lang="en-GB" sz="800" dirty="0">
                <a:effectLst/>
              </a:rPr>
              <a:t> 11 November. Available at: </a:t>
            </a:r>
            <a:r>
              <a:rPr lang="en-GB" sz="800" dirty="0">
                <a:effectLst/>
                <a:hlinkClick r:id="rId4"/>
              </a:rPr>
              <a:t>https://chasesfyseblog.wordpress.com/2018/11/11/mcdonalds-and-the-golden-arches/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Nando, T. (2023) ‘How Sustainable Is McDonald’s?’ </a:t>
            </a:r>
            <a:r>
              <a:rPr lang="en-GB" sz="800" i="1" dirty="0" err="1">
                <a:effectLst/>
              </a:rPr>
              <a:t>Impakter</a:t>
            </a:r>
            <a:r>
              <a:rPr lang="en-GB" sz="800" dirty="0">
                <a:effectLst/>
              </a:rPr>
              <a:t> 3 October. Available at: </a:t>
            </a:r>
            <a:r>
              <a:rPr lang="en-GB" sz="800" dirty="0">
                <a:effectLst/>
                <a:hlinkClick r:id="rId5"/>
              </a:rPr>
              <a:t>https://impakter.com/how-sustainable-is-mcdonalds/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Opinion | We Will Look Back on This Age of Cruelty to Animals in Horror - The New York Times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6"/>
              </a:rPr>
              <a:t>https://www.nytimes.com/2021/12/16/opinion/factory-farming-animals.html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Opinion: Anthropocentrism is affecting environmental ethics – The Varsity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7"/>
              </a:rPr>
              <a:t>https://thevarsity.ca/2022/10/23/opinion-anthropocentrism-is-affecting-environmental-ethics/</a:t>
            </a:r>
            <a:r>
              <a:rPr lang="en-GB" sz="800" dirty="0">
                <a:effectLst/>
              </a:rPr>
              <a:t> (Accessed: 15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Palus, S. (2023) ‘How I’m Planning to Eat More Vegetables This Year’. </a:t>
            </a:r>
            <a:r>
              <a:rPr lang="en-GB" sz="800" i="1" dirty="0">
                <a:effectLst/>
              </a:rPr>
              <a:t>Slate</a:t>
            </a:r>
            <a:r>
              <a:rPr lang="en-GB" sz="800" dirty="0">
                <a:effectLst/>
              </a:rPr>
              <a:t> 2 January. Available at: </a:t>
            </a:r>
            <a:r>
              <a:rPr lang="en-GB" sz="800" dirty="0">
                <a:effectLst/>
                <a:hlinkClick r:id="rId8"/>
              </a:rPr>
              <a:t>https://slate.com/technology/2023/01/best-meal-tracker-app-fruit-vegetables.html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Pet Hospital of </a:t>
            </a:r>
            <a:r>
              <a:rPr lang="en-GB" sz="800" i="1" dirty="0" err="1">
                <a:effectLst/>
              </a:rPr>
              <a:t>Peñasquitos</a:t>
            </a:r>
            <a:r>
              <a:rPr lang="en-GB" sz="800" i="1" dirty="0">
                <a:effectLst/>
              </a:rPr>
              <a:t> on Instagram, </a:t>
            </a:r>
            <a:r>
              <a:rPr lang="en-GB" sz="800" dirty="0">
                <a:effectLst/>
              </a:rPr>
              <a:t>(2025). Available at: </a:t>
            </a:r>
            <a:r>
              <a:rPr lang="en-GB" sz="800" dirty="0">
                <a:effectLst/>
                <a:hlinkClick r:id="rId9"/>
              </a:rPr>
              <a:t>https://www.instagram.com/p/DFDachQIbV3/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Raworth, K. (2017) </a:t>
            </a:r>
            <a:r>
              <a:rPr lang="en-GB" sz="800" i="1" dirty="0">
                <a:effectLst/>
              </a:rPr>
              <a:t>Doughnut economics : seven ways to think like a 21st century economist</a:t>
            </a:r>
            <a:r>
              <a:rPr lang="en-GB" sz="800" dirty="0">
                <a:effectLst/>
              </a:rPr>
              <a:t>. White River Junction, Vermont : Chelsea Green Publishing. Available at: </a:t>
            </a:r>
            <a:r>
              <a:rPr lang="en-GB" sz="800" dirty="0">
                <a:effectLst/>
                <a:hlinkClick r:id="rId10"/>
              </a:rPr>
              <a:t>http://archive.org/details/doughnuteconomic0000rawo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sexism </a:t>
            </a:r>
            <a:r>
              <a:rPr lang="en-GB" sz="800" i="1" dirty="0" err="1">
                <a:effectLst/>
              </a:rPr>
              <a:t>racsim</a:t>
            </a:r>
            <a:r>
              <a:rPr lang="en-GB" sz="800" i="1" dirty="0">
                <a:effectLst/>
              </a:rPr>
              <a:t> </a:t>
            </a:r>
            <a:r>
              <a:rPr lang="en-GB" sz="800" i="1" dirty="0" err="1">
                <a:effectLst/>
              </a:rPr>
              <a:t>speciasism</a:t>
            </a:r>
            <a:r>
              <a:rPr lang="en-GB" sz="800" i="1" dirty="0">
                <a:effectLst/>
              </a:rPr>
              <a:t> - Google Search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11"/>
              </a:rPr>
              <a:t>https://www.google.com/search?q=sexism+racsim+speciasism&amp;client=safari&amp;sca_esv=f981d700d01e44ab&amp;rls=en&amp;udm=2&amp;biw=1082&amp;bih=733&amp;sxsrf=AHTn8zoYhWr19M_9x-8H_xjKQdl7Ybn_MA%3A1742130660146&amp;ei=5M3WZ47KCKGrhbIPyLacsAE&amp;ved=0ahUKEwiOzJm51o6MAxWhVUEAHUgbBxYQ4dUDCBE&amp;uact=5&amp;oq=sexism+racsim+speciasism&amp;gs_lp=EgNpbWciGHNleGlzbSByYWNzaW0gc3BlY2lhc2lzbUiXdFCMM1iib3ACeACQAQCYAVCgAZYMqgECMjW4AQPIAQD4AQGYAgugAssFqAIKwgIKECMYJxjJAhjqAsICBxAjGCcYyQLCAgsQABiABBixAxiDAcICDhAAGIAEGLEDGIMBGIoFwgIIEAAYgAQYsQPCAgoQABiABBhDGIoFwgINEAAYgAQYsQMYQxiKBcICBRAAGIAEwgIEEAAYHsICBxAAGMcDGB7CAgsQABgFGMcDGAoYHsICBhAAGAgYHsICCRAAGMcDGAgYHpgDCeIDBRIBMSBAkgcCMTGgB4E9&amp;sclient=img#vhid=wJIMZFIIVUHKvM&amp;vssid=mosaic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Singer, P. (2016) </a:t>
            </a:r>
            <a:r>
              <a:rPr lang="en-GB" sz="800" i="1" dirty="0">
                <a:effectLst/>
              </a:rPr>
              <a:t>Ethics in the Real World: 82 Brief Essays on Things That Matter</a:t>
            </a:r>
            <a:r>
              <a:rPr lang="en-GB" sz="800" dirty="0">
                <a:effectLst/>
              </a:rPr>
              <a:t>. REV-Revised. Princeton University Press. Available at: doi:</a:t>
            </a:r>
            <a:r>
              <a:rPr lang="en-GB" sz="800" dirty="0">
                <a:effectLst/>
                <a:hlinkClick r:id="rId12"/>
              </a:rPr>
              <a:t>10.2307/j.ctvc77g39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Swenson, S. (2022) </a:t>
            </a:r>
            <a:r>
              <a:rPr lang="en-GB" sz="800" i="1" dirty="0">
                <a:effectLst/>
              </a:rPr>
              <a:t>EPA Launches Investigation Into North Carolina Hog Operations</a:t>
            </a:r>
            <a:r>
              <a:rPr lang="en-GB" sz="800" dirty="0">
                <a:effectLst/>
              </a:rPr>
              <a:t>. Available at: </a:t>
            </a:r>
            <a:r>
              <a:rPr lang="en-GB" sz="800" dirty="0">
                <a:effectLst/>
                <a:hlinkClick r:id="rId13"/>
              </a:rPr>
              <a:t>https://modernfarmer.com/2022/02/hog-waste-lagoons-epa-investigation-nc/</a:t>
            </a:r>
            <a:r>
              <a:rPr lang="en-GB" sz="800" dirty="0">
                <a:effectLst/>
              </a:rPr>
              <a:t> (Accessed: 15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The Big Industrial Food System - An Infographic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14"/>
              </a:rPr>
              <a:t>https://foodprint.org/issues/the-big-industrial-food-system-an-infographic/</a:t>
            </a:r>
            <a:r>
              <a:rPr lang="en-GB" sz="800" dirty="0">
                <a:effectLst/>
              </a:rPr>
              <a:t> (Accessed: 15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The interlinking issues of justice inherent in the practice of factory farming in relation to food production - Google Search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15"/>
              </a:rPr>
              <a:t>https://www.google.com/search?client=safari&amp;sca_esv=6d728ade57108e4f&amp;rls=en&amp;sxsrf=AHTn8zqislxL3nk7cIKgZ9Rt8avyQUMa3w:1742063118516&amp;q=The+interlinking+issues+of+justice+inherent+in+the+practice+of+factory+farming+in+relation+to+food+production&amp;udm=2&amp;fbs=ABzOT_CWdhQLP1FcmU5B0fn3xuWpmDtIGL1r84kuKz6yAcD_insVp1f9hFz8mUUtzTwQJFouCD7u3pHL14acV3Obfjf55_gvJr6G1tj5yva_pIMrgBams8fEkM2wkTbis3yf0z7jok7ClvT1RwbJK7f0KPfOrG5jeC6w2DhhXD1aSRnrZnNEYnkgpNvCzFUylhQk_kGu52K_v_-xTq45DkuUTCANVItuiw&amp;sa=X&amp;ved=2ahUKEwje2Ovq2oyMAxUNQkEAHf3ZHWwQtKgLegQIFxAB&amp;biw=1324&amp;bih=734&amp;dpr=2#vhid=lOrG0M6WS03W4M&amp;vssid=mosaic</a:t>
            </a:r>
            <a:r>
              <a:rPr lang="en-GB" sz="800" dirty="0">
                <a:effectLst/>
              </a:rPr>
              <a:t> (Accessed: 15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This is Vegan Propaganda (&amp; Other Lies the Meat Industry Tells You)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16"/>
              </a:rPr>
              <a:t>https://earthlinged.org/shop/p/this-is-vegan-propaganda-other-lies-the-meat-industry-tells-you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dirty="0">
                <a:effectLst/>
              </a:rPr>
              <a:t>UK, C.A. (2020) ‘Coronavirus and Cavernoma’. </a:t>
            </a:r>
            <a:r>
              <a:rPr lang="en-GB" sz="800" i="1" dirty="0">
                <a:effectLst/>
              </a:rPr>
              <a:t>Cavernoma Alliance UK (CAUK)</a:t>
            </a:r>
            <a:r>
              <a:rPr lang="en-GB" sz="800" dirty="0">
                <a:effectLst/>
              </a:rPr>
              <a:t> 29 September. Available at: </a:t>
            </a:r>
            <a:r>
              <a:rPr lang="en-GB" sz="800" dirty="0">
                <a:effectLst/>
                <a:hlinkClick r:id="rId17"/>
              </a:rPr>
              <a:t>https://cavernoma.org.uk/news/coronavirus/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pPr>
              <a:buNone/>
            </a:pPr>
            <a:r>
              <a:rPr lang="en-GB" sz="800" i="1" dirty="0">
                <a:effectLst/>
              </a:rPr>
              <a:t>What is ‘Cultivated Meat’?</a:t>
            </a:r>
            <a:r>
              <a:rPr lang="en-GB" sz="800" dirty="0">
                <a:effectLst/>
              </a:rPr>
              <a:t> ([no date]). Available at: </a:t>
            </a:r>
            <a:r>
              <a:rPr lang="en-GB" sz="800" dirty="0">
                <a:effectLst/>
                <a:hlinkClick r:id="rId18"/>
              </a:rPr>
              <a:t>https://www.four-paws.org/campaigns-topics/topics/nutrition/cultivated-meat-food-innovation/what-is-cultivated-meat</a:t>
            </a:r>
            <a:r>
              <a:rPr lang="en-GB" sz="800" dirty="0">
                <a:effectLst/>
              </a:rPr>
              <a:t> (Accessed: 16 March 2025).</a:t>
            </a:r>
          </a:p>
          <a:p>
            <a:pPr>
              <a:buNone/>
            </a:pPr>
            <a:endParaRPr lang="en-GB" sz="800" dirty="0">
              <a:effectLst/>
            </a:endParaRPr>
          </a:p>
          <a:p>
            <a:r>
              <a:rPr lang="en-GB" sz="800" dirty="0">
                <a:effectLst/>
              </a:rPr>
              <a:t>([No date]). Available at: </a:t>
            </a:r>
            <a:r>
              <a:rPr lang="en-GB" sz="800" dirty="0">
                <a:effectLst/>
                <a:hlinkClick r:id="rId19"/>
              </a:rPr>
              <a:t>https://www.drishtiias.com/daily-updates/daily-news-analysis/regulatory-framework-for-laboratory-grown-meat/print_manually</a:t>
            </a:r>
            <a:r>
              <a:rPr lang="en-GB" sz="800" dirty="0">
                <a:effectLst/>
              </a:rPr>
              <a:t> (Accessed: 16 March 2025).</a:t>
            </a:r>
          </a:p>
        </p:txBody>
      </p:sp>
    </p:spTree>
    <p:extLst>
      <p:ext uri="{BB962C8B-B14F-4D97-AF65-F5344CB8AC3E}">
        <p14:creationId xmlns:p14="http://schemas.microsoft.com/office/powerpoint/2010/main" val="323946691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1209</TotalTime>
  <Words>2613</Words>
  <Application>Microsoft Macintosh PowerPoint</Application>
  <PresentationFormat>Widescreen</PresentationFormat>
  <Paragraphs>123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Calisto MT</vt:lpstr>
      <vt:lpstr>Univers Condensed</vt:lpstr>
      <vt:lpstr>ChronicleVTI</vt:lpstr>
      <vt:lpstr>The interlinking issues of justice inherent in the practice of factory farming in relation to food production</vt:lpstr>
      <vt:lpstr>The ethical and economic issues of factory farming:  -animal ethics  -public health  -global inequality  -environmental sustainability     How is factory farming interconnected with justice?   </vt:lpstr>
      <vt:lpstr>The ethical landscape of factory farming</vt:lpstr>
      <vt:lpstr>The moral status of animals in factory farming </vt:lpstr>
      <vt:lpstr>THE TRIO-MODEL OF ETHICAL CONSIDERATION </vt:lpstr>
      <vt:lpstr>A third of global crops are fed to livestock instead of hungry people </vt:lpstr>
      <vt:lpstr>FACTORY FARMING AND HUMAN HEALTH RISKS </vt:lpstr>
      <vt:lpstr>Animal rights beyond liberation </vt:lpstr>
      <vt:lpstr>The economics of factory farming </vt:lpstr>
      <vt:lpstr>Justice for workers in factory farming</vt:lpstr>
      <vt:lpstr>Sustainable AND JUST ALTERNATIVES</vt:lpstr>
      <vt:lpstr>Justice for all</vt:lpstr>
      <vt:lpstr>Q&amp;a</vt:lpstr>
      <vt:lpstr>Bibliography: </vt:lpstr>
      <vt:lpstr>Bibliography: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Trudie Husnjak (2204195)</dc:creator>
  <cp:lastModifiedBy>Trudie Husnjak (2204195)</cp:lastModifiedBy>
  <cp:revision>4</cp:revision>
  <dcterms:created xsi:type="dcterms:W3CDTF">2025-03-15T18:20:21Z</dcterms:created>
  <dcterms:modified xsi:type="dcterms:W3CDTF">2025-03-16T14:29:54Z</dcterms:modified>
</cp:coreProperties>
</file>