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Default Extension="wav" ContentType="audio/wav"/>
  <Override PartName="/ppt/notesSlides/notesSlide15.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7"/>
  </p:notes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34559" autoAdjust="0"/>
    <p:restoredTop sz="62366" autoAdjust="0"/>
  </p:normalViewPr>
  <p:slideViewPr>
    <p:cSldViewPr snapToGrid="0">
      <p:cViewPr>
        <p:scale>
          <a:sx n="66" d="100"/>
          <a:sy n="66" d="100"/>
        </p:scale>
        <p:origin x="-402" y="828"/>
      </p:cViewPr>
      <p:guideLst>
        <p:guide orient="horz" pos="2160"/>
        <p:guide pos="3840"/>
      </p:guideLst>
    </p:cSldViewPr>
  </p:slideViewPr>
  <p:outlineViewPr>
    <p:cViewPr>
      <p:scale>
        <a:sx n="33" d="100"/>
        <a:sy n="33" d="100"/>
      </p:scale>
      <p:origin x="0" y="12174"/>
    </p:cViewPr>
  </p:outlin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467FBA-51FC-4400-82FE-0DEBD4E5E87D}" type="datetimeFigureOut">
              <a:rPr lang="en-GB" smtClean="0"/>
              <a:pPr/>
              <a:t>23/02/2021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F4A986-9AB5-419D-80CD-66AFE3A27D26}" type="slidenum">
              <a:rPr lang="en-GB" smtClean="0"/>
              <a:pPr/>
              <a:t>‹#›</a:t>
            </a:fld>
            <a:endParaRPr lang="en-GB"/>
          </a:p>
        </p:txBody>
      </p:sp>
    </p:spTree>
    <p:extLst>
      <p:ext uri="{BB962C8B-B14F-4D97-AF65-F5344CB8AC3E}">
        <p14:creationId xmlns:p14="http://schemas.microsoft.com/office/powerpoint/2010/main" xmlns="" val="1775572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Welcome to my presentation my name</a:t>
            </a:r>
            <a:r>
              <a:rPr lang="en-US" baseline="0" dirty="0" smtClean="0"/>
              <a:t> is </a:t>
            </a:r>
            <a:r>
              <a:rPr lang="en-US" baseline="0" dirty="0" err="1" smtClean="0"/>
              <a:t>Carly</a:t>
            </a:r>
            <a:r>
              <a:rPr lang="en-US" baseline="0" dirty="0" smtClean="0"/>
              <a:t> Edwards and this presentation is about the </a:t>
            </a:r>
            <a:r>
              <a:rPr lang="en-US" dirty="0" smtClean="0">
                <a:latin typeface="Times New Roman" panose="02020603050405020304" pitchFamily="18" charset="0"/>
                <a:cs typeface="Times New Roman" panose="02020603050405020304" pitchFamily="18" charset="0"/>
              </a:rPr>
              <a:t>Peer-to-peer Accommodation Network, with the focus being on the company </a:t>
            </a:r>
            <a:r>
              <a:rPr lang="en-US" dirty="0" err="1" smtClean="0">
                <a:latin typeface="Times New Roman" panose="02020603050405020304" pitchFamily="18" charset="0"/>
                <a:cs typeface="Times New Roman" panose="02020603050405020304" pitchFamily="18" charset="0"/>
              </a:rPr>
              <a:t>Airbnb</a:t>
            </a:r>
            <a:r>
              <a:rPr lang="en-US" dirty="0" smtClean="0">
                <a:latin typeface="Times New Roman" panose="02020603050405020304" pitchFamily="18" charset="0"/>
                <a:cs typeface="Times New Roman" panose="02020603050405020304" pitchFamily="18" charset="0"/>
              </a:rPr>
              <a:t>. The main source used is</a:t>
            </a:r>
            <a:r>
              <a:rPr lang="en-US" baseline="0" dirty="0" smtClean="0">
                <a:latin typeface="Times New Roman" panose="02020603050405020304" pitchFamily="18" charset="0"/>
                <a:cs typeface="Times New Roman" panose="02020603050405020304" pitchFamily="18" charset="0"/>
              </a:rPr>
              <a:t> a book wrote by Sara </a:t>
            </a:r>
            <a:r>
              <a:rPr lang="en-US" baseline="0" dirty="0" err="1" smtClean="0">
                <a:latin typeface="Times New Roman" panose="02020603050405020304" pitchFamily="18" charset="0"/>
                <a:cs typeface="Times New Roman" panose="02020603050405020304" pitchFamily="18" charset="0"/>
              </a:rPr>
              <a:t>Dolnicar</a:t>
            </a:r>
            <a:r>
              <a:rPr lang="en-US" baseline="0" dirty="0" smtClean="0">
                <a:latin typeface="Times New Roman" panose="02020603050405020304" pitchFamily="18" charset="0"/>
                <a:cs typeface="Times New Roman" panose="02020603050405020304" pitchFamily="18" charset="0"/>
              </a:rPr>
              <a:t>, 2017, (Peer-to-peer accommodation networks : Pushing the boundaries). </a:t>
            </a:r>
            <a:endParaRPr lang="en-US" dirty="0"/>
          </a:p>
        </p:txBody>
      </p:sp>
      <p:sp>
        <p:nvSpPr>
          <p:cNvPr id="4" name="Slide Number Placeholder 3"/>
          <p:cNvSpPr>
            <a:spLocks noGrp="1"/>
          </p:cNvSpPr>
          <p:nvPr>
            <p:ph type="sldNum" sz="quarter" idx="10"/>
          </p:nvPr>
        </p:nvSpPr>
        <p:spPr/>
        <p:txBody>
          <a:bodyPr/>
          <a:lstStyle/>
          <a:p>
            <a:fld id="{63F4A986-9AB5-419D-80CD-66AFE3A27D26}" type="slidenum">
              <a:rPr lang="en-GB" smtClean="0"/>
              <a:pPr/>
              <a:t>1</a:t>
            </a:fld>
            <a:endParaRPr lang="en-GB"/>
          </a:p>
        </p:txBody>
      </p:sp>
    </p:spTree>
    <p:extLst>
      <p:ext uri="{BB962C8B-B14F-4D97-AF65-F5344CB8AC3E}">
        <p14:creationId xmlns:p14="http://schemas.microsoft.com/office/powerpoint/2010/main" xmlns="" val="1407814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smtClean="0">
                <a:solidFill>
                  <a:schemeClr val="tx1"/>
                </a:solidFill>
                <a:effectLst/>
                <a:latin typeface="+mn-lt"/>
                <a:ea typeface="+mn-ea"/>
                <a:cs typeface="+mn-cs"/>
              </a:rPr>
              <a:t>Peer to peer accommodation </a:t>
            </a:r>
            <a:r>
              <a:rPr lang="en-US" sz="1200" b="0" kern="1200" dirty="0" smtClean="0">
                <a:solidFill>
                  <a:schemeClr val="tx1"/>
                </a:solidFill>
                <a:effectLst/>
                <a:latin typeface="+mn-lt"/>
                <a:ea typeface="+mn-ea"/>
                <a:cs typeface="+mn-cs"/>
              </a:rPr>
              <a:t>is</a:t>
            </a:r>
            <a:r>
              <a:rPr lang="en-US" sz="1200" b="1" kern="12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a situation where individuals rent their apartments or room to other individuals. This process is facilitated by the emergence of digital platforms. A practical example is the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firm. This type of accommodation has had a good record in the accommodation sector. This is because within peer-to-peer accommodation variety of options are available for clients across the globe (</a:t>
            </a:r>
            <a:r>
              <a:rPr lang="en-US" sz="1200" kern="1200" dirty="0" err="1" smtClean="0">
                <a:solidFill>
                  <a:schemeClr val="tx1"/>
                </a:solidFill>
                <a:effectLst/>
                <a:latin typeface="+mn-lt"/>
                <a:ea typeface="+mn-ea"/>
                <a:cs typeface="+mn-cs"/>
              </a:rPr>
              <a:t>Dolnicar</a:t>
            </a:r>
            <a:r>
              <a:rPr lang="en-US" sz="1200" kern="1200" dirty="0" smtClean="0">
                <a:solidFill>
                  <a:schemeClr val="tx1"/>
                </a:solidFill>
                <a:effectLst/>
                <a:latin typeface="+mn-lt"/>
                <a:ea typeface="+mn-ea"/>
                <a:cs typeface="+mn-cs"/>
              </a:rPr>
              <a:t>, 2018). These modes of accommodation having merits, it also has some societal problems that are not anticipated to emerge from the short period of accommodation. Peer-to-peer accommodation network has distinct features new to the industry. This section of the presentation will discuss the short-period themes in</a:t>
            </a:r>
            <a:r>
              <a:rPr lang="en-US" sz="1200" kern="1200" baseline="0" dirty="0" smtClean="0">
                <a:solidFill>
                  <a:schemeClr val="tx1"/>
                </a:solidFill>
                <a:effectLst/>
                <a:latin typeface="+mn-lt"/>
                <a:ea typeface="+mn-ea"/>
                <a:cs typeface="+mn-cs"/>
              </a:rPr>
              <a:t> the article peer-to-peer accommodation network</a:t>
            </a:r>
            <a:r>
              <a:rPr lang="en-US" sz="1200" kern="1200" dirty="0" smtClean="0">
                <a:solidFill>
                  <a:schemeClr val="tx1"/>
                </a:solidFill>
                <a:effectLst/>
                <a:latin typeface="+mn-lt"/>
                <a:ea typeface="+mn-ea"/>
                <a:cs typeface="+mn-cs"/>
              </a:rPr>
              <a:t>. The article has utilized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firm for it’s the most successful firm that offers short-period accommodation services. </a:t>
            </a:r>
          </a:p>
          <a:p>
            <a:endParaRPr lang="en-GB" dirty="0"/>
          </a:p>
        </p:txBody>
      </p:sp>
      <p:sp>
        <p:nvSpPr>
          <p:cNvPr id="4" name="Slide Number Placeholder 3"/>
          <p:cNvSpPr>
            <a:spLocks noGrp="1"/>
          </p:cNvSpPr>
          <p:nvPr>
            <p:ph type="sldNum" sz="quarter" idx="10"/>
          </p:nvPr>
        </p:nvSpPr>
        <p:spPr/>
        <p:txBody>
          <a:bodyPr/>
          <a:lstStyle/>
          <a:p>
            <a:fld id="{63F4A986-9AB5-419D-80CD-66AFE3A27D26}"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This presentation prompts</a:t>
            </a:r>
            <a:r>
              <a:rPr lang="en-US" sz="1200" kern="1200" baseline="0" dirty="0" smtClean="0">
                <a:solidFill>
                  <a:schemeClr val="tx1"/>
                </a:solidFill>
                <a:effectLst/>
                <a:latin typeface="+mn-lt"/>
                <a:ea typeface="+mn-ea"/>
                <a:cs typeface="+mn-cs"/>
              </a:rPr>
              <a:t> the peer-to-peer accommodation network on the chosen company </a:t>
            </a:r>
            <a:r>
              <a:rPr lang="en-US" sz="1200" kern="1200" baseline="0" dirty="0" err="1" smtClean="0">
                <a:solidFill>
                  <a:schemeClr val="tx1"/>
                </a:solidFill>
                <a:effectLst/>
                <a:latin typeface="+mn-lt"/>
                <a:ea typeface="+mn-ea"/>
                <a:cs typeface="+mn-cs"/>
              </a:rPr>
              <a:t>Airbnb</a:t>
            </a:r>
            <a:r>
              <a:rPr lang="en-US" sz="1200" kern="1200" baseline="0" dirty="0" smtClean="0">
                <a:solidFill>
                  <a:schemeClr val="tx1"/>
                </a:solidFill>
                <a:effectLst/>
                <a:latin typeface="+mn-lt"/>
                <a:ea typeface="+mn-ea"/>
                <a:cs typeface="+mn-cs"/>
              </a:rPr>
              <a:t> and the issues that may arise. It will concentrate on three chosen chapters from the Sara </a:t>
            </a:r>
            <a:r>
              <a:rPr lang="en-US" sz="1200" kern="1200" baseline="0" dirty="0" err="1" smtClean="0">
                <a:solidFill>
                  <a:schemeClr val="tx1"/>
                </a:solidFill>
                <a:effectLst/>
                <a:latin typeface="+mn-lt"/>
                <a:ea typeface="+mn-ea"/>
                <a:cs typeface="+mn-cs"/>
              </a:rPr>
              <a:t>Dolnicar</a:t>
            </a:r>
            <a:r>
              <a:rPr lang="en-US" sz="1200" kern="1200" baseline="0" dirty="0" smtClean="0">
                <a:solidFill>
                  <a:schemeClr val="tx1"/>
                </a:solidFill>
                <a:effectLst/>
                <a:latin typeface="+mn-lt"/>
                <a:ea typeface="+mn-ea"/>
                <a:cs typeface="+mn-cs"/>
              </a:rPr>
              <a:t> book to </a:t>
            </a:r>
            <a:r>
              <a:rPr lang="en-US" sz="1200" kern="1200" baseline="0" dirty="0" err="1" smtClean="0">
                <a:solidFill>
                  <a:schemeClr val="tx1"/>
                </a:solidFill>
                <a:effectLst/>
                <a:latin typeface="+mn-lt"/>
                <a:ea typeface="+mn-ea"/>
                <a:cs typeface="+mn-cs"/>
              </a:rPr>
              <a:t>analyse</a:t>
            </a:r>
            <a:r>
              <a:rPr lang="en-US" sz="1200" kern="1200" baseline="0" dirty="0" smtClean="0">
                <a:solidFill>
                  <a:schemeClr val="tx1"/>
                </a:solidFill>
                <a:effectLst/>
                <a:latin typeface="+mn-lt"/>
                <a:ea typeface="+mn-ea"/>
                <a:cs typeface="+mn-cs"/>
              </a:rPr>
              <a:t> the themes within these chapters. We will look into how </a:t>
            </a:r>
            <a:r>
              <a:rPr lang="en-US" sz="1200" kern="1200" baseline="0" dirty="0" err="1" smtClean="0">
                <a:solidFill>
                  <a:schemeClr val="tx1"/>
                </a:solidFill>
                <a:effectLst/>
                <a:latin typeface="+mn-lt"/>
                <a:ea typeface="+mn-ea"/>
                <a:cs typeface="+mn-cs"/>
              </a:rPr>
              <a:t>Airbnb</a:t>
            </a:r>
            <a:r>
              <a:rPr lang="en-US" sz="1200" kern="1200" baseline="0" dirty="0" smtClean="0">
                <a:solidFill>
                  <a:schemeClr val="tx1"/>
                </a:solidFill>
                <a:effectLst/>
                <a:latin typeface="+mn-lt"/>
                <a:ea typeface="+mn-ea"/>
                <a:cs typeface="+mn-cs"/>
              </a:rPr>
              <a:t> creates value, its relevance to the events industry and its impact on the employment sector by looking into how the firm generates value, supports events and its impact on employment. This firm is an effective example as it is a well known successful company that offers short term period accommodation services, therefore it is likely to have sufficient experience in the digital business sector.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3F4A986-9AB5-419D-80CD-66AFE3A27D26}" type="slidenum">
              <a:rPr lang="en-GB" smtClean="0"/>
              <a:pPr/>
              <a:t>3</a:t>
            </a:fld>
            <a:endParaRPr lang="en-GB"/>
          </a:p>
        </p:txBody>
      </p:sp>
    </p:spTree>
    <p:extLst>
      <p:ext uri="{BB962C8B-B14F-4D97-AF65-F5344CB8AC3E}">
        <p14:creationId xmlns:p14="http://schemas.microsoft.com/office/powerpoint/2010/main" xmlns="" val="7639018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50000"/>
              </a:lnSpc>
              <a:spcBef>
                <a:spcPts val="0"/>
              </a:spcBef>
              <a:spcAft>
                <a:spcPts val="0"/>
              </a:spcAft>
              <a:buClrTx/>
              <a:buSzTx/>
              <a:buFontTx/>
              <a:buNone/>
              <a:tabLst/>
              <a:defRPr/>
            </a:pPr>
            <a:r>
              <a:rPr lang="en-US" sz="1200" baseline="0" dirty="0" smtClean="0"/>
              <a:t>The themes which are used in this chapter are value proposition, value creation, communication and transfer.</a:t>
            </a:r>
          </a:p>
          <a:p>
            <a:pPr marL="0" marR="0" indent="0" algn="l" defTabSz="914400" rtl="0" eaLnBrk="1" fontAlgn="auto" latinLnBrk="0" hangingPunct="1">
              <a:lnSpc>
                <a:spcPct val="150000"/>
              </a:lnSpc>
              <a:spcBef>
                <a:spcPts val="0"/>
              </a:spcBef>
              <a:spcAft>
                <a:spcPts val="0"/>
              </a:spcAft>
              <a:buClrTx/>
              <a:buSzTx/>
              <a:buFontTx/>
              <a:buNone/>
              <a:tabLst/>
              <a:defRPr/>
            </a:pPr>
            <a:endParaRPr lang="en-US" sz="1200" baseline="0" dirty="0" smtClean="0"/>
          </a:p>
          <a:p>
            <a:pPr marL="0" marR="0" indent="0" algn="l" defTabSz="914400" rtl="0" eaLnBrk="1" fontAlgn="auto" latinLnBrk="0" hangingPunct="1">
              <a:lnSpc>
                <a:spcPct val="150000"/>
              </a:lnSpc>
              <a:spcBef>
                <a:spcPts val="0"/>
              </a:spcBef>
              <a:spcAft>
                <a:spcPts val="0"/>
              </a:spcAft>
              <a:buClrTx/>
              <a:buSzTx/>
              <a:buFontTx/>
              <a:buNone/>
              <a:tabLst/>
              <a:defRPr/>
            </a:pPr>
            <a:r>
              <a:rPr lang="en-US" sz="1200" dirty="0" smtClean="0"/>
              <a:t>However, the issues are discussed</a:t>
            </a:r>
            <a:r>
              <a:rPr lang="en-US" sz="1200" baseline="0" dirty="0" smtClean="0"/>
              <a:t> considering the theme such as value to the hosts, guests and third parties.</a:t>
            </a:r>
          </a:p>
          <a:p>
            <a:pPr marL="0" marR="0" indent="0" algn="l" defTabSz="914400" rtl="0" eaLnBrk="1" fontAlgn="auto" latinLnBrk="0" hangingPunct="1">
              <a:lnSpc>
                <a:spcPct val="150000"/>
              </a:lnSpc>
              <a:spcBef>
                <a:spcPts val="0"/>
              </a:spcBef>
              <a:spcAft>
                <a:spcPts val="0"/>
              </a:spcAft>
              <a:buClrTx/>
              <a:buSzTx/>
              <a:buFontTx/>
              <a:buNone/>
              <a:tabLst/>
              <a:defRPr/>
            </a:pPr>
            <a:r>
              <a:rPr lang="en-US" sz="1200" baseline="0" dirty="0" smtClean="0"/>
              <a:t> </a:t>
            </a:r>
            <a:endParaRPr lang="en-US" sz="1200" dirty="0" smtClean="0"/>
          </a:p>
          <a:p>
            <a:pPr marL="0" marR="0" indent="0" algn="l" defTabSz="914400" rtl="0" eaLnBrk="1" fontAlgn="auto" latinLnBrk="0" hangingPunct="1">
              <a:lnSpc>
                <a:spcPct val="150000"/>
              </a:lnSpc>
              <a:spcBef>
                <a:spcPts val="0"/>
              </a:spcBef>
              <a:spcAft>
                <a:spcPts val="0"/>
              </a:spcAft>
              <a:buClrTx/>
              <a:buSzTx/>
              <a:buFontTx/>
              <a:buNone/>
              <a:tabLst/>
              <a:defRPr/>
            </a:pPr>
            <a:r>
              <a:rPr lang="en-US" sz="1200" dirty="0" smtClean="0"/>
              <a:t>Moreover,</a:t>
            </a:r>
            <a:r>
              <a:rPr lang="en-US" sz="1200" baseline="0" dirty="0" smtClean="0"/>
              <a:t> </a:t>
            </a:r>
            <a:r>
              <a:rPr lang="en-US" sz="1200" dirty="0" err="1" smtClean="0"/>
              <a:t>Airbnb</a:t>
            </a:r>
            <a:r>
              <a:rPr lang="en-US" sz="1200" dirty="0" smtClean="0"/>
              <a:t> is already working with its best using different strategies to help hosts to achieve things like identifying suitable guests, avoiding risks, achieving required facilities and using a review system for hosts to identify like-minded guests.</a:t>
            </a:r>
          </a:p>
          <a:p>
            <a:r>
              <a:rPr lang="en-US" sz="1200" kern="1200" dirty="0" smtClean="0">
                <a:solidFill>
                  <a:schemeClr val="tx1"/>
                </a:solidFill>
                <a:effectLst/>
                <a:latin typeface="+mn-lt"/>
                <a:ea typeface="+mn-ea"/>
                <a:cs typeface="+mn-cs"/>
              </a:rPr>
              <a:t>Running a digital business requires several requirements to be fulfilled. It is quite difficult to create value to the customers despite of several barriers and risks. </a:t>
            </a:r>
          </a:p>
          <a:p>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is providing help to their all three sided customers in a best way so that they can have a unique experience in using the services. </a:t>
            </a:r>
          </a:p>
          <a:p>
            <a:endParaRPr lang="en-US" sz="1200" b="1"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Value for the host.</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With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the hosts look for clients to rent unused spaces to create an income from people around the globe. In creating value the firm faces challenges of identifying buyers, avoiding the risks of renting the facilities to strangers, the security of finances. The firm aids the hosts successfully</a:t>
            </a:r>
          </a:p>
          <a:p>
            <a:r>
              <a:rPr lang="en-US" sz="1200" kern="1200" dirty="0" smtClean="0">
                <a:solidFill>
                  <a:schemeClr val="tx1"/>
                </a:solidFill>
                <a:effectLst/>
                <a:latin typeface="+mn-lt"/>
                <a:ea typeface="+mn-ea"/>
                <a:cs typeface="+mn-cs"/>
              </a:rPr>
              <a:t> 1. </a:t>
            </a:r>
            <a:r>
              <a:rPr lang="en-US" sz="1200" b="1" kern="1200" dirty="0" smtClean="0">
                <a:solidFill>
                  <a:schemeClr val="tx1"/>
                </a:solidFill>
                <a:effectLst/>
                <a:latin typeface="+mn-lt"/>
                <a:ea typeface="+mn-ea"/>
                <a:cs typeface="+mn-cs"/>
              </a:rPr>
              <a:t>Identify suitable hosts.</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platform helps the customer's rent/lease the least used facilities.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website has themes like sports, entertainment, and others that drive the client to specify the theme of their facility</a:t>
            </a:r>
          </a:p>
          <a:p>
            <a:r>
              <a:rPr lang="en-US" sz="1200" kern="1200" dirty="0" smtClean="0">
                <a:solidFill>
                  <a:schemeClr val="tx1"/>
                </a:solidFill>
                <a:effectLst/>
                <a:latin typeface="+mn-lt"/>
                <a:ea typeface="+mn-ea"/>
                <a:cs typeface="+mn-cs"/>
              </a:rPr>
              <a:t>2. Mitigating risks.</a:t>
            </a:r>
          </a:p>
          <a:p>
            <a:r>
              <a:rPr lang="en-US" sz="1200" kern="1200" dirty="0" smtClean="0">
                <a:solidFill>
                  <a:schemeClr val="tx1"/>
                </a:solidFill>
                <a:effectLst/>
                <a:latin typeface="+mn-lt"/>
                <a:ea typeface="+mn-ea"/>
                <a:cs typeface="+mn-cs"/>
              </a:rPr>
              <a:t>The platform is prone to many risks since the hosts are strangers. The risks associated include the customer needs not met, the safety of the client and his belongings.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firm overcomes this by having contacts of the host, assisting during difficult times, and offer alternative options when the client is unsatisfied.</a:t>
            </a:r>
          </a:p>
          <a:p>
            <a:r>
              <a:rPr lang="en-US" sz="1200" b="1" kern="1200" dirty="0" smtClean="0">
                <a:solidFill>
                  <a:schemeClr val="tx1"/>
                </a:solidFill>
                <a:effectLst/>
                <a:latin typeface="+mn-lt"/>
                <a:ea typeface="+mn-ea"/>
                <a:cs typeface="+mn-cs"/>
              </a:rPr>
              <a:t>handling the finances</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digital market offers a wide range of payment options accepted globally.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firm also has policies that cover reimbursement of the funds if the business flops. Digital payments have records that can substantiate one claims in cases of misunderstanding (</a:t>
            </a:r>
            <a:r>
              <a:rPr lang="en-US" sz="1200" kern="1200" dirty="0" err="1" smtClean="0">
                <a:solidFill>
                  <a:schemeClr val="tx1"/>
                </a:solidFill>
                <a:effectLst/>
                <a:latin typeface="+mn-lt"/>
                <a:ea typeface="+mn-ea"/>
                <a:cs typeface="+mn-cs"/>
              </a:rPr>
              <a:t>Einav</a:t>
            </a:r>
            <a:r>
              <a:rPr lang="en-US" sz="1200" kern="1200" dirty="0" smtClean="0">
                <a:solidFill>
                  <a:schemeClr val="tx1"/>
                </a:solidFill>
                <a:effectLst/>
                <a:latin typeface="+mn-lt"/>
                <a:ea typeface="+mn-ea"/>
                <a:cs typeface="+mn-cs"/>
              </a:rPr>
              <a:t> 2016).</a:t>
            </a:r>
          </a:p>
          <a:p>
            <a:r>
              <a:rPr lang="en-US" sz="1200" b="1" kern="1200" dirty="0" smtClean="0">
                <a:solidFill>
                  <a:schemeClr val="tx1"/>
                </a:solidFill>
                <a:effectLst/>
                <a:latin typeface="+mn-lt"/>
                <a:ea typeface="+mn-ea"/>
                <a:cs typeface="+mn-cs"/>
              </a:rPr>
              <a:t>Managing short term rentals</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Leasing out spaces require a host to manage several guests. The platform is aware of this and so has simplified and structured those process by identifying standard tasks and minimum expectations. The platform incorporates a calendar in its operation to evade double bookings.</a:t>
            </a:r>
          </a:p>
          <a:p>
            <a:r>
              <a:rPr lang="en-US" sz="1200" b="1" kern="1200" dirty="0" smtClean="0">
                <a:solidFill>
                  <a:schemeClr val="tx1"/>
                </a:solidFill>
                <a:effectLst/>
                <a:latin typeface="+mn-lt"/>
                <a:ea typeface="+mn-ea"/>
                <a:cs typeface="+mn-cs"/>
              </a:rPr>
              <a:t>Connecting with like-minded hosts</a:t>
            </a:r>
            <a:endParaRPr lang="en-US" sz="1200" kern="1200" dirty="0" smtClean="0">
              <a:solidFill>
                <a:schemeClr val="tx1"/>
              </a:solidFill>
              <a:effectLst/>
              <a:latin typeface="+mn-lt"/>
              <a:ea typeface="+mn-ea"/>
              <a:cs typeface="+mn-cs"/>
            </a:endParaRPr>
          </a:p>
          <a:p>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firm aids in connecting people of the same character for sharing experiences and building society.</a:t>
            </a:r>
          </a:p>
          <a:p>
            <a:r>
              <a:rPr lang="en-US" sz="1200" b="1" kern="1200" dirty="0" smtClean="0">
                <a:solidFill>
                  <a:schemeClr val="tx1"/>
                </a:solidFill>
                <a:effectLst/>
                <a:latin typeface="+mn-lt"/>
                <a:ea typeface="+mn-ea"/>
                <a:cs typeface="+mn-cs"/>
              </a:rPr>
              <a:t>B. value for guests</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p>
          <a:p>
            <a:r>
              <a:rPr lang="en-US" sz="1200" b="1" kern="1200" dirty="0" smtClean="0">
                <a:solidFill>
                  <a:schemeClr val="tx1"/>
                </a:solidFill>
                <a:effectLst/>
                <a:latin typeface="+mn-lt"/>
                <a:ea typeface="+mn-ea"/>
                <a:cs typeface="+mn-cs"/>
              </a:rPr>
              <a:t> Gaining access</a:t>
            </a:r>
            <a:r>
              <a:rPr lang="en-US" sz="1200" kern="1200" dirty="0" smtClean="0">
                <a:solidFill>
                  <a:schemeClr val="tx1"/>
                </a:solidFill>
                <a:effectLst/>
                <a:latin typeface="+mn-lt"/>
                <a:ea typeface="+mn-ea"/>
                <a:cs typeface="+mn-cs"/>
              </a:rPr>
              <a:t>.</a:t>
            </a:r>
          </a:p>
          <a:p>
            <a:r>
              <a:rPr lang="en-US" sz="1200" kern="1200" dirty="0" smtClean="0">
                <a:solidFill>
                  <a:schemeClr val="tx1"/>
                </a:solidFill>
                <a:effectLst/>
                <a:latin typeface="+mn-lt"/>
                <a:ea typeface="+mn-ea"/>
                <a:cs typeface="+mn-cs"/>
              </a:rPr>
              <a:t>The platform has standardized the booking process and monetary transaction between the host and the client. The digital platform helps because once the firm has confirmed the booking of a guest, direct contact details are released. </a:t>
            </a:r>
          </a:p>
          <a:p>
            <a:r>
              <a:rPr lang="en-US" sz="1200" kern="1200" dirty="0" smtClean="0">
                <a:solidFill>
                  <a:schemeClr val="tx1"/>
                </a:solidFill>
                <a:effectLst/>
                <a:latin typeface="+mn-lt"/>
                <a:ea typeface="+mn-ea"/>
                <a:cs typeface="+mn-cs"/>
              </a:rPr>
              <a:t>2. Identify suitable guests.</a:t>
            </a:r>
          </a:p>
          <a:p>
            <a:r>
              <a:rPr lang="en-US" sz="1200" kern="1200" dirty="0" smtClean="0">
                <a:solidFill>
                  <a:schemeClr val="tx1"/>
                </a:solidFill>
                <a:effectLst/>
                <a:latin typeface="+mn-lt"/>
                <a:ea typeface="+mn-ea"/>
                <a:cs typeface="+mn-cs"/>
              </a:rPr>
              <a:t>The platform helps the customers search and filter destinations of their choice.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website has themes like sports, entertainment, and others that drive the client to specify the theme of their preference.</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3. Mitigating risks.</a:t>
            </a:r>
          </a:p>
          <a:p>
            <a:r>
              <a:rPr lang="en-US" sz="1200" kern="1200" dirty="0" smtClean="0">
                <a:solidFill>
                  <a:schemeClr val="tx1"/>
                </a:solidFill>
                <a:effectLst/>
                <a:latin typeface="+mn-lt"/>
                <a:ea typeface="+mn-ea"/>
                <a:cs typeface="+mn-cs"/>
              </a:rPr>
              <a:t>The platform is prone to many risks since the hosts are strangers. The risks associated include the customer needs not met, the safety of the client and his belongings.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firm overcomes this by having contacts of the host, assisting during difficult times, and offer alternative options when the client is unsatisfied (</a:t>
            </a:r>
            <a:r>
              <a:rPr lang="en-US" sz="1200" kern="1200" dirty="0" err="1" smtClean="0">
                <a:solidFill>
                  <a:schemeClr val="tx1"/>
                </a:solidFill>
                <a:effectLst/>
                <a:latin typeface="+mn-lt"/>
                <a:ea typeface="+mn-ea"/>
                <a:cs typeface="+mn-cs"/>
              </a:rPr>
              <a:t>Hajibaba</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Dolnicar</a:t>
            </a:r>
            <a:r>
              <a:rPr lang="en-US" sz="1200" kern="1200" dirty="0" smtClean="0">
                <a:solidFill>
                  <a:schemeClr val="tx1"/>
                </a:solidFill>
                <a:effectLst/>
                <a:latin typeface="+mn-lt"/>
                <a:ea typeface="+mn-ea"/>
                <a:cs typeface="+mn-cs"/>
              </a:rPr>
              <a:t> 2017).</a:t>
            </a:r>
          </a:p>
          <a:p>
            <a:r>
              <a:rPr lang="en-US" sz="1200" kern="1200" dirty="0" smtClean="0">
                <a:solidFill>
                  <a:schemeClr val="tx1"/>
                </a:solidFill>
                <a:effectLst/>
                <a:latin typeface="+mn-lt"/>
                <a:ea typeface="+mn-ea"/>
                <a:cs typeface="+mn-cs"/>
              </a:rPr>
              <a:t>4. Augmenting experience.</a:t>
            </a:r>
          </a:p>
          <a:p>
            <a:r>
              <a:rPr lang="en-US" sz="1200" kern="1200" dirty="0" smtClean="0">
                <a:solidFill>
                  <a:schemeClr val="tx1"/>
                </a:solidFill>
                <a:effectLst/>
                <a:latin typeface="+mn-lt"/>
                <a:ea typeface="+mn-ea"/>
                <a:cs typeface="+mn-cs"/>
              </a:rPr>
              <a:t>The platform offers a wide range of experience hosts, the experience stimulates the reason for travelling again.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search and filter option helps the customer search destination of their choice basing on their finances. </a:t>
            </a:r>
          </a:p>
          <a:p>
            <a:r>
              <a:rPr lang="en-US" sz="1200" b="1" kern="1200" dirty="0" smtClean="0">
                <a:solidFill>
                  <a:schemeClr val="tx1"/>
                </a:solidFill>
                <a:effectLst/>
                <a:latin typeface="+mn-lt"/>
                <a:ea typeface="+mn-ea"/>
                <a:cs typeface="+mn-cs"/>
              </a:rPr>
              <a:t>Value creation for the third party.</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For the convenience of the enterprise, the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firm opens services to the third-party platform. For example, the firm hires a photographer to enhance the quality of presentation and listing. </a:t>
            </a:r>
          </a:p>
          <a:p>
            <a:r>
              <a:rPr lang="en-US" sz="1200" kern="1200" dirty="0" smtClean="0">
                <a:solidFill>
                  <a:schemeClr val="tx1"/>
                </a:solidFill>
                <a:effectLst/>
                <a:latin typeface="+mn-lt"/>
                <a:ea typeface="+mn-ea"/>
                <a:cs typeface="+mn-cs"/>
              </a:rPr>
              <a:t>The other ways the firm creates value is through growing and nurturing clients, optimizing searches to reduce booking times, tracking customer’s behaviour, building confidence, managing costs, associate with partners i.e. suppliers.</a:t>
            </a:r>
          </a:p>
          <a:p>
            <a:r>
              <a:rPr lang="en-US" sz="1200" kern="1200" dirty="0" smtClean="0">
                <a:solidFill>
                  <a:schemeClr val="tx1"/>
                </a:solidFill>
                <a:effectLst/>
                <a:latin typeface="+mn-lt"/>
                <a:ea typeface="+mn-ea"/>
                <a:cs typeface="+mn-cs"/>
              </a:rPr>
              <a:t>The fact that this enterprise serves a dual purpose, the facilitator communication with host and third party (Jiang et al., 2020). This is value communication and transfer.</a:t>
            </a:r>
          </a:p>
          <a:p>
            <a:endParaRPr lang="en-US" dirty="0"/>
          </a:p>
        </p:txBody>
      </p:sp>
      <p:sp>
        <p:nvSpPr>
          <p:cNvPr id="4" name="Slide Number Placeholder 3"/>
          <p:cNvSpPr>
            <a:spLocks noGrp="1"/>
          </p:cNvSpPr>
          <p:nvPr>
            <p:ph type="sldNum" sz="quarter" idx="10"/>
          </p:nvPr>
        </p:nvSpPr>
        <p:spPr/>
        <p:txBody>
          <a:bodyPr/>
          <a:lstStyle/>
          <a:p>
            <a:fld id="{63F4A986-9AB5-419D-80CD-66AFE3A27D26}" type="slidenum">
              <a:rPr lang="en-GB" smtClean="0"/>
              <a:pPr/>
              <a:t>4</a:t>
            </a:fld>
            <a:endParaRPr lang="en-GB"/>
          </a:p>
        </p:txBody>
      </p:sp>
    </p:spTree>
    <p:extLst>
      <p:ext uri="{BB962C8B-B14F-4D97-AF65-F5344CB8AC3E}">
        <p14:creationId xmlns:p14="http://schemas.microsoft.com/office/powerpoint/2010/main" xmlns="" val="1041049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value proposal, creation and transfer are vital in the digital market. As illustrated the firm puts into consideration some factors that may refrain the firm from achieving the set goals i.e. cost-effective operations and financial security (Zhang et al. 2020).</a:t>
            </a:r>
          </a:p>
          <a:p>
            <a:r>
              <a:rPr lang="en-US" sz="1200" kern="1200" dirty="0" smtClean="0">
                <a:solidFill>
                  <a:schemeClr val="tx1"/>
                </a:solidFill>
                <a:effectLst/>
                <a:latin typeface="+mn-lt"/>
                <a:ea typeface="+mn-ea"/>
                <a:cs typeface="+mn-cs"/>
              </a:rPr>
              <a:t>The method is effective to digital marketing for value is created in all participants; host, guest, and third party associates. When these policies are put to practice they enhance the success of the industry. Creating value is not only beneficial at the individual level but also improves the global economy. Given that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the host creates finances from dormant facilities, this is a score to the </a:t>
            </a:r>
            <a:r>
              <a:rPr lang="en-GB" sz="1200" kern="1200" dirty="0" smtClean="0">
                <a:solidFill>
                  <a:schemeClr val="tx1"/>
                </a:solidFill>
                <a:effectLst/>
                <a:latin typeface="+mn-lt"/>
                <a:ea typeface="+mn-ea"/>
                <a:cs typeface="+mn-cs"/>
              </a:rPr>
              <a:t>employment</a:t>
            </a:r>
            <a:r>
              <a:rPr lang="en-US" sz="1200" kern="1200" dirty="0" smtClean="0">
                <a:solidFill>
                  <a:schemeClr val="tx1"/>
                </a:solidFill>
                <a:effectLst/>
                <a:latin typeface="+mn-lt"/>
                <a:ea typeface="+mn-ea"/>
                <a:cs typeface="+mn-cs"/>
              </a:rPr>
              <a:t> sector and economy.</a:t>
            </a:r>
          </a:p>
          <a:p>
            <a:endParaRPr lang="en-US" dirty="0"/>
          </a:p>
        </p:txBody>
      </p:sp>
      <p:sp>
        <p:nvSpPr>
          <p:cNvPr id="4" name="Slide Number Placeholder 3"/>
          <p:cNvSpPr>
            <a:spLocks noGrp="1"/>
          </p:cNvSpPr>
          <p:nvPr>
            <p:ph type="sldNum" sz="quarter" idx="10"/>
          </p:nvPr>
        </p:nvSpPr>
        <p:spPr/>
        <p:txBody>
          <a:bodyPr/>
          <a:lstStyle/>
          <a:p>
            <a:fld id="{63F4A986-9AB5-419D-80CD-66AFE3A27D26}" type="slidenum">
              <a:rPr lang="en-GB" smtClean="0"/>
              <a:pPr/>
              <a:t>5</a:t>
            </a:fld>
            <a:endParaRPr lang="en-GB"/>
          </a:p>
        </p:txBody>
      </p:sp>
    </p:spTree>
    <p:extLst>
      <p:ext uri="{BB962C8B-B14F-4D97-AF65-F5344CB8AC3E}">
        <p14:creationId xmlns:p14="http://schemas.microsoft.com/office/powerpoint/2010/main" xmlns="" val="38208489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emergence of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was a result of an event. The founder of the firm offered inflatable mattress and breakfast to attendees in a conference that was held in San Francisco, the attendees could not have a place to stay (</a:t>
            </a:r>
            <a:r>
              <a:rPr lang="en-US" sz="1200" kern="1200" dirty="0" err="1" smtClean="0">
                <a:solidFill>
                  <a:schemeClr val="tx1"/>
                </a:solidFill>
                <a:effectLst/>
                <a:latin typeface="+mn-lt"/>
                <a:ea typeface="+mn-ea"/>
                <a:cs typeface="+mn-cs"/>
              </a:rPr>
              <a:t>Juric</a:t>
            </a:r>
            <a:r>
              <a:rPr lang="en-US" sz="1200" kern="1200" dirty="0" smtClean="0">
                <a:solidFill>
                  <a:schemeClr val="tx1"/>
                </a:solidFill>
                <a:effectLst/>
                <a:latin typeface="+mn-lt"/>
                <a:ea typeface="+mn-ea"/>
                <a:cs typeface="+mn-cs"/>
              </a:rPr>
              <a:t> et al., 2020). At the 2008 democratic national convention, the attendees with unused and less used spaces hosted the attendees who missed commercial accommodation, this the time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was launched. This chapter of the presentation looks at the role peer-to-peer accommodation can play in the context of events regardless of the size. </a:t>
            </a:r>
          </a:p>
          <a:p>
            <a:endParaRPr lang="en-US" dirty="0"/>
          </a:p>
        </p:txBody>
      </p:sp>
      <p:sp>
        <p:nvSpPr>
          <p:cNvPr id="4" name="Slide Number Placeholder 3"/>
          <p:cNvSpPr>
            <a:spLocks noGrp="1"/>
          </p:cNvSpPr>
          <p:nvPr>
            <p:ph type="sldNum" sz="quarter" idx="10"/>
          </p:nvPr>
        </p:nvSpPr>
        <p:spPr/>
        <p:txBody>
          <a:bodyPr/>
          <a:lstStyle/>
          <a:p>
            <a:fld id="{63F4A986-9AB5-419D-80CD-66AFE3A27D26}" type="slidenum">
              <a:rPr lang="en-GB" smtClean="0"/>
              <a:pPr/>
              <a:t>6</a:t>
            </a:fld>
            <a:endParaRPr lang="en-GB"/>
          </a:p>
        </p:txBody>
      </p:sp>
    </p:spTree>
    <p:extLst>
      <p:ext uri="{BB962C8B-B14F-4D97-AF65-F5344CB8AC3E}">
        <p14:creationId xmlns:p14="http://schemas.microsoft.com/office/powerpoint/2010/main" xmlns="" val="5213165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Different themes have been discussed in this chapter such as sharing economy, collaborative consumption.</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Sharing economy (definition): This is a business model or a phenomenon through which businesses can emerge, share experiences, buy or sell goods or services using peer to peer online platform (</a:t>
            </a:r>
            <a:r>
              <a:rPr lang="en-US" sz="1200" kern="1200" dirty="0" err="1" smtClean="0">
                <a:solidFill>
                  <a:schemeClr val="tx1"/>
                </a:solidFill>
                <a:effectLst/>
                <a:latin typeface="+mn-lt"/>
                <a:ea typeface="+mn-ea"/>
                <a:cs typeface="+mn-cs"/>
              </a:rPr>
              <a:t>Hamari</a:t>
            </a:r>
            <a:r>
              <a:rPr lang="en-US" sz="1200" kern="1200" dirty="0" smtClean="0">
                <a:solidFill>
                  <a:schemeClr val="tx1"/>
                </a:solidFill>
                <a:effectLst/>
                <a:latin typeface="+mn-lt"/>
                <a:ea typeface="+mn-ea"/>
                <a:cs typeface="+mn-cs"/>
              </a:rPr>
              <a:t> et al., 2016; </a:t>
            </a:r>
            <a:r>
              <a:rPr lang="en-US" sz="1200" kern="1200" dirty="0" err="1" smtClean="0">
                <a:solidFill>
                  <a:schemeClr val="tx1"/>
                </a:solidFill>
                <a:effectLst/>
                <a:latin typeface="+mn-lt"/>
                <a:ea typeface="+mn-ea"/>
                <a:cs typeface="+mn-cs"/>
              </a:rPr>
              <a:t>Habibi</a:t>
            </a:r>
            <a:r>
              <a:rPr lang="en-US" sz="1200" kern="1200" dirty="0" smtClean="0">
                <a:solidFill>
                  <a:schemeClr val="tx1"/>
                </a:solidFill>
                <a:effectLst/>
                <a:latin typeface="+mn-lt"/>
                <a:ea typeface="+mn-ea"/>
                <a:cs typeface="+mn-cs"/>
              </a:rPr>
              <a:t> et al., 2017; </a:t>
            </a:r>
            <a:r>
              <a:rPr lang="en-US" sz="1200" kern="1200" dirty="0" err="1" smtClean="0">
                <a:solidFill>
                  <a:schemeClr val="tx1"/>
                </a:solidFill>
                <a:effectLst/>
                <a:latin typeface="+mn-lt"/>
                <a:ea typeface="+mn-ea"/>
                <a:cs typeface="+mn-cs"/>
              </a:rPr>
              <a:t>Harmaala</a:t>
            </a:r>
            <a:r>
              <a:rPr lang="en-US" sz="1200" kern="1200" dirty="0" smtClean="0">
                <a:solidFill>
                  <a:schemeClr val="tx1"/>
                </a:solidFill>
                <a:effectLst/>
                <a:latin typeface="+mn-lt"/>
                <a:ea typeface="+mn-ea"/>
                <a:cs typeface="+mn-cs"/>
              </a:rPr>
              <a:t>, 2015; </a:t>
            </a:r>
            <a:r>
              <a:rPr lang="en-US" sz="1200" kern="1200" dirty="0" err="1" smtClean="0">
                <a:solidFill>
                  <a:schemeClr val="tx1"/>
                </a:solidFill>
                <a:effectLst/>
                <a:latin typeface="+mn-lt"/>
                <a:ea typeface="+mn-ea"/>
                <a:cs typeface="+mn-cs"/>
              </a:rPr>
              <a:t>Frenken</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Schor</a:t>
            </a:r>
            <a:r>
              <a:rPr lang="en-US" sz="1200" kern="1200" dirty="0" smtClean="0">
                <a:solidFill>
                  <a:schemeClr val="tx1"/>
                </a:solidFill>
                <a:effectLst/>
                <a:latin typeface="+mn-lt"/>
                <a:ea typeface="+mn-ea"/>
                <a:cs typeface="+mn-cs"/>
              </a:rPr>
              <a:t>, 2017)</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collaborative model is one of the business themes or models through which buyers or sellers can frequently sell or purchase. This theme favors to individual small businesses instead of private ownership. This model believes in the efficient distribution and use of resources.</a:t>
            </a:r>
          </a:p>
          <a:p>
            <a:endParaRPr lang="en-US" sz="1200" b="1"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Topic 2.</a:t>
            </a:r>
            <a:endParaRPr lang="en-US"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Supporting Events.</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emergence of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was a result of an event. The founder of the firm offered inflatable mattress and breakfast to attendees in a conference that was held in San Francisco, the attendees could not have a place to stay (</a:t>
            </a:r>
            <a:r>
              <a:rPr lang="en-US" sz="1200" kern="1200" dirty="0" err="1" smtClean="0">
                <a:solidFill>
                  <a:schemeClr val="tx1"/>
                </a:solidFill>
                <a:effectLst/>
                <a:latin typeface="+mn-lt"/>
                <a:ea typeface="+mn-ea"/>
                <a:cs typeface="+mn-cs"/>
              </a:rPr>
              <a:t>Juric</a:t>
            </a:r>
            <a:r>
              <a:rPr lang="en-US" sz="1200" kern="1200" dirty="0" smtClean="0">
                <a:solidFill>
                  <a:schemeClr val="tx1"/>
                </a:solidFill>
                <a:effectLst/>
                <a:latin typeface="+mn-lt"/>
                <a:ea typeface="+mn-ea"/>
                <a:cs typeface="+mn-cs"/>
              </a:rPr>
              <a:t> et al., 2020). At the 2008 democratic national convention, the attendees with unused and less used spaces hosted the attendees who missed commercial accommodation, this the time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was launched. This chapter of the presentation looks at the role peer-to-peer accommodation can play in the context of events regardless of the size. </a:t>
            </a:r>
          </a:p>
          <a:p>
            <a:pPr lvl="0"/>
            <a:r>
              <a:rPr lang="en-US" sz="1200" b="1" kern="1200" dirty="0" smtClean="0">
                <a:solidFill>
                  <a:schemeClr val="tx1"/>
                </a:solidFill>
                <a:effectLst/>
                <a:latin typeface="+mn-lt"/>
                <a:ea typeface="+mn-ea"/>
                <a:cs typeface="+mn-cs"/>
              </a:rPr>
              <a:t>The contribution to events to destinations</a:t>
            </a:r>
            <a:endParaRPr lang="en-US"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Generating tourism activity.</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Events create tourism activities, and from these practices, the participants benefit revenue-wise. Longer events create additional tourism activities and this is enticing to this field market. </a:t>
            </a:r>
          </a:p>
          <a:p>
            <a:r>
              <a:rPr lang="en-US" sz="1200" b="1" kern="1200" dirty="0" smtClean="0">
                <a:solidFill>
                  <a:schemeClr val="tx1"/>
                </a:solidFill>
                <a:effectLst/>
                <a:latin typeface="+mn-lt"/>
                <a:ea typeface="+mn-ea"/>
                <a:cs typeface="+mn-cs"/>
              </a:rPr>
              <a:t>Raising awareness of the destination.</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Events market places, and this entices people to visit them. For example, the burning man festivals that attract over 60000 people in the desert. In the burning man event, people carry their tents and recreational equipment. </a:t>
            </a:r>
          </a:p>
          <a:p>
            <a:r>
              <a:rPr lang="en-US" sz="1200" b="1" kern="1200" dirty="0" smtClean="0">
                <a:solidFill>
                  <a:schemeClr val="tx1"/>
                </a:solidFill>
                <a:effectLst/>
                <a:latin typeface="+mn-lt"/>
                <a:ea typeface="+mn-ea"/>
                <a:cs typeface="+mn-cs"/>
              </a:rPr>
              <a:t>Enhancing destination image</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Events contribute to the shape of the destination. Destination effects are impactful when the event and perceived destination are congruent.</a:t>
            </a:r>
          </a:p>
          <a:p>
            <a:r>
              <a:rPr lang="en-US" sz="1200" b="1" kern="1200" dirty="0" smtClean="0">
                <a:solidFill>
                  <a:schemeClr val="tx1"/>
                </a:solidFill>
                <a:effectLst/>
                <a:latin typeface="+mn-lt"/>
                <a:ea typeface="+mn-ea"/>
                <a:cs typeface="+mn-cs"/>
              </a:rPr>
              <a:t>Shift demands to off-season</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According to </a:t>
            </a:r>
            <a:r>
              <a:rPr lang="en-US" sz="1200" kern="1200" dirty="0" err="1" smtClean="0">
                <a:solidFill>
                  <a:schemeClr val="tx1"/>
                </a:solidFill>
                <a:effectLst/>
                <a:latin typeface="+mn-lt"/>
                <a:ea typeface="+mn-ea"/>
                <a:cs typeface="+mn-cs"/>
              </a:rPr>
              <a:t>Dolnicar</a:t>
            </a:r>
            <a:r>
              <a:rPr lang="en-US" sz="1200" kern="1200" dirty="0" smtClean="0">
                <a:solidFill>
                  <a:schemeClr val="tx1"/>
                </a:solidFill>
                <a:effectLst/>
                <a:latin typeface="+mn-lt"/>
                <a:ea typeface="+mn-ea"/>
                <a:cs typeface="+mn-cs"/>
              </a:rPr>
              <a:t>, Regular season sporting events illustrates how tourism can be driven by activities in off-season times. The seasonal events create employment for the surrounding, for example, in football, the hotels around will benefit. Since events benefit destinations, government and destination management should attract more events as possible. Accommodation capacity is essential. </a:t>
            </a:r>
          </a:p>
          <a:p>
            <a:pPr lvl="0"/>
            <a:r>
              <a:rPr lang="en-US" sz="1200" b="1" kern="1200" dirty="0" smtClean="0">
                <a:solidFill>
                  <a:schemeClr val="tx1"/>
                </a:solidFill>
                <a:effectLst/>
                <a:latin typeface="+mn-lt"/>
                <a:ea typeface="+mn-ea"/>
                <a:cs typeface="+mn-cs"/>
              </a:rPr>
              <a:t>Accommodation challenges in Events</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accommodation sector is the main beneficiary of events and any shortage may cripple the success of the event. Events are funny in that, when they are ongoing the number of guests escalates dramatically, this is common to events regardless of size. The event organizers, therefore, have to ensure that accommodation is sufficient, it is close to the event, and pricing is appropriate (</a:t>
            </a:r>
            <a:r>
              <a:rPr lang="en-US" sz="1200" kern="1200" dirty="0" err="1" smtClean="0">
                <a:solidFill>
                  <a:schemeClr val="tx1"/>
                </a:solidFill>
                <a:effectLst/>
                <a:latin typeface="+mn-lt"/>
                <a:ea typeface="+mn-ea"/>
                <a:cs typeface="+mn-cs"/>
              </a:rPr>
              <a:t>Benjaafar</a:t>
            </a:r>
            <a:r>
              <a:rPr lang="en-US" sz="1200" kern="1200" dirty="0" smtClean="0">
                <a:solidFill>
                  <a:schemeClr val="tx1"/>
                </a:solidFill>
                <a:effectLst/>
                <a:latin typeface="+mn-lt"/>
                <a:ea typeface="+mn-ea"/>
                <a:cs typeface="+mn-cs"/>
              </a:rPr>
              <a:t> et al., 2019).</a:t>
            </a:r>
          </a:p>
          <a:p>
            <a:pPr lvl="0"/>
            <a:r>
              <a:rPr lang="en-US" sz="1200" b="1" kern="1200" dirty="0" smtClean="0">
                <a:solidFill>
                  <a:schemeClr val="tx1"/>
                </a:solidFill>
                <a:effectLst/>
                <a:latin typeface="+mn-lt"/>
                <a:ea typeface="+mn-ea"/>
                <a:cs typeface="+mn-cs"/>
              </a:rPr>
              <a:t>Providing accommodation to events.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Three </a:t>
            </a:r>
            <a:r>
              <a:rPr lang="en-US" sz="1200" kern="1200" dirty="0" smtClean="0">
                <a:solidFill>
                  <a:schemeClr val="tx1"/>
                </a:solidFill>
                <a:effectLst/>
                <a:latin typeface="+mn-lt"/>
                <a:ea typeface="+mn-ea"/>
                <a:cs typeface="+mn-cs"/>
              </a:rPr>
              <a:t>ways to provide the required accommodation</a:t>
            </a:r>
          </a:p>
          <a:p>
            <a:r>
              <a:rPr lang="en-US" sz="1200" b="1" kern="1200" dirty="0" smtClean="0">
                <a:solidFill>
                  <a:schemeClr val="tx1"/>
                </a:solidFill>
                <a:effectLst/>
                <a:latin typeface="+mn-lt"/>
                <a:ea typeface="+mn-ea"/>
                <a:cs typeface="+mn-cs"/>
              </a:rPr>
              <a:t>Constructing permanent infrastructure.</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Go-events that often lack accommodation build permanent hotels and other accommodating structures. Building structures causes problems because when the event ends, the structure becomes useless.</a:t>
            </a:r>
          </a:p>
          <a:p>
            <a:r>
              <a:rPr lang="en-US" sz="1200" b="1" kern="1200" dirty="0" smtClean="0">
                <a:solidFill>
                  <a:schemeClr val="tx1"/>
                </a:solidFill>
                <a:effectLst/>
                <a:latin typeface="+mn-lt"/>
                <a:ea typeface="+mn-ea"/>
                <a:cs typeface="+mn-cs"/>
              </a:rPr>
              <a:t>Bringing a temporary structure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effective approach to this is the usage of cruise ships which quickly escalates accommodation capacity. Events that have utilized cruise ships i.e. the super Bowl XXXIX in Florida concur that this ships apart from offering accommodation they provide additional attractions to the visitor (</a:t>
            </a:r>
            <a:r>
              <a:rPr lang="en-US" sz="1200" kern="1200" dirty="0" err="1" smtClean="0">
                <a:solidFill>
                  <a:schemeClr val="tx1"/>
                </a:solidFill>
                <a:effectLst/>
                <a:latin typeface="+mn-lt"/>
                <a:ea typeface="+mn-ea"/>
                <a:cs typeface="+mn-cs"/>
              </a:rPr>
              <a:t>Sigala</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Dolnicar</a:t>
            </a:r>
            <a:r>
              <a:rPr lang="en-US" sz="1200" kern="1200" dirty="0" smtClean="0">
                <a:solidFill>
                  <a:schemeClr val="tx1"/>
                </a:solidFill>
                <a:effectLst/>
                <a:latin typeface="+mn-lt"/>
                <a:ea typeface="+mn-ea"/>
                <a:cs typeface="+mn-cs"/>
              </a:rPr>
              <a:t> 2017). </a:t>
            </a:r>
          </a:p>
          <a:p>
            <a:r>
              <a:rPr lang="en-US" sz="1200" b="1" kern="1200" dirty="0" smtClean="0">
                <a:solidFill>
                  <a:schemeClr val="tx1"/>
                </a:solidFill>
                <a:effectLst/>
                <a:latin typeface="+mn-lt"/>
                <a:ea typeface="+mn-ea"/>
                <a:cs typeface="+mn-cs"/>
              </a:rPr>
              <a:t>Harvesting existing structures.</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Common events often use already established structures making them more sustainable for society and reducing pressure on public funding. This is beneficial to the owners of the structure during the event period (Liu et al., 2020). </a:t>
            </a:r>
          </a:p>
          <a:p>
            <a:pPr lvl="0"/>
            <a:r>
              <a:rPr lang="en-US" sz="1200" b="1" kern="1200" dirty="0" smtClean="0">
                <a:solidFill>
                  <a:schemeClr val="tx1"/>
                </a:solidFill>
                <a:effectLst/>
                <a:latin typeface="+mn-lt"/>
                <a:ea typeface="+mn-ea"/>
                <a:cs typeface="+mn-cs"/>
              </a:rPr>
              <a:t>Role of peer-to-peer networks.</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Given that there is a spike in demand for accommodation is seasonal in event's cases, activating the under-used spaces is a perfect solution to the problems of accommodation capacity problems. The peer-to-peer accommodation is suited to assisting the event organizers and destination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has actively participated in setting up a partnership with host cities and events and created resources to encourage partnership with other service provider firms. The partnership creates a good relationship and opens the door for new clients. </a:t>
            </a:r>
          </a:p>
          <a:p>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also participates in sponsorship activities. The firm has established this activity as a form of promotion of its services. During the sponsored events, the firm encourages the attendees to sign up like hosts according to their living proximity. </a:t>
            </a:r>
          </a:p>
          <a:p>
            <a:endParaRPr lang="en-US" dirty="0"/>
          </a:p>
        </p:txBody>
      </p:sp>
      <p:sp>
        <p:nvSpPr>
          <p:cNvPr id="4" name="Slide Number Placeholder 3"/>
          <p:cNvSpPr>
            <a:spLocks noGrp="1"/>
          </p:cNvSpPr>
          <p:nvPr>
            <p:ph type="sldNum" sz="quarter" idx="10"/>
          </p:nvPr>
        </p:nvSpPr>
        <p:spPr/>
        <p:txBody>
          <a:bodyPr/>
          <a:lstStyle/>
          <a:p>
            <a:fld id="{63F4A986-9AB5-419D-80CD-66AFE3A27D26}" type="slidenum">
              <a:rPr lang="en-GB" smtClean="0"/>
              <a:pPr/>
              <a:t>7</a:t>
            </a:fld>
            <a:endParaRPr lang="en-GB"/>
          </a:p>
        </p:txBody>
      </p:sp>
    </p:spTree>
    <p:extLst>
      <p:ext uri="{BB962C8B-B14F-4D97-AF65-F5344CB8AC3E}">
        <p14:creationId xmlns:p14="http://schemas.microsoft.com/office/powerpoint/2010/main" xmlns="" val="16248598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As seen events are the key drivers of activities of tourism. Accommodation enterprise cannot survive without events. This creates problems in the hosting sector, it has to make sure that the accommodation perfectly matches the number of attendees. This is a serious problem to short-period events that the number of attendees is uncertain. The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firm overcomes this problem by partnering with already established hotels, bringing temporary accommodation, and allowing individuals to lease their spaces on temporal terms. The leasing of unused spare rooms tends to maximize profit because the room could not generate income and there is social interaction. When you compare this to hotel booking, where often no social interaction and incase the event’s season is off pick the hotels room stay empty. </a:t>
            </a:r>
          </a:p>
          <a:p>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can shrink and expand accommodation capacity quickly and efficiently. The firm achieves this by finding the perfect match between the organizer/host and the guests. In society some have embraced peer-to-peer accommodation, the whole society must embrace it. By being utilized in the society peer-to-peer is likely to offer grants to event organizers for they will have the mainstream in the tourism accommodation sector. </a:t>
            </a:r>
          </a:p>
          <a:p>
            <a:endParaRPr lang="en-US" dirty="0"/>
          </a:p>
        </p:txBody>
      </p:sp>
      <p:sp>
        <p:nvSpPr>
          <p:cNvPr id="4" name="Slide Number Placeholder 3"/>
          <p:cNvSpPr>
            <a:spLocks noGrp="1"/>
          </p:cNvSpPr>
          <p:nvPr>
            <p:ph type="sldNum" sz="quarter" idx="10"/>
          </p:nvPr>
        </p:nvSpPr>
        <p:spPr/>
        <p:txBody>
          <a:bodyPr/>
          <a:lstStyle/>
          <a:p>
            <a:fld id="{63F4A986-9AB5-419D-80CD-66AFE3A27D26}" type="slidenum">
              <a:rPr lang="en-GB" smtClean="0"/>
              <a:pPr/>
              <a:t>8</a:t>
            </a:fld>
            <a:endParaRPr lang="en-GB"/>
          </a:p>
        </p:txBody>
      </p:sp>
    </p:spTree>
    <p:extLst>
      <p:ext uri="{BB962C8B-B14F-4D97-AF65-F5344CB8AC3E}">
        <p14:creationId xmlns:p14="http://schemas.microsoft.com/office/powerpoint/2010/main" xmlns="" val="14779137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3 The impact on employment</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With the peer-to-peer accommodation network, just-in-time is on the rise like the tourist and hotel industry. In the peer-to-peer field, employment is short-term. This industry creates challenges by escalating the competitive pressure on the ready established commercial network fields, which subsides the jobs and the conversation from full jobs to short-period jobs (In some sense, they offer job opportunities for individual leases unused spaces and attract profits. The job opportunity created by the industry suits people who anciently were struggling with full-time employment arrangements. This part of the article looks at peer-to-peer accommodation network impacts on employment.</a:t>
            </a:r>
          </a:p>
          <a:p>
            <a:r>
              <a:rPr lang="en-US" dirty="0" smtClean="0"/>
              <a:t>The themes</a:t>
            </a:r>
            <a:r>
              <a:rPr lang="en-US" baseline="0" dirty="0" smtClean="0"/>
              <a:t> seen in this chapter are IT competency and paradox.</a:t>
            </a:r>
            <a:endParaRPr lang="en-US" dirty="0" smtClean="0"/>
          </a:p>
          <a:p>
            <a:endParaRPr lang="en-US" dirty="0" smtClean="0"/>
          </a:p>
          <a:p>
            <a:r>
              <a:rPr lang="en-US" dirty="0" smtClean="0"/>
              <a:t>In business, a paradox term is used for</a:t>
            </a:r>
            <a:r>
              <a:rPr lang="en-US" baseline="0" dirty="0" smtClean="0"/>
              <a:t> the skills or the principles that actually oppose each other but actually they tends to become more compatible or complementary (</a:t>
            </a:r>
            <a:r>
              <a:rPr lang="en-US" sz="1200" kern="1200" dirty="0" err="1" smtClean="0">
                <a:solidFill>
                  <a:schemeClr val="tx1"/>
                </a:solidFill>
                <a:effectLst/>
                <a:latin typeface="+mn-lt"/>
                <a:ea typeface="+mn-ea"/>
                <a:cs typeface="+mn-cs"/>
              </a:rPr>
              <a:t>Ricciardi</a:t>
            </a:r>
            <a:r>
              <a:rPr lang="en-US" sz="1200" kern="1200" dirty="0" smtClean="0">
                <a:solidFill>
                  <a:schemeClr val="tx1"/>
                </a:solidFill>
                <a:effectLst/>
                <a:latin typeface="+mn-lt"/>
                <a:ea typeface="+mn-ea"/>
                <a:cs typeface="+mn-cs"/>
              </a:rPr>
              <a:t>,</a:t>
            </a:r>
            <a:r>
              <a:rPr lang="en-US" sz="1200" kern="1200" baseline="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Zardini</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and </a:t>
            </a:r>
            <a:r>
              <a:rPr lang="en-US" sz="1200" kern="1200" dirty="0" err="1" smtClean="0">
                <a:solidFill>
                  <a:schemeClr val="tx1"/>
                </a:solidFill>
                <a:effectLst/>
                <a:latin typeface="+mn-lt"/>
                <a:ea typeface="+mn-ea"/>
                <a:cs typeface="+mn-cs"/>
              </a:rPr>
              <a:t>Rossignoli</a:t>
            </a:r>
            <a:r>
              <a:rPr lang="en-US" sz="1200" kern="1200" dirty="0" smtClean="0">
                <a:solidFill>
                  <a:schemeClr val="tx1"/>
                </a:solidFill>
                <a:effectLst/>
                <a:latin typeface="+mn-lt"/>
                <a:ea typeface="+mn-ea"/>
                <a:cs typeface="+mn-cs"/>
              </a:rPr>
              <a:t>, </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2016)</a:t>
            </a:r>
            <a:r>
              <a:rPr lang="en-US" baseline="0" dirty="0" smtClean="0"/>
              <a:t>. </a:t>
            </a:r>
            <a:endParaRPr lang="en-US" dirty="0" smtClean="0"/>
          </a:p>
          <a:p>
            <a:endParaRPr lang="en-US" dirty="0" smtClean="0"/>
          </a:p>
          <a:p>
            <a:r>
              <a:rPr lang="en-US" dirty="0" smtClean="0"/>
              <a:t>The</a:t>
            </a:r>
            <a:r>
              <a:rPr lang="en-US" baseline="0" dirty="0" smtClean="0"/>
              <a:t> issues identified in this chapter are; the impact on employment, competition in the tourism industry. </a:t>
            </a:r>
          </a:p>
          <a:p>
            <a:endParaRPr lang="en-US" baseline="0" dirty="0" smtClean="0"/>
          </a:p>
          <a:p>
            <a:r>
              <a:rPr lang="en-US" baseline="0" dirty="0" smtClean="0"/>
              <a:t>The chapter’s main focus is to identify the reasons of the impact on employment in tourism industry. It is due to the rapid shift of the businesses from physical existence to online.</a:t>
            </a:r>
          </a:p>
          <a:p>
            <a:endParaRPr lang="en-US" baseline="0" dirty="0" smtClean="0"/>
          </a:p>
          <a:p>
            <a:r>
              <a:rPr lang="en-US" baseline="0" dirty="0" smtClean="0"/>
              <a:t>The </a:t>
            </a:r>
            <a:r>
              <a:rPr lang="en-US" baseline="0" dirty="0" err="1" smtClean="0"/>
              <a:t>Airbnb</a:t>
            </a:r>
            <a:r>
              <a:rPr lang="en-US" baseline="0" dirty="0" smtClean="0"/>
              <a:t> business purely online hence there is a </a:t>
            </a:r>
            <a:r>
              <a:rPr lang="en-US" baseline="0" dirty="0" err="1" smtClean="0"/>
              <a:t>labour</a:t>
            </a:r>
            <a:r>
              <a:rPr lang="en-US" baseline="0" dirty="0" smtClean="0"/>
              <a:t> shortage in highly skilled fields such as website designing and maintenance, using social media for marketing etc. Due to paradox in the skills requirement, </a:t>
            </a:r>
            <a:r>
              <a:rPr lang="en-US" sz="1200" b="0" i="0" kern="1200" dirty="0" smtClean="0">
                <a:solidFill>
                  <a:schemeClr val="tx1"/>
                </a:solidFill>
                <a:effectLst/>
                <a:latin typeface="+mn-lt"/>
                <a:ea typeface="+mn-ea"/>
                <a:cs typeface="+mn-cs"/>
              </a:rPr>
              <a:t>the relative</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number of long-tenured full-time employees is</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decreasing, while the number of occasional/part-time/seasonal workers is</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increasing. </a:t>
            </a:r>
            <a:endParaRPr lang="en-US" baseline="0" dirty="0" smtClean="0"/>
          </a:p>
          <a:p>
            <a:endParaRPr lang="en-US" baseline="0" dirty="0" smtClean="0"/>
          </a:p>
          <a:p>
            <a:r>
              <a:rPr lang="en-US" baseline="0" dirty="0" smtClean="0"/>
              <a:t>Hence, IT competency in employer is compulsory to survive in the digital world.  </a:t>
            </a:r>
          </a:p>
          <a:p>
            <a:endParaRPr lang="en-US" dirty="0"/>
          </a:p>
        </p:txBody>
      </p:sp>
      <p:sp>
        <p:nvSpPr>
          <p:cNvPr id="4" name="Slide Number Placeholder 3"/>
          <p:cNvSpPr>
            <a:spLocks noGrp="1"/>
          </p:cNvSpPr>
          <p:nvPr>
            <p:ph type="sldNum" sz="quarter" idx="10"/>
          </p:nvPr>
        </p:nvSpPr>
        <p:spPr/>
        <p:txBody>
          <a:bodyPr/>
          <a:lstStyle/>
          <a:p>
            <a:fld id="{63F4A986-9AB5-419D-80CD-66AFE3A27D26}" type="slidenum">
              <a:rPr lang="en-GB" smtClean="0"/>
              <a:pPr/>
              <a:t>9</a:t>
            </a:fld>
            <a:endParaRPr lang="en-GB"/>
          </a:p>
        </p:txBody>
      </p:sp>
    </p:spTree>
    <p:extLst>
      <p:ext uri="{BB962C8B-B14F-4D97-AF65-F5344CB8AC3E}">
        <p14:creationId xmlns:p14="http://schemas.microsoft.com/office/powerpoint/2010/main" xmlns="" val="39008725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There has been an increase in proportion just in time employment, this is as a result of changing the relationship between employer and employees. Short-term employees do not portray loyalty as permanent workers do hence they are not considered as part of the organization (Bakker and Twining-Ward 2018). For example, a man employed as room attendant who has worked for over e a decade will know the ways of the hotel he is working in. the facility equipment's, regular guests, regular guests preference, among other things. A lady on a part-time job employed in the same firm, only reports to fill in for an absent employee. Since absenteeism is unpredictable the lady will have to work in different sections in the facility, including room attendance, cleaning, among other activities. This mode of employment is showing signs of replacing the ancient employment mode of employment. In the scenario presented, the lady will have experience in different skill, and this mode of employment is what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firm is embracing. An increased wedge and maximum flexible respond are necessary to the industry because it leads to fewer employees compared to permanent employment thus becoming viable in the digital business platform. </a:t>
            </a:r>
          </a:p>
          <a:p>
            <a:r>
              <a:rPr lang="en-US" sz="1200" kern="1200" dirty="0" smtClean="0">
                <a:solidFill>
                  <a:schemeClr val="tx1"/>
                </a:solidFill>
                <a:effectLst/>
                <a:latin typeface="+mn-lt"/>
                <a:ea typeface="+mn-ea"/>
                <a:cs typeface="+mn-cs"/>
              </a:rPr>
              <a:t>The idea of an </a:t>
            </a:r>
            <a:r>
              <a:rPr lang="en-US" sz="1200" kern="1200" dirty="0" err="1" smtClean="0">
                <a:solidFill>
                  <a:schemeClr val="tx1"/>
                </a:solidFill>
                <a:effectLst/>
                <a:latin typeface="+mn-lt"/>
                <a:ea typeface="+mn-ea"/>
                <a:cs typeface="+mn-cs"/>
              </a:rPr>
              <a:t>Airbnb</a:t>
            </a:r>
            <a:r>
              <a:rPr lang="en-US" sz="1200" kern="1200" dirty="0" smtClean="0">
                <a:solidFill>
                  <a:schemeClr val="tx1"/>
                </a:solidFill>
                <a:effectLst/>
                <a:latin typeface="+mn-lt"/>
                <a:ea typeface="+mn-ea"/>
                <a:cs typeface="+mn-cs"/>
              </a:rPr>
              <a:t> firm is viable to many fields of enterprises. For example, one can hire an </a:t>
            </a:r>
            <a:r>
              <a:rPr lang="en-US" sz="1200" kern="1200" dirty="0" err="1" smtClean="0">
                <a:solidFill>
                  <a:schemeClr val="tx1"/>
                </a:solidFill>
                <a:effectLst/>
                <a:latin typeface="+mn-lt"/>
                <a:ea typeface="+mn-ea"/>
                <a:cs typeface="+mn-cs"/>
              </a:rPr>
              <a:t>Uber</a:t>
            </a:r>
            <a:r>
              <a:rPr lang="en-US" sz="1200" kern="1200" dirty="0" smtClean="0">
                <a:solidFill>
                  <a:schemeClr val="tx1"/>
                </a:solidFill>
                <a:effectLst/>
                <a:latin typeface="+mn-lt"/>
                <a:ea typeface="+mn-ea"/>
                <a:cs typeface="+mn-cs"/>
              </a:rPr>
              <a:t> to use it once or use it occasionally.</a:t>
            </a:r>
          </a:p>
          <a:p>
            <a:r>
              <a:rPr lang="en-US" sz="1200" kern="1200" dirty="0" smtClean="0">
                <a:solidFill>
                  <a:schemeClr val="tx1"/>
                </a:solidFill>
                <a:effectLst/>
                <a:latin typeface="+mn-lt"/>
                <a:ea typeface="+mn-ea"/>
                <a:cs typeface="+mn-cs"/>
              </a:rPr>
              <a:t>One of the good things that the peer-to-peer accommodation network offers is the ability to give the tourist variety of choices of where to stay. This is a positive impact for the industry has a variety of unique places to stay, the one that is effective with a one-person guest and family (Yan et al., 2019). The peer-to-peer accommodation network has stimulated entrepreneurship at both international and global level. </a:t>
            </a:r>
          </a:p>
          <a:p>
            <a:endParaRPr lang="en-US" dirty="0"/>
          </a:p>
        </p:txBody>
      </p:sp>
      <p:sp>
        <p:nvSpPr>
          <p:cNvPr id="4" name="Slide Number Placeholder 3"/>
          <p:cNvSpPr>
            <a:spLocks noGrp="1"/>
          </p:cNvSpPr>
          <p:nvPr>
            <p:ph type="sldNum" sz="quarter" idx="10"/>
          </p:nvPr>
        </p:nvSpPr>
        <p:spPr/>
        <p:txBody>
          <a:bodyPr/>
          <a:lstStyle/>
          <a:p>
            <a:fld id="{63F4A986-9AB5-419D-80CD-66AFE3A27D26}" type="slidenum">
              <a:rPr lang="en-GB" smtClean="0"/>
              <a:pPr/>
              <a:t>10</a:t>
            </a:fld>
            <a:endParaRPr lang="en-GB"/>
          </a:p>
        </p:txBody>
      </p:sp>
    </p:spTree>
    <p:extLst>
      <p:ext uri="{BB962C8B-B14F-4D97-AF65-F5344CB8AC3E}">
        <p14:creationId xmlns:p14="http://schemas.microsoft.com/office/powerpoint/2010/main" xmlns="" val="4071168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smtClean="0">
                <a:solidFill>
                  <a:schemeClr val="tx1"/>
                </a:solidFill>
                <a:effectLst/>
                <a:latin typeface="+mn-lt"/>
                <a:ea typeface="+mn-ea"/>
                <a:cs typeface="+mn-cs"/>
              </a:rPr>
              <a:t>Network as part of the problem</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escalated popularity of the peer-to-peer accommodation network is impactful to the established commercial tourism accommodation sector. Competition is common to commercial providers of short-period accommodation for its part of their business operations. In the past, the host or hotel that offer the common quality of services has received enormous competition from the hotel and tourism firms that offer exceptional services (</a:t>
            </a:r>
            <a:r>
              <a:rPr lang="en-US" sz="1200" kern="1200" dirty="0" err="1" smtClean="0">
                <a:solidFill>
                  <a:schemeClr val="tx1"/>
                </a:solidFill>
                <a:effectLst/>
                <a:latin typeface="+mn-lt"/>
                <a:ea typeface="+mn-ea"/>
                <a:cs typeface="+mn-cs"/>
              </a:rPr>
              <a:t>Mahadevan</a:t>
            </a:r>
            <a:r>
              <a:rPr lang="en-US" sz="1200" kern="1200" dirty="0" smtClean="0">
                <a:solidFill>
                  <a:schemeClr val="tx1"/>
                </a:solidFill>
                <a:effectLst/>
                <a:latin typeface="+mn-lt"/>
                <a:ea typeface="+mn-ea"/>
                <a:cs typeface="+mn-cs"/>
              </a:rPr>
              <a:t>, 2018). This competition did not have a structural effect on the short-time accommodation for participants because they played by the same rules, which was the aiming of profit-making them to comply with the relevant federal regulations. According to the article, peer-to-peer network accommodation has created a platform for non-commercial accommodation providers to make more space available for rent. </a:t>
            </a:r>
          </a:p>
          <a:p>
            <a:r>
              <a:rPr lang="en-US" sz="1200" kern="1200" dirty="0" smtClean="0">
                <a:solidFill>
                  <a:schemeClr val="tx1"/>
                </a:solidFill>
                <a:effectLst/>
                <a:latin typeface="+mn-lt"/>
                <a:ea typeface="+mn-ea"/>
                <a:cs typeface="+mn-cs"/>
              </a:rPr>
              <a:t>This allowance by other people gave way to the rapid escalation of the availability of other options of accommodation option. The increase in supply and demand of peer-to-peer accommodation led to regulatory challenges for public policymakers whose concern is issues of fairness of competition, guest safety, and protection of the long-term rental market for the locals The firms in the industry undermine the hard-acquired protection and regulatory frameworks for those in the accommodation sector. </a:t>
            </a:r>
          </a:p>
          <a:p>
            <a:endParaRPr lang="en-US" dirty="0"/>
          </a:p>
        </p:txBody>
      </p:sp>
      <p:sp>
        <p:nvSpPr>
          <p:cNvPr id="4" name="Slide Number Placeholder 3"/>
          <p:cNvSpPr>
            <a:spLocks noGrp="1"/>
          </p:cNvSpPr>
          <p:nvPr>
            <p:ph type="sldNum" sz="quarter" idx="10"/>
          </p:nvPr>
        </p:nvSpPr>
        <p:spPr/>
        <p:txBody>
          <a:bodyPr/>
          <a:lstStyle/>
          <a:p>
            <a:fld id="{63F4A986-9AB5-419D-80CD-66AFE3A27D26}" type="slidenum">
              <a:rPr lang="en-GB" smtClean="0"/>
              <a:pPr/>
              <a:t>11</a:t>
            </a:fld>
            <a:endParaRPr lang="en-GB"/>
          </a:p>
        </p:txBody>
      </p:sp>
    </p:spTree>
    <p:extLst>
      <p:ext uri="{BB962C8B-B14F-4D97-AF65-F5344CB8AC3E}">
        <p14:creationId xmlns:p14="http://schemas.microsoft.com/office/powerpoint/2010/main" xmlns="" val="18740505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smtClean="0">
                <a:solidFill>
                  <a:schemeClr val="tx1"/>
                </a:solidFill>
                <a:effectLst/>
                <a:latin typeface="+mn-lt"/>
                <a:ea typeface="+mn-ea"/>
                <a:cs typeface="+mn-cs"/>
              </a:rPr>
              <a:t>Network as part of the solution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 peer-to-peer accommodation network offers the simplest way to supplement income. Currently, the confinement to join the industry is low in that most countries do not require an accreditation process when renting out personal or private spaces facility Cohen, M. and (</a:t>
            </a:r>
            <a:r>
              <a:rPr lang="en-US" sz="1200" kern="1200" dirty="0" err="1" smtClean="0">
                <a:solidFill>
                  <a:schemeClr val="tx1"/>
                </a:solidFill>
                <a:effectLst/>
                <a:latin typeface="+mn-lt"/>
                <a:ea typeface="+mn-ea"/>
                <a:cs typeface="+mn-cs"/>
              </a:rPr>
              <a:t>Sundararajan</a:t>
            </a:r>
            <a:r>
              <a:rPr lang="en-US" sz="1200" kern="1200" dirty="0" smtClean="0">
                <a:solidFill>
                  <a:schemeClr val="tx1"/>
                </a:solidFill>
                <a:effectLst/>
                <a:latin typeface="+mn-lt"/>
                <a:ea typeface="+mn-ea"/>
                <a:cs typeface="+mn-cs"/>
              </a:rPr>
              <a:t> 2015). </a:t>
            </a:r>
          </a:p>
          <a:p>
            <a:r>
              <a:rPr lang="en-US" sz="1200" kern="1200" dirty="0" smtClean="0">
                <a:solidFill>
                  <a:schemeClr val="tx1"/>
                </a:solidFill>
                <a:effectLst/>
                <a:latin typeface="+mn-lt"/>
                <a:ea typeface="+mn-ea"/>
                <a:cs typeface="+mn-cs"/>
              </a:rPr>
              <a:t>Peer-to-peer accommodation network causes structural changes in the industries. With the majority of the global population needing job opportunity, leasing and monetizing a spare room or whole facility that is unused at times becomes a lifeline. </a:t>
            </a:r>
          </a:p>
          <a:p>
            <a:r>
              <a:rPr lang="en-US" sz="1200" kern="1200" dirty="0" smtClean="0">
                <a:solidFill>
                  <a:schemeClr val="tx1"/>
                </a:solidFill>
                <a:effectLst/>
                <a:latin typeface="+mn-lt"/>
                <a:ea typeface="+mn-ea"/>
                <a:cs typeface="+mn-cs"/>
              </a:rPr>
              <a:t>Individuals who graduated from the hospitality industry may have difficulties when finding suitable jobs. Experience is gained through a practical on-the-job, and it is hard to find a job without experience. This industry offers an experience that is relevant to the hospitality industry and also creates a job opportunity for graduates who lack jobs.</a:t>
            </a:r>
          </a:p>
          <a:p>
            <a:r>
              <a:rPr lang="en-US" sz="1200" kern="1200" dirty="0" smtClean="0">
                <a:solidFill>
                  <a:schemeClr val="tx1"/>
                </a:solidFill>
                <a:effectLst/>
                <a:latin typeface="+mn-lt"/>
                <a:ea typeface="+mn-ea"/>
                <a:cs typeface="+mn-cs"/>
              </a:rPr>
              <a:t>The Peer-to-peer accommodation network has highly </a:t>
            </a:r>
            <a:r>
              <a:rPr lang="en-US" sz="1200" kern="1200" dirty="0" err="1" smtClean="0">
                <a:solidFill>
                  <a:schemeClr val="tx1"/>
                </a:solidFill>
                <a:effectLst/>
                <a:latin typeface="+mn-lt"/>
                <a:ea typeface="+mn-ea"/>
                <a:cs typeface="+mn-cs"/>
              </a:rPr>
              <a:t>labour-intensive</a:t>
            </a:r>
            <a:r>
              <a:rPr lang="en-US" sz="1200" kern="1200" dirty="0" smtClean="0">
                <a:solidFill>
                  <a:schemeClr val="tx1"/>
                </a:solidFill>
                <a:effectLst/>
                <a:latin typeface="+mn-lt"/>
                <a:ea typeface="+mn-ea"/>
                <a:cs typeface="+mn-cs"/>
              </a:rPr>
              <a:t>, this has a major effect on the hospitality and tourism sector (</a:t>
            </a:r>
            <a:r>
              <a:rPr lang="en-US" sz="1200" kern="1200" dirty="0" err="1" smtClean="0">
                <a:solidFill>
                  <a:schemeClr val="tx1"/>
                </a:solidFill>
                <a:effectLst/>
                <a:latin typeface="+mn-lt"/>
                <a:ea typeface="+mn-ea"/>
                <a:cs typeface="+mn-cs"/>
              </a:rPr>
              <a:t>Farmaki</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Kaniadakis</a:t>
            </a:r>
            <a:r>
              <a:rPr lang="en-US" sz="1200" kern="1200" dirty="0" smtClean="0">
                <a:solidFill>
                  <a:schemeClr val="tx1"/>
                </a:solidFill>
                <a:effectLst/>
                <a:latin typeface="+mn-lt"/>
                <a:ea typeface="+mn-ea"/>
                <a:cs typeface="+mn-cs"/>
              </a:rPr>
              <a:t> 2020). This is because the Peer-to-peer accommodation network is highly related to the hotel and tourism industry.</a:t>
            </a:r>
          </a:p>
          <a:p>
            <a:endParaRPr lang="en-US" dirty="0" smtClean="0"/>
          </a:p>
          <a:p>
            <a:r>
              <a:rPr lang="en-US" sz="1200" b="0" i="0" kern="1200" dirty="0" smtClean="0">
                <a:solidFill>
                  <a:schemeClr val="tx1"/>
                </a:solidFill>
                <a:effectLst/>
                <a:latin typeface="+mn-lt"/>
                <a:ea typeface="+mn-ea"/>
                <a:cs typeface="+mn-cs"/>
              </a:rPr>
              <a:t>To conclude</a:t>
            </a:r>
            <a:r>
              <a:rPr lang="en-US" sz="1200" b="0" i="0" kern="1200" baseline="0" dirty="0" smtClean="0">
                <a:solidFill>
                  <a:schemeClr val="tx1"/>
                </a:solidFill>
                <a:effectLst/>
                <a:latin typeface="+mn-lt"/>
                <a:ea typeface="+mn-ea"/>
                <a:cs typeface="+mn-cs"/>
              </a:rPr>
              <a:t> this chapter, t</a:t>
            </a:r>
            <a:r>
              <a:rPr lang="en-US" sz="1200" b="0" i="0" kern="1200" dirty="0" smtClean="0">
                <a:solidFill>
                  <a:schemeClr val="tx1"/>
                </a:solidFill>
                <a:effectLst/>
                <a:latin typeface="+mn-lt"/>
                <a:ea typeface="+mn-ea"/>
                <a:cs typeface="+mn-cs"/>
              </a:rPr>
              <a:t>he rise and success of peer-to-peer accommodation networks have</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had a profound effect on the tourism accommodation sector. Given that the</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sector is highly labor-intensive, this has major flow-on effects on employment</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in hospitality and tourism. This chapter explored whether peer-to-peer</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accommodation networks are villains or whether they are merely change</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agents</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creating challenges and offering solutions</a:t>
            </a:r>
            <a:r>
              <a:rPr lang="en-US" dirty="0" smtClean="0"/>
              <a:t> </a:t>
            </a:r>
            <a:endParaRPr lang="en-US" dirty="0"/>
          </a:p>
        </p:txBody>
      </p:sp>
      <p:sp>
        <p:nvSpPr>
          <p:cNvPr id="4" name="Slide Number Placeholder 3"/>
          <p:cNvSpPr>
            <a:spLocks noGrp="1"/>
          </p:cNvSpPr>
          <p:nvPr>
            <p:ph type="sldNum" sz="quarter" idx="10"/>
          </p:nvPr>
        </p:nvSpPr>
        <p:spPr/>
        <p:txBody>
          <a:bodyPr/>
          <a:lstStyle/>
          <a:p>
            <a:fld id="{63F4A986-9AB5-419D-80CD-66AFE3A27D26}" type="slidenum">
              <a:rPr lang="en-GB" smtClean="0"/>
              <a:pPr/>
              <a:t>12</a:t>
            </a:fld>
            <a:endParaRPr lang="en-GB"/>
          </a:p>
        </p:txBody>
      </p:sp>
    </p:spTree>
    <p:extLst>
      <p:ext uri="{BB962C8B-B14F-4D97-AF65-F5344CB8AC3E}">
        <p14:creationId xmlns:p14="http://schemas.microsoft.com/office/powerpoint/2010/main" xmlns="" val="953787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Analysis </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Peer-to-peer accommodation network has become common, this has affected tourism in the accommodation sector. The sector is characterized by high </a:t>
            </a:r>
            <a:r>
              <a:rPr lang="en-US" sz="1200" kern="1200" dirty="0" err="1" smtClean="0">
                <a:solidFill>
                  <a:schemeClr val="tx1"/>
                </a:solidFill>
                <a:effectLst/>
                <a:latin typeface="+mn-lt"/>
                <a:ea typeface="+mn-ea"/>
                <a:cs typeface="+mn-cs"/>
              </a:rPr>
              <a:t>labour</a:t>
            </a:r>
            <a:r>
              <a:rPr lang="en-US" sz="1200" kern="1200" dirty="0" smtClean="0">
                <a:solidFill>
                  <a:schemeClr val="tx1"/>
                </a:solidFill>
                <a:effectLst/>
                <a:latin typeface="+mn-lt"/>
                <a:ea typeface="+mn-ea"/>
                <a:cs typeface="+mn-cs"/>
              </a:rPr>
              <a:t>, the intense </a:t>
            </a:r>
            <a:r>
              <a:rPr lang="en-US" sz="1200" kern="1200" dirty="0" err="1" smtClean="0">
                <a:solidFill>
                  <a:schemeClr val="tx1"/>
                </a:solidFill>
                <a:effectLst/>
                <a:latin typeface="+mn-lt"/>
                <a:ea typeface="+mn-ea"/>
                <a:cs typeface="+mn-cs"/>
              </a:rPr>
              <a:t>labour</a:t>
            </a:r>
            <a:r>
              <a:rPr lang="en-US" sz="1200" kern="1200" dirty="0" smtClean="0">
                <a:solidFill>
                  <a:schemeClr val="tx1"/>
                </a:solidFill>
                <a:effectLst/>
                <a:latin typeface="+mn-lt"/>
                <a:ea typeface="+mn-ea"/>
                <a:cs typeface="+mn-cs"/>
              </a:rPr>
              <a:t> has an impact on the flow of guests.  This chapter has prompted some of the ways digital business has impacted the sector (</a:t>
            </a:r>
            <a:r>
              <a:rPr lang="en-US" sz="1200" kern="1200" dirty="0" err="1" smtClean="0">
                <a:solidFill>
                  <a:schemeClr val="tx1"/>
                </a:solidFill>
                <a:effectLst/>
                <a:latin typeface="+mn-lt"/>
                <a:ea typeface="+mn-ea"/>
                <a:cs typeface="+mn-cs"/>
              </a:rPr>
              <a:t>Pesonen</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Tussyadiah</a:t>
            </a:r>
            <a:r>
              <a:rPr lang="en-US" sz="1200" kern="1200" dirty="0" smtClean="0">
                <a:solidFill>
                  <a:schemeClr val="tx1"/>
                </a:solidFill>
                <a:effectLst/>
                <a:latin typeface="+mn-lt"/>
                <a:ea typeface="+mn-ea"/>
                <a:cs typeface="+mn-cs"/>
              </a:rPr>
              <a:t> 2017). </a:t>
            </a:r>
          </a:p>
          <a:p>
            <a:r>
              <a:rPr lang="en-US" sz="1200" b="1" kern="1200" dirty="0" smtClean="0">
                <a:solidFill>
                  <a:schemeClr val="tx1"/>
                </a:solidFill>
                <a:effectLst/>
                <a:latin typeface="+mn-lt"/>
                <a:ea typeface="+mn-ea"/>
                <a:cs typeface="+mn-cs"/>
              </a:rPr>
              <a:t>The challenges </a:t>
            </a:r>
            <a:r>
              <a:rPr lang="en-US" sz="1200" kern="1200" dirty="0" smtClean="0">
                <a:solidFill>
                  <a:schemeClr val="tx1"/>
                </a:solidFill>
                <a:effectLst/>
                <a:latin typeface="+mn-lt"/>
                <a:ea typeface="+mn-ea"/>
                <a:cs typeface="+mn-cs"/>
              </a:rPr>
              <a:t>that </a:t>
            </a:r>
            <a:r>
              <a:rPr lang="en-US" sz="1200" kern="1200" dirty="0" smtClean="0">
                <a:solidFill>
                  <a:schemeClr val="tx1"/>
                </a:solidFill>
                <a:effectLst/>
                <a:latin typeface="+mn-lt"/>
                <a:ea typeface="+mn-ea"/>
                <a:cs typeface="+mn-cs"/>
              </a:rPr>
              <a:t>were </a:t>
            </a:r>
            <a:r>
              <a:rPr lang="en-US" sz="1200" kern="1200" dirty="0" smtClean="0">
                <a:solidFill>
                  <a:schemeClr val="tx1"/>
                </a:solidFill>
                <a:effectLst/>
                <a:latin typeface="+mn-lt"/>
                <a:ea typeface="+mn-ea"/>
                <a:cs typeface="+mn-cs"/>
              </a:rPr>
              <a:t>observed are scarce employment opportunity in the established commercial accommodation sector. As seen the problem is caused by reduced demand of services, reduced completion in the short-term providers with the peer-to-peer accommodation network hence moving out of the business, service providers trying to save on the cost by under-serviced or utilizing technology to replace human workforce. </a:t>
            </a:r>
          </a:p>
          <a:p>
            <a:r>
              <a:rPr lang="en-US" sz="1200" b="1" kern="1200" dirty="0" smtClean="0">
                <a:solidFill>
                  <a:schemeClr val="tx1"/>
                </a:solidFill>
                <a:effectLst/>
                <a:latin typeface="+mn-lt"/>
                <a:ea typeface="+mn-ea"/>
                <a:cs typeface="+mn-cs"/>
              </a:rPr>
              <a:t>The opportunities </a:t>
            </a:r>
            <a:r>
              <a:rPr lang="en-US" sz="1200" kern="1200" dirty="0" smtClean="0">
                <a:solidFill>
                  <a:schemeClr val="tx1"/>
                </a:solidFill>
                <a:effectLst/>
                <a:latin typeface="+mn-lt"/>
                <a:ea typeface="+mn-ea"/>
                <a:cs typeface="+mn-cs"/>
              </a:rPr>
              <a:t>included avenue for generating money that has reduced entry barriers; though this may not benefit the tradition employment modes where permanent employment applies. This may cause a problem in the changing world where technology is replacing the human workforce. Another opportunity that presents in peer-to-peer accommodation network is offering interim skills for graduates who studied the hospitality sector. This is an advantage because peer-to-peer accommodation network services resemble the ones in hospitality. Trainees can easily access hand-on skills. The digital market also gives individuals who do not like permanent employment an opportunity to work. This field offers income just like any other job, it is suitable for people who do not like rigid structure kind of work. One can work in the field as he does another since it's not time demanding. </a:t>
            </a:r>
          </a:p>
          <a:p>
            <a:endParaRPr lang="en-US" dirty="0"/>
          </a:p>
        </p:txBody>
      </p:sp>
      <p:sp>
        <p:nvSpPr>
          <p:cNvPr id="4" name="Slide Number Placeholder 3"/>
          <p:cNvSpPr>
            <a:spLocks noGrp="1"/>
          </p:cNvSpPr>
          <p:nvPr>
            <p:ph type="sldNum" sz="quarter" idx="10"/>
          </p:nvPr>
        </p:nvSpPr>
        <p:spPr/>
        <p:txBody>
          <a:bodyPr/>
          <a:lstStyle/>
          <a:p>
            <a:fld id="{63F4A986-9AB5-419D-80CD-66AFE3A27D26}" type="slidenum">
              <a:rPr lang="en-GB" smtClean="0"/>
              <a:pPr/>
              <a:t>13</a:t>
            </a:fld>
            <a:endParaRPr lang="en-GB"/>
          </a:p>
        </p:txBody>
      </p:sp>
    </p:spTree>
    <p:extLst>
      <p:ext uri="{BB962C8B-B14F-4D97-AF65-F5344CB8AC3E}">
        <p14:creationId xmlns:p14="http://schemas.microsoft.com/office/powerpoint/2010/main" xmlns="" val="29216911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Sources </a:t>
            </a:r>
            <a:endParaRPr lang="en-US" dirty="0"/>
          </a:p>
        </p:txBody>
      </p:sp>
      <p:sp>
        <p:nvSpPr>
          <p:cNvPr id="4" name="Slide Number Placeholder 3"/>
          <p:cNvSpPr>
            <a:spLocks noGrp="1"/>
          </p:cNvSpPr>
          <p:nvPr>
            <p:ph type="sldNum" sz="quarter" idx="10"/>
          </p:nvPr>
        </p:nvSpPr>
        <p:spPr/>
        <p:txBody>
          <a:bodyPr/>
          <a:lstStyle/>
          <a:p>
            <a:fld id="{63F4A986-9AB5-419D-80CD-66AFE3A27D26}" type="slidenum">
              <a:rPr lang="en-GB" smtClean="0"/>
              <a:pPr/>
              <a:t>14</a:t>
            </a:fld>
            <a:endParaRPr lang="en-GB"/>
          </a:p>
        </p:txBody>
      </p:sp>
    </p:spTree>
    <p:extLst>
      <p:ext uri="{BB962C8B-B14F-4D97-AF65-F5344CB8AC3E}">
        <p14:creationId xmlns:p14="http://schemas.microsoft.com/office/powerpoint/2010/main" xmlns="" val="33060492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Sources</a:t>
            </a:r>
            <a:r>
              <a:rPr lang="en-US" baseline="0" dirty="0" smtClean="0"/>
              <a:t> </a:t>
            </a:r>
            <a:endParaRPr lang="en-US" dirty="0"/>
          </a:p>
        </p:txBody>
      </p:sp>
      <p:sp>
        <p:nvSpPr>
          <p:cNvPr id="4" name="Slide Number Placeholder 3"/>
          <p:cNvSpPr>
            <a:spLocks noGrp="1"/>
          </p:cNvSpPr>
          <p:nvPr>
            <p:ph type="sldNum" sz="quarter" idx="10"/>
          </p:nvPr>
        </p:nvSpPr>
        <p:spPr/>
        <p:txBody>
          <a:bodyPr/>
          <a:lstStyle/>
          <a:p>
            <a:fld id="{63F4A986-9AB5-419D-80CD-66AFE3A27D26}" type="slidenum">
              <a:rPr lang="en-GB" smtClean="0"/>
              <a:pPr/>
              <a:t>15</a:t>
            </a:fld>
            <a:endParaRPr lang="en-GB"/>
          </a:p>
        </p:txBody>
      </p:sp>
    </p:spTree>
    <p:extLst>
      <p:ext uri="{BB962C8B-B14F-4D97-AF65-F5344CB8AC3E}">
        <p14:creationId xmlns:p14="http://schemas.microsoft.com/office/powerpoint/2010/main" xmlns="" val="37501924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D34240A-E07B-40A9-981B-27B1AB66938A}" type="datetimeFigureOut">
              <a:rPr lang="en-GB" smtClean="0"/>
              <a:pPr/>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0F9CA1-6F8D-403F-A0B8-3C9FBDB7BBF9}" type="slidenum">
              <a:rPr lang="en-GB" smtClean="0"/>
              <a:pPr/>
              <a:t>‹#›</a:t>
            </a:fld>
            <a:endParaRPr lang="en-GB"/>
          </a:p>
        </p:txBody>
      </p:sp>
    </p:spTree>
    <p:extLst>
      <p:ext uri="{BB962C8B-B14F-4D97-AF65-F5344CB8AC3E}">
        <p14:creationId xmlns:p14="http://schemas.microsoft.com/office/powerpoint/2010/main" xmlns="" val="3266654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9D34240A-E07B-40A9-981B-27B1AB66938A}" type="datetimeFigureOut">
              <a:rPr lang="en-GB" smtClean="0"/>
              <a:pPr/>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0F9CA1-6F8D-403F-A0B8-3C9FBDB7BBF9}" type="slidenum">
              <a:rPr lang="en-GB" smtClean="0"/>
              <a:pPr/>
              <a:t>‹#›</a:t>
            </a:fld>
            <a:endParaRPr lang="en-GB"/>
          </a:p>
        </p:txBody>
      </p:sp>
    </p:spTree>
    <p:extLst>
      <p:ext uri="{BB962C8B-B14F-4D97-AF65-F5344CB8AC3E}">
        <p14:creationId xmlns:p14="http://schemas.microsoft.com/office/powerpoint/2010/main" xmlns="" val="3616511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D34240A-E07B-40A9-981B-27B1AB66938A}" type="datetimeFigureOut">
              <a:rPr lang="en-GB" smtClean="0"/>
              <a:pPr/>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0F9CA1-6F8D-403F-A0B8-3C9FBDB7BBF9}" type="slidenum">
              <a:rPr lang="en-GB" smtClean="0"/>
              <a:pPr/>
              <a:t>‹#›</a:t>
            </a:fld>
            <a:endParaRPr lang="en-GB"/>
          </a:p>
        </p:txBody>
      </p:sp>
    </p:spTree>
    <p:extLst>
      <p:ext uri="{BB962C8B-B14F-4D97-AF65-F5344CB8AC3E}">
        <p14:creationId xmlns:p14="http://schemas.microsoft.com/office/powerpoint/2010/main" xmlns="" val="3618289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D34240A-E07B-40A9-981B-27B1AB66938A}" type="datetimeFigureOut">
              <a:rPr lang="en-GB" smtClean="0"/>
              <a:pPr/>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0F9CA1-6F8D-403F-A0B8-3C9FBDB7BBF9}" type="slidenum">
              <a:rPr lang="en-GB" smtClean="0"/>
              <a:pPr/>
              <a:t>‹#›</a:t>
            </a:fld>
            <a:endParaRPr lang="en-GB"/>
          </a:p>
        </p:txBody>
      </p:sp>
    </p:spTree>
    <p:extLst>
      <p:ext uri="{BB962C8B-B14F-4D97-AF65-F5344CB8AC3E}">
        <p14:creationId xmlns:p14="http://schemas.microsoft.com/office/powerpoint/2010/main" xmlns="" val="3975107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D34240A-E07B-40A9-981B-27B1AB66938A}" type="datetimeFigureOut">
              <a:rPr lang="en-GB" smtClean="0"/>
              <a:pPr/>
              <a:t>23/02/2021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0F9CA1-6F8D-403F-A0B8-3C9FBDB7BBF9}" type="slidenum">
              <a:rPr lang="en-GB" smtClean="0"/>
              <a:pPr/>
              <a:t>‹#›</a:t>
            </a:fld>
            <a:endParaRPr lang="en-GB"/>
          </a:p>
        </p:txBody>
      </p:sp>
    </p:spTree>
    <p:extLst>
      <p:ext uri="{BB962C8B-B14F-4D97-AF65-F5344CB8AC3E}">
        <p14:creationId xmlns:p14="http://schemas.microsoft.com/office/powerpoint/2010/main" xmlns="" val="3470174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D34240A-E07B-40A9-981B-27B1AB66938A}" type="datetimeFigureOut">
              <a:rPr lang="en-GB" smtClean="0"/>
              <a:pPr/>
              <a:t>23/02/2021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40F9CA1-6F8D-403F-A0B8-3C9FBDB7BBF9}" type="slidenum">
              <a:rPr lang="en-GB" smtClean="0"/>
              <a:pPr/>
              <a:t>‹#›</a:t>
            </a:fld>
            <a:endParaRPr lang="en-GB"/>
          </a:p>
        </p:txBody>
      </p:sp>
    </p:spTree>
    <p:extLst>
      <p:ext uri="{BB962C8B-B14F-4D97-AF65-F5344CB8AC3E}">
        <p14:creationId xmlns:p14="http://schemas.microsoft.com/office/powerpoint/2010/main" xmlns="" val="799367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D34240A-E07B-40A9-981B-27B1AB66938A}" type="datetimeFigureOut">
              <a:rPr lang="en-GB" smtClean="0"/>
              <a:pPr/>
              <a:t>23/02/2021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40F9CA1-6F8D-403F-A0B8-3C9FBDB7BBF9}" type="slidenum">
              <a:rPr lang="en-GB" smtClean="0"/>
              <a:pPr/>
              <a:t>‹#›</a:t>
            </a:fld>
            <a:endParaRPr lang="en-GB"/>
          </a:p>
        </p:txBody>
      </p:sp>
    </p:spTree>
    <p:extLst>
      <p:ext uri="{BB962C8B-B14F-4D97-AF65-F5344CB8AC3E}">
        <p14:creationId xmlns:p14="http://schemas.microsoft.com/office/powerpoint/2010/main" xmlns="" val="2303192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9D34240A-E07B-40A9-981B-27B1AB66938A}" type="datetimeFigureOut">
              <a:rPr lang="en-GB" smtClean="0"/>
              <a:pPr/>
              <a:t>23/02/2021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40F9CA1-6F8D-403F-A0B8-3C9FBDB7BBF9}" type="slidenum">
              <a:rPr lang="en-GB" smtClean="0"/>
              <a:pPr/>
              <a:t>‹#›</a:t>
            </a:fld>
            <a:endParaRPr lang="en-GB"/>
          </a:p>
        </p:txBody>
      </p:sp>
    </p:spTree>
    <p:extLst>
      <p:ext uri="{BB962C8B-B14F-4D97-AF65-F5344CB8AC3E}">
        <p14:creationId xmlns:p14="http://schemas.microsoft.com/office/powerpoint/2010/main" xmlns="" val="2340813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D34240A-E07B-40A9-981B-27B1AB66938A}" type="datetimeFigureOut">
              <a:rPr lang="en-GB" smtClean="0"/>
              <a:pPr/>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0F9CA1-6F8D-403F-A0B8-3C9FBDB7BBF9}" type="slidenum">
              <a:rPr lang="en-GB" smtClean="0"/>
              <a:pPr/>
              <a:t>‹#›</a:t>
            </a:fld>
            <a:endParaRPr lang="en-GB"/>
          </a:p>
        </p:txBody>
      </p:sp>
    </p:spTree>
    <p:extLst>
      <p:ext uri="{BB962C8B-B14F-4D97-AF65-F5344CB8AC3E}">
        <p14:creationId xmlns:p14="http://schemas.microsoft.com/office/powerpoint/2010/main" xmlns="" val="3653105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D34240A-E07B-40A9-981B-27B1AB66938A}" type="datetimeFigureOut">
              <a:rPr lang="en-GB" smtClean="0"/>
              <a:pPr/>
              <a:t>23/02/2021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0F9CA1-6F8D-403F-A0B8-3C9FBDB7BBF9}" type="slidenum">
              <a:rPr lang="en-GB" smtClean="0"/>
              <a:pPr/>
              <a:t>‹#›</a:t>
            </a:fld>
            <a:endParaRPr lang="en-GB"/>
          </a:p>
        </p:txBody>
      </p:sp>
    </p:spTree>
    <p:extLst>
      <p:ext uri="{BB962C8B-B14F-4D97-AF65-F5344CB8AC3E}">
        <p14:creationId xmlns:p14="http://schemas.microsoft.com/office/powerpoint/2010/main" xmlns="" val="195210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D34240A-E07B-40A9-981B-27B1AB66938A}" type="datetimeFigureOut">
              <a:rPr lang="en-GB" smtClean="0"/>
              <a:pPr/>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0F9CA1-6F8D-403F-A0B8-3C9FBDB7BBF9}" type="slidenum">
              <a:rPr lang="en-GB" smtClean="0"/>
              <a:pPr/>
              <a:t>‹#›</a:t>
            </a:fld>
            <a:endParaRPr lang="en-GB"/>
          </a:p>
        </p:txBody>
      </p:sp>
    </p:spTree>
    <p:extLst>
      <p:ext uri="{BB962C8B-B14F-4D97-AF65-F5344CB8AC3E}">
        <p14:creationId xmlns:p14="http://schemas.microsoft.com/office/powerpoint/2010/main" xmlns="" val="21307101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D34240A-E07B-40A9-981B-27B1AB66938A}" type="datetimeFigureOut">
              <a:rPr lang="en-GB" smtClean="0"/>
              <a:pPr/>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0F9CA1-6F8D-403F-A0B8-3C9FBDB7BBF9}" type="slidenum">
              <a:rPr lang="en-GB" smtClean="0"/>
              <a:pPr/>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xmlns="" val="22135093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D34240A-E07B-40A9-981B-27B1AB66938A}" type="datetimeFigureOut">
              <a:rPr lang="en-GB" smtClean="0"/>
              <a:pPr/>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0F9CA1-6F8D-403F-A0B8-3C9FBDB7BBF9}" type="slidenum">
              <a:rPr lang="en-GB" smtClean="0"/>
              <a:pPr/>
              <a:t>‹#›</a:t>
            </a:fld>
            <a:endParaRPr lang="en-GB"/>
          </a:p>
        </p:txBody>
      </p:sp>
    </p:spTree>
    <p:extLst>
      <p:ext uri="{BB962C8B-B14F-4D97-AF65-F5344CB8AC3E}">
        <p14:creationId xmlns:p14="http://schemas.microsoft.com/office/powerpoint/2010/main" xmlns="" val="14635213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D34240A-E07B-40A9-981B-27B1AB66938A}" type="datetimeFigureOut">
              <a:rPr lang="en-GB" smtClean="0"/>
              <a:pPr/>
              <a:t>23/02/2021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0F9CA1-6F8D-403F-A0B8-3C9FBDB7BBF9}" type="slidenum">
              <a:rPr lang="en-GB" smtClean="0"/>
              <a:pPr/>
              <a:t>‹#›</a:t>
            </a:fld>
            <a:endParaRPr lang="en-GB"/>
          </a:p>
        </p:txBody>
      </p:sp>
    </p:spTree>
    <p:extLst>
      <p:ext uri="{BB962C8B-B14F-4D97-AF65-F5344CB8AC3E}">
        <p14:creationId xmlns:p14="http://schemas.microsoft.com/office/powerpoint/2010/main" xmlns="" val="5655936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D34240A-E07B-40A9-981B-27B1AB66938A}" type="datetimeFigureOut">
              <a:rPr lang="en-GB" smtClean="0"/>
              <a:pPr/>
              <a:t>23/02/2021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0F9CA1-6F8D-403F-A0B8-3C9FBDB7BBF9}" type="slidenum">
              <a:rPr lang="en-GB" smtClean="0"/>
              <a:pPr/>
              <a:t>‹#›</a:t>
            </a:fld>
            <a:endParaRPr lang="en-GB"/>
          </a:p>
        </p:txBody>
      </p:sp>
    </p:spTree>
    <p:extLst>
      <p:ext uri="{BB962C8B-B14F-4D97-AF65-F5344CB8AC3E}">
        <p14:creationId xmlns:p14="http://schemas.microsoft.com/office/powerpoint/2010/main" xmlns="" val="26301460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D34240A-E07B-40A9-981B-27B1AB66938A}" type="datetimeFigureOut">
              <a:rPr lang="en-GB" smtClean="0"/>
              <a:pPr/>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0F9CA1-6F8D-403F-A0B8-3C9FBDB7BBF9}" type="slidenum">
              <a:rPr lang="en-GB" smtClean="0"/>
              <a:pPr/>
              <a:t>‹#›</a:t>
            </a:fld>
            <a:endParaRPr lang="en-GB"/>
          </a:p>
        </p:txBody>
      </p:sp>
    </p:spTree>
    <p:extLst>
      <p:ext uri="{BB962C8B-B14F-4D97-AF65-F5344CB8AC3E}">
        <p14:creationId xmlns:p14="http://schemas.microsoft.com/office/powerpoint/2010/main" xmlns="" val="21828289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D34240A-E07B-40A9-981B-27B1AB66938A}" type="datetimeFigureOut">
              <a:rPr lang="en-GB" smtClean="0"/>
              <a:pPr/>
              <a:t>23/02/2021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0F9CA1-6F8D-403F-A0B8-3C9FBDB7BBF9}" type="slidenum">
              <a:rPr lang="en-GB" smtClean="0"/>
              <a:pPr/>
              <a:t>‹#›</a:t>
            </a:fld>
            <a:endParaRPr lang="en-GB"/>
          </a:p>
        </p:txBody>
      </p:sp>
    </p:spTree>
    <p:extLst>
      <p:ext uri="{BB962C8B-B14F-4D97-AF65-F5344CB8AC3E}">
        <p14:creationId xmlns:p14="http://schemas.microsoft.com/office/powerpoint/2010/main" xmlns="" val="1340831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xmlns=""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xmlns=""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xmlns=""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xmlns=""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D34240A-E07B-40A9-981B-27B1AB66938A}" type="datetimeFigureOut">
              <a:rPr lang="en-GB" smtClean="0"/>
              <a:pPr/>
              <a:t>23/02/2021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40F9CA1-6F8D-403F-A0B8-3C9FBDB7BBF9}" type="slidenum">
              <a:rPr lang="en-GB" smtClean="0"/>
              <a:pPr/>
              <a:t>‹#›</a:t>
            </a:fld>
            <a:endParaRPr lang="en-GB"/>
          </a:p>
        </p:txBody>
      </p:sp>
    </p:spTree>
    <p:extLst>
      <p:ext uri="{BB962C8B-B14F-4D97-AF65-F5344CB8AC3E}">
        <p14:creationId xmlns:p14="http://schemas.microsoft.com/office/powerpoint/2010/main" xmlns="" val="1332946418"/>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audio" Target="../media/audio1.wav"/><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audio" Target="../media/audio2.wav"/><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audio" Target="../media/audio3.wav"/><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audio" Target="../media/audio4.wav"/><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audio" Target="../media/audio5.wav"/><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audio" Target="../media/audio6.wav"/><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audio" Target="../media/audio7.wav"/><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audio" Target="../media/audio8.wav"/><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audio" Target="../media/audio9.wav"/><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audio" Target="../media/audio10.wav"/><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audio" Target="../media/audio11.wav"/><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audio" Target="../media/audio12.wav"/><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audio" Target="../media/audio13.wav"/><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smtClean="0">
                <a:latin typeface="Times New Roman" panose="02020603050405020304" pitchFamily="18" charset="0"/>
                <a:cs typeface="Times New Roman" panose="02020603050405020304" pitchFamily="18" charset="0"/>
              </a:rPr>
              <a:t>Peer-to-Peer </a:t>
            </a:r>
            <a:r>
              <a:rPr lang="en-US" dirty="0">
                <a:latin typeface="Times New Roman" panose="02020603050405020304" pitchFamily="18" charset="0"/>
                <a:cs typeface="Times New Roman" panose="02020603050405020304" pitchFamily="18" charset="0"/>
              </a:rPr>
              <a:t>A</a:t>
            </a:r>
            <a:r>
              <a:rPr lang="en-US" dirty="0" smtClean="0">
                <a:latin typeface="Times New Roman" panose="02020603050405020304" pitchFamily="18" charset="0"/>
                <a:cs typeface="Times New Roman" panose="02020603050405020304" pitchFamily="18" charset="0"/>
              </a:rPr>
              <a:t>ccommodation Network </a:t>
            </a:r>
            <a:endParaRPr lang="en-US"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p:txBody>
          <a:bodyPr/>
          <a:lstStyle/>
          <a:p>
            <a:r>
              <a:rPr lang="en-US" dirty="0" smtClean="0">
                <a:latin typeface="Times New Roman" panose="02020603050405020304" pitchFamily="18" charset="0"/>
                <a:cs typeface="Times New Roman" panose="02020603050405020304" pitchFamily="18" charset="0"/>
              </a:rPr>
              <a:t>BY CARLY EDWARDS – 1811705</a:t>
            </a:r>
          </a:p>
          <a:p>
            <a:r>
              <a:rPr lang="en-US" dirty="0" smtClean="0">
                <a:latin typeface="Times New Roman" panose="02020603050405020304" pitchFamily="18" charset="0"/>
                <a:cs typeface="Times New Roman" panose="02020603050405020304" pitchFamily="18" charset="0"/>
              </a:rPr>
              <a:t>ASSOCIATE PROFESSOR – DR ROISIN MULLINS </a:t>
            </a:r>
          </a:p>
        </p:txBody>
      </p:sp>
      <p:pic>
        <p:nvPicPr>
          <p:cNvPr id="5" name="1">
            <a:hlinkClick r:id="" action="ppaction://media"/>
          </p:cNvPr>
          <p:cNvPicPr>
            <a:picLocks noRot="1" noChangeAspect="1"/>
          </p:cNvPicPr>
          <p:nvPr>
            <a:wavAudioFile r:embed="rId1" name="1"/>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xmlns="" val="153565794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48"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a:t>
            </a:r>
            <a:endParaRPr lang="en-GB" dirty="0"/>
          </a:p>
        </p:txBody>
      </p:sp>
      <p:sp>
        <p:nvSpPr>
          <p:cNvPr id="3" name="Content Placeholder 2"/>
          <p:cNvSpPr>
            <a:spLocks noGrp="1"/>
          </p:cNvSpPr>
          <p:nvPr>
            <p:ph idx="1"/>
          </p:nvPr>
        </p:nvSpPr>
        <p:spPr/>
        <p:txBody>
          <a:bodyPr/>
          <a:lstStyle/>
          <a:p>
            <a:pPr marL="0" indent="0">
              <a:buNone/>
            </a:pPr>
            <a:r>
              <a:rPr lang="en-US" b="1" dirty="0" smtClean="0">
                <a:latin typeface="Times New Roman" panose="02020603050405020304" pitchFamily="18" charset="0"/>
                <a:cs typeface="Times New Roman" panose="02020603050405020304" pitchFamily="18" charset="0"/>
              </a:rPr>
              <a:t>Peer-to-peer accommodation network; </a:t>
            </a:r>
          </a:p>
          <a:p>
            <a:pPr marL="0" indent="0">
              <a:buNone/>
            </a:pPr>
            <a:r>
              <a:rPr lang="en-US" dirty="0" smtClean="0">
                <a:latin typeface="Times New Roman" panose="02020603050405020304" pitchFamily="18" charset="0"/>
                <a:cs typeface="Times New Roman" panose="02020603050405020304" pitchFamily="18" charset="0"/>
              </a:rPr>
              <a:t>Is a situation where individuals rent their apartments or room to other individuals.</a:t>
            </a:r>
          </a:p>
          <a:p>
            <a:pPr marL="0" indent="0">
              <a:buNone/>
            </a:pPr>
            <a:r>
              <a:rPr lang="en-US" dirty="0" smtClean="0">
                <a:latin typeface="Times New Roman" panose="02020603050405020304" pitchFamily="18" charset="0"/>
                <a:cs typeface="Times New Roman" panose="02020603050405020304" pitchFamily="18" charset="0"/>
              </a:rPr>
              <a:t>Enabled by digital platforms(</a:t>
            </a:r>
            <a:r>
              <a:rPr lang="en-US" dirty="0" err="1" smtClean="0">
                <a:latin typeface="Times New Roman" panose="02020603050405020304" pitchFamily="18" charset="0"/>
                <a:cs typeface="Times New Roman" panose="02020603050405020304" pitchFamily="18" charset="0"/>
              </a:rPr>
              <a:t>Dolnicar</a:t>
            </a:r>
            <a:r>
              <a:rPr lang="en-US" dirty="0" smtClean="0">
                <a:latin typeface="Times New Roman" panose="02020603050405020304" pitchFamily="18" charset="0"/>
                <a:cs typeface="Times New Roman" panose="02020603050405020304" pitchFamily="18" charset="0"/>
              </a:rPr>
              <a:t>, 2018). </a:t>
            </a:r>
          </a:p>
          <a:p>
            <a:endParaRPr lang="en-GB" dirty="0"/>
          </a:p>
        </p:txBody>
      </p:sp>
      <p:pic>
        <p:nvPicPr>
          <p:cNvPr id="4" name="Recorded Sound">
            <a:hlinkClick r:id="" action="ppaction://media"/>
          </p:cNvPr>
          <p:cNvPicPr>
            <a:picLocks noRot="1" noChangeAspect="1"/>
          </p:cNvPicPr>
          <p:nvPr>
            <a:wavAudioFile r:embed="rId1" name="Recorded Sound"/>
          </p:nvPr>
        </p:nvPicPr>
        <p:blipFill>
          <a:blip r:embed="rId4"/>
          <a:stretch>
            <a:fillRect/>
          </a:stretch>
        </p:blipFill>
        <p:spPr>
          <a:xfrm>
            <a:off x="5943600" y="3276600"/>
            <a:ext cx="304800" cy="3048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8228"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Aim of the study.</a:t>
            </a:r>
            <a:endParaRPr lang="en-US" dirty="0"/>
          </a:p>
        </p:txBody>
      </p:sp>
      <p:sp>
        <p:nvSpPr>
          <p:cNvPr id="3" name="Content Placeholder 2"/>
          <p:cNvSpPr>
            <a:spLocks noGrp="1"/>
          </p:cNvSpPr>
          <p:nvPr>
            <p:ph idx="1"/>
          </p:nvPr>
        </p:nvSpPr>
        <p:spPr>
          <a:xfrm>
            <a:off x="1103312" y="2027518"/>
            <a:ext cx="8946541" cy="4195481"/>
          </a:xfrm>
        </p:spPr>
        <p:txBody>
          <a:bodyPr/>
          <a:lstStyle/>
          <a:p>
            <a:r>
              <a:rPr lang="en-US" dirty="0" smtClean="0"/>
              <a:t>Summary of the chapters chosen from Sara </a:t>
            </a:r>
            <a:r>
              <a:rPr lang="en-US" dirty="0" err="1" smtClean="0"/>
              <a:t>Dolnicar’s</a:t>
            </a:r>
            <a:r>
              <a:rPr lang="en-US" dirty="0" smtClean="0"/>
              <a:t> book. </a:t>
            </a:r>
          </a:p>
          <a:p>
            <a:pPr marL="0" indent="0">
              <a:buNone/>
            </a:pPr>
            <a:r>
              <a:rPr lang="en-US" b="1" dirty="0"/>
              <a:t>Topic 1</a:t>
            </a:r>
            <a:r>
              <a:rPr lang="en-US" b="1" dirty="0" smtClean="0"/>
              <a:t>.</a:t>
            </a:r>
          </a:p>
          <a:p>
            <a:pPr marL="0" indent="0">
              <a:buNone/>
            </a:pPr>
            <a:r>
              <a:rPr lang="en-US" b="1" dirty="0" smtClean="0"/>
              <a:t> </a:t>
            </a:r>
            <a:r>
              <a:rPr lang="en-US" b="1" dirty="0"/>
              <a:t>How </a:t>
            </a:r>
            <a:r>
              <a:rPr lang="en-US" b="1" dirty="0" err="1"/>
              <a:t>Airbnb</a:t>
            </a:r>
            <a:r>
              <a:rPr lang="en-US" b="1" dirty="0"/>
              <a:t> creates value. </a:t>
            </a:r>
            <a:endParaRPr lang="en-US" b="1" dirty="0" smtClean="0"/>
          </a:p>
          <a:p>
            <a:pPr marL="0" indent="0">
              <a:buNone/>
            </a:pPr>
            <a:r>
              <a:rPr lang="en-US" b="1" dirty="0" smtClean="0"/>
              <a:t>Topic 2. </a:t>
            </a:r>
          </a:p>
          <a:p>
            <a:pPr marL="0" indent="0">
              <a:buNone/>
            </a:pPr>
            <a:r>
              <a:rPr lang="en-US" b="1" dirty="0"/>
              <a:t>Supporting Events.</a:t>
            </a:r>
            <a:endParaRPr lang="en-US" dirty="0"/>
          </a:p>
          <a:p>
            <a:pPr marL="0" indent="0">
              <a:buNone/>
            </a:pPr>
            <a:r>
              <a:rPr lang="en-US" b="1" dirty="0" smtClean="0"/>
              <a:t>Topic 3.</a:t>
            </a:r>
          </a:p>
          <a:p>
            <a:pPr marL="0" indent="0">
              <a:buNone/>
            </a:pPr>
            <a:r>
              <a:rPr lang="en-US" b="1" dirty="0"/>
              <a:t>3 The impact on employment</a:t>
            </a:r>
            <a:endParaRPr lang="en-US" dirty="0"/>
          </a:p>
          <a:p>
            <a:pPr marL="0" indent="0">
              <a:buNone/>
            </a:pPr>
            <a:endParaRPr lang="en-US" b="1" dirty="0"/>
          </a:p>
          <a:p>
            <a:endParaRPr lang="en-US" dirty="0"/>
          </a:p>
        </p:txBody>
      </p:sp>
      <p:pic>
        <p:nvPicPr>
          <p:cNvPr id="4" name="Recorded Sound">
            <a:hlinkClick r:id="" action="ppaction://media"/>
          </p:cNvPr>
          <p:cNvPicPr>
            <a:picLocks noRot="1" noChangeAspect="1"/>
          </p:cNvPicPr>
          <p:nvPr>
            <a:wavAudioFile r:embed="rId1" name="Recorded Sound"/>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xmlns="" val="301531682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5698"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Chapter 4. </a:t>
            </a:r>
            <a:r>
              <a:rPr lang="en-US" b="1" dirty="0"/>
              <a:t>How </a:t>
            </a:r>
            <a:r>
              <a:rPr lang="en-US" b="1" dirty="0" err="1"/>
              <a:t>Airbnb</a:t>
            </a:r>
            <a:r>
              <a:rPr lang="en-US" b="1" dirty="0"/>
              <a:t> creates value. </a:t>
            </a:r>
            <a:r>
              <a:rPr lang="en-US" dirty="0"/>
              <a:t/>
            </a:r>
            <a:br>
              <a:rPr lang="en-US" dirty="0"/>
            </a:br>
            <a:endParaRPr lang="en-US" dirty="0"/>
          </a:p>
        </p:txBody>
      </p:sp>
      <p:sp>
        <p:nvSpPr>
          <p:cNvPr id="3" name="Content Placeholder 2"/>
          <p:cNvSpPr>
            <a:spLocks noGrp="1"/>
          </p:cNvSpPr>
          <p:nvPr>
            <p:ph idx="1"/>
          </p:nvPr>
        </p:nvSpPr>
        <p:spPr/>
        <p:txBody>
          <a:bodyPr/>
          <a:lstStyle/>
          <a:p>
            <a:pPr marL="0" indent="0">
              <a:buNone/>
            </a:pPr>
            <a:r>
              <a:rPr lang="en-US" b="1" dirty="0"/>
              <a:t>Value proposition</a:t>
            </a:r>
            <a:r>
              <a:rPr lang="en-US" b="1" dirty="0" smtClean="0"/>
              <a:t>.</a:t>
            </a:r>
          </a:p>
          <a:p>
            <a:r>
              <a:rPr lang="en-US" dirty="0" smtClean="0"/>
              <a:t>value for host</a:t>
            </a:r>
          </a:p>
          <a:p>
            <a:r>
              <a:rPr lang="en-US" dirty="0" smtClean="0"/>
              <a:t>Value for guest </a:t>
            </a:r>
          </a:p>
          <a:p>
            <a:r>
              <a:rPr lang="en-US" dirty="0" smtClean="0"/>
              <a:t>Third party value.</a:t>
            </a:r>
            <a:endParaRPr lang="en-US" dirty="0"/>
          </a:p>
          <a:p>
            <a:r>
              <a:rPr lang="en-US" dirty="0" smtClean="0"/>
              <a:t>Nurturing clients, among other activities</a:t>
            </a:r>
            <a:endParaRPr lang="en-US" dirty="0"/>
          </a:p>
        </p:txBody>
      </p:sp>
      <p:pic>
        <p:nvPicPr>
          <p:cNvPr id="4" name="Recorded Sound">
            <a:hlinkClick r:id="" action="ppaction://media"/>
          </p:cNvPr>
          <p:cNvPicPr>
            <a:picLocks noRot="1" noChangeAspect="1"/>
          </p:cNvPicPr>
          <p:nvPr>
            <a:wavAudioFile r:embed="rId1" name="Recorded Sound"/>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xmlns="" val="336125376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45598"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How </a:t>
            </a:r>
            <a:r>
              <a:rPr lang="en-US" b="1" dirty="0" err="1"/>
              <a:t>Airbnb</a:t>
            </a:r>
            <a:r>
              <a:rPr lang="en-US" b="1" dirty="0"/>
              <a:t> creates </a:t>
            </a:r>
            <a:r>
              <a:rPr lang="en-US" b="1" dirty="0" smtClean="0"/>
              <a:t>value</a:t>
            </a:r>
            <a:endParaRPr lang="en-US" dirty="0"/>
          </a:p>
        </p:txBody>
      </p:sp>
      <p:sp>
        <p:nvSpPr>
          <p:cNvPr id="3" name="Content Placeholder 2"/>
          <p:cNvSpPr>
            <a:spLocks noGrp="1"/>
          </p:cNvSpPr>
          <p:nvPr>
            <p:ph idx="1"/>
          </p:nvPr>
        </p:nvSpPr>
        <p:spPr/>
        <p:txBody>
          <a:bodyPr/>
          <a:lstStyle/>
          <a:p>
            <a:pPr marL="0" indent="0" algn="ctr">
              <a:buNone/>
            </a:pPr>
            <a:r>
              <a:rPr lang="en-US" b="1" dirty="0" smtClean="0"/>
              <a:t>Analysis </a:t>
            </a:r>
          </a:p>
          <a:p>
            <a:pPr marL="0" indent="0">
              <a:buNone/>
            </a:pPr>
            <a:r>
              <a:rPr lang="en-US" b="1" dirty="0" smtClean="0"/>
              <a:t>Value creation </a:t>
            </a:r>
          </a:p>
          <a:p>
            <a:pPr marL="0" indent="0">
              <a:buNone/>
            </a:pPr>
            <a:r>
              <a:rPr lang="en-US" dirty="0" err="1" smtClean="0"/>
              <a:t>Airbnb</a:t>
            </a:r>
            <a:r>
              <a:rPr lang="en-US" dirty="0" smtClean="0"/>
              <a:t> has policies that ensure that profit is made on both parties. </a:t>
            </a:r>
          </a:p>
          <a:p>
            <a:pPr marL="0" indent="0">
              <a:buNone/>
            </a:pPr>
            <a:r>
              <a:rPr lang="en-US" dirty="0" smtClean="0"/>
              <a:t>This is core of every business. </a:t>
            </a:r>
            <a:endParaRPr lang="en-US" dirty="0"/>
          </a:p>
        </p:txBody>
      </p:sp>
      <p:pic>
        <p:nvPicPr>
          <p:cNvPr id="4" name="Recorded Sound">
            <a:hlinkClick r:id="" action="ppaction://media"/>
          </p:cNvPr>
          <p:cNvPicPr>
            <a:picLocks noRot="1" noChangeAspect="1"/>
          </p:cNvPicPr>
          <p:nvPr>
            <a:wavAudioFile r:embed="rId1" name="Recorded Sound"/>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xmlns="" val="7150563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3028"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Chapter 10.</a:t>
            </a:r>
            <a:r>
              <a:rPr lang="en-US" dirty="0" smtClean="0"/>
              <a:t> </a:t>
            </a:r>
            <a:r>
              <a:rPr lang="en-US" b="1" dirty="0" smtClean="0"/>
              <a:t>Supporting </a:t>
            </a:r>
            <a:r>
              <a:rPr lang="en-US" b="1" dirty="0"/>
              <a:t>Events.</a:t>
            </a:r>
            <a:r>
              <a:rPr lang="en-US" dirty="0"/>
              <a:t/>
            </a:r>
            <a:br>
              <a:rPr lang="en-US" dirty="0"/>
            </a:br>
            <a:endParaRPr lang="en-US" dirty="0"/>
          </a:p>
        </p:txBody>
      </p:sp>
      <p:sp>
        <p:nvSpPr>
          <p:cNvPr id="3" name="Content Placeholder 2"/>
          <p:cNvSpPr>
            <a:spLocks noGrp="1"/>
          </p:cNvSpPr>
          <p:nvPr>
            <p:ph idx="1"/>
          </p:nvPr>
        </p:nvSpPr>
        <p:spPr/>
        <p:txBody>
          <a:bodyPr/>
          <a:lstStyle/>
          <a:p>
            <a:r>
              <a:rPr lang="en-US" dirty="0" err="1" smtClean="0"/>
              <a:t>Airbnb</a:t>
            </a:r>
            <a:r>
              <a:rPr lang="en-US" dirty="0" smtClean="0"/>
              <a:t> started when attendees in  a conference lacked accommodation(</a:t>
            </a:r>
            <a:r>
              <a:rPr lang="en-US" dirty="0" err="1" smtClean="0"/>
              <a:t>Juric</a:t>
            </a:r>
            <a:r>
              <a:rPr lang="en-US" dirty="0" smtClean="0"/>
              <a:t> </a:t>
            </a:r>
            <a:r>
              <a:rPr lang="en-US" dirty="0"/>
              <a:t>et al., </a:t>
            </a:r>
            <a:r>
              <a:rPr lang="en-US" dirty="0" smtClean="0"/>
              <a:t>2020</a:t>
            </a:r>
            <a:r>
              <a:rPr lang="en-US" dirty="0"/>
              <a:t>). </a:t>
            </a:r>
            <a:endParaRPr lang="en-US" dirty="0" smtClean="0"/>
          </a:p>
          <a:p>
            <a:r>
              <a:rPr lang="en-US" dirty="0" smtClean="0"/>
              <a:t>Digital business effects to events. </a:t>
            </a:r>
            <a:endParaRPr lang="en-US" dirty="0"/>
          </a:p>
        </p:txBody>
      </p:sp>
      <p:pic>
        <p:nvPicPr>
          <p:cNvPr id="4" name="Recorded Sound">
            <a:hlinkClick r:id="" action="ppaction://media"/>
          </p:cNvPr>
          <p:cNvPicPr>
            <a:picLocks noRot="1" noChangeAspect="1"/>
          </p:cNvPicPr>
          <p:nvPr>
            <a:wavAudioFile r:embed="rId1" name="Recorded Sound"/>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xmlns="" val="236312442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3098"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Supporting Events</a:t>
            </a:r>
            <a:endParaRPr lang="en-US" dirty="0"/>
          </a:p>
        </p:txBody>
      </p:sp>
      <p:sp>
        <p:nvSpPr>
          <p:cNvPr id="3" name="Content Placeholder 2"/>
          <p:cNvSpPr>
            <a:spLocks noGrp="1"/>
          </p:cNvSpPr>
          <p:nvPr>
            <p:ph idx="1"/>
          </p:nvPr>
        </p:nvSpPr>
        <p:spPr/>
        <p:txBody>
          <a:bodyPr>
            <a:normAutofit fontScale="92500" lnSpcReduction="20000"/>
          </a:bodyPr>
          <a:lstStyle/>
          <a:p>
            <a:pPr marL="0" lvl="0" indent="0">
              <a:buNone/>
            </a:pPr>
            <a:r>
              <a:rPr lang="en-US" b="1" dirty="0"/>
              <a:t>The contribution to events to destinations</a:t>
            </a:r>
            <a:endParaRPr lang="en-US" dirty="0"/>
          </a:p>
          <a:p>
            <a:r>
              <a:rPr lang="en-US" dirty="0"/>
              <a:t>Generating tourism </a:t>
            </a:r>
            <a:r>
              <a:rPr lang="en-US" dirty="0" smtClean="0"/>
              <a:t>activity</a:t>
            </a:r>
          </a:p>
          <a:p>
            <a:r>
              <a:rPr lang="en-US" dirty="0"/>
              <a:t>Raising awareness of the destination</a:t>
            </a:r>
            <a:r>
              <a:rPr lang="en-US" dirty="0" smtClean="0"/>
              <a:t>.</a:t>
            </a:r>
          </a:p>
          <a:p>
            <a:r>
              <a:rPr lang="en-US" dirty="0"/>
              <a:t>Enhancing destination </a:t>
            </a:r>
            <a:r>
              <a:rPr lang="en-US" dirty="0" smtClean="0"/>
              <a:t>image</a:t>
            </a:r>
          </a:p>
          <a:p>
            <a:r>
              <a:rPr lang="en-US" dirty="0"/>
              <a:t>Shift demands to </a:t>
            </a:r>
            <a:r>
              <a:rPr lang="en-US" dirty="0" smtClean="0"/>
              <a:t>off-season</a:t>
            </a:r>
          </a:p>
          <a:p>
            <a:pPr marL="0" lvl="0" indent="0">
              <a:buNone/>
            </a:pPr>
            <a:r>
              <a:rPr lang="en-US" b="1" dirty="0"/>
              <a:t>Accommodation challenges in </a:t>
            </a:r>
            <a:r>
              <a:rPr lang="en-US" b="1" dirty="0" smtClean="0"/>
              <a:t>Events</a:t>
            </a:r>
          </a:p>
          <a:p>
            <a:pPr marL="0" indent="0">
              <a:buNone/>
            </a:pPr>
            <a:r>
              <a:rPr lang="en-US" dirty="0"/>
              <a:t>Providing accommodation to events. </a:t>
            </a:r>
            <a:endParaRPr lang="en-US" dirty="0" smtClean="0"/>
          </a:p>
          <a:p>
            <a:pPr marL="0" indent="0">
              <a:buNone/>
            </a:pPr>
            <a:r>
              <a:rPr lang="en-US" dirty="0"/>
              <a:t>Bringing a temporary structure </a:t>
            </a:r>
            <a:endParaRPr lang="en-US" dirty="0" smtClean="0"/>
          </a:p>
          <a:p>
            <a:pPr marL="0" indent="0">
              <a:buNone/>
            </a:pPr>
            <a:r>
              <a:rPr lang="en-US" dirty="0"/>
              <a:t>Harvesting existing structures</a:t>
            </a:r>
            <a:r>
              <a:rPr lang="en-US" dirty="0" smtClean="0"/>
              <a:t>.</a:t>
            </a:r>
          </a:p>
          <a:p>
            <a:pPr marL="0" indent="0">
              <a:buNone/>
            </a:pPr>
            <a:r>
              <a:rPr lang="en-US" b="1" dirty="0"/>
              <a:t>Role of peer-to-peer </a:t>
            </a:r>
            <a:r>
              <a:rPr lang="en-US" b="1" dirty="0" smtClean="0"/>
              <a:t>networks</a:t>
            </a:r>
          </a:p>
          <a:p>
            <a:pPr marL="0" indent="0">
              <a:buNone/>
            </a:pPr>
            <a:r>
              <a:rPr lang="en-US" dirty="0" smtClean="0"/>
              <a:t>Solves accommodation problems</a:t>
            </a:r>
            <a:r>
              <a:rPr lang="en-US" dirty="0"/>
              <a:t> (</a:t>
            </a:r>
            <a:r>
              <a:rPr lang="en-US" dirty="0" err="1"/>
              <a:t>Hajibaba</a:t>
            </a:r>
            <a:r>
              <a:rPr lang="en-US" dirty="0"/>
              <a:t> and </a:t>
            </a:r>
            <a:r>
              <a:rPr lang="en-US" dirty="0" err="1"/>
              <a:t>Dolnicar</a:t>
            </a:r>
            <a:r>
              <a:rPr lang="en-US" dirty="0"/>
              <a:t> 2018).</a:t>
            </a:r>
          </a:p>
          <a:p>
            <a:pPr marL="0" indent="0">
              <a:buNone/>
            </a:pPr>
            <a:endParaRPr lang="en-US" dirty="0"/>
          </a:p>
          <a:p>
            <a:pPr marL="0" indent="0">
              <a:buNone/>
            </a:pPr>
            <a:endParaRPr lang="en-US" dirty="0"/>
          </a:p>
          <a:p>
            <a:pPr marL="0" lvl="0" indent="0">
              <a:buNone/>
            </a:pPr>
            <a:endParaRPr lang="en-US" dirty="0"/>
          </a:p>
          <a:p>
            <a:pPr marL="0" indent="0">
              <a:buNone/>
            </a:pPr>
            <a:endParaRPr lang="en-US" dirty="0"/>
          </a:p>
          <a:p>
            <a:endParaRPr lang="en-US" dirty="0"/>
          </a:p>
        </p:txBody>
      </p:sp>
      <p:pic>
        <p:nvPicPr>
          <p:cNvPr id="4" name="Recorded Sound">
            <a:hlinkClick r:id="" action="ppaction://media"/>
          </p:cNvPr>
          <p:cNvPicPr>
            <a:picLocks noRot="1" noChangeAspect="1"/>
          </p:cNvPicPr>
          <p:nvPr>
            <a:wavAudioFile r:embed="rId1" name="Recorded Sound"/>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xmlns="" val="180737016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27048"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Analysis </a:t>
            </a:r>
            <a:endParaRPr lang="en-US" b="1" dirty="0"/>
          </a:p>
        </p:txBody>
      </p:sp>
      <p:sp>
        <p:nvSpPr>
          <p:cNvPr id="3" name="Content Placeholder 2"/>
          <p:cNvSpPr>
            <a:spLocks noGrp="1"/>
          </p:cNvSpPr>
          <p:nvPr>
            <p:ph idx="1"/>
          </p:nvPr>
        </p:nvSpPr>
        <p:spPr>
          <a:xfrm>
            <a:off x="1104293" y="2021922"/>
            <a:ext cx="8946541" cy="4195481"/>
          </a:xfrm>
        </p:spPr>
        <p:txBody>
          <a:bodyPr/>
          <a:lstStyle/>
          <a:p>
            <a:r>
              <a:rPr lang="en-US" dirty="0" smtClean="0"/>
              <a:t>Events drive tourism. </a:t>
            </a:r>
          </a:p>
          <a:p>
            <a:r>
              <a:rPr lang="en-US" dirty="0" smtClean="0"/>
              <a:t>Both events and tourism depend on digital business for accommodation.  </a:t>
            </a:r>
          </a:p>
          <a:p>
            <a:r>
              <a:rPr lang="en-US" dirty="0" err="1" smtClean="0"/>
              <a:t>Airbnb</a:t>
            </a:r>
            <a:r>
              <a:rPr lang="en-US" dirty="0" smtClean="0"/>
              <a:t> achieves its operations in event for it prioritizes for perfect match. </a:t>
            </a:r>
            <a:endParaRPr lang="en-US" dirty="0"/>
          </a:p>
        </p:txBody>
      </p:sp>
      <p:pic>
        <p:nvPicPr>
          <p:cNvPr id="4" name="Recorded Sound">
            <a:hlinkClick r:id="" action="ppaction://media"/>
          </p:cNvPr>
          <p:cNvPicPr>
            <a:picLocks noRot="1" noChangeAspect="1"/>
          </p:cNvPicPr>
          <p:nvPr>
            <a:wavAudioFile r:embed="rId1" name="Recorded Sound"/>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xmlns="" val="356669160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3958"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09" y="421721"/>
            <a:ext cx="9404723" cy="1400530"/>
          </a:xfrm>
        </p:spPr>
        <p:txBody>
          <a:bodyPr/>
          <a:lstStyle/>
          <a:p>
            <a:r>
              <a:rPr lang="en-US" dirty="0" smtClean="0"/>
              <a:t>Chapter 14. impacts on employment.</a:t>
            </a:r>
            <a:endParaRPr lang="en-US" dirty="0"/>
          </a:p>
        </p:txBody>
      </p:sp>
      <p:sp>
        <p:nvSpPr>
          <p:cNvPr id="3" name="Content Placeholder 2"/>
          <p:cNvSpPr>
            <a:spLocks noGrp="1"/>
          </p:cNvSpPr>
          <p:nvPr>
            <p:ph idx="1"/>
          </p:nvPr>
        </p:nvSpPr>
        <p:spPr>
          <a:xfrm>
            <a:off x="875201" y="2068416"/>
            <a:ext cx="8946541" cy="4195481"/>
          </a:xfrm>
        </p:spPr>
        <p:txBody>
          <a:bodyPr/>
          <a:lstStyle/>
          <a:p>
            <a:pPr marL="0" indent="0">
              <a:buNone/>
            </a:pPr>
            <a:r>
              <a:rPr lang="en-US" dirty="0" err="1" smtClean="0"/>
              <a:t>Airbnb</a:t>
            </a:r>
            <a:r>
              <a:rPr lang="en-US" dirty="0" smtClean="0"/>
              <a:t> facilitated just-in-time services and is rising in the tourist </a:t>
            </a:r>
            <a:r>
              <a:rPr lang="en-US" dirty="0"/>
              <a:t>and hotel </a:t>
            </a:r>
            <a:r>
              <a:rPr lang="en-US" dirty="0" smtClean="0"/>
              <a:t>industry.</a:t>
            </a:r>
          </a:p>
          <a:p>
            <a:pPr marL="0" indent="0">
              <a:buNone/>
            </a:pPr>
            <a:r>
              <a:rPr lang="en-US" dirty="0" smtClean="0"/>
              <a:t>How does </a:t>
            </a:r>
            <a:r>
              <a:rPr lang="en-US" dirty="0" err="1" smtClean="0"/>
              <a:t>Airbnb</a:t>
            </a:r>
            <a:r>
              <a:rPr lang="en-US" dirty="0" smtClean="0"/>
              <a:t> affect employment?</a:t>
            </a:r>
            <a:endParaRPr lang="en-US" dirty="0"/>
          </a:p>
        </p:txBody>
      </p:sp>
      <p:pic>
        <p:nvPicPr>
          <p:cNvPr id="4" name="Recorded Sound">
            <a:hlinkClick r:id="" action="ppaction://media"/>
          </p:cNvPr>
          <p:cNvPicPr>
            <a:picLocks noRot="1" noChangeAspect="1"/>
          </p:cNvPicPr>
          <p:nvPr>
            <a:wavAudioFile r:embed="rId1" name="Recorded Sound"/>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xmlns="" val="15702961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5758"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lgn="ctr"/>
            <a:r>
              <a:rPr lang="en-US" sz="3600" b="1" dirty="0"/>
              <a:t>Workforce Trends in hospitality and tourism. </a:t>
            </a:r>
            <a:r>
              <a:rPr lang="en-US" dirty="0"/>
              <a:t/>
            </a:r>
            <a:br>
              <a:rPr lang="en-US" dirty="0"/>
            </a:br>
            <a:endParaRPr lang="en-US" dirty="0"/>
          </a:p>
        </p:txBody>
      </p:sp>
      <p:sp>
        <p:nvSpPr>
          <p:cNvPr id="3" name="Content Placeholder 2"/>
          <p:cNvSpPr>
            <a:spLocks noGrp="1"/>
          </p:cNvSpPr>
          <p:nvPr>
            <p:ph idx="1"/>
          </p:nvPr>
        </p:nvSpPr>
        <p:spPr/>
        <p:txBody>
          <a:bodyPr/>
          <a:lstStyle/>
          <a:p>
            <a:pPr lvl="0"/>
            <a:r>
              <a:rPr lang="en-US" b="1" dirty="0"/>
              <a:t>Workforce Trends in hospitality and tourism. </a:t>
            </a:r>
            <a:endParaRPr lang="en-US" dirty="0"/>
          </a:p>
          <a:p>
            <a:pPr marL="0" indent="0">
              <a:buNone/>
            </a:pPr>
            <a:r>
              <a:rPr lang="en-US" dirty="0" err="1" smtClean="0"/>
              <a:t>Airbnb</a:t>
            </a:r>
            <a:r>
              <a:rPr lang="en-US" dirty="0" smtClean="0"/>
              <a:t> has good relationship with customers and good payment </a:t>
            </a:r>
            <a:r>
              <a:rPr lang="en-US" dirty="0"/>
              <a:t>(Bakker and Twining-Ward 2018</a:t>
            </a:r>
            <a:r>
              <a:rPr lang="en-US" dirty="0" smtClean="0"/>
              <a:t>). </a:t>
            </a:r>
          </a:p>
          <a:p>
            <a:pPr marL="0" indent="0">
              <a:buNone/>
            </a:pPr>
            <a:r>
              <a:rPr lang="en-US" dirty="0" smtClean="0"/>
              <a:t>Availability of variety of services and service providers.</a:t>
            </a:r>
          </a:p>
          <a:p>
            <a:pPr marL="0" indent="0">
              <a:buNone/>
            </a:pPr>
            <a:endParaRPr lang="en-US" dirty="0"/>
          </a:p>
        </p:txBody>
      </p:sp>
      <p:pic>
        <p:nvPicPr>
          <p:cNvPr id="4" name="Recorded Sound">
            <a:hlinkClick r:id="" action="ppaction://media"/>
          </p:cNvPr>
          <p:cNvPicPr>
            <a:picLocks noRot="1" noChangeAspect="1"/>
          </p:cNvPicPr>
          <p:nvPr>
            <a:wavAudioFile r:embed="rId1" name="Recorded Sound"/>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xmlns="" val="256132169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128"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US" b="1" dirty="0"/>
              <a:t>Network as part of the problem</a:t>
            </a:r>
            <a:r>
              <a:rPr lang="en-US" dirty="0"/>
              <a:t/>
            </a:r>
            <a:br>
              <a:rPr lang="en-US" dirty="0"/>
            </a:br>
            <a:endParaRPr lang="en-US" dirty="0"/>
          </a:p>
        </p:txBody>
      </p:sp>
      <p:sp>
        <p:nvSpPr>
          <p:cNvPr id="3" name="Content Placeholder 2"/>
          <p:cNvSpPr>
            <a:spLocks noGrp="1"/>
          </p:cNvSpPr>
          <p:nvPr>
            <p:ph idx="1"/>
          </p:nvPr>
        </p:nvSpPr>
        <p:spPr>
          <a:xfrm>
            <a:off x="836908" y="1975426"/>
            <a:ext cx="10158341" cy="4195481"/>
          </a:xfrm>
        </p:spPr>
        <p:txBody>
          <a:bodyPr/>
          <a:lstStyle/>
          <a:p>
            <a:r>
              <a:rPr lang="en-US" dirty="0" smtClean="0"/>
              <a:t>Increased popularity </a:t>
            </a:r>
            <a:r>
              <a:rPr lang="en-US" dirty="0"/>
              <a:t>of the peer-to-peer accommodation network is impactful to the established commercial tourism accommodation sector</a:t>
            </a:r>
            <a:r>
              <a:rPr lang="en-US" dirty="0" smtClean="0"/>
              <a:t>.</a:t>
            </a:r>
          </a:p>
          <a:p>
            <a:r>
              <a:rPr lang="en-US" dirty="0" smtClean="0"/>
              <a:t>Ability to lease unused rooms creates finances</a:t>
            </a:r>
            <a:r>
              <a:rPr lang="en-US" dirty="0"/>
              <a:t> (</a:t>
            </a:r>
            <a:r>
              <a:rPr lang="en-US" dirty="0" err="1"/>
              <a:t>Sundararajan</a:t>
            </a:r>
            <a:r>
              <a:rPr lang="en-US" dirty="0"/>
              <a:t> 2014</a:t>
            </a:r>
            <a:r>
              <a:rPr lang="en-US" dirty="0" smtClean="0"/>
              <a:t>). </a:t>
            </a:r>
            <a:endParaRPr lang="en-US" dirty="0"/>
          </a:p>
        </p:txBody>
      </p:sp>
      <p:pic>
        <p:nvPicPr>
          <p:cNvPr id="4" name="Recorded Sound">
            <a:hlinkClick r:id="" action="ppaction://media"/>
          </p:cNvPr>
          <p:cNvPicPr>
            <a:picLocks noRot="1" noChangeAspect="1"/>
          </p:cNvPicPr>
          <p:nvPr>
            <a:wavAudioFile r:embed="rId1" name="Recorded Sound"/>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xmlns="" val="161204701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5558"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US" sz="4400" b="1" dirty="0">
                <a:solidFill>
                  <a:schemeClr val="tx1"/>
                </a:solidFill>
              </a:rPr>
              <a:t>Network as part of the solution </a:t>
            </a:r>
            <a:r>
              <a:rPr lang="en-US" sz="4400" dirty="0">
                <a:solidFill>
                  <a:schemeClr val="tx1"/>
                </a:solidFill>
              </a:rPr>
              <a:t/>
            </a:r>
            <a:br>
              <a:rPr lang="en-US" sz="4400" dirty="0">
                <a:solidFill>
                  <a:schemeClr val="tx1"/>
                </a:solidFill>
              </a:rPr>
            </a:br>
            <a:endParaRPr lang="en-US" dirty="0"/>
          </a:p>
        </p:txBody>
      </p:sp>
      <p:sp>
        <p:nvSpPr>
          <p:cNvPr id="3" name="Content Placeholder 2"/>
          <p:cNvSpPr>
            <a:spLocks noGrp="1"/>
          </p:cNvSpPr>
          <p:nvPr>
            <p:ph idx="1"/>
          </p:nvPr>
        </p:nvSpPr>
        <p:spPr/>
        <p:txBody>
          <a:bodyPr/>
          <a:lstStyle/>
          <a:p>
            <a:r>
              <a:rPr lang="en-US" dirty="0" smtClean="0"/>
              <a:t>Easy to start digital business enterprise (Cohen and </a:t>
            </a:r>
            <a:r>
              <a:rPr lang="en-US" dirty="0" err="1" smtClean="0"/>
              <a:t>Sundararajan</a:t>
            </a:r>
            <a:r>
              <a:rPr lang="en-US" dirty="0" smtClean="0"/>
              <a:t> </a:t>
            </a:r>
            <a:r>
              <a:rPr lang="en-US" dirty="0"/>
              <a:t>2015). </a:t>
            </a:r>
          </a:p>
          <a:p>
            <a:r>
              <a:rPr lang="en-US" dirty="0" smtClean="0"/>
              <a:t>The hospitality industry has intense-</a:t>
            </a:r>
            <a:r>
              <a:rPr lang="en-US" dirty="0" err="1" smtClean="0"/>
              <a:t>labour</a:t>
            </a:r>
            <a:r>
              <a:rPr lang="en-US" dirty="0" smtClean="0"/>
              <a:t> </a:t>
            </a:r>
            <a:endParaRPr lang="en-US" dirty="0"/>
          </a:p>
        </p:txBody>
      </p:sp>
      <p:pic>
        <p:nvPicPr>
          <p:cNvPr id="4" name="Recorded Sound">
            <a:hlinkClick r:id="" action="ppaction://media"/>
          </p:cNvPr>
          <p:cNvPicPr>
            <a:picLocks noRot="1" noChangeAspect="1"/>
          </p:cNvPicPr>
          <p:nvPr>
            <a:wavAudioFile r:embed="rId1" name="Recorded Sound"/>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xmlns="" val="18018513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0408"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Analysis </a:t>
            </a:r>
            <a:endParaRPr lang="en-US" dirty="0"/>
          </a:p>
        </p:txBody>
      </p:sp>
      <p:sp>
        <p:nvSpPr>
          <p:cNvPr id="3" name="Content Placeholder 2"/>
          <p:cNvSpPr>
            <a:spLocks noGrp="1"/>
          </p:cNvSpPr>
          <p:nvPr>
            <p:ph idx="1"/>
          </p:nvPr>
        </p:nvSpPr>
        <p:spPr>
          <a:xfrm>
            <a:off x="1228279" y="1853248"/>
            <a:ext cx="8946541" cy="4195481"/>
          </a:xfrm>
        </p:spPr>
        <p:txBody>
          <a:bodyPr/>
          <a:lstStyle/>
          <a:p>
            <a:pPr marL="0" indent="0" algn="ctr">
              <a:buNone/>
            </a:pPr>
            <a:r>
              <a:rPr lang="en-US" b="1" dirty="0" smtClean="0"/>
              <a:t>Challenges </a:t>
            </a:r>
            <a:endParaRPr lang="en-US" dirty="0"/>
          </a:p>
          <a:p>
            <a:r>
              <a:rPr lang="en-US" dirty="0" smtClean="0"/>
              <a:t>The </a:t>
            </a:r>
            <a:r>
              <a:rPr lang="en-US" dirty="0"/>
              <a:t>sector is characterized by high </a:t>
            </a:r>
            <a:r>
              <a:rPr lang="en-US" dirty="0" err="1"/>
              <a:t>labour</a:t>
            </a:r>
            <a:r>
              <a:rPr lang="en-US" dirty="0"/>
              <a:t>, the intense </a:t>
            </a:r>
            <a:r>
              <a:rPr lang="en-US" dirty="0" err="1"/>
              <a:t>labour</a:t>
            </a:r>
            <a:r>
              <a:rPr lang="en-US" dirty="0"/>
              <a:t> has an impact on the flow of </a:t>
            </a:r>
            <a:r>
              <a:rPr lang="en-US" dirty="0" smtClean="0"/>
              <a:t>guests.</a:t>
            </a:r>
          </a:p>
          <a:p>
            <a:r>
              <a:rPr lang="en-US" dirty="0" smtClean="0"/>
              <a:t>Low-employment </a:t>
            </a:r>
          </a:p>
          <a:p>
            <a:r>
              <a:rPr lang="en-US" dirty="0" smtClean="0"/>
              <a:t>Low-demand in sector.</a:t>
            </a:r>
          </a:p>
          <a:p>
            <a:pPr marL="0" indent="0" algn="ctr">
              <a:buNone/>
            </a:pPr>
            <a:r>
              <a:rPr lang="en-US" b="1" dirty="0" smtClean="0"/>
              <a:t>Opportunities</a:t>
            </a:r>
          </a:p>
          <a:p>
            <a:pPr marL="0" indent="0">
              <a:buNone/>
            </a:pPr>
            <a:r>
              <a:rPr lang="en-US" dirty="0" smtClean="0"/>
              <a:t>Revenue creation</a:t>
            </a:r>
          </a:p>
          <a:p>
            <a:pPr marL="0" indent="0">
              <a:buNone/>
            </a:pPr>
            <a:r>
              <a:rPr lang="en-US" dirty="0" smtClean="0"/>
              <a:t>Helps hospitality students perfect skills</a:t>
            </a:r>
          </a:p>
          <a:p>
            <a:pPr marL="0" indent="0">
              <a:buNone/>
            </a:pPr>
            <a:r>
              <a:rPr lang="en-US" dirty="0" smtClean="0"/>
              <a:t>One can have multiple jobs.</a:t>
            </a:r>
          </a:p>
          <a:p>
            <a:pPr marL="0" indent="0">
              <a:buNone/>
            </a:pPr>
            <a:endParaRPr lang="en-US" dirty="0"/>
          </a:p>
        </p:txBody>
      </p:sp>
      <p:pic>
        <p:nvPicPr>
          <p:cNvPr id="4" name="Recorded Sound">
            <a:hlinkClick r:id="" action="ppaction://media"/>
          </p:cNvPr>
          <p:cNvPicPr>
            <a:picLocks noRot="1" noChangeAspect="1"/>
          </p:cNvPicPr>
          <p:nvPr>
            <a:wavAudioFile r:embed="rId1" name="Recorded Sound"/>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xmlns="" val="84239117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7588"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 list</a:t>
            </a:r>
            <a:endParaRPr lang="en-US" dirty="0"/>
          </a:p>
        </p:txBody>
      </p:sp>
      <p:sp>
        <p:nvSpPr>
          <p:cNvPr id="3" name="Content Placeholder 2"/>
          <p:cNvSpPr>
            <a:spLocks noGrp="1"/>
          </p:cNvSpPr>
          <p:nvPr>
            <p:ph idx="1"/>
          </p:nvPr>
        </p:nvSpPr>
        <p:spPr/>
        <p:txBody>
          <a:bodyPr>
            <a:normAutofit fontScale="62500" lnSpcReduction="20000"/>
          </a:bodyPr>
          <a:lstStyle/>
          <a:p>
            <a:pPr lvl="0"/>
            <a:r>
              <a:rPr lang="en-US" dirty="0">
                <a:latin typeface="Times New Roman" panose="02020603050405020304" pitchFamily="18" charset="0"/>
                <a:cs typeface="Times New Roman" panose="02020603050405020304" pitchFamily="18" charset="0"/>
              </a:rPr>
              <a:t>Bakker, M. and Twining-Ward, L., 2018. </a:t>
            </a:r>
            <a:r>
              <a:rPr lang="en-US" i="1" dirty="0">
                <a:latin typeface="Times New Roman" panose="02020603050405020304" pitchFamily="18" charset="0"/>
                <a:cs typeface="Times New Roman" panose="02020603050405020304" pitchFamily="18" charset="0"/>
              </a:rPr>
              <a:t>Tourism and the sharing economy: policy and potential of sustainable peer-to-peer accommodation</a:t>
            </a:r>
            <a:r>
              <a:rPr lang="en-US" dirty="0">
                <a:latin typeface="Times New Roman" panose="02020603050405020304" pitchFamily="18" charset="0"/>
                <a:cs typeface="Times New Roman" panose="02020603050405020304" pitchFamily="18" charset="0"/>
              </a:rPr>
              <a:t>. World Bank.</a:t>
            </a:r>
          </a:p>
          <a:p>
            <a:pPr lvl="0"/>
            <a:r>
              <a:rPr lang="en-US" dirty="0" err="1">
                <a:latin typeface="Times New Roman" panose="02020603050405020304" pitchFamily="18" charset="0"/>
                <a:cs typeface="Times New Roman" panose="02020603050405020304" pitchFamily="18" charset="0"/>
              </a:rPr>
              <a:t>Benjaafar</a:t>
            </a:r>
            <a:r>
              <a:rPr lang="en-US" dirty="0">
                <a:latin typeface="Times New Roman" panose="02020603050405020304" pitchFamily="18" charset="0"/>
                <a:cs typeface="Times New Roman" panose="02020603050405020304" pitchFamily="18" charset="0"/>
              </a:rPr>
              <a:t>, S., Kong, G., Li, X. and </a:t>
            </a:r>
            <a:r>
              <a:rPr lang="en-US" dirty="0" err="1">
                <a:latin typeface="Times New Roman" panose="02020603050405020304" pitchFamily="18" charset="0"/>
                <a:cs typeface="Times New Roman" panose="02020603050405020304" pitchFamily="18" charset="0"/>
              </a:rPr>
              <a:t>Courcoubetis</a:t>
            </a:r>
            <a:r>
              <a:rPr lang="en-US" dirty="0">
                <a:latin typeface="Times New Roman" panose="02020603050405020304" pitchFamily="18" charset="0"/>
                <a:cs typeface="Times New Roman" panose="02020603050405020304" pitchFamily="18" charset="0"/>
              </a:rPr>
              <a:t>, C., 2019. Peer-to-peer product sharing: Implications for ownership, usage, and social welfare in the sharing economy. </a:t>
            </a:r>
            <a:r>
              <a:rPr lang="en-US" i="1" dirty="0">
                <a:latin typeface="Times New Roman" panose="02020603050405020304" pitchFamily="18" charset="0"/>
                <a:cs typeface="Times New Roman" panose="02020603050405020304" pitchFamily="18" charset="0"/>
              </a:rPr>
              <a:t>Management Science</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65</a:t>
            </a:r>
            <a:r>
              <a:rPr lang="en-US" dirty="0">
                <a:latin typeface="Times New Roman" panose="02020603050405020304" pitchFamily="18" charset="0"/>
                <a:cs typeface="Times New Roman" panose="02020603050405020304" pitchFamily="18" charset="0"/>
              </a:rPr>
              <a:t>(2), pp.477-493.</a:t>
            </a:r>
          </a:p>
          <a:p>
            <a:pPr lvl="0"/>
            <a:r>
              <a:rPr lang="en-US" dirty="0">
                <a:latin typeface="Times New Roman" panose="02020603050405020304" pitchFamily="18" charset="0"/>
                <a:cs typeface="Times New Roman" panose="02020603050405020304" pitchFamily="18" charset="0"/>
              </a:rPr>
              <a:t>Cohen, M. and </a:t>
            </a:r>
            <a:r>
              <a:rPr lang="en-US" dirty="0" err="1">
                <a:latin typeface="Times New Roman" panose="02020603050405020304" pitchFamily="18" charset="0"/>
                <a:cs typeface="Times New Roman" panose="02020603050405020304" pitchFamily="18" charset="0"/>
              </a:rPr>
              <a:t>Sundararajan</a:t>
            </a:r>
            <a:r>
              <a:rPr lang="en-US" dirty="0">
                <a:latin typeface="Times New Roman" panose="02020603050405020304" pitchFamily="18" charset="0"/>
                <a:cs typeface="Times New Roman" panose="02020603050405020304" pitchFamily="18" charset="0"/>
              </a:rPr>
              <a:t>, A., 2015. Self-regulation and innovation in the peer-to-peer sharing economy. </a:t>
            </a:r>
            <a:r>
              <a:rPr lang="en-US" i="1" dirty="0">
                <a:latin typeface="Times New Roman" panose="02020603050405020304" pitchFamily="18" charset="0"/>
                <a:cs typeface="Times New Roman" panose="02020603050405020304" pitchFamily="18" charset="0"/>
              </a:rPr>
              <a:t>U. Chi. L. Rev. Dialogue</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82</a:t>
            </a:r>
            <a:r>
              <a:rPr lang="en-US" dirty="0">
                <a:latin typeface="Times New Roman" panose="02020603050405020304" pitchFamily="18" charset="0"/>
                <a:cs typeface="Times New Roman" panose="02020603050405020304" pitchFamily="18" charset="0"/>
              </a:rPr>
              <a:t>, p.116.</a:t>
            </a:r>
          </a:p>
          <a:p>
            <a:pPr lvl="0"/>
            <a:r>
              <a:rPr lang="en-US" dirty="0" err="1">
                <a:latin typeface="Times New Roman" panose="02020603050405020304" pitchFamily="18" charset="0"/>
                <a:cs typeface="Times New Roman" panose="02020603050405020304" pitchFamily="18" charset="0"/>
              </a:rPr>
              <a:t>Dolnicar</a:t>
            </a:r>
            <a:r>
              <a:rPr lang="en-US" dirty="0">
                <a:latin typeface="Times New Roman" panose="02020603050405020304" pitchFamily="18" charset="0"/>
                <a:cs typeface="Times New Roman" panose="02020603050405020304" pitchFamily="18" charset="0"/>
              </a:rPr>
              <a:t>, S., 2018. Unique features of peer-to-peer accommodation networks. </a:t>
            </a:r>
            <a:r>
              <a:rPr lang="en-US" i="1" dirty="0">
                <a:latin typeface="Times New Roman" panose="02020603050405020304" pitchFamily="18" charset="0"/>
                <a:cs typeface="Times New Roman" panose="02020603050405020304" pitchFamily="18" charset="0"/>
              </a:rPr>
              <a:t>Peer-to-Peer Accommodation Networks: Pushing the Boundaries, </a:t>
            </a:r>
            <a:r>
              <a:rPr lang="en-US" i="1" dirty="0" err="1">
                <a:latin typeface="Times New Roman" panose="02020603050405020304" pitchFamily="18" charset="0"/>
                <a:cs typeface="Times New Roman" panose="02020603050405020304" pitchFamily="18" charset="0"/>
              </a:rPr>
              <a:t>Goodfellow</a:t>
            </a:r>
            <a:r>
              <a:rPr lang="en-US" i="1" dirty="0">
                <a:latin typeface="Times New Roman" panose="02020603050405020304" pitchFamily="18" charset="0"/>
                <a:cs typeface="Times New Roman" panose="02020603050405020304" pitchFamily="18" charset="0"/>
              </a:rPr>
              <a:t> Publishers, Oxford</a:t>
            </a:r>
            <a:r>
              <a:rPr lang="en-US" dirty="0">
                <a:latin typeface="Times New Roman" panose="02020603050405020304" pitchFamily="18" charset="0"/>
                <a:cs typeface="Times New Roman" panose="02020603050405020304" pitchFamily="18" charset="0"/>
              </a:rPr>
              <a:t>, pp.1-14.</a:t>
            </a:r>
          </a:p>
          <a:p>
            <a:pPr lvl="0"/>
            <a:r>
              <a:rPr lang="en-US" dirty="0" err="1">
                <a:latin typeface="Times New Roman" panose="02020603050405020304" pitchFamily="18" charset="0"/>
                <a:cs typeface="Times New Roman" panose="02020603050405020304" pitchFamily="18" charset="0"/>
              </a:rPr>
              <a:t>Einav</a:t>
            </a:r>
            <a:r>
              <a:rPr lang="en-US" dirty="0">
                <a:latin typeface="Times New Roman" panose="02020603050405020304" pitchFamily="18" charset="0"/>
                <a:cs typeface="Times New Roman" panose="02020603050405020304" pitchFamily="18" charset="0"/>
              </a:rPr>
              <a:t>, L., </a:t>
            </a:r>
            <a:r>
              <a:rPr lang="en-US" dirty="0" err="1">
                <a:latin typeface="Times New Roman" panose="02020603050405020304" pitchFamily="18" charset="0"/>
                <a:cs typeface="Times New Roman" panose="02020603050405020304" pitchFamily="18" charset="0"/>
              </a:rPr>
              <a:t>Farronato</a:t>
            </a:r>
            <a:r>
              <a:rPr lang="en-US" dirty="0">
                <a:latin typeface="Times New Roman" panose="02020603050405020304" pitchFamily="18" charset="0"/>
                <a:cs typeface="Times New Roman" panose="02020603050405020304" pitchFamily="18" charset="0"/>
              </a:rPr>
              <a:t>, C. and Levin, J., 2016. Peer-to-peer markets. </a:t>
            </a:r>
            <a:r>
              <a:rPr lang="en-US" i="1" dirty="0">
                <a:latin typeface="Times New Roman" panose="02020603050405020304" pitchFamily="18" charset="0"/>
                <a:cs typeface="Times New Roman" panose="02020603050405020304" pitchFamily="18" charset="0"/>
              </a:rPr>
              <a:t>Annual Review of Economics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8</a:t>
            </a:r>
            <a:r>
              <a:rPr lang="en-US" dirty="0">
                <a:latin typeface="Times New Roman" panose="02020603050405020304" pitchFamily="18" charset="0"/>
                <a:cs typeface="Times New Roman" panose="02020603050405020304" pitchFamily="18" charset="0"/>
              </a:rPr>
              <a:t>, pp.615-635.</a:t>
            </a:r>
          </a:p>
          <a:p>
            <a:pPr lvl="0"/>
            <a:r>
              <a:rPr lang="en-US" dirty="0" err="1">
                <a:latin typeface="Times New Roman" panose="02020603050405020304" pitchFamily="18" charset="0"/>
                <a:cs typeface="Times New Roman" panose="02020603050405020304" pitchFamily="18" charset="0"/>
              </a:rPr>
              <a:t>Farmaki</a:t>
            </a:r>
            <a:r>
              <a:rPr lang="en-US" dirty="0">
                <a:latin typeface="Times New Roman" panose="02020603050405020304" pitchFamily="18" charset="0"/>
                <a:cs typeface="Times New Roman" panose="02020603050405020304" pitchFamily="18" charset="0"/>
              </a:rPr>
              <a:t>, A. and </a:t>
            </a:r>
            <a:r>
              <a:rPr lang="en-US" dirty="0" err="1">
                <a:latin typeface="Times New Roman" panose="02020603050405020304" pitchFamily="18" charset="0"/>
                <a:cs typeface="Times New Roman" panose="02020603050405020304" pitchFamily="18" charset="0"/>
              </a:rPr>
              <a:t>Kaniadakis</a:t>
            </a:r>
            <a:r>
              <a:rPr lang="en-US" dirty="0">
                <a:latin typeface="Times New Roman" panose="02020603050405020304" pitchFamily="18" charset="0"/>
                <a:cs typeface="Times New Roman" panose="02020603050405020304" pitchFamily="18" charset="0"/>
              </a:rPr>
              <a:t>, A., 2020. Power dynamics in peer-to-peer accommodation: Insights from </a:t>
            </a:r>
            <a:r>
              <a:rPr lang="en-US" dirty="0" err="1">
                <a:latin typeface="Times New Roman" panose="02020603050405020304" pitchFamily="18" charset="0"/>
                <a:cs typeface="Times New Roman" panose="02020603050405020304" pitchFamily="18" charset="0"/>
              </a:rPr>
              <a:t>Airbnb</a:t>
            </a:r>
            <a:r>
              <a:rPr lang="en-US" dirty="0">
                <a:latin typeface="Times New Roman" panose="02020603050405020304" pitchFamily="18" charset="0"/>
                <a:cs typeface="Times New Roman" panose="02020603050405020304" pitchFamily="18" charset="0"/>
              </a:rPr>
              <a:t> hosts. </a:t>
            </a:r>
            <a:r>
              <a:rPr lang="en-US" i="1" dirty="0">
                <a:latin typeface="Times New Roman" panose="02020603050405020304" pitchFamily="18" charset="0"/>
                <a:cs typeface="Times New Roman" panose="02020603050405020304" pitchFamily="18" charset="0"/>
              </a:rPr>
              <a:t>International Journal of Hospitality Management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89</a:t>
            </a:r>
            <a:r>
              <a:rPr lang="en-US" dirty="0">
                <a:latin typeface="Times New Roman" panose="02020603050405020304" pitchFamily="18" charset="0"/>
                <a:cs typeface="Times New Roman" panose="02020603050405020304" pitchFamily="18" charset="0"/>
              </a:rPr>
              <a:t>, p.102571.</a:t>
            </a:r>
          </a:p>
          <a:p>
            <a:pPr lvl="0"/>
            <a:r>
              <a:rPr lang="en-US" dirty="0">
                <a:latin typeface="Times New Roman" panose="02020603050405020304" pitchFamily="18" charset="0"/>
                <a:cs typeface="Times New Roman" panose="02020603050405020304" pitchFamily="18" charset="0"/>
              </a:rPr>
              <a:t>Ferreira, B., </a:t>
            </a:r>
            <a:r>
              <a:rPr lang="en-US" dirty="0" err="1">
                <a:latin typeface="Times New Roman" panose="02020603050405020304" pitchFamily="18" charset="0"/>
                <a:cs typeface="Times New Roman" panose="02020603050405020304" pitchFamily="18" charset="0"/>
              </a:rPr>
              <a:t>Morais</a:t>
            </a:r>
            <a:r>
              <a:rPr lang="en-US" dirty="0">
                <a:latin typeface="Times New Roman" panose="02020603050405020304" pitchFamily="18" charset="0"/>
                <a:cs typeface="Times New Roman" panose="02020603050405020304" pitchFamily="18" charset="0"/>
              </a:rPr>
              <a:t>, D.B. and Brothers, G.L., 2019. Enhancing self-efficacy to enable tourism </a:t>
            </a:r>
            <a:r>
              <a:rPr lang="en-US" dirty="0" err="1">
                <a:latin typeface="Times New Roman" panose="02020603050405020304" pitchFamily="18" charset="0"/>
                <a:cs typeface="Times New Roman" panose="02020603050405020304" pitchFamily="18" charset="0"/>
              </a:rPr>
              <a:t>microentrepreneurship</a:t>
            </a:r>
            <a:r>
              <a:rPr lang="en-US" dirty="0">
                <a:latin typeface="Times New Roman" panose="02020603050405020304" pitchFamily="18" charset="0"/>
                <a:cs typeface="Times New Roman" panose="02020603050405020304" pitchFamily="18" charset="0"/>
              </a:rPr>
              <a:t>: a quasi-experiment. </a:t>
            </a:r>
            <a:r>
              <a:rPr lang="en-US" i="1" dirty="0">
                <a:latin typeface="Times New Roman" panose="02020603050405020304" pitchFamily="18" charset="0"/>
                <a:cs typeface="Times New Roman" panose="02020603050405020304" pitchFamily="18" charset="0"/>
              </a:rPr>
              <a:t>Journal of Teaching in Travel &amp; Tourism</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19</a:t>
            </a:r>
            <a:r>
              <a:rPr lang="en-US" dirty="0">
                <a:latin typeface="Times New Roman" panose="02020603050405020304" pitchFamily="18" charset="0"/>
                <a:cs typeface="Times New Roman" panose="02020603050405020304" pitchFamily="18" charset="0"/>
              </a:rPr>
              <a:t>(4), pp.341-359.</a:t>
            </a:r>
          </a:p>
          <a:p>
            <a:pPr lvl="0"/>
            <a:r>
              <a:rPr lang="en-US" dirty="0">
                <a:latin typeface="Times New Roman" panose="02020603050405020304" pitchFamily="18" charset="0"/>
                <a:cs typeface="Times New Roman" panose="02020603050405020304" pitchFamily="18" charset="0"/>
              </a:rPr>
              <a:t>Gardiner, S. and </a:t>
            </a:r>
            <a:r>
              <a:rPr lang="en-US" dirty="0" err="1">
                <a:latin typeface="Times New Roman" panose="02020603050405020304" pitchFamily="18" charset="0"/>
                <a:cs typeface="Times New Roman" panose="02020603050405020304" pitchFamily="18" charset="0"/>
              </a:rPr>
              <a:t>Dolnicar</a:t>
            </a:r>
            <a:r>
              <a:rPr lang="en-US" dirty="0">
                <a:latin typeface="Times New Roman" panose="02020603050405020304" pitchFamily="18" charset="0"/>
                <a:cs typeface="Times New Roman" panose="02020603050405020304" pitchFamily="18" charset="0"/>
              </a:rPr>
              <a:t>, S., 2018. Networks becoming one-stop travel shops. </a:t>
            </a:r>
            <a:r>
              <a:rPr lang="en-US" i="1" dirty="0">
                <a:latin typeface="Times New Roman" panose="02020603050405020304" pitchFamily="18" charset="0"/>
                <a:cs typeface="Times New Roman" panose="02020603050405020304" pitchFamily="18" charset="0"/>
              </a:rPr>
              <a:t>Peer-to-Peer Accommodation Networks</a:t>
            </a:r>
            <a:r>
              <a:rPr lang="en-US" dirty="0">
                <a:latin typeface="Times New Roman" panose="02020603050405020304" pitchFamily="18" charset="0"/>
                <a:cs typeface="Times New Roman" panose="02020603050405020304" pitchFamily="18" charset="0"/>
              </a:rPr>
              <a:t>, p.87.</a:t>
            </a:r>
          </a:p>
          <a:p>
            <a:pPr lvl="0"/>
            <a:r>
              <a:rPr lang="en-US" dirty="0" err="1">
                <a:latin typeface="Times New Roman" panose="02020603050405020304" pitchFamily="18" charset="0"/>
                <a:cs typeface="Times New Roman" panose="02020603050405020304" pitchFamily="18" charset="0"/>
              </a:rPr>
              <a:t>Hajibaba</a:t>
            </a:r>
            <a:r>
              <a:rPr lang="en-US" dirty="0">
                <a:latin typeface="Times New Roman" panose="02020603050405020304" pitchFamily="18" charset="0"/>
                <a:cs typeface="Times New Roman" panose="02020603050405020304" pitchFamily="18" charset="0"/>
              </a:rPr>
              <a:t>, H. and </a:t>
            </a:r>
            <a:r>
              <a:rPr lang="en-US" dirty="0" err="1">
                <a:latin typeface="Times New Roman" panose="02020603050405020304" pitchFamily="18" charset="0"/>
                <a:cs typeface="Times New Roman" panose="02020603050405020304" pitchFamily="18" charset="0"/>
              </a:rPr>
              <a:t>Dolnicar</a:t>
            </a:r>
            <a:r>
              <a:rPr lang="en-US" dirty="0">
                <a:latin typeface="Times New Roman" panose="02020603050405020304" pitchFamily="18" charset="0"/>
                <a:cs typeface="Times New Roman" panose="02020603050405020304" pitchFamily="18" charset="0"/>
              </a:rPr>
              <a:t>, S., 2017. Substitutable by peer-to-peer accommodation networks. </a:t>
            </a:r>
            <a:r>
              <a:rPr lang="en-US" i="1" dirty="0">
                <a:latin typeface="Times New Roman" panose="02020603050405020304" pitchFamily="18" charset="0"/>
                <a:cs typeface="Times New Roman" panose="02020603050405020304" pitchFamily="18" charset="0"/>
              </a:rPr>
              <a:t>Annals of Tourism Research</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66</a:t>
            </a:r>
            <a:r>
              <a:rPr lang="en-US" dirty="0">
                <a:latin typeface="Times New Roman" panose="02020603050405020304" pitchFamily="18" charset="0"/>
                <a:cs typeface="Times New Roman" panose="02020603050405020304" pitchFamily="18" charset="0"/>
              </a:rPr>
              <a:t>(C), pp.185-188.</a:t>
            </a:r>
          </a:p>
          <a:p>
            <a:pPr lvl="0"/>
            <a:r>
              <a:rPr lang="en-US" dirty="0" err="1">
                <a:latin typeface="Times New Roman" panose="02020603050405020304" pitchFamily="18" charset="0"/>
                <a:cs typeface="Times New Roman" panose="02020603050405020304" pitchFamily="18" charset="0"/>
              </a:rPr>
              <a:t>Hajibaba</a:t>
            </a:r>
            <a:r>
              <a:rPr lang="en-US" dirty="0">
                <a:latin typeface="Times New Roman" panose="02020603050405020304" pitchFamily="18" charset="0"/>
                <a:cs typeface="Times New Roman" panose="02020603050405020304" pitchFamily="18" charset="0"/>
              </a:rPr>
              <a:t>, H. and </a:t>
            </a:r>
            <a:r>
              <a:rPr lang="en-US" dirty="0" err="1">
                <a:latin typeface="Times New Roman" panose="02020603050405020304" pitchFamily="18" charset="0"/>
                <a:cs typeface="Times New Roman" panose="02020603050405020304" pitchFamily="18" charset="0"/>
              </a:rPr>
              <a:t>Dolnicar</a:t>
            </a:r>
            <a:r>
              <a:rPr lang="en-US" dirty="0">
                <a:latin typeface="Times New Roman" panose="02020603050405020304" pitchFamily="18" charset="0"/>
                <a:cs typeface="Times New Roman" panose="02020603050405020304" pitchFamily="18" charset="0"/>
              </a:rPr>
              <a:t>, S., 2018. </a:t>
            </a:r>
            <a:r>
              <a:rPr lang="en-US" dirty="0" err="1">
                <a:latin typeface="Times New Roman" panose="02020603050405020304" pitchFamily="18" charset="0"/>
                <a:cs typeface="Times New Roman" panose="02020603050405020304" pitchFamily="18" charset="0"/>
              </a:rPr>
              <a:t>Airbnb</a:t>
            </a:r>
            <a:r>
              <a:rPr lang="en-US" dirty="0">
                <a:latin typeface="Times New Roman" panose="02020603050405020304" pitchFamily="18" charset="0"/>
                <a:cs typeface="Times New Roman" panose="02020603050405020304" pitchFamily="18" charset="0"/>
              </a:rPr>
              <a:t> and its competitors. </a:t>
            </a:r>
            <a:r>
              <a:rPr lang="en-US" i="1" dirty="0">
                <a:latin typeface="Times New Roman" panose="02020603050405020304" pitchFamily="18" charset="0"/>
                <a:cs typeface="Times New Roman" panose="02020603050405020304" pitchFamily="18" charset="0"/>
              </a:rPr>
              <a:t>Peer-to-peer accommodation networks: Pushing the boundaries</a:t>
            </a:r>
            <a:r>
              <a:rPr lang="en-US" dirty="0">
                <a:latin typeface="Times New Roman" panose="02020603050405020304" pitchFamily="18" charset="0"/>
                <a:cs typeface="Times New Roman" panose="02020603050405020304" pitchFamily="18" charset="0"/>
              </a:rPr>
              <a:t>, pp.63-76.</a:t>
            </a:r>
          </a:p>
          <a:p>
            <a:endParaRPr lang="en-US" dirty="0"/>
          </a:p>
        </p:txBody>
      </p:sp>
    </p:spTree>
    <p:extLst>
      <p:ext uri="{BB962C8B-B14F-4D97-AF65-F5344CB8AC3E}">
        <p14:creationId xmlns:p14="http://schemas.microsoft.com/office/powerpoint/2010/main" xmlns="" val="32532519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 list</a:t>
            </a:r>
            <a:endParaRPr lang="en-US" dirty="0"/>
          </a:p>
        </p:txBody>
      </p:sp>
      <p:sp>
        <p:nvSpPr>
          <p:cNvPr id="3" name="Content Placeholder 2"/>
          <p:cNvSpPr>
            <a:spLocks noGrp="1"/>
          </p:cNvSpPr>
          <p:nvPr>
            <p:ph idx="1"/>
          </p:nvPr>
        </p:nvSpPr>
        <p:spPr/>
        <p:txBody>
          <a:bodyPr>
            <a:normAutofit fontScale="55000" lnSpcReduction="20000"/>
          </a:bodyPr>
          <a:lstStyle/>
          <a:p>
            <a:pPr lvl="0"/>
            <a:r>
              <a:rPr lang="en-US" dirty="0">
                <a:latin typeface="Times New Roman" panose="02020603050405020304" pitchFamily="18" charset="0"/>
                <a:cs typeface="Times New Roman" panose="02020603050405020304" pitchFamily="18" charset="0"/>
              </a:rPr>
              <a:t>Jiang, N., Law, R. and Li, L., 2020. Impacts of peer-to-peer accommodation on the hotel industry: Hoteliers’ perspectives. </a:t>
            </a:r>
            <a:r>
              <a:rPr lang="en-US" i="1" dirty="0">
                <a:latin typeface="Times New Roman" panose="02020603050405020304" pitchFamily="18" charset="0"/>
                <a:cs typeface="Times New Roman" panose="02020603050405020304" pitchFamily="18" charset="0"/>
              </a:rPr>
              <a:t>International Journal of Hospitality Management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88</a:t>
            </a:r>
            <a:r>
              <a:rPr lang="en-US" dirty="0">
                <a:latin typeface="Times New Roman" panose="02020603050405020304" pitchFamily="18" charset="0"/>
                <a:cs typeface="Times New Roman" panose="02020603050405020304" pitchFamily="18" charset="0"/>
              </a:rPr>
              <a:t>, p.102516.</a:t>
            </a:r>
          </a:p>
          <a:p>
            <a:pPr lvl="0"/>
            <a:r>
              <a:rPr lang="en-US" dirty="0" err="1">
                <a:latin typeface="Times New Roman" panose="02020603050405020304" pitchFamily="18" charset="0"/>
                <a:cs typeface="Times New Roman" panose="02020603050405020304" pitchFamily="18" charset="0"/>
              </a:rPr>
              <a:t>Juric</a:t>
            </a:r>
            <a:r>
              <a:rPr lang="en-US" dirty="0">
                <a:latin typeface="Times New Roman" panose="02020603050405020304" pitchFamily="18" charset="0"/>
                <a:cs typeface="Times New Roman" panose="02020603050405020304" pitchFamily="18" charset="0"/>
              </a:rPr>
              <a:t>, J., </a:t>
            </a:r>
            <a:r>
              <a:rPr lang="en-US" dirty="0" err="1">
                <a:latin typeface="Times New Roman" panose="02020603050405020304" pitchFamily="18" charset="0"/>
                <a:cs typeface="Times New Roman" panose="02020603050405020304" pitchFamily="18" charset="0"/>
              </a:rPr>
              <a:t>Lindenmeier</a:t>
            </a:r>
            <a:r>
              <a:rPr lang="en-US" dirty="0">
                <a:latin typeface="Times New Roman" panose="02020603050405020304" pitchFamily="18" charset="0"/>
                <a:cs typeface="Times New Roman" panose="02020603050405020304" pitchFamily="18" charset="0"/>
              </a:rPr>
              <a:t>, J. and Arnold, C., 2020. Do emotional solidarity factors mediate the effect of personality traits on the inclination to use nonmonetary peer-to-peer accommodation networks?. </a:t>
            </a:r>
            <a:r>
              <a:rPr lang="en-US" i="1" dirty="0">
                <a:latin typeface="Times New Roman" panose="02020603050405020304" pitchFamily="18" charset="0"/>
                <a:cs typeface="Times New Roman" panose="02020603050405020304" pitchFamily="18" charset="0"/>
              </a:rPr>
              <a:t>Journal of Travel Research</a:t>
            </a:r>
            <a:r>
              <a:rPr lang="en-US" dirty="0">
                <a:latin typeface="Times New Roman" panose="02020603050405020304" pitchFamily="18" charset="0"/>
                <a:cs typeface="Times New Roman" panose="02020603050405020304" pitchFamily="18" charset="0"/>
              </a:rPr>
              <a:t>, p.0047287519895127.</a:t>
            </a:r>
          </a:p>
          <a:p>
            <a:pPr lvl="0"/>
            <a:r>
              <a:rPr lang="en-US" dirty="0">
                <a:latin typeface="Times New Roman" panose="02020603050405020304" pitchFamily="18" charset="0"/>
                <a:cs typeface="Times New Roman" panose="02020603050405020304" pitchFamily="18" charset="0"/>
              </a:rPr>
              <a:t>Liu, J., Park, J., </a:t>
            </a:r>
            <a:r>
              <a:rPr lang="en-US" dirty="0" err="1">
                <a:latin typeface="Times New Roman" panose="02020603050405020304" pitchFamily="18" charset="0"/>
                <a:cs typeface="Times New Roman" panose="02020603050405020304" pitchFamily="18" charset="0"/>
              </a:rPr>
              <a:t>Xie</a:t>
            </a:r>
            <a:r>
              <a:rPr lang="en-US" dirty="0">
                <a:latin typeface="Times New Roman" panose="02020603050405020304" pitchFamily="18" charset="0"/>
                <a:cs typeface="Times New Roman" panose="02020603050405020304" pitchFamily="18" charset="0"/>
              </a:rPr>
              <a:t>, K., Song, H. and Chen, W., 2020. Effect of commercial neighbors on the online popularity of peer-to-peer accommodation-sharing properties. </a:t>
            </a:r>
            <a:r>
              <a:rPr lang="en-US" i="1" dirty="0">
                <a:latin typeface="Times New Roman" panose="02020603050405020304" pitchFamily="18" charset="0"/>
                <a:cs typeface="Times New Roman" panose="02020603050405020304" pitchFamily="18" charset="0"/>
              </a:rPr>
              <a:t>Journal of Hospitality &amp; Tourism Research</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44</a:t>
            </a:r>
            <a:r>
              <a:rPr lang="en-US" dirty="0">
                <a:latin typeface="Times New Roman" panose="02020603050405020304" pitchFamily="18" charset="0"/>
                <a:cs typeface="Times New Roman" panose="02020603050405020304" pitchFamily="18" charset="0"/>
              </a:rPr>
              <a:t>(5), pp.780-805.</a:t>
            </a:r>
          </a:p>
          <a:p>
            <a:pPr lvl="0"/>
            <a:r>
              <a:rPr lang="en-US" dirty="0" err="1">
                <a:latin typeface="Times New Roman" panose="02020603050405020304" pitchFamily="18" charset="0"/>
                <a:cs typeface="Times New Roman" panose="02020603050405020304" pitchFamily="18" charset="0"/>
              </a:rPr>
              <a:t>Mahadevan</a:t>
            </a:r>
            <a:r>
              <a:rPr lang="en-US" dirty="0">
                <a:latin typeface="Times New Roman" panose="02020603050405020304" pitchFamily="18" charset="0"/>
                <a:cs typeface="Times New Roman" panose="02020603050405020304" pitchFamily="18" charset="0"/>
              </a:rPr>
              <a:t>, R., 2018. Examination of motivations and attitudes of peer-to-peer users in the accommodation sharing economy. </a:t>
            </a:r>
            <a:r>
              <a:rPr lang="en-US" i="1" dirty="0">
                <a:latin typeface="Times New Roman" panose="02020603050405020304" pitchFamily="18" charset="0"/>
                <a:cs typeface="Times New Roman" panose="02020603050405020304" pitchFamily="18" charset="0"/>
              </a:rPr>
              <a:t>Journal of Hospitality Marketing &amp; Management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27</a:t>
            </a:r>
            <a:r>
              <a:rPr lang="en-US" dirty="0">
                <a:latin typeface="Times New Roman" panose="02020603050405020304" pitchFamily="18" charset="0"/>
                <a:cs typeface="Times New Roman" panose="02020603050405020304" pitchFamily="18" charset="0"/>
              </a:rPr>
              <a:t>(6), pp.679-692.</a:t>
            </a:r>
          </a:p>
          <a:p>
            <a:pPr lvl="0"/>
            <a:r>
              <a:rPr lang="en-US" dirty="0" err="1">
                <a:latin typeface="Times New Roman" panose="02020603050405020304" pitchFamily="18" charset="0"/>
                <a:cs typeface="Times New Roman" panose="02020603050405020304" pitchFamily="18" charset="0"/>
              </a:rPr>
              <a:t>Pesonen</a:t>
            </a:r>
            <a:r>
              <a:rPr lang="en-US" dirty="0">
                <a:latin typeface="Times New Roman" panose="02020603050405020304" pitchFamily="18" charset="0"/>
                <a:cs typeface="Times New Roman" panose="02020603050405020304" pitchFamily="18" charset="0"/>
              </a:rPr>
              <a:t>, J. and </a:t>
            </a:r>
            <a:r>
              <a:rPr lang="en-US" dirty="0" err="1">
                <a:latin typeface="Times New Roman" panose="02020603050405020304" pitchFamily="18" charset="0"/>
                <a:cs typeface="Times New Roman" panose="02020603050405020304" pitchFamily="18" charset="0"/>
              </a:rPr>
              <a:t>Tussyadiah</a:t>
            </a:r>
            <a:r>
              <a:rPr lang="en-US" dirty="0">
                <a:latin typeface="Times New Roman" panose="02020603050405020304" pitchFamily="18" charset="0"/>
                <a:cs typeface="Times New Roman" panose="02020603050405020304" pitchFamily="18" charset="0"/>
              </a:rPr>
              <a:t>, I., 2017. Peer-to-peer accommodation: drivers and user profiles. In </a:t>
            </a:r>
            <a:r>
              <a:rPr lang="en-US" i="1" dirty="0">
                <a:latin typeface="Times New Roman" panose="02020603050405020304" pitchFamily="18" charset="0"/>
                <a:cs typeface="Times New Roman" panose="02020603050405020304" pitchFamily="18" charset="0"/>
              </a:rPr>
              <a:t>Collaborative economy and tourism</a:t>
            </a:r>
            <a:r>
              <a:rPr lang="en-US" dirty="0">
                <a:latin typeface="Times New Roman" panose="02020603050405020304" pitchFamily="18" charset="0"/>
                <a:cs typeface="Times New Roman" panose="02020603050405020304" pitchFamily="18" charset="0"/>
              </a:rPr>
              <a:t> (pp. 285-303). Springer, Cham.</a:t>
            </a:r>
          </a:p>
          <a:p>
            <a:pPr lvl="0"/>
            <a:r>
              <a:rPr lang="en-US" dirty="0" err="1">
                <a:latin typeface="Times New Roman" panose="02020603050405020304" pitchFamily="18" charset="0"/>
                <a:cs typeface="Times New Roman" panose="02020603050405020304" pitchFamily="18" charset="0"/>
              </a:rPr>
              <a:t>Sigala</a:t>
            </a:r>
            <a:r>
              <a:rPr lang="en-US" dirty="0">
                <a:latin typeface="Times New Roman" panose="02020603050405020304" pitchFamily="18" charset="0"/>
                <a:cs typeface="Times New Roman" panose="02020603050405020304" pitchFamily="18" charset="0"/>
              </a:rPr>
              <a:t>, M. and </a:t>
            </a:r>
            <a:r>
              <a:rPr lang="en-US" dirty="0" err="1">
                <a:latin typeface="Times New Roman" panose="02020603050405020304" pitchFamily="18" charset="0"/>
                <a:cs typeface="Times New Roman" panose="02020603050405020304" pitchFamily="18" charset="0"/>
              </a:rPr>
              <a:t>Dolnicar</a:t>
            </a:r>
            <a:r>
              <a:rPr lang="en-US" dirty="0">
                <a:latin typeface="Times New Roman" panose="02020603050405020304" pitchFamily="18" charset="0"/>
                <a:cs typeface="Times New Roman" panose="02020603050405020304" pitchFamily="18" charset="0"/>
              </a:rPr>
              <a:t>, S., 2017. Entrepreneurship opportunities.</a:t>
            </a:r>
          </a:p>
          <a:p>
            <a:pPr lvl="0"/>
            <a:r>
              <a:rPr lang="en-US" dirty="0" err="1">
                <a:latin typeface="Times New Roman" panose="02020603050405020304" pitchFamily="18" charset="0"/>
                <a:cs typeface="Times New Roman" panose="02020603050405020304" pitchFamily="18" charset="0"/>
              </a:rPr>
              <a:t>Sundararajan</a:t>
            </a:r>
            <a:r>
              <a:rPr lang="en-US" dirty="0">
                <a:latin typeface="Times New Roman" panose="02020603050405020304" pitchFamily="18" charset="0"/>
                <a:cs typeface="Times New Roman" panose="02020603050405020304" pitchFamily="18" charset="0"/>
              </a:rPr>
              <a:t>, A., 2014. Peer-to-peer businesses and the sharing (collaborative) economy: Overview, economic effects and regulatory issues. </a:t>
            </a:r>
            <a:r>
              <a:rPr lang="en-US" i="1" dirty="0">
                <a:latin typeface="Times New Roman" panose="02020603050405020304" pitchFamily="18" charset="0"/>
                <a:cs typeface="Times New Roman" panose="02020603050405020304" pitchFamily="18" charset="0"/>
              </a:rPr>
              <a:t>Written testimony for the hearing titled The Power of Connection: Peer to Peer Businesses</a:t>
            </a:r>
            <a:r>
              <a:rPr lang="en-US" dirty="0">
                <a:latin typeface="Times New Roman" panose="02020603050405020304" pitchFamily="18" charset="0"/>
                <a:cs typeface="Times New Roman" panose="02020603050405020304" pitchFamily="18" charset="0"/>
              </a:rPr>
              <a:t>, pp.1-7.</a:t>
            </a:r>
          </a:p>
          <a:p>
            <a:pPr lvl="0"/>
            <a:r>
              <a:rPr lang="en-US" dirty="0" err="1">
                <a:latin typeface="Times New Roman" panose="02020603050405020304" pitchFamily="18" charset="0"/>
                <a:cs typeface="Times New Roman" panose="02020603050405020304" pitchFamily="18" charset="0"/>
              </a:rPr>
              <a:t>Tussyadiah</a:t>
            </a:r>
            <a:r>
              <a:rPr lang="en-US" dirty="0">
                <a:latin typeface="Times New Roman" panose="02020603050405020304" pitchFamily="18" charset="0"/>
                <a:cs typeface="Times New Roman" panose="02020603050405020304" pitchFamily="18" charset="0"/>
              </a:rPr>
              <a:t>, I.P. and Zach, F., 2017. Identifying salient attributes of peer-to-peer accommodation experience. </a:t>
            </a:r>
            <a:r>
              <a:rPr lang="en-US" i="1" dirty="0">
                <a:latin typeface="Times New Roman" panose="02020603050405020304" pitchFamily="18" charset="0"/>
                <a:cs typeface="Times New Roman" panose="02020603050405020304" pitchFamily="18" charset="0"/>
              </a:rPr>
              <a:t>Journal of Travel &amp; Tourism Marketing</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34</a:t>
            </a:r>
            <a:r>
              <a:rPr lang="en-US" dirty="0">
                <a:latin typeface="Times New Roman" panose="02020603050405020304" pitchFamily="18" charset="0"/>
                <a:cs typeface="Times New Roman" panose="02020603050405020304" pitchFamily="18" charset="0"/>
              </a:rPr>
              <a:t>(5), pp.636-652.</a:t>
            </a:r>
          </a:p>
          <a:p>
            <a:pPr lvl="0"/>
            <a:r>
              <a:rPr lang="en-US" dirty="0">
                <a:latin typeface="Times New Roman" panose="02020603050405020304" pitchFamily="18" charset="0"/>
                <a:cs typeface="Times New Roman" panose="02020603050405020304" pitchFamily="18" charset="0"/>
              </a:rPr>
              <a:t>Yan, R., Zhang, K.Z. and Yu, Y., 2019. Switching from hotels to peer-to-peer accommodation: an empirical study. Information Technology &amp; People.</a:t>
            </a:r>
          </a:p>
          <a:p>
            <a:pPr lvl="0"/>
            <a:r>
              <a:rPr lang="en-US" dirty="0">
                <a:latin typeface="Times New Roman" panose="02020603050405020304" pitchFamily="18" charset="0"/>
                <a:cs typeface="Times New Roman" panose="02020603050405020304" pitchFamily="18" charset="0"/>
              </a:rPr>
              <a:t>Zhang, G., Wang, R. and Cheng, M., 2020. Peer-to-peer accommodation experience: A Chinese cultural perspective. </a:t>
            </a:r>
            <a:r>
              <a:rPr lang="en-US" i="1" dirty="0">
                <a:latin typeface="Times New Roman" panose="02020603050405020304" pitchFamily="18" charset="0"/>
                <a:cs typeface="Times New Roman" panose="02020603050405020304" pitchFamily="18" charset="0"/>
              </a:rPr>
              <a:t>Tourism Management Perspectives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33</a:t>
            </a:r>
            <a:r>
              <a:rPr lang="en-US" dirty="0">
                <a:latin typeface="Times New Roman" panose="02020603050405020304" pitchFamily="18" charset="0"/>
                <a:cs typeface="Times New Roman" panose="02020603050405020304" pitchFamily="18" charset="0"/>
              </a:rPr>
              <a:t>, p.100621.</a:t>
            </a:r>
          </a:p>
          <a:p>
            <a:endParaRPr lang="en-US" dirty="0"/>
          </a:p>
        </p:txBody>
      </p:sp>
    </p:spTree>
    <p:extLst>
      <p:ext uri="{BB962C8B-B14F-4D97-AF65-F5344CB8AC3E}">
        <p14:creationId xmlns:p14="http://schemas.microsoft.com/office/powerpoint/2010/main" xmlns="" val="375316940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3133</TotalTime>
  <Words>3513</Words>
  <Application>Microsoft Office PowerPoint</Application>
  <PresentationFormat>Custom</PresentationFormat>
  <Paragraphs>213</Paragraphs>
  <Slides>15</Slides>
  <Notes>15</Notes>
  <HiddenSlides>0</HiddenSlides>
  <MMClips>13</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Ion</vt:lpstr>
      <vt:lpstr>Peer-to-Peer Accommodation Network </vt:lpstr>
      <vt:lpstr>Introduction </vt:lpstr>
      <vt:lpstr>Aim of the study.</vt:lpstr>
      <vt:lpstr>Chapter 4. How Airbnb creates value.  </vt:lpstr>
      <vt:lpstr>How Airbnb creates value</vt:lpstr>
      <vt:lpstr>Chapter 10. Supporting Events. </vt:lpstr>
      <vt:lpstr>Supporting Events</vt:lpstr>
      <vt:lpstr>Analysis </vt:lpstr>
      <vt:lpstr>Chapter 14. impacts on employment.</vt:lpstr>
      <vt:lpstr>Workforce Trends in hospitality and tourism.  </vt:lpstr>
      <vt:lpstr>Network as part of the problem </vt:lpstr>
      <vt:lpstr>Network as part of the solution  </vt:lpstr>
      <vt:lpstr>Analysis </vt:lpstr>
      <vt:lpstr>Reference list</vt:lpstr>
      <vt:lpstr>Reference list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dc:title>
  <dc:creator>L0237_User</dc:creator>
  <cp:lastModifiedBy>Asus</cp:lastModifiedBy>
  <cp:revision>73</cp:revision>
  <dcterms:created xsi:type="dcterms:W3CDTF">2021-02-04T11:31:37Z</dcterms:created>
  <dcterms:modified xsi:type="dcterms:W3CDTF">2021-02-23T17:33:08Z</dcterms:modified>
</cp:coreProperties>
</file>