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8513685-BF86-4ACF-9F15-5E796276FFF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44C6006-CF03-4BC0-97AA-1CD87227AE96}">
      <dgm:prSet/>
      <dgm:spPr/>
      <dgm:t>
        <a:bodyPr/>
        <a:lstStyle/>
        <a:p>
          <a:r>
            <a:rPr lang="en-US" baseline="0"/>
            <a:t>There are various employee engagement models discover here in William Kahn employee engagement are discussing (Kahn, 2017)</a:t>
          </a:r>
          <a:endParaRPr lang="en-US"/>
        </a:p>
      </dgm:t>
    </dgm:pt>
    <dgm:pt modelId="{0768F349-0AD8-4FB8-B9EC-D939330E8506}" type="parTrans" cxnId="{034DEB00-EABF-4E05-8FAA-DA60545A2C8B}">
      <dgm:prSet/>
      <dgm:spPr/>
      <dgm:t>
        <a:bodyPr/>
        <a:lstStyle/>
        <a:p>
          <a:endParaRPr lang="en-US"/>
        </a:p>
      </dgm:t>
    </dgm:pt>
    <dgm:pt modelId="{DB5C2B82-A921-4FC1-BD56-37EF6A0B7EFF}" type="sibTrans" cxnId="{034DEB00-EABF-4E05-8FAA-DA60545A2C8B}">
      <dgm:prSet/>
      <dgm:spPr/>
      <dgm:t>
        <a:bodyPr/>
        <a:lstStyle/>
        <a:p>
          <a:endParaRPr lang="en-US"/>
        </a:p>
      </dgm:t>
    </dgm:pt>
    <dgm:pt modelId="{AE84E09A-AC1F-4C98-9D7F-4CEFEDA0C262}">
      <dgm:prSet/>
      <dgm:spPr/>
      <dgm:t>
        <a:bodyPr/>
        <a:lstStyle/>
        <a:p>
          <a:r>
            <a:rPr lang="en-US" baseline="0"/>
            <a:t>The William Kahn Psychologist discovered its employee engagement model in 1990. </a:t>
          </a:r>
          <a:endParaRPr lang="en-US"/>
        </a:p>
      </dgm:t>
    </dgm:pt>
    <dgm:pt modelId="{92DDAA66-0B8B-4051-88B4-CF9744D00E40}" type="parTrans" cxnId="{A696FA6B-1268-4351-AC65-2774B34CD4EC}">
      <dgm:prSet/>
      <dgm:spPr/>
      <dgm:t>
        <a:bodyPr/>
        <a:lstStyle/>
        <a:p>
          <a:endParaRPr lang="en-US"/>
        </a:p>
      </dgm:t>
    </dgm:pt>
    <dgm:pt modelId="{AA8EB000-CCCD-448D-88E8-93B1DDB41FB3}" type="sibTrans" cxnId="{A696FA6B-1268-4351-AC65-2774B34CD4EC}">
      <dgm:prSet/>
      <dgm:spPr/>
      <dgm:t>
        <a:bodyPr/>
        <a:lstStyle/>
        <a:p>
          <a:endParaRPr lang="en-US"/>
        </a:p>
      </dgm:t>
    </dgm:pt>
    <dgm:pt modelId="{6F29116B-65A8-4E52-BA9B-EED862CF5895}" type="pres">
      <dgm:prSet presAssocID="{68513685-BF86-4ACF-9F15-5E796276FFFB}" presName="hierChild1" presStyleCnt="0">
        <dgm:presLayoutVars>
          <dgm:chPref val="1"/>
          <dgm:dir/>
          <dgm:animOne val="branch"/>
          <dgm:animLvl val="lvl"/>
          <dgm:resizeHandles/>
        </dgm:presLayoutVars>
      </dgm:prSet>
      <dgm:spPr/>
    </dgm:pt>
    <dgm:pt modelId="{BAA696E1-C48E-435F-91E0-B3B4EADAA9DA}" type="pres">
      <dgm:prSet presAssocID="{E44C6006-CF03-4BC0-97AA-1CD87227AE96}" presName="hierRoot1" presStyleCnt="0"/>
      <dgm:spPr/>
    </dgm:pt>
    <dgm:pt modelId="{B6414E05-90DB-4A9C-8A9B-E3FD09DE1DE1}" type="pres">
      <dgm:prSet presAssocID="{E44C6006-CF03-4BC0-97AA-1CD87227AE96}" presName="composite" presStyleCnt="0"/>
      <dgm:spPr/>
    </dgm:pt>
    <dgm:pt modelId="{D8836AD5-D3F7-44DF-A2D3-8755EE48774A}" type="pres">
      <dgm:prSet presAssocID="{E44C6006-CF03-4BC0-97AA-1CD87227AE96}" presName="background" presStyleLbl="node0" presStyleIdx="0" presStyleCnt="2"/>
      <dgm:spPr/>
    </dgm:pt>
    <dgm:pt modelId="{D590C796-2379-48DF-993D-16EFDF46F55D}" type="pres">
      <dgm:prSet presAssocID="{E44C6006-CF03-4BC0-97AA-1CD87227AE96}" presName="text" presStyleLbl="fgAcc0" presStyleIdx="0" presStyleCnt="2">
        <dgm:presLayoutVars>
          <dgm:chPref val="3"/>
        </dgm:presLayoutVars>
      </dgm:prSet>
      <dgm:spPr/>
    </dgm:pt>
    <dgm:pt modelId="{0795B6B2-99C0-4C5F-BA13-397C1C3E3465}" type="pres">
      <dgm:prSet presAssocID="{E44C6006-CF03-4BC0-97AA-1CD87227AE96}" presName="hierChild2" presStyleCnt="0"/>
      <dgm:spPr/>
    </dgm:pt>
    <dgm:pt modelId="{C268801E-C298-41E0-8EEC-0DFE31242F96}" type="pres">
      <dgm:prSet presAssocID="{AE84E09A-AC1F-4C98-9D7F-4CEFEDA0C262}" presName="hierRoot1" presStyleCnt="0"/>
      <dgm:spPr/>
    </dgm:pt>
    <dgm:pt modelId="{9598AC2C-CE22-4ACE-9C26-61DC8D1BCBC2}" type="pres">
      <dgm:prSet presAssocID="{AE84E09A-AC1F-4C98-9D7F-4CEFEDA0C262}" presName="composite" presStyleCnt="0"/>
      <dgm:spPr/>
    </dgm:pt>
    <dgm:pt modelId="{9CE65F4D-103E-4408-A593-CA0FE57D2805}" type="pres">
      <dgm:prSet presAssocID="{AE84E09A-AC1F-4C98-9D7F-4CEFEDA0C262}" presName="background" presStyleLbl="node0" presStyleIdx="1" presStyleCnt="2"/>
      <dgm:spPr/>
    </dgm:pt>
    <dgm:pt modelId="{807AAF46-B7F4-48D0-8D78-29C0070956D6}" type="pres">
      <dgm:prSet presAssocID="{AE84E09A-AC1F-4C98-9D7F-4CEFEDA0C262}" presName="text" presStyleLbl="fgAcc0" presStyleIdx="1" presStyleCnt="2">
        <dgm:presLayoutVars>
          <dgm:chPref val="3"/>
        </dgm:presLayoutVars>
      </dgm:prSet>
      <dgm:spPr/>
    </dgm:pt>
    <dgm:pt modelId="{E0DDD116-3F06-4D48-9AD0-0F1E4A75B6E0}" type="pres">
      <dgm:prSet presAssocID="{AE84E09A-AC1F-4C98-9D7F-4CEFEDA0C262}" presName="hierChild2" presStyleCnt="0"/>
      <dgm:spPr/>
    </dgm:pt>
  </dgm:ptLst>
  <dgm:cxnLst>
    <dgm:cxn modelId="{034DEB00-EABF-4E05-8FAA-DA60545A2C8B}" srcId="{68513685-BF86-4ACF-9F15-5E796276FFFB}" destId="{E44C6006-CF03-4BC0-97AA-1CD87227AE96}" srcOrd="0" destOrd="0" parTransId="{0768F349-0AD8-4FB8-B9EC-D939330E8506}" sibTransId="{DB5C2B82-A921-4FC1-BD56-37EF6A0B7EFF}"/>
    <dgm:cxn modelId="{78C15F16-0BD4-4633-8651-11AAFB523778}" type="presOf" srcId="{E44C6006-CF03-4BC0-97AA-1CD87227AE96}" destId="{D590C796-2379-48DF-993D-16EFDF46F55D}" srcOrd="0" destOrd="0" presId="urn:microsoft.com/office/officeart/2005/8/layout/hierarchy1"/>
    <dgm:cxn modelId="{A696FA6B-1268-4351-AC65-2774B34CD4EC}" srcId="{68513685-BF86-4ACF-9F15-5E796276FFFB}" destId="{AE84E09A-AC1F-4C98-9D7F-4CEFEDA0C262}" srcOrd="1" destOrd="0" parTransId="{92DDAA66-0B8B-4051-88B4-CF9744D00E40}" sibTransId="{AA8EB000-CCCD-448D-88E8-93B1DDB41FB3}"/>
    <dgm:cxn modelId="{A79BF39D-0507-46D6-A53B-A5523EB2DB26}" type="presOf" srcId="{68513685-BF86-4ACF-9F15-5E796276FFFB}" destId="{6F29116B-65A8-4E52-BA9B-EED862CF5895}" srcOrd="0" destOrd="0" presId="urn:microsoft.com/office/officeart/2005/8/layout/hierarchy1"/>
    <dgm:cxn modelId="{359548AC-D419-4071-A775-1FFC27340979}" type="presOf" srcId="{AE84E09A-AC1F-4C98-9D7F-4CEFEDA0C262}" destId="{807AAF46-B7F4-48D0-8D78-29C0070956D6}" srcOrd="0" destOrd="0" presId="urn:microsoft.com/office/officeart/2005/8/layout/hierarchy1"/>
    <dgm:cxn modelId="{D251D26E-C4BF-4F16-891E-07B48AACCB78}" type="presParOf" srcId="{6F29116B-65A8-4E52-BA9B-EED862CF5895}" destId="{BAA696E1-C48E-435F-91E0-B3B4EADAA9DA}" srcOrd="0" destOrd="0" presId="urn:microsoft.com/office/officeart/2005/8/layout/hierarchy1"/>
    <dgm:cxn modelId="{9E62FDF0-B9AB-42FA-894D-837BCAA1B7AC}" type="presParOf" srcId="{BAA696E1-C48E-435F-91E0-B3B4EADAA9DA}" destId="{B6414E05-90DB-4A9C-8A9B-E3FD09DE1DE1}" srcOrd="0" destOrd="0" presId="urn:microsoft.com/office/officeart/2005/8/layout/hierarchy1"/>
    <dgm:cxn modelId="{DE531F37-D1F8-423C-AE8B-151633AF0EA6}" type="presParOf" srcId="{B6414E05-90DB-4A9C-8A9B-E3FD09DE1DE1}" destId="{D8836AD5-D3F7-44DF-A2D3-8755EE48774A}" srcOrd="0" destOrd="0" presId="urn:microsoft.com/office/officeart/2005/8/layout/hierarchy1"/>
    <dgm:cxn modelId="{E175A282-3D06-4B03-A048-EC959964E5A7}" type="presParOf" srcId="{B6414E05-90DB-4A9C-8A9B-E3FD09DE1DE1}" destId="{D590C796-2379-48DF-993D-16EFDF46F55D}" srcOrd="1" destOrd="0" presId="urn:microsoft.com/office/officeart/2005/8/layout/hierarchy1"/>
    <dgm:cxn modelId="{30BD8E39-080E-4F21-820B-45B8967E4DE9}" type="presParOf" srcId="{BAA696E1-C48E-435F-91E0-B3B4EADAA9DA}" destId="{0795B6B2-99C0-4C5F-BA13-397C1C3E3465}" srcOrd="1" destOrd="0" presId="urn:microsoft.com/office/officeart/2005/8/layout/hierarchy1"/>
    <dgm:cxn modelId="{D14CF22A-9C88-49E2-B7C1-D5BD74DF1002}" type="presParOf" srcId="{6F29116B-65A8-4E52-BA9B-EED862CF5895}" destId="{C268801E-C298-41E0-8EEC-0DFE31242F96}" srcOrd="1" destOrd="0" presId="urn:microsoft.com/office/officeart/2005/8/layout/hierarchy1"/>
    <dgm:cxn modelId="{DE70FC56-81AF-4519-96ED-BC431D782791}" type="presParOf" srcId="{C268801E-C298-41E0-8EEC-0DFE31242F96}" destId="{9598AC2C-CE22-4ACE-9C26-61DC8D1BCBC2}" srcOrd="0" destOrd="0" presId="urn:microsoft.com/office/officeart/2005/8/layout/hierarchy1"/>
    <dgm:cxn modelId="{2C741286-A3D8-4BF4-9A82-3ACD7DB50D5F}" type="presParOf" srcId="{9598AC2C-CE22-4ACE-9C26-61DC8D1BCBC2}" destId="{9CE65F4D-103E-4408-A593-CA0FE57D2805}" srcOrd="0" destOrd="0" presId="urn:microsoft.com/office/officeart/2005/8/layout/hierarchy1"/>
    <dgm:cxn modelId="{C52FA499-5AFE-4A52-8DDE-CD6C7AFA2AB9}" type="presParOf" srcId="{9598AC2C-CE22-4ACE-9C26-61DC8D1BCBC2}" destId="{807AAF46-B7F4-48D0-8D78-29C0070956D6}" srcOrd="1" destOrd="0" presId="urn:microsoft.com/office/officeart/2005/8/layout/hierarchy1"/>
    <dgm:cxn modelId="{3D43300C-B21F-4C1B-AECB-D17F1E9DECAD}" type="presParOf" srcId="{C268801E-C298-41E0-8EEC-0DFE31242F96}" destId="{E0DDD116-3F06-4D48-9AD0-0F1E4A75B6E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7E679F-6891-4AFB-BC49-E636310ABFB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B6CB59-341A-434F-A93A-0DC006D653DD}">
      <dgm:prSet/>
      <dgm:spPr/>
      <dgm:t>
        <a:bodyPr/>
        <a:lstStyle/>
        <a:p>
          <a:r>
            <a:rPr lang="en-US" baseline="0"/>
            <a:t>William Kahn was the first psychologist and researcher who discovered the concept of employee engagement.</a:t>
          </a:r>
          <a:endParaRPr lang="en-US"/>
        </a:p>
      </dgm:t>
    </dgm:pt>
    <dgm:pt modelId="{21CFA334-E446-489B-A187-6ACE13854799}" type="parTrans" cxnId="{1D26467D-729F-4B70-A1C7-0B669DC1DD18}">
      <dgm:prSet/>
      <dgm:spPr/>
      <dgm:t>
        <a:bodyPr/>
        <a:lstStyle/>
        <a:p>
          <a:endParaRPr lang="en-US"/>
        </a:p>
      </dgm:t>
    </dgm:pt>
    <dgm:pt modelId="{ADB96A49-F64A-4BCC-9343-9A58B267B4E9}" type="sibTrans" cxnId="{1D26467D-729F-4B70-A1C7-0B669DC1DD18}">
      <dgm:prSet/>
      <dgm:spPr/>
      <dgm:t>
        <a:bodyPr/>
        <a:lstStyle/>
        <a:p>
          <a:endParaRPr lang="en-US"/>
        </a:p>
      </dgm:t>
    </dgm:pt>
    <dgm:pt modelId="{564E5A39-EBAA-49B5-96E6-00E60739D70A}">
      <dgm:prSet/>
      <dgm:spPr/>
      <dgm:t>
        <a:bodyPr/>
        <a:lstStyle/>
        <a:p>
          <a:r>
            <a:rPr lang="en-US" baseline="0"/>
            <a:t>Kahn analyses that there are three psychological conditions that can allow employee engagement. </a:t>
          </a:r>
          <a:endParaRPr lang="en-US"/>
        </a:p>
      </dgm:t>
    </dgm:pt>
    <dgm:pt modelId="{71124CED-4EDA-430E-BE59-99850813FDCF}" type="parTrans" cxnId="{BD643148-2AF5-49EA-B0A3-6BA05CEC87EF}">
      <dgm:prSet/>
      <dgm:spPr/>
      <dgm:t>
        <a:bodyPr/>
        <a:lstStyle/>
        <a:p>
          <a:endParaRPr lang="en-US"/>
        </a:p>
      </dgm:t>
    </dgm:pt>
    <dgm:pt modelId="{0E6DB381-785E-4204-8D68-715C07213F64}" type="sibTrans" cxnId="{BD643148-2AF5-49EA-B0A3-6BA05CEC87EF}">
      <dgm:prSet/>
      <dgm:spPr/>
      <dgm:t>
        <a:bodyPr/>
        <a:lstStyle/>
        <a:p>
          <a:endParaRPr lang="en-US"/>
        </a:p>
      </dgm:t>
    </dgm:pt>
    <dgm:pt modelId="{38A4410D-36C2-4CE6-8FDB-4C59920ED85D}">
      <dgm:prSet/>
      <dgm:spPr/>
      <dgm:t>
        <a:bodyPr/>
        <a:lstStyle/>
        <a:p>
          <a:r>
            <a:rPr lang="en-US" baseline="0"/>
            <a:t>"Meaningfulness" inspires the employees in the organisation so they can be loyal.</a:t>
          </a:r>
          <a:endParaRPr lang="en-US"/>
        </a:p>
      </dgm:t>
    </dgm:pt>
    <dgm:pt modelId="{FE32B53B-3036-40BD-86D0-128505F6816E}" type="parTrans" cxnId="{B5600B17-DC3A-4192-A47D-59A51B10CD31}">
      <dgm:prSet/>
      <dgm:spPr/>
      <dgm:t>
        <a:bodyPr/>
        <a:lstStyle/>
        <a:p>
          <a:endParaRPr lang="en-US"/>
        </a:p>
      </dgm:t>
    </dgm:pt>
    <dgm:pt modelId="{4160E90F-4444-4B7B-907E-DADBF462AE7F}" type="sibTrans" cxnId="{B5600B17-DC3A-4192-A47D-59A51B10CD31}">
      <dgm:prSet/>
      <dgm:spPr/>
      <dgm:t>
        <a:bodyPr/>
        <a:lstStyle/>
        <a:p>
          <a:endParaRPr lang="en-US"/>
        </a:p>
      </dgm:t>
    </dgm:pt>
    <dgm:pt modelId="{AA385E29-6D72-4D3C-B50C-A06545731FC0}">
      <dgm:prSet/>
      <dgm:spPr/>
      <dgm:t>
        <a:bodyPr/>
        <a:lstStyle/>
        <a:p>
          <a:r>
            <a:rPr lang="en-US" baseline="0"/>
            <a:t>The term "Safety" elaborates when the employees do not scold by anyone,.</a:t>
          </a:r>
          <a:endParaRPr lang="en-US"/>
        </a:p>
      </dgm:t>
    </dgm:pt>
    <dgm:pt modelId="{8E019CBC-1927-417C-9913-0ADBA6BE7E64}" type="parTrans" cxnId="{DD2CB5CE-A535-48F8-8DA7-A2C892C75A8C}">
      <dgm:prSet/>
      <dgm:spPr/>
      <dgm:t>
        <a:bodyPr/>
        <a:lstStyle/>
        <a:p>
          <a:endParaRPr lang="en-US"/>
        </a:p>
      </dgm:t>
    </dgm:pt>
    <dgm:pt modelId="{B4622B45-DAAB-44B7-8772-DF378DDE529A}" type="sibTrans" cxnId="{DD2CB5CE-A535-48F8-8DA7-A2C892C75A8C}">
      <dgm:prSet/>
      <dgm:spPr/>
      <dgm:t>
        <a:bodyPr/>
        <a:lstStyle/>
        <a:p>
          <a:endParaRPr lang="en-US"/>
        </a:p>
      </dgm:t>
    </dgm:pt>
    <dgm:pt modelId="{CF05338B-70AA-4F5D-8DA7-6E6A367D83B4}">
      <dgm:prSet/>
      <dgm:spPr/>
      <dgm:t>
        <a:bodyPr/>
        <a:lstStyle/>
        <a:p>
          <a:r>
            <a:rPr lang="en-US" baseline="0"/>
            <a:t>As an outcome, they are satisfied with their organisation psychologically. </a:t>
          </a:r>
          <a:endParaRPr lang="en-US"/>
        </a:p>
      </dgm:t>
    </dgm:pt>
    <dgm:pt modelId="{C06511A2-7314-445C-A3AC-88091F6A47BB}" type="parTrans" cxnId="{893AAF3D-5DAA-4EA5-A91F-BF544110F5E2}">
      <dgm:prSet/>
      <dgm:spPr/>
      <dgm:t>
        <a:bodyPr/>
        <a:lstStyle/>
        <a:p>
          <a:endParaRPr lang="en-US"/>
        </a:p>
      </dgm:t>
    </dgm:pt>
    <dgm:pt modelId="{B5B16FB6-0C8B-4F07-8DD0-20C0B3E350D6}" type="sibTrans" cxnId="{893AAF3D-5DAA-4EA5-A91F-BF544110F5E2}">
      <dgm:prSet/>
      <dgm:spPr/>
      <dgm:t>
        <a:bodyPr/>
        <a:lstStyle/>
        <a:p>
          <a:endParaRPr lang="en-US"/>
        </a:p>
      </dgm:t>
    </dgm:pt>
    <dgm:pt modelId="{C20CDA29-5B0E-4B98-9399-48B83786DBEA}">
      <dgm:prSet/>
      <dgm:spPr/>
      <dgm:t>
        <a:bodyPr/>
        <a:lstStyle/>
        <a:p>
          <a:r>
            <a:rPr lang="en-US" baseline="0"/>
            <a:t>The employee feels free from any fear and easily works in the workplace and engages with other employees (Kahn, 2019).</a:t>
          </a:r>
          <a:endParaRPr lang="en-US"/>
        </a:p>
      </dgm:t>
    </dgm:pt>
    <dgm:pt modelId="{E50001CE-0690-448A-9436-B0331B7011B6}" type="parTrans" cxnId="{63D2A493-A851-487C-8D8A-A681647D1E16}">
      <dgm:prSet/>
      <dgm:spPr/>
      <dgm:t>
        <a:bodyPr/>
        <a:lstStyle/>
        <a:p>
          <a:endParaRPr lang="en-US"/>
        </a:p>
      </dgm:t>
    </dgm:pt>
    <dgm:pt modelId="{6C1504D0-BA22-49BA-A2BA-AA274E68A518}" type="sibTrans" cxnId="{63D2A493-A851-487C-8D8A-A681647D1E16}">
      <dgm:prSet/>
      <dgm:spPr/>
      <dgm:t>
        <a:bodyPr/>
        <a:lstStyle/>
        <a:p>
          <a:endParaRPr lang="en-US"/>
        </a:p>
      </dgm:t>
    </dgm:pt>
    <dgm:pt modelId="{2901D898-C4EF-4C8B-BA1D-2468B1342029}" type="pres">
      <dgm:prSet presAssocID="{6B7E679F-6891-4AFB-BC49-E636310ABFB2}" presName="root" presStyleCnt="0">
        <dgm:presLayoutVars>
          <dgm:dir/>
          <dgm:resizeHandles val="exact"/>
        </dgm:presLayoutVars>
      </dgm:prSet>
      <dgm:spPr/>
    </dgm:pt>
    <dgm:pt modelId="{72206643-3DE2-492B-B75D-2D924F26C161}" type="pres">
      <dgm:prSet presAssocID="{13B6CB59-341A-434F-A93A-0DC006D653DD}" presName="compNode" presStyleCnt="0"/>
      <dgm:spPr/>
    </dgm:pt>
    <dgm:pt modelId="{233EB9E3-65AF-44B2-BCDE-8131F5217579}" type="pres">
      <dgm:prSet presAssocID="{13B6CB59-341A-434F-A93A-0DC006D653DD}" presName="bgRect" presStyleLbl="bgShp" presStyleIdx="0" presStyleCnt="6"/>
      <dgm:spPr/>
    </dgm:pt>
    <dgm:pt modelId="{7FE8D653-C3AE-4CDF-BF82-8B6FC7B55D8B}" type="pres">
      <dgm:prSet presAssocID="{13B6CB59-341A-434F-A93A-0DC006D653D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4159798-9FA3-4A42-BF10-A5FC05D0E7B0}" type="pres">
      <dgm:prSet presAssocID="{13B6CB59-341A-434F-A93A-0DC006D653DD}" presName="spaceRect" presStyleCnt="0"/>
      <dgm:spPr/>
    </dgm:pt>
    <dgm:pt modelId="{7754D79C-C31E-4CA7-A6AE-46CA24C61ADD}" type="pres">
      <dgm:prSet presAssocID="{13B6CB59-341A-434F-A93A-0DC006D653DD}" presName="parTx" presStyleLbl="revTx" presStyleIdx="0" presStyleCnt="6">
        <dgm:presLayoutVars>
          <dgm:chMax val="0"/>
          <dgm:chPref val="0"/>
        </dgm:presLayoutVars>
      </dgm:prSet>
      <dgm:spPr/>
    </dgm:pt>
    <dgm:pt modelId="{83DB291A-DDE8-45C6-ACB0-BC231AC37763}" type="pres">
      <dgm:prSet presAssocID="{ADB96A49-F64A-4BCC-9343-9A58B267B4E9}" presName="sibTrans" presStyleCnt="0"/>
      <dgm:spPr/>
    </dgm:pt>
    <dgm:pt modelId="{424DD37F-182F-4515-AE01-60A8361DF42B}" type="pres">
      <dgm:prSet presAssocID="{564E5A39-EBAA-49B5-96E6-00E60739D70A}" presName="compNode" presStyleCnt="0"/>
      <dgm:spPr/>
    </dgm:pt>
    <dgm:pt modelId="{83B947B8-1F97-4E99-BE5A-1B5EDFDDA97A}" type="pres">
      <dgm:prSet presAssocID="{564E5A39-EBAA-49B5-96E6-00E60739D70A}" presName="bgRect" presStyleLbl="bgShp" presStyleIdx="1" presStyleCnt="6"/>
      <dgm:spPr/>
    </dgm:pt>
    <dgm:pt modelId="{4F92165C-6614-468A-9B75-4CA3B04AED97}" type="pres">
      <dgm:prSet presAssocID="{564E5A39-EBAA-49B5-96E6-00E60739D70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B5679ABD-4591-4069-B75F-A0738DF645C6}" type="pres">
      <dgm:prSet presAssocID="{564E5A39-EBAA-49B5-96E6-00E60739D70A}" presName="spaceRect" presStyleCnt="0"/>
      <dgm:spPr/>
    </dgm:pt>
    <dgm:pt modelId="{19CA254C-144E-46A7-9B74-9A74CCB7AD32}" type="pres">
      <dgm:prSet presAssocID="{564E5A39-EBAA-49B5-96E6-00E60739D70A}" presName="parTx" presStyleLbl="revTx" presStyleIdx="1" presStyleCnt="6">
        <dgm:presLayoutVars>
          <dgm:chMax val="0"/>
          <dgm:chPref val="0"/>
        </dgm:presLayoutVars>
      </dgm:prSet>
      <dgm:spPr/>
    </dgm:pt>
    <dgm:pt modelId="{12464BA7-389C-408E-A66E-C91FB523AFCA}" type="pres">
      <dgm:prSet presAssocID="{0E6DB381-785E-4204-8D68-715C07213F64}" presName="sibTrans" presStyleCnt="0"/>
      <dgm:spPr/>
    </dgm:pt>
    <dgm:pt modelId="{EBEFE96B-70A2-4203-8D32-DDEC898AE50E}" type="pres">
      <dgm:prSet presAssocID="{38A4410D-36C2-4CE6-8FDB-4C59920ED85D}" presName="compNode" presStyleCnt="0"/>
      <dgm:spPr/>
    </dgm:pt>
    <dgm:pt modelId="{796EE5D3-AD63-4CA9-A674-A4FD1094BE41}" type="pres">
      <dgm:prSet presAssocID="{38A4410D-36C2-4CE6-8FDB-4C59920ED85D}" presName="bgRect" presStyleLbl="bgShp" presStyleIdx="2" presStyleCnt="6"/>
      <dgm:spPr/>
    </dgm:pt>
    <dgm:pt modelId="{DD27D350-7653-434D-83BD-4D93AAD56ED2}" type="pres">
      <dgm:prSet presAssocID="{38A4410D-36C2-4CE6-8FDB-4C59920ED85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2177CE90-AAC2-4819-93D3-D04DA84E83EF}" type="pres">
      <dgm:prSet presAssocID="{38A4410D-36C2-4CE6-8FDB-4C59920ED85D}" presName="spaceRect" presStyleCnt="0"/>
      <dgm:spPr/>
    </dgm:pt>
    <dgm:pt modelId="{22075B3B-476C-418B-85AA-EECF55031A28}" type="pres">
      <dgm:prSet presAssocID="{38A4410D-36C2-4CE6-8FDB-4C59920ED85D}" presName="parTx" presStyleLbl="revTx" presStyleIdx="2" presStyleCnt="6">
        <dgm:presLayoutVars>
          <dgm:chMax val="0"/>
          <dgm:chPref val="0"/>
        </dgm:presLayoutVars>
      </dgm:prSet>
      <dgm:spPr/>
    </dgm:pt>
    <dgm:pt modelId="{8FC3C640-1280-474B-9B04-32043092DA8A}" type="pres">
      <dgm:prSet presAssocID="{4160E90F-4444-4B7B-907E-DADBF462AE7F}" presName="sibTrans" presStyleCnt="0"/>
      <dgm:spPr/>
    </dgm:pt>
    <dgm:pt modelId="{B3AFBE61-C1CD-40F7-93AA-04445042103B}" type="pres">
      <dgm:prSet presAssocID="{AA385E29-6D72-4D3C-B50C-A06545731FC0}" presName="compNode" presStyleCnt="0"/>
      <dgm:spPr/>
    </dgm:pt>
    <dgm:pt modelId="{ACDE13EB-9D44-47D8-9C9E-FBE62A4C43F2}" type="pres">
      <dgm:prSet presAssocID="{AA385E29-6D72-4D3C-B50C-A06545731FC0}" presName="bgRect" presStyleLbl="bgShp" presStyleIdx="3" presStyleCnt="6"/>
      <dgm:spPr/>
    </dgm:pt>
    <dgm:pt modelId="{89C32F8F-A3D2-46C3-98CA-DE3E21065D75}" type="pres">
      <dgm:prSet presAssocID="{AA385E29-6D72-4D3C-B50C-A06545731FC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986B47D9-8388-40E4-9628-F7630A9095F6}" type="pres">
      <dgm:prSet presAssocID="{AA385E29-6D72-4D3C-B50C-A06545731FC0}" presName="spaceRect" presStyleCnt="0"/>
      <dgm:spPr/>
    </dgm:pt>
    <dgm:pt modelId="{4482F49D-390D-4856-83BA-16BBEDDFEA02}" type="pres">
      <dgm:prSet presAssocID="{AA385E29-6D72-4D3C-B50C-A06545731FC0}" presName="parTx" presStyleLbl="revTx" presStyleIdx="3" presStyleCnt="6">
        <dgm:presLayoutVars>
          <dgm:chMax val="0"/>
          <dgm:chPref val="0"/>
        </dgm:presLayoutVars>
      </dgm:prSet>
      <dgm:spPr/>
    </dgm:pt>
    <dgm:pt modelId="{0E0F1E87-08EC-45A2-9423-CA7364D9CDE3}" type="pres">
      <dgm:prSet presAssocID="{B4622B45-DAAB-44B7-8772-DF378DDE529A}" presName="sibTrans" presStyleCnt="0"/>
      <dgm:spPr/>
    </dgm:pt>
    <dgm:pt modelId="{CF2D159E-F35F-45D7-94D0-52A8D22AE98A}" type="pres">
      <dgm:prSet presAssocID="{CF05338B-70AA-4F5D-8DA7-6E6A367D83B4}" presName="compNode" presStyleCnt="0"/>
      <dgm:spPr/>
    </dgm:pt>
    <dgm:pt modelId="{E98934EF-1750-4CFE-979F-EC2C8CDD47AD}" type="pres">
      <dgm:prSet presAssocID="{CF05338B-70AA-4F5D-8DA7-6E6A367D83B4}" presName="bgRect" presStyleLbl="bgShp" presStyleIdx="4" presStyleCnt="6"/>
      <dgm:spPr/>
    </dgm:pt>
    <dgm:pt modelId="{CE030307-E4E3-4A88-91FA-CDF8B3ABEC5A}" type="pres">
      <dgm:prSet presAssocID="{CF05338B-70AA-4F5D-8DA7-6E6A367D83B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A38740A2-50E4-4F81-B490-4BA538055FC8}" type="pres">
      <dgm:prSet presAssocID="{CF05338B-70AA-4F5D-8DA7-6E6A367D83B4}" presName="spaceRect" presStyleCnt="0"/>
      <dgm:spPr/>
    </dgm:pt>
    <dgm:pt modelId="{DBE0DA4A-BCF3-4D1B-A37A-40CE99EFAE4D}" type="pres">
      <dgm:prSet presAssocID="{CF05338B-70AA-4F5D-8DA7-6E6A367D83B4}" presName="parTx" presStyleLbl="revTx" presStyleIdx="4" presStyleCnt="6">
        <dgm:presLayoutVars>
          <dgm:chMax val="0"/>
          <dgm:chPref val="0"/>
        </dgm:presLayoutVars>
      </dgm:prSet>
      <dgm:spPr/>
    </dgm:pt>
    <dgm:pt modelId="{FC902DD0-8D75-4C14-A85A-4CD235B891F1}" type="pres">
      <dgm:prSet presAssocID="{B5B16FB6-0C8B-4F07-8DD0-20C0B3E350D6}" presName="sibTrans" presStyleCnt="0"/>
      <dgm:spPr/>
    </dgm:pt>
    <dgm:pt modelId="{13EE1C65-D8AE-4485-AF2F-8295351AFBF5}" type="pres">
      <dgm:prSet presAssocID="{C20CDA29-5B0E-4B98-9399-48B83786DBEA}" presName="compNode" presStyleCnt="0"/>
      <dgm:spPr/>
    </dgm:pt>
    <dgm:pt modelId="{FDB9D44D-5158-465F-AD32-9E80D61767E6}" type="pres">
      <dgm:prSet presAssocID="{C20CDA29-5B0E-4B98-9399-48B83786DBEA}" presName="bgRect" presStyleLbl="bgShp" presStyleIdx="5" presStyleCnt="6"/>
      <dgm:spPr/>
    </dgm:pt>
    <dgm:pt modelId="{703A18A2-431F-40D2-A640-085755802F11}" type="pres">
      <dgm:prSet presAssocID="{C20CDA29-5B0E-4B98-9399-48B83786DBE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ssroom"/>
        </a:ext>
      </dgm:extLst>
    </dgm:pt>
    <dgm:pt modelId="{0B95DEC5-AFE8-4414-B89D-DF04B163766A}" type="pres">
      <dgm:prSet presAssocID="{C20CDA29-5B0E-4B98-9399-48B83786DBEA}" presName="spaceRect" presStyleCnt="0"/>
      <dgm:spPr/>
    </dgm:pt>
    <dgm:pt modelId="{C4705241-8F97-44ED-9371-11EDFD43CCC2}" type="pres">
      <dgm:prSet presAssocID="{C20CDA29-5B0E-4B98-9399-48B83786DBEA}" presName="parTx" presStyleLbl="revTx" presStyleIdx="5" presStyleCnt="6">
        <dgm:presLayoutVars>
          <dgm:chMax val="0"/>
          <dgm:chPref val="0"/>
        </dgm:presLayoutVars>
      </dgm:prSet>
      <dgm:spPr/>
    </dgm:pt>
  </dgm:ptLst>
  <dgm:cxnLst>
    <dgm:cxn modelId="{B5600B17-DC3A-4192-A47D-59A51B10CD31}" srcId="{6B7E679F-6891-4AFB-BC49-E636310ABFB2}" destId="{38A4410D-36C2-4CE6-8FDB-4C59920ED85D}" srcOrd="2" destOrd="0" parTransId="{FE32B53B-3036-40BD-86D0-128505F6816E}" sibTransId="{4160E90F-4444-4B7B-907E-DADBF462AE7F}"/>
    <dgm:cxn modelId="{0507E022-81D8-46C7-93F6-17738F7885BC}" type="presOf" srcId="{AA385E29-6D72-4D3C-B50C-A06545731FC0}" destId="{4482F49D-390D-4856-83BA-16BBEDDFEA02}" srcOrd="0" destOrd="0" presId="urn:microsoft.com/office/officeart/2018/2/layout/IconVerticalSolidList"/>
    <dgm:cxn modelId="{8FE4882B-338F-438F-9EA3-1E3FA5A6A348}" type="presOf" srcId="{38A4410D-36C2-4CE6-8FDB-4C59920ED85D}" destId="{22075B3B-476C-418B-85AA-EECF55031A28}" srcOrd="0" destOrd="0" presId="urn:microsoft.com/office/officeart/2018/2/layout/IconVerticalSolidList"/>
    <dgm:cxn modelId="{893AAF3D-5DAA-4EA5-A91F-BF544110F5E2}" srcId="{6B7E679F-6891-4AFB-BC49-E636310ABFB2}" destId="{CF05338B-70AA-4F5D-8DA7-6E6A367D83B4}" srcOrd="4" destOrd="0" parTransId="{C06511A2-7314-445C-A3AC-88091F6A47BB}" sibTransId="{B5B16FB6-0C8B-4F07-8DD0-20C0B3E350D6}"/>
    <dgm:cxn modelId="{AEB6D146-82E4-45C2-9C70-FB52A25BDE59}" type="presOf" srcId="{C20CDA29-5B0E-4B98-9399-48B83786DBEA}" destId="{C4705241-8F97-44ED-9371-11EDFD43CCC2}" srcOrd="0" destOrd="0" presId="urn:microsoft.com/office/officeart/2018/2/layout/IconVerticalSolidList"/>
    <dgm:cxn modelId="{BD643148-2AF5-49EA-B0A3-6BA05CEC87EF}" srcId="{6B7E679F-6891-4AFB-BC49-E636310ABFB2}" destId="{564E5A39-EBAA-49B5-96E6-00E60739D70A}" srcOrd="1" destOrd="0" parTransId="{71124CED-4EDA-430E-BE59-99850813FDCF}" sibTransId="{0E6DB381-785E-4204-8D68-715C07213F64}"/>
    <dgm:cxn modelId="{9E3A164D-6078-4ECF-A418-4449C7AC4280}" type="presOf" srcId="{13B6CB59-341A-434F-A93A-0DC006D653DD}" destId="{7754D79C-C31E-4CA7-A6AE-46CA24C61ADD}" srcOrd="0" destOrd="0" presId="urn:microsoft.com/office/officeart/2018/2/layout/IconVerticalSolidList"/>
    <dgm:cxn modelId="{1D26467D-729F-4B70-A1C7-0B669DC1DD18}" srcId="{6B7E679F-6891-4AFB-BC49-E636310ABFB2}" destId="{13B6CB59-341A-434F-A93A-0DC006D653DD}" srcOrd="0" destOrd="0" parTransId="{21CFA334-E446-489B-A187-6ACE13854799}" sibTransId="{ADB96A49-F64A-4BCC-9343-9A58B267B4E9}"/>
    <dgm:cxn modelId="{63D2A493-A851-487C-8D8A-A681647D1E16}" srcId="{6B7E679F-6891-4AFB-BC49-E636310ABFB2}" destId="{C20CDA29-5B0E-4B98-9399-48B83786DBEA}" srcOrd="5" destOrd="0" parTransId="{E50001CE-0690-448A-9436-B0331B7011B6}" sibTransId="{6C1504D0-BA22-49BA-A2BA-AA274E68A518}"/>
    <dgm:cxn modelId="{3821D0B1-90A8-4539-AFEA-0DFC821286AC}" type="presOf" srcId="{CF05338B-70AA-4F5D-8DA7-6E6A367D83B4}" destId="{DBE0DA4A-BCF3-4D1B-A37A-40CE99EFAE4D}" srcOrd="0" destOrd="0" presId="urn:microsoft.com/office/officeart/2018/2/layout/IconVerticalSolidList"/>
    <dgm:cxn modelId="{A0F555C2-932F-4D72-95E9-5D84203C559C}" type="presOf" srcId="{6B7E679F-6891-4AFB-BC49-E636310ABFB2}" destId="{2901D898-C4EF-4C8B-BA1D-2468B1342029}" srcOrd="0" destOrd="0" presId="urn:microsoft.com/office/officeart/2018/2/layout/IconVerticalSolidList"/>
    <dgm:cxn modelId="{DD2CB5CE-A535-48F8-8DA7-A2C892C75A8C}" srcId="{6B7E679F-6891-4AFB-BC49-E636310ABFB2}" destId="{AA385E29-6D72-4D3C-B50C-A06545731FC0}" srcOrd="3" destOrd="0" parTransId="{8E019CBC-1927-417C-9913-0ADBA6BE7E64}" sibTransId="{B4622B45-DAAB-44B7-8772-DF378DDE529A}"/>
    <dgm:cxn modelId="{48F46BD6-8EBF-43D9-B0F7-74215A22E9C7}" type="presOf" srcId="{564E5A39-EBAA-49B5-96E6-00E60739D70A}" destId="{19CA254C-144E-46A7-9B74-9A74CCB7AD32}" srcOrd="0" destOrd="0" presId="urn:microsoft.com/office/officeart/2018/2/layout/IconVerticalSolidList"/>
    <dgm:cxn modelId="{D3DE8CFF-467C-4254-AE4E-52DF15722D5A}" type="presParOf" srcId="{2901D898-C4EF-4C8B-BA1D-2468B1342029}" destId="{72206643-3DE2-492B-B75D-2D924F26C161}" srcOrd="0" destOrd="0" presId="urn:microsoft.com/office/officeart/2018/2/layout/IconVerticalSolidList"/>
    <dgm:cxn modelId="{76DEBAC4-E13E-4D4E-8081-CDADB3422583}" type="presParOf" srcId="{72206643-3DE2-492B-B75D-2D924F26C161}" destId="{233EB9E3-65AF-44B2-BCDE-8131F5217579}" srcOrd="0" destOrd="0" presId="urn:microsoft.com/office/officeart/2018/2/layout/IconVerticalSolidList"/>
    <dgm:cxn modelId="{A2F7FDB0-EBC2-4781-8661-6BFE6048F9CC}" type="presParOf" srcId="{72206643-3DE2-492B-B75D-2D924F26C161}" destId="{7FE8D653-C3AE-4CDF-BF82-8B6FC7B55D8B}" srcOrd="1" destOrd="0" presId="urn:microsoft.com/office/officeart/2018/2/layout/IconVerticalSolidList"/>
    <dgm:cxn modelId="{2DA84BCB-CDC5-417E-B80E-6234BBBC2672}" type="presParOf" srcId="{72206643-3DE2-492B-B75D-2D924F26C161}" destId="{44159798-9FA3-4A42-BF10-A5FC05D0E7B0}" srcOrd="2" destOrd="0" presId="urn:microsoft.com/office/officeart/2018/2/layout/IconVerticalSolidList"/>
    <dgm:cxn modelId="{0B865ED8-D33A-4980-B7B5-738EAE44018E}" type="presParOf" srcId="{72206643-3DE2-492B-B75D-2D924F26C161}" destId="{7754D79C-C31E-4CA7-A6AE-46CA24C61ADD}" srcOrd="3" destOrd="0" presId="urn:microsoft.com/office/officeart/2018/2/layout/IconVerticalSolidList"/>
    <dgm:cxn modelId="{41370A19-E538-4FBC-B192-92D0FEACB9D0}" type="presParOf" srcId="{2901D898-C4EF-4C8B-BA1D-2468B1342029}" destId="{83DB291A-DDE8-45C6-ACB0-BC231AC37763}" srcOrd="1" destOrd="0" presId="urn:microsoft.com/office/officeart/2018/2/layout/IconVerticalSolidList"/>
    <dgm:cxn modelId="{DAA6FD92-FE0E-488C-ACA5-94E00FACADCB}" type="presParOf" srcId="{2901D898-C4EF-4C8B-BA1D-2468B1342029}" destId="{424DD37F-182F-4515-AE01-60A8361DF42B}" srcOrd="2" destOrd="0" presId="urn:microsoft.com/office/officeart/2018/2/layout/IconVerticalSolidList"/>
    <dgm:cxn modelId="{9EC502F4-B09B-411B-A793-75CAFAC70DC1}" type="presParOf" srcId="{424DD37F-182F-4515-AE01-60A8361DF42B}" destId="{83B947B8-1F97-4E99-BE5A-1B5EDFDDA97A}" srcOrd="0" destOrd="0" presId="urn:microsoft.com/office/officeart/2018/2/layout/IconVerticalSolidList"/>
    <dgm:cxn modelId="{E39FCE0A-E479-4359-A897-DC2B366019B2}" type="presParOf" srcId="{424DD37F-182F-4515-AE01-60A8361DF42B}" destId="{4F92165C-6614-468A-9B75-4CA3B04AED97}" srcOrd="1" destOrd="0" presId="urn:microsoft.com/office/officeart/2018/2/layout/IconVerticalSolidList"/>
    <dgm:cxn modelId="{53101C08-C083-4769-AD7C-5651EA343B68}" type="presParOf" srcId="{424DD37F-182F-4515-AE01-60A8361DF42B}" destId="{B5679ABD-4591-4069-B75F-A0738DF645C6}" srcOrd="2" destOrd="0" presId="urn:microsoft.com/office/officeart/2018/2/layout/IconVerticalSolidList"/>
    <dgm:cxn modelId="{48DF916F-40E6-4AA6-BF9D-9E8D104D246F}" type="presParOf" srcId="{424DD37F-182F-4515-AE01-60A8361DF42B}" destId="{19CA254C-144E-46A7-9B74-9A74CCB7AD32}" srcOrd="3" destOrd="0" presId="urn:microsoft.com/office/officeart/2018/2/layout/IconVerticalSolidList"/>
    <dgm:cxn modelId="{0C34FAD4-4547-467F-A0E1-5CDA4437CAF4}" type="presParOf" srcId="{2901D898-C4EF-4C8B-BA1D-2468B1342029}" destId="{12464BA7-389C-408E-A66E-C91FB523AFCA}" srcOrd="3" destOrd="0" presId="urn:microsoft.com/office/officeart/2018/2/layout/IconVerticalSolidList"/>
    <dgm:cxn modelId="{1CD3E3FE-2F78-4CF4-BBF0-6B1DD8123A10}" type="presParOf" srcId="{2901D898-C4EF-4C8B-BA1D-2468B1342029}" destId="{EBEFE96B-70A2-4203-8D32-DDEC898AE50E}" srcOrd="4" destOrd="0" presId="urn:microsoft.com/office/officeart/2018/2/layout/IconVerticalSolidList"/>
    <dgm:cxn modelId="{1AEF81ED-DF90-4D40-B255-4E5B9423337E}" type="presParOf" srcId="{EBEFE96B-70A2-4203-8D32-DDEC898AE50E}" destId="{796EE5D3-AD63-4CA9-A674-A4FD1094BE41}" srcOrd="0" destOrd="0" presId="urn:microsoft.com/office/officeart/2018/2/layout/IconVerticalSolidList"/>
    <dgm:cxn modelId="{00C9EDFC-12C0-4B75-8BAA-2108A4A740CF}" type="presParOf" srcId="{EBEFE96B-70A2-4203-8D32-DDEC898AE50E}" destId="{DD27D350-7653-434D-83BD-4D93AAD56ED2}" srcOrd="1" destOrd="0" presId="urn:microsoft.com/office/officeart/2018/2/layout/IconVerticalSolidList"/>
    <dgm:cxn modelId="{903530B6-B750-4F8B-ABBB-2F6237771AC8}" type="presParOf" srcId="{EBEFE96B-70A2-4203-8D32-DDEC898AE50E}" destId="{2177CE90-AAC2-4819-93D3-D04DA84E83EF}" srcOrd="2" destOrd="0" presId="urn:microsoft.com/office/officeart/2018/2/layout/IconVerticalSolidList"/>
    <dgm:cxn modelId="{4DA9F3A9-6047-4199-9875-5692AD10ED1F}" type="presParOf" srcId="{EBEFE96B-70A2-4203-8D32-DDEC898AE50E}" destId="{22075B3B-476C-418B-85AA-EECF55031A28}" srcOrd="3" destOrd="0" presId="urn:microsoft.com/office/officeart/2018/2/layout/IconVerticalSolidList"/>
    <dgm:cxn modelId="{4C868ED5-EF55-41C6-AAAD-F77621E25012}" type="presParOf" srcId="{2901D898-C4EF-4C8B-BA1D-2468B1342029}" destId="{8FC3C640-1280-474B-9B04-32043092DA8A}" srcOrd="5" destOrd="0" presId="urn:microsoft.com/office/officeart/2018/2/layout/IconVerticalSolidList"/>
    <dgm:cxn modelId="{4C765F87-2126-4C91-BF89-911F815B69FB}" type="presParOf" srcId="{2901D898-C4EF-4C8B-BA1D-2468B1342029}" destId="{B3AFBE61-C1CD-40F7-93AA-04445042103B}" srcOrd="6" destOrd="0" presId="urn:microsoft.com/office/officeart/2018/2/layout/IconVerticalSolidList"/>
    <dgm:cxn modelId="{68CC14E9-26F1-439C-9536-F7C33FC6AE1E}" type="presParOf" srcId="{B3AFBE61-C1CD-40F7-93AA-04445042103B}" destId="{ACDE13EB-9D44-47D8-9C9E-FBE62A4C43F2}" srcOrd="0" destOrd="0" presId="urn:microsoft.com/office/officeart/2018/2/layout/IconVerticalSolidList"/>
    <dgm:cxn modelId="{9776F41F-8266-454A-81A8-D3766B256185}" type="presParOf" srcId="{B3AFBE61-C1CD-40F7-93AA-04445042103B}" destId="{89C32F8F-A3D2-46C3-98CA-DE3E21065D75}" srcOrd="1" destOrd="0" presId="urn:microsoft.com/office/officeart/2018/2/layout/IconVerticalSolidList"/>
    <dgm:cxn modelId="{1930F7F5-23B1-43B6-9957-FEA118C9B8B3}" type="presParOf" srcId="{B3AFBE61-C1CD-40F7-93AA-04445042103B}" destId="{986B47D9-8388-40E4-9628-F7630A9095F6}" srcOrd="2" destOrd="0" presId="urn:microsoft.com/office/officeart/2018/2/layout/IconVerticalSolidList"/>
    <dgm:cxn modelId="{592A6C0F-1D87-47E7-9313-A45263E1DC02}" type="presParOf" srcId="{B3AFBE61-C1CD-40F7-93AA-04445042103B}" destId="{4482F49D-390D-4856-83BA-16BBEDDFEA02}" srcOrd="3" destOrd="0" presId="urn:microsoft.com/office/officeart/2018/2/layout/IconVerticalSolidList"/>
    <dgm:cxn modelId="{50291187-A4EC-43A2-B544-1A692E71B918}" type="presParOf" srcId="{2901D898-C4EF-4C8B-BA1D-2468B1342029}" destId="{0E0F1E87-08EC-45A2-9423-CA7364D9CDE3}" srcOrd="7" destOrd="0" presId="urn:microsoft.com/office/officeart/2018/2/layout/IconVerticalSolidList"/>
    <dgm:cxn modelId="{00BE4490-D814-42C6-AAD4-90BD49931788}" type="presParOf" srcId="{2901D898-C4EF-4C8B-BA1D-2468B1342029}" destId="{CF2D159E-F35F-45D7-94D0-52A8D22AE98A}" srcOrd="8" destOrd="0" presId="urn:microsoft.com/office/officeart/2018/2/layout/IconVerticalSolidList"/>
    <dgm:cxn modelId="{F66D46CF-AA23-4C89-943D-0FB062FCF6F5}" type="presParOf" srcId="{CF2D159E-F35F-45D7-94D0-52A8D22AE98A}" destId="{E98934EF-1750-4CFE-979F-EC2C8CDD47AD}" srcOrd="0" destOrd="0" presId="urn:microsoft.com/office/officeart/2018/2/layout/IconVerticalSolidList"/>
    <dgm:cxn modelId="{01DC7B65-7948-40F9-8A76-8C7E006BE2AA}" type="presParOf" srcId="{CF2D159E-F35F-45D7-94D0-52A8D22AE98A}" destId="{CE030307-E4E3-4A88-91FA-CDF8B3ABEC5A}" srcOrd="1" destOrd="0" presId="urn:microsoft.com/office/officeart/2018/2/layout/IconVerticalSolidList"/>
    <dgm:cxn modelId="{B0C40D17-6B16-44FB-9FD4-7B95479E0DF0}" type="presParOf" srcId="{CF2D159E-F35F-45D7-94D0-52A8D22AE98A}" destId="{A38740A2-50E4-4F81-B490-4BA538055FC8}" srcOrd="2" destOrd="0" presId="urn:microsoft.com/office/officeart/2018/2/layout/IconVerticalSolidList"/>
    <dgm:cxn modelId="{F7D3FE55-3455-48A3-9DE3-B08C0BAAB4C2}" type="presParOf" srcId="{CF2D159E-F35F-45D7-94D0-52A8D22AE98A}" destId="{DBE0DA4A-BCF3-4D1B-A37A-40CE99EFAE4D}" srcOrd="3" destOrd="0" presId="urn:microsoft.com/office/officeart/2018/2/layout/IconVerticalSolidList"/>
    <dgm:cxn modelId="{D21E509C-FCEF-4F5A-B0F6-32A5EF966433}" type="presParOf" srcId="{2901D898-C4EF-4C8B-BA1D-2468B1342029}" destId="{FC902DD0-8D75-4C14-A85A-4CD235B891F1}" srcOrd="9" destOrd="0" presId="urn:microsoft.com/office/officeart/2018/2/layout/IconVerticalSolidList"/>
    <dgm:cxn modelId="{0CFA7495-7990-4D8F-A437-0F2C4BB5D085}" type="presParOf" srcId="{2901D898-C4EF-4C8B-BA1D-2468B1342029}" destId="{13EE1C65-D8AE-4485-AF2F-8295351AFBF5}" srcOrd="10" destOrd="0" presId="urn:microsoft.com/office/officeart/2018/2/layout/IconVerticalSolidList"/>
    <dgm:cxn modelId="{F733F5F2-CE4A-4BE3-BD3F-382B459223BB}" type="presParOf" srcId="{13EE1C65-D8AE-4485-AF2F-8295351AFBF5}" destId="{FDB9D44D-5158-465F-AD32-9E80D61767E6}" srcOrd="0" destOrd="0" presId="urn:microsoft.com/office/officeart/2018/2/layout/IconVerticalSolidList"/>
    <dgm:cxn modelId="{8C7B6F49-5CBB-487C-9BC1-53C9ED62FEDD}" type="presParOf" srcId="{13EE1C65-D8AE-4485-AF2F-8295351AFBF5}" destId="{703A18A2-431F-40D2-A640-085755802F11}" srcOrd="1" destOrd="0" presId="urn:microsoft.com/office/officeart/2018/2/layout/IconVerticalSolidList"/>
    <dgm:cxn modelId="{5D074AB7-9426-4C68-9DC7-8F4C0156950D}" type="presParOf" srcId="{13EE1C65-D8AE-4485-AF2F-8295351AFBF5}" destId="{0B95DEC5-AFE8-4414-B89D-DF04B163766A}" srcOrd="2" destOrd="0" presId="urn:microsoft.com/office/officeart/2018/2/layout/IconVerticalSolidList"/>
    <dgm:cxn modelId="{7A7CD677-D35A-4636-B05D-33DEF9D7D1A1}" type="presParOf" srcId="{13EE1C65-D8AE-4485-AF2F-8295351AFBF5}" destId="{C4705241-8F97-44ED-9371-11EDFD43CCC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36AD5-D3F7-44DF-A2D3-8755EE48774A}">
      <dsp:nvSpPr>
        <dsp:cNvPr id="0" name=""/>
        <dsp:cNvSpPr/>
      </dsp:nvSpPr>
      <dsp:spPr>
        <a:xfrm>
          <a:off x="410378" y="238"/>
          <a:ext cx="4089618" cy="25969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90C796-2379-48DF-993D-16EFDF46F55D}">
      <dsp:nvSpPr>
        <dsp:cNvPr id="0" name=""/>
        <dsp:cNvSpPr/>
      </dsp:nvSpPr>
      <dsp:spPr>
        <a:xfrm>
          <a:off x="864780" y="431920"/>
          <a:ext cx="4089618" cy="2596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There are various employee engagement models discover here in William Kahn employee engagement are discussing (Kahn, 2017)</a:t>
          </a:r>
          <a:endParaRPr lang="en-US" sz="2900" kern="1200"/>
        </a:p>
      </dsp:txBody>
      <dsp:txXfrm>
        <a:off x="940841" y="507981"/>
        <a:ext cx="3937496" cy="2444785"/>
      </dsp:txXfrm>
    </dsp:sp>
    <dsp:sp modelId="{9CE65F4D-103E-4408-A593-CA0FE57D2805}">
      <dsp:nvSpPr>
        <dsp:cNvPr id="0" name=""/>
        <dsp:cNvSpPr/>
      </dsp:nvSpPr>
      <dsp:spPr>
        <a:xfrm>
          <a:off x="5408801" y="238"/>
          <a:ext cx="4089618" cy="25969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7AAF46-B7F4-48D0-8D78-29C0070956D6}">
      <dsp:nvSpPr>
        <dsp:cNvPr id="0" name=""/>
        <dsp:cNvSpPr/>
      </dsp:nvSpPr>
      <dsp:spPr>
        <a:xfrm>
          <a:off x="5863203" y="431920"/>
          <a:ext cx="4089618" cy="2596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The William Kahn Psychologist discovered its employee engagement model in 1990. </a:t>
          </a:r>
          <a:endParaRPr lang="en-US" sz="2900" kern="1200"/>
        </a:p>
      </dsp:txBody>
      <dsp:txXfrm>
        <a:off x="5939264" y="507981"/>
        <a:ext cx="3937496" cy="2444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EB9E3-65AF-44B2-BCDE-8131F5217579}">
      <dsp:nvSpPr>
        <dsp:cNvPr id="0" name=""/>
        <dsp:cNvSpPr/>
      </dsp:nvSpPr>
      <dsp:spPr>
        <a:xfrm>
          <a:off x="0" y="1490"/>
          <a:ext cx="6683374" cy="6350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8D653-C3AE-4CDF-BF82-8B6FC7B55D8B}">
      <dsp:nvSpPr>
        <dsp:cNvPr id="0" name=""/>
        <dsp:cNvSpPr/>
      </dsp:nvSpPr>
      <dsp:spPr>
        <a:xfrm>
          <a:off x="192095" y="144371"/>
          <a:ext cx="349264" cy="3492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54D79C-C31E-4CA7-A6AE-46CA24C61ADD}">
      <dsp:nvSpPr>
        <dsp:cNvPr id="0" name=""/>
        <dsp:cNvSpPr/>
      </dsp:nvSpPr>
      <dsp:spPr>
        <a:xfrm>
          <a:off x="733455" y="1490"/>
          <a:ext cx="5949919" cy="6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207" tIns="67207" rIns="67207" bIns="67207" numCol="1" spcCol="1270" anchor="ctr" anchorCtr="0">
          <a:noAutofit/>
        </a:bodyPr>
        <a:lstStyle/>
        <a:p>
          <a:pPr marL="0" lvl="0" indent="0" algn="l" defTabSz="800100">
            <a:lnSpc>
              <a:spcPct val="90000"/>
            </a:lnSpc>
            <a:spcBef>
              <a:spcPct val="0"/>
            </a:spcBef>
            <a:spcAft>
              <a:spcPct val="35000"/>
            </a:spcAft>
            <a:buNone/>
          </a:pPr>
          <a:r>
            <a:rPr lang="en-US" sz="1800" kern="1200" baseline="0"/>
            <a:t>William Kahn was the first psychologist and researcher who discovered the concept of employee engagement.</a:t>
          </a:r>
          <a:endParaRPr lang="en-US" sz="1800" kern="1200"/>
        </a:p>
      </dsp:txBody>
      <dsp:txXfrm>
        <a:off x="733455" y="1490"/>
        <a:ext cx="5949919" cy="635026"/>
      </dsp:txXfrm>
    </dsp:sp>
    <dsp:sp modelId="{83B947B8-1F97-4E99-BE5A-1B5EDFDDA97A}">
      <dsp:nvSpPr>
        <dsp:cNvPr id="0" name=""/>
        <dsp:cNvSpPr/>
      </dsp:nvSpPr>
      <dsp:spPr>
        <a:xfrm>
          <a:off x="0" y="795273"/>
          <a:ext cx="6683374" cy="6350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2165C-6614-468A-9B75-4CA3B04AED97}">
      <dsp:nvSpPr>
        <dsp:cNvPr id="0" name=""/>
        <dsp:cNvSpPr/>
      </dsp:nvSpPr>
      <dsp:spPr>
        <a:xfrm>
          <a:off x="192095" y="938154"/>
          <a:ext cx="349264" cy="3492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CA254C-144E-46A7-9B74-9A74CCB7AD32}">
      <dsp:nvSpPr>
        <dsp:cNvPr id="0" name=""/>
        <dsp:cNvSpPr/>
      </dsp:nvSpPr>
      <dsp:spPr>
        <a:xfrm>
          <a:off x="733455" y="795273"/>
          <a:ext cx="5949919" cy="6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207" tIns="67207" rIns="67207" bIns="67207" numCol="1" spcCol="1270" anchor="ctr" anchorCtr="0">
          <a:noAutofit/>
        </a:bodyPr>
        <a:lstStyle/>
        <a:p>
          <a:pPr marL="0" lvl="0" indent="0" algn="l" defTabSz="800100">
            <a:lnSpc>
              <a:spcPct val="90000"/>
            </a:lnSpc>
            <a:spcBef>
              <a:spcPct val="0"/>
            </a:spcBef>
            <a:spcAft>
              <a:spcPct val="35000"/>
            </a:spcAft>
            <a:buNone/>
          </a:pPr>
          <a:r>
            <a:rPr lang="en-US" sz="1800" kern="1200" baseline="0"/>
            <a:t>Kahn analyses that there are three psychological conditions that can allow employee engagement. </a:t>
          </a:r>
          <a:endParaRPr lang="en-US" sz="1800" kern="1200"/>
        </a:p>
      </dsp:txBody>
      <dsp:txXfrm>
        <a:off x="733455" y="795273"/>
        <a:ext cx="5949919" cy="635026"/>
      </dsp:txXfrm>
    </dsp:sp>
    <dsp:sp modelId="{796EE5D3-AD63-4CA9-A674-A4FD1094BE41}">
      <dsp:nvSpPr>
        <dsp:cNvPr id="0" name=""/>
        <dsp:cNvSpPr/>
      </dsp:nvSpPr>
      <dsp:spPr>
        <a:xfrm>
          <a:off x="0" y="1589057"/>
          <a:ext cx="6683374" cy="6350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7D350-7653-434D-83BD-4D93AAD56ED2}">
      <dsp:nvSpPr>
        <dsp:cNvPr id="0" name=""/>
        <dsp:cNvSpPr/>
      </dsp:nvSpPr>
      <dsp:spPr>
        <a:xfrm>
          <a:off x="192095" y="1731938"/>
          <a:ext cx="349264" cy="3492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075B3B-476C-418B-85AA-EECF55031A28}">
      <dsp:nvSpPr>
        <dsp:cNvPr id="0" name=""/>
        <dsp:cNvSpPr/>
      </dsp:nvSpPr>
      <dsp:spPr>
        <a:xfrm>
          <a:off x="733455" y="1589057"/>
          <a:ext cx="5949919" cy="6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207" tIns="67207" rIns="67207" bIns="67207" numCol="1" spcCol="1270" anchor="ctr" anchorCtr="0">
          <a:noAutofit/>
        </a:bodyPr>
        <a:lstStyle/>
        <a:p>
          <a:pPr marL="0" lvl="0" indent="0" algn="l" defTabSz="800100">
            <a:lnSpc>
              <a:spcPct val="90000"/>
            </a:lnSpc>
            <a:spcBef>
              <a:spcPct val="0"/>
            </a:spcBef>
            <a:spcAft>
              <a:spcPct val="35000"/>
            </a:spcAft>
            <a:buNone/>
          </a:pPr>
          <a:r>
            <a:rPr lang="en-US" sz="1800" kern="1200" baseline="0"/>
            <a:t>"Meaningfulness" inspires the employees in the organisation so they can be loyal.</a:t>
          </a:r>
          <a:endParaRPr lang="en-US" sz="1800" kern="1200"/>
        </a:p>
      </dsp:txBody>
      <dsp:txXfrm>
        <a:off x="733455" y="1589057"/>
        <a:ext cx="5949919" cy="635026"/>
      </dsp:txXfrm>
    </dsp:sp>
    <dsp:sp modelId="{ACDE13EB-9D44-47D8-9C9E-FBE62A4C43F2}">
      <dsp:nvSpPr>
        <dsp:cNvPr id="0" name=""/>
        <dsp:cNvSpPr/>
      </dsp:nvSpPr>
      <dsp:spPr>
        <a:xfrm>
          <a:off x="0" y="2382840"/>
          <a:ext cx="6683374" cy="6350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32F8F-A3D2-46C3-98CA-DE3E21065D75}">
      <dsp:nvSpPr>
        <dsp:cNvPr id="0" name=""/>
        <dsp:cNvSpPr/>
      </dsp:nvSpPr>
      <dsp:spPr>
        <a:xfrm>
          <a:off x="192095" y="2525721"/>
          <a:ext cx="349264" cy="3492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82F49D-390D-4856-83BA-16BBEDDFEA02}">
      <dsp:nvSpPr>
        <dsp:cNvPr id="0" name=""/>
        <dsp:cNvSpPr/>
      </dsp:nvSpPr>
      <dsp:spPr>
        <a:xfrm>
          <a:off x="733455" y="2382840"/>
          <a:ext cx="5949919" cy="6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207" tIns="67207" rIns="67207" bIns="67207" numCol="1" spcCol="1270" anchor="ctr" anchorCtr="0">
          <a:noAutofit/>
        </a:bodyPr>
        <a:lstStyle/>
        <a:p>
          <a:pPr marL="0" lvl="0" indent="0" algn="l" defTabSz="800100">
            <a:lnSpc>
              <a:spcPct val="90000"/>
            </a:lnSpc>
            <a:spcBef>
              <a:spcPct val="0"/>
            </a:spcBef>
            <a:spcAft>
              <a:spcPct val="35000"/>
            </a:spcAft>
            <a:buNone/>
          </a:pPr>
          <a:r>
            <a:rPr lang="en-US" sz="1800" kern="1200" baseline="0"/>
            <a:t>The term "Safety" elaborates when the employees do not scold by anyone,.</a:t>
          </a:r>
          <a:endParaRPr lang="en-US" sz="1800" kern="1200"/>
        </a:p>
      </dsp:txBody>
      <dsp:txXfrm>
        <a:off x="733455" y="2382840"/>
        <a:ext cx="5949919" cy="635026"/>
      </dsp:txXfrm>
    </dsp:sp>
    <dsp:sp modelId="{E98934EF-1750-4CFE-979F-EC2C8CDD47AD}">
      <dsp:nvSpPr>
        <dsp:cNvPr id="0" name=""/>
        <dsp:cNvSpPr/>
      </dsp:nvSpPr>
      <dsp:spPr>
        <a:xfrm>
          <a:off x="0" y="3176624"/>
          <a:ext cx="6683374" cy="6350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030307-E4E3-4A88-91FA-CDF8B3ABEC5A}">
      <dsp:nvSpPr>
        <dsp:cNvPr id="0" name=""/>
        <dsp:cNvSpPr/>
      </dsp:nvSpPr>
      <dsp:spPr>
        <a:xfrm>
          <a:off x="192095" y="3319505"/>
          <a:ext cx="349264" cy="3492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E0DA4A-BCF3-4D1B-A37A-40CE99EFAE4D}">
      <dsp:nvSpPr>
        <dsp:cNvPr id="0" name=""/>
        <dsp:cNvSpPr/>
      </dsp:nvSpPr>
      <dsp:spPr>
        <a:xfrm>
          <a:off x="733455" y="3176624"/>
          <a:ext cx="5949919" cy="6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207" tIns="67207" rIns="67207" bIns="67207" numCol="1" spcCol="1270" anchor="ctr" anchorCtr="0">
          <a:noAutofit/>
        </a:bodyPr>
        <a:lstStyle/>
        <a:p>
          <a:pPr marL="0" lvl="0" indent="0" algn="l" defTabSz="800100">
            <a:lnSpc>
              <a:spcPct val="90000"/>
            </a:lnSpc>
            <a:spcBef>
              <a:spcPct val="0"/>
            </a:spcBef>
            <a:spcAft>
              <a:spcPct val="35000"/>
            </a:spcAft>
            <a:buNone/>
          </a:pPr>
          <a:r>
            <a:rPr lang="en-US" sz="1800" kern="1200" baseline="0"/>
            <a:t>As an outcome, they are satisfied with their organisation psychologically. </a:t>
          </a:r>
          <a:endParaRPr lang="en-US" sz="1800" kern="1200"/>
        </a:p>
      </dsp:txBody>
      <dsp:txXfrm>
        <a:off x="733455" y="3176624"/>
        <a:ext cx="5949919" cy="635026"/>
      </dsp:txXfrm>
    </dsp:sp>
    <dsp:sp modelId="{FDB9D44D-5158-465F-AD32-9E80D61767E6}">
      <dsp:nvSpPr>
        <dsp:cNvPr id="0" name=""/>
        <dsp:cNvSpPr/>
      </dsp:nvSpPr>
      <dsp:spPr>
        <a:xfrm>
          <a:off x="0" y="3970407"/>
          <a:ext cx="6683374" cy="6350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A18A2-431F-40D2-A640-085755802F11}">
      <dsp:nvSpPr>
        <dsp:cNvPr id="0" name=""/>
        <dsp:cNvSpPr/>
      </dsp:nvSpPr>
      <dsp:spPr>
        <a:xfrm>
          <a:off x="192095" y="4113288"/>
          <a:ext cx="349264" cy="34926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705241-8F97-44ED-9371-11EDFD43CCC2}">
      <dsp:nvSpPr>
        <dsp:cNvPr id="0" name=""/>
        <dsp:cNvSpPr/>
      </dsp:nvSpPr>
      <dsp:spPr>
        <a:xfrm>
          <a:off x="733455" y="3970407"/>
          <a:ext cx="5949919" cy="6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207" tIns="67207" rIns="67207" bIns="67207" numCol="1" spcCol="1270" anchor="ctr" anchorCtr="0">
          <a:noAutofit/>
        </a:bodyPr>
        <a:lstStyle/>
        <a:p>
          <a:pPr marL="0" lvl="0" indent="0" algn="l" defTabSz="800100">
            <a:lnSpc>
              <a:spcPct val="90000"/>
            </a:lnSpc>
            <a:spcBef>
              <a:spcPct val="0"/>
            </a:spcBef>
            <a:spcAft>
              <a:spcPct val="35000"/>
            </a:spcAft>
            <a:buNone/>
          </a:pPr>
          <a:r>
            <a:rPr lang="en-US" sz="1800" kern="1200" baseline="0"/>
            <a:t>The employee feels free from any fear and easily works in the workplace and engages with other employees (Kahn, 2019).</a:t>
          </a:r>
          <a:endParaRPr lang="en-US" sz="1800" kern="1200"/>
        </a:p>
      </dsp:txBody>
      <dsp:txXfrm>
        <a:off x="733455" y="3970407"/>
        <a:ext cx="5949919" cy="6350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FA57EB-9AA8-4B3C-BF38-287D75DBDD3D}" type="datetimeFigureOut">
              <a:rPr lang="en-US" smtClean="0"/>
              <a:t>12/4/22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612D23-FDE4-41F5-AD8B-8EB5411A5990}" type="slidenum">
              <a:rPr lang="en-US" smtClean="0"/>
              <a:t>‹#›</a:t>
            </a:fld>
            <a:endParaRPr lang="en-US"/>
          </a:p>
        </p:txBody>
      </p:sp>
    </p:spTree>
    <p:extLst>
      <p:ext uri="{BB962C8B-B14F-4D97-AF65-F5344CB8AC3E}">
        <p14:creationId xmlns:p14="http://schemas.microsoft.com/office/powerpoint/2010/main" val="3860309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_Toc120894920"/><Relationship Id="rId3" Type="http://schemas.openxmlformats.org/officeDocument/2006/relationships/hyperlink" Target="#_Toc120894915"/><Relationship Id="rId7" Type="http://schemas.openxmlformats.org/officeDocument/2006/relationships/hyperlink" Target="#_Toc120894919"/><Relationship Id="rId12" Type="http://schemas.openxmlformats.org/officeDocument/2006/relationships/hyperlink" Target="#_Toc120894924"/><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_Toc120894918"/><Relationship Id="rId11" Type="http://schemas.openxmlformats.org/officeDocument/2006/relationships/hyperlink" Target="#_Toc120894923"/><Relationship Id="rId5" Type="http://schemas.openxmlformats.org/officeDocument/2006/relationships/hyperlink" Target="#_Toc120894917"/><Relationship Id="rId10" Type="http://schemas.openxmlformats.org/officeDocument/2006/relationships/hyperlink" Target="#_Toc120894922"/><Relationship Id="rId4" Type="http://schemas.openxmlformats.org/officeDocument/2006/relationships/hyperlink" Target="#_Toc120894916"/><Relationship Id="rId9" Type="http://schemas.openxmlformats.org/officeDocument/2006/relationships/hyperlink" Target="#_Toc120894921"/></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b="1" dirty="0">
                <a:effectLst/>
              </a:rPr>
              <a:t>Table of Contents</a:t>
            </a:r>
            <a:br>
              <a:rPr lang="en-US" dirty="0">
                <a:effectLst/>
              </a:rPr>
            </a:b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3"/>
              </a:rPr>
              <a:t>Introduction</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4"/>
              </a:rPr>
              <a:t>Employee engagement</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5"/>
              </a:rPr>
              <a:t>Importance of employee engagement</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6"/>
              </a:rPr>
              <a:t>Employee Engagement of Theoretical Model</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7"/>
              </a:rPr>
              <a:t>The William Kahn Model</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8"/>
              </a:rPr>
              <a:t>Best Practices Examples to Engage Employees</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9"/>
              </a:rPr>
              <a:t>Premier Inn</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10"/>
              </a:rPr>
              <a:t>Hilton Hotel</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ea typeface="Calibri" panose="020F0502020204030204" pitchFamily="34" charset="0"/>
                <a:cs typeface="Arial" panose="020B0604020202020204" pitchFamily="34" charset="0"/>
                <a:hlinkClick r:id="rId11"/>
              </a:rPr>
              <a:t>Conclusion</a:t>
            </a:r>
            <a:endParaRPr kumimoji="0" lang="en-US" altLang="en-US" sz="11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200" b="0" i="0" u="sng"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12"/>
              </a:rPr>
              <a:t>References</a:t>
            </a:r>
            <a:endParaRPr kumimoji="0" lang="en-US" altLang="en-US" sz="1800" b="0" i="0" u="none" strike="noStrike" cap="none" normalizeH="0" baseline="0" dirty="0">
              <a:ln>
                <a:noFill/>
              </a:ln>
              <a:solidFill>
                <a:schemeClr val="bg1"/>
              </a:solidFill>
              <a:effectLst/>
              <a:latin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2</a:t>
            </a:fld>
            <a:endParaRPr lang="en-US"/>
          </a:p>
        </p:txBody>
      </p:sp>
    </p:spTree>
    <p:extLst>
      <p:ext uri="{BB962C8B-B14F-4D97-AF65-F5344CB8AC3E}">
        <p14:creationId xmlns:p14="http://schemas.microsoft.com/office/powerpoint/2010/main" val="161509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Introduction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is necessary for any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due to this,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businesses can easily achieve their goals in a more effective way. When the employees mentally and emotionally connect with each other's and feel that they are a team, so they produce more productive work. Employee engagement positively affected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(Sun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2019). Due to the engagement, employees be loyal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motivate other employees to effective work. In this study, employee engagement and its importance within the hotel industry will be elaborated. In addition, the William Kahn Theory of employee engagement will also be highlighted as what practices the Premier Inn and Hilton Hotel for the engagement of their employees. </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3</a:t>
            </a:fld>
            <a:endParaRPr lang="en-US"/>
          </a:p>
        </p:txBody>
      </p:sp>
    </p:spTree>
    <p:extLst>
      <p:ext uri="{BB962C8B-B14F-4D97-AF65-F5344CB8AC3E}">
        <p14:creationId xmlns:p14="http://schemas.microsoft.com/office/powerpoint/2010/main" val="3844200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Employee engagement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is a term which can define as the emotional promise an employee has to a business and its objective according to its policies. The engagement can enable the hotel industry to reach its goals and improve its services and products. Employee engagement is the straightforward emotional and mental connection that feels employees at their workplace (Rodrigues da Costa et al., 2019). The engagement of employees can positively impact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 several aspects, such as their revenue, profitability, customer experience, and employee turnover etc. when the employees link with their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by heart, they do more hard and efficient work, stay longer and motivate other employees too. The engagement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can be measured by the feeling or thoughts of the employees about their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Highly engaged employees usually give positive feedback to their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engage with their team and do extra work for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success, and they want to stay long with the organization (Sun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2019).</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4</a:t>
            </a:fld>
            <a:endParaRPr lang="en-US"/>
          </a:p>
        </p:txBody>
      </p:sp>
    </p:spTree>
    <p:extLst>
      <p:ext uri="{BB962C8B-B14F-4D97-AF65-F5344CB8AC3E}">
        <p14:creationId xmlns:p14="http://schemas.microsoft.com/office/powerpoint/2010/main" val="123793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Importance of employee engagement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is necessary for all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but in the hotel industry, employee engagement plays a vital role. The hotel industry is based on services, so employee engagements are essential in this industry, the employees are the brand ambassadors, and they can grow the hotel business through its best services and its interactive commination skills. The hotel industry usually provides various training sessions to its newly hired employees and makes them understand the significance of employee engagement (</a:t>
            </a:r>
            <a:r>
              <a:rPr lang="en-US" sz="1200" kern="1200" dirty="0" err="1">
                <a:solidFill>
                  <a:schemeClr val="tx1"/>
                </a:solidFill>
                <a:effectLst/>
                <a:latin typeface="+mn-lt"/>
                <a:ea typeface="+mn-ea"/>
                <a:cs typeface="+mn-cs"/>
              </a:rPr>
              <a:t>Karanges</a:t>
            </a:r>
            <a:r>
              <a:rPr lang="en-US" sz="1200" kern="1200" dirty="0">
                <a:solidFill>
                  <a:schemeClr val="tx1"/>
                </a:solidFill>
                <a:effectLst/>
                <a:latin typeface="+mn-lt"/>
                <a:ea typeface="+mn-ea"/>
                <a:cs typeface="+mn-cs"/>
              </a:rPr>
              <a:t> et al., 2015). The experience and well-trained employees can interact and communicate with customers in more attractive ways, and they engage with other employees too so that they easily handle and manage all of their daily work. In the hotel industry, teamwork is necessary because all employees engage with others in the team so they can do more efficient work. The Hotel industry knows the importance of employee engagement. That's why they prefer the employee's mental and physical health and give a lot of facilities to make their employees from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(Rodrigues da Costa et al., 2019). They know that when the employees of the hotel industry engage with each other, so they will grow the business of the hotel industry. They engage employees who can feel proud to be linked with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because they know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objective and purpose.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5</a:t>
            </a:fld>
            <a:endParaRPr lang="en-US"/>
          </a:p>
        </p:txBody>
      </p:sp>
    </p:spTree>
    <p:extLst>
      <p:ext uri="{BB962C8B-B14F-4D97-AF65-F5344CB8AC3E}">
        <p14:creationId xmlns:p14="http://schemas.microsoft.com/office/powerpoint/2010/main" val="1877237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rPr>
              <a:t>Employee Engagement of Theoretical Model</a:t>
            </a:r>
            <a:br>
              <a:rPr lang="en-US" b="1" dirty="0">
                <a:effectLst/>
              </a:rPr>
            </a:br>
            <a:r>
              <a:rPr lang="en-US" sz="1200" kern="1200" dirty="0">
                <a:solidFill>
                  <a:schemeClr val="tx1"/>
                </a:solidFill>
                <a:effectLst/>
                <a:latin typeface="+mn-lt"/>
                <a:ea typeface="+mn-ea"/>
                <a:cs typeface="+mn-cs"/>
              </a:rPr>
              <a:t>There are various employee engagement models discover here in William Kahn employee engagement are discussing (Kahn, 2017). The William Kahn Psychologist discovered its employee engagement model in 1990. </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6</a:t>
            </a:fld>
            <a:endParaRPr lang="en-US"/>
          </a:p>
        </p:txBody>
      </p:sp>
    </p:spTree>
    <p:extLst>
      <p:ext uri="{BB962C8B-B14F-4D97-AF65-F5344CB8AC3E}">
        <p14:creationId xmlns:p14="http://schemas.microsoft.com/office/powerpoint/2010/main" val="482744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effectLst/>
              </a:rPr>
              <a:t>The William Kahn Model</a:t>
            </a:r>
            <a:br>
              <a:rPr lang="en-US" b="1" i="1" dirty="0">
                <a:effectLst/>
              </a:rPr>
            </a:br>
            <a:r>
              <a:rPr lang="en-US" sz="1200" kern="1200" dirty="0">
                <a:solidFill>
                  <a:schemeClr val="tx1"/>
                </a:solidFill>
                <a:effectLst/>
                <a:latin typeface="+mn-lt"/>
                <a:ea typeface="+mn-ea"/>
                <a:cs typeface="+mn-cs"/>
              </a:rPr>
              <a:t>William Kahn was the first psychologist and researcher who discovered the concept of employee engagement. William Kahn identifies that there are three basic principles of employee engagement, which are cognitive, physical and emotional. William Kahn's circumstances of Disengagement and Personal Engagement, examine two types of employees at the workplace. Kahn also analyses that there are three psychological conditions that can allow employee engagement. </a:t>
            </a:r>
          </a:p>
          <a:p>
            <a:r>
              <a:rPr lang="en-US" sz="1200" kern="1200" dirty="0">
                <a:solidFill>
                  <a:schemeClr val="tx1"/>
                </a:solidFill>
                <a:effectLst/>
                <a:latin typeface="+mn-lt"/>
                <a:ea typeface="+mn-ea"/>
                <a:cs typeface="+mn-cs"/>
              </a:rPr>
              <a:t>"Meaningfulness" is a term that inspires the employees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fill full their tasks within the targeted time when the employees understand the objective and purpose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so they can be loyal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do more effective and productive work.</a:t>
            </a:r>
          </a:p>
          <a:p>
            <a:r>
              <a:rPr lang="en-US" sz="1200" kern="1200" dirty="0">
                <a:solidFill>
                  <a:schemeClr val="tx1"/>
                </a:solidFill>
                <a:effectLst/>
                <a:latin typeface="+mn-lt"/>
                <a:ea typeface="+mn-ea"/>
                <a:cs typeface="+mn-cs"/>
              </a:rPr>
              <a:t>The term "Safety" elaborates when the employees do not scold by anyone, like their supervisors and managers. So they can feel safe and do efficient work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 an outcome, they are satisfied with their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psychologically. The employee feels free from any fear and easily works in the workplace and engages with other employees (Kahn, 2019). </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7</a:t>
            </a:fld>
            <a:endParaRPr lang="en-US"/>
          </a:p>
        </p:txBody>
      </p:sp>
    </p:spTree>
    <p:extLst>
      <p:ext uri="{BB962C8B-B14F-4D97-AF65-F5344CB8AC3E}">
        <p14:creationId xmlns:p14="http://schemas.microsoft.com/office/powerpoint/2010/main" val="1454006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Continue </a:t>
            </a:r>
          </a:p>
          <a:p>
            <a:r>
              <a:rPr lang="en-US" sz="1200" kern="1200" dirty="0">
                <a:solidFill>
                  <a:schemeClr val="tx1"/>
                </a:solidFill>
                <a:effectLst/>
                <a:latin typeface="+mn-lt"/>
                <a:ea typeface="+mn-ea"/>
                <a:cs typeface="+mn-cs"/>
              </a:rPr>
              <a:t>The term "availability" states the employee's physical and mental health to do their best at the workplace. The availability of the employees shows that the worker is safe from any harnesses and mental issues. The accessibility of the employees can enhance their skills and abilities in the workplace with other employees. </a:t>
            </a:r>
          </a:p>
          <a:p>
            <a:r>
              <a:rPr lang="en-US" sz="1200" kern="1200" dirty="0">
                <a:solidFill>
                  <a:schemeClr val="tx1"/>
                </a:solidFill>
                <a:effectLst/>
                <a:latin typeface="+mn-lt"/>
                <a:ea typeface="+mn-ea"/>
                <a:cs typeface="+mn-cs"/>
              </a:rPr>
              <a:t>William Kahn elaborated that engagement can come from feelings, not from thoughts. Kahn said in his theory, "the engagement can develop on the principles of the reality when the people make their personal and real choices and express in real what they feel for others, then people can engage with others."</a:t>
            </a:r>
          </a:p>
          <a:p>
            <a:r>
              <a:rPr lang="en-US" sz="1200" kern="1200" dirty="0">
                <a:solidFill>
                  <a:schemeClr val="tx1"/>
                </a:solidFill>
                <a:effectLst/>
                <a:latin typeface="+mn-lt"/>
                <a:ea typeface="+mn-ea"/>
                <a:cs typeface="+mn-cs"/>
              </a:rPr>
              <a:t>In the hotel industry, the employees usually engage with other employees, and they do their everyday work easily without any fairs. The Hotel Management should provide shelter systems to its employees so that the late and absent ratio of the employees will be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William Kahn said that when employee feels good and engage with other employees, so they do more productive and efficient work for their organization (Kahn, 2017). </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8</a:t>
            </a:fld>
            <a:endParaRPr lang="en-US"/>
          </a:p>
        </p:txBody>
      </p:sp>
    </p:spTree>
    <p:extLst>
      <p:ext uri="{BB962C8B-B14F-4D97-AF65-F5344CB8AC3E}">
        <p14:creationId xmlns:p14="http://schemas.microsoft.com/office/powerpoint/2010/main" val="18523315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Best Practices Examples to Engage Employees</a:t>
            </a:r>
          </a:p>
          <a:p>
            <a:r>
              <a:rPr lang="en-US" sz="1200" b="1" i="1" kern="1200" dirty="0">
                <a:solidFill>
                  <a:schemeClr val="tx1"/>
                </a:solidFill>
                <a:effectLst/>
                <a:latin typeface="+mn-lt"/>
                <a:ea typeface="+mn-ea"/>
                <a:cs typeface="+mn-cs"/>
              </a:rPr>
              <a:t>Premier Inn</a:t>
            </a:r>
          </a:p>
          <a:p>
            <a:r>
              <a:rPr lang="en-US" sz="1200" kern="1200" dirty="0">
                <a:solidFill>
                  <a:schemeClr val="tx1"/>
                </a:solidFill>
                <a:effectLst/>
                <a:latin typeface="+mn-lt"/>
                <a:ea typeface="+mn-ea"/>
                <a:cs typeface="+mn-cs"/>
              </a:rPr>
              <a:t>Premier Inn is one of the familiar hotels of the United Kingdom, and the management of the premier Inn believes that every person has their own value and abilities. The Premier Inn hotel acknowledged that the employees could play a vital role in growing its business, and they understand that employee engagement is necessary for efficient and productive work (Bakker and Leiter, 2017). The Premier Inn hotel uses the "WIN card", which focuses on the performance of the hotel, investors and employees' performance. Those employees whose scorecard is full fill the requirements of the WIN card so are awarded some rewards. The Premier Inn Hotel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annual functions where the employees are awarded according to their work performance. The engagement of employees is essential in the hotel industry when the employees engage with each other so they can manage any harsh situation. The Premier Inn hotel also arranges workshops where the employees understand the value of engagement and teamwork. In the hotel industry, employees can promote the services of the hotel because they can interact with guests daily and communicate with them and share various offers with them (</a:t>
            </a:r>
            <a:r>
              <a:rPr lang="en-US" sz="1200" kern="1200" dirty="0" err="1">
                <a:solidFill>
                  <a:schemeClr val="tx1"/>
                </a:solidFill>
                <a:effectLst/>
                <a:latin typeface="+mn-lt"/>
                <a:ea typeface="+mn-ea"/>
                <a:cs typeface="+mn-cs"/>
              </a:rPr>
              <a:t>Steenbeck</a:t>
            </a:r>
            <a:r>
              <a:rPr lang="en-US" sz="1200" kern="1200" dirty="0">
                <a:solidFill>
                  <a:schemeClr val="tx1"/>
                </a:solidFill>
                <a:effectLst/>
                <a:latin typeface="+mn-lt"/>
                <a:ea typeface="+mn-ea"/>
                <a:cs typeface="+mn-cs"/>
              </a:rPr>
              <a:t>, 2021). The Premier Inn invest most of its revenue in a training session. They know that it can be positively impacted the Premier Inn in the long term. As well these workshops and training sessions engage employees, and then they do their best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understand the goal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9</a:t>
            </a:fld>
            <a:endParaRPr lang="en-US"/>
          </a:p>
        </p:txBody>
      </p:sp>
    </p:spTree>
    <p:extLst>
      <p:ext uri="{BB962C8B-B14F-4D97-AF65-F5344CB8AC3E}">
        <p14:creationId xmlns:p14="http://schemas.microsoft.com/office/powerpoint/2010/main" val="3819842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Hilton Hotel</a:t>
            </a:r>
          </a:p>
          <a:p>
            <a:r>
              <a:rPr lang="en-US" sz="1200" kern="1200" dirty="0">
                <a:solidFill>
                  <a:schemeClr val="tx1"/>
                </a:solidFill>
                <a:effectLst/>
                <a:latin typeface="+mn-lt"/>
                <a:ea typeface="+mn-ea"/>
                <a:cs typeface="+mn-cs"/>
              </a:rPr>
              <a:t>Hilton Hotel is the belief that employee engagement can improve the services of the hotel, well as they can promote the Hilton brand and can do work as advertisers. The Hilton Hotel launched its own app for the engagement of the employees; due to this app, the employees can communicate with each other from different locations. The "HFEX" can work as a commentator, and the employees of the Hilton hotel easily use this app. As a result, the employees of the Hilton Hotel are engaged with each other and can face any difficulties in any situation (</a:t>
            </a:r>
            <a:r>
              <a:rPr lang="en-US" sz="1200" kern="1200" dirty="0" err="1">
                <a:solidFill>
                  <a:schemeClr val="tx1"/>
                </a:solidFill>
                <a:effectLst/>
                <a:latin typeface="+mn-lt"/>
                <a:ea typeface="+mn-ea"/>
                <a:cs typeface="+mn-cs"/>
              </a:rPr>
              <a:t>Yoo</a:t>
            </a:r>
            <a:r>
              <a:rPr lang="en-US" sz="1200" kern="1200" dirty="0">
                <a:solidFill>
                  <a:schemeClr val="tx1"/>
                </a:solidFill>
                <a:effectLst/>
                <a:latin typeface="+mn-lt"/>
                <a:ea typeface="+mn-ea"/>
                <a:cs typeface="+mn-cs"/>
              </a:rPr>
              <a:t> and Lee, 2017). The Hilton Hotel also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various training workshops where they explained the objectives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taught them new and advanced communication techniques. Due to this, the housekeeping staff can easily interact with the guests and share various offers with them. The Culture of the Hilton Hotel is friendly, can employees are engaged with each other; the Hilton also provide a comfortable environment to staff because Hilton knows the value of the employees. By the use of the "HFEX" app, the goal of the Hilton is achieved in the shape of employee engagement. The employees can easily transfer the information from anywhere or at any time, and this app can also use by customers for booking or any complaint (Prentice et al., 2020). Besides these activities, the Hilton Hotel provides various facilities to its employees so they do their best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Due to employee engagement, the employees have linked with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for a long time.</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10</a:t>
            </a:fld>
            <a:endParaRPr lang="en-US"/>
          </a:p>
        </p:txBody>
      </p:sp>
    </p:spTree>
    <p:extLst>
      <p:ext uri="{BB962C8B-B14F-4D97-AF65-F5344CB8AC3E}">
        <p14:creationId xmlns:p14="http://schemas.microsoft.com/office/powerpoint/2010/main" val="3388427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Conclusion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when the employees work as a team and are loyal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so is known as employee engagement.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know the value of employee engagement, and they know that employees are ambassadors of the businesses. Moreover, this study </a:t>
            </a:r>
            <a:r>
              <a:rPr lang="en-US" sz="1200" kern="1200" dirty="0" err="1">
                <a:solidFill>
                  <a:schemeClr val="tx1"/>
                </a:solidFill>
                <a:effectLst/>
                <a:latin typeface="+mn-lt"/>
                <a:ea typeface="+mn-ea"/>
                <a:cs typeface="+mn-cs"/>
              </a:rPr>
              <a:t>summarises</a:t>
            </a:r>
            <a:r>
              <a:rPr lang="en-US" sz="1200" kern="1200" dirty="0">
                <a:solidFill>
                  <a:schemeClr val="tx1"/>
                </a:solidFill>
                <a:effectLst/>
                <a:latin typeface="+mn-lt"/>
                <a:ea typeface="+mn-ea"/>
                <a:cs typeface="+mn-cs"/>
              </a:rPr>
              <a:t> the significance of employee engagement in the hotel industry; employees can easily handle any situation when they engage with each other. William Kahn highlighted the employee engagement theory and discovered that employee engagement could occur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when they share real and honest feelings and ideas with others as. Well, employee engagement can occur through feelings, not in the form of thoughts. The Premier Inn hotel uses the WIN card to focus on employees, investors and visitors. While the Hilton Hotel launched its own app, "HFEX", which can work as a communicator. Due to this, employees of Hilton Hotels engage with each other. </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11</a:t>
            </a:fld>
            <a:endParaRPr lang="en-US"/>
          </a:p>
        </p:txBody>
      </p:sp>
    </p:spTree>
    <p:extLst>
      <p:ext uri="{BB962C8B-B14F-4D97-AF65-F5344CB8AC3E}">
        <p14:creationId xmlns:p14="http://schemas.microsoft.com/office/powerpoint/2010/main" val="19068666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References </a:t>
            </a:r>
            <a:br>
              <a:rPr lang="en-US" b="1" dirty="0">
                <a:effectLst/>
              </a:rPr>
            </a:br>
            <a:r>
              <a:rPr lang="en-US" sz="1200" kern="1200" dirty="0">
                <a:solidFill>
                  <a:schemeClr val="tx1"/>
                </a:solidFill>
                <a:effectLst/>
                <a:latin typeface="+mn-lt"/>
                <a:ea typeface="+mn-ea"/>
                <a:cs typeface="+mn-cs"/>
              </a:rPr>
              <a:t>Bakker, A.B. and Leiter, M., 2017. Strategic and proactive approaches to work engagement. </a:t>
            </a:r>
            <a:r>
              <a:rPr lang="en-US" sz="1200" i="1" kern="1200" dirty="0">
                <a:solidFill>
                  <a:schemeClr val="tx1"/>
                </a:solidFill>
                <a:effectLst/>
                <a:latin typeface="+mn-lt"/>
                <a:ea typeface="+mn-ea"/>
                <a:cs typeface="+mn-cs"/>
              </a:rPr>
              <a:t>Organizational Dynamics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46</a:t>
            </a:r>
            <a:r>
              <a:rPr lang="en-US" sz="1200" kern="1200" dirty="0">
                <a:solidFill>
                  <a:schemeClr val="tx1"/>
                </a:solidFill>
                <a:effectLst/>
                <a:latin typeface="+mn-lt"/>
                <a:ea typeface="+mn-ea"/>
                <a:cs typeface="+mn-cs"/>
              </a:rPr>
              <a:t>(2), pp.67-75.</a:t>
            </a:r>
          </a:p>
          <a:p>
            <a:r>
              <a:rPr lang="en-US" sz="1200" kern="1200" dirty="0">
                <a:solidFill>
                  <a:schemeClr val="tx1"/>
                </a:solidFill>
                <a:effectLst/>
                <a:latin typeface="+mn-lt"/>
                <a:ea typeface="+mn-ea"/>
                <a:cs typeface="+mn-cs"/>
              </a:rPr>
              <a:t>Kahn, W.A., 2017. Meaningful connections: Positive relationships and attachments at work. In </a:t>
            </a:r>
            <a:r>
              <a:rPr lang="en-US" sz="1200" i="1" kern="1200" dirty="0">
                <a:solidFill>
                  <a:schemeClr val="tx1"/>
                </a:solidFill>
                <a:effectLst/>
                <a:latin typeface="+mn-lt"/>
                <a:ea typeface="+mn-ea"/>
                <a:cs typeface="+mn-cs"/>
              </a:rPr>
              <a:t>Exploring positive relationships at work</a:t>
            </a:r>
            <a:r>
              <a:rPr lang="en-US" sz="1200" kern="1200" dirty="0">
                <a:solidFill>
                  <a:schemeClr val="tx1"/>
                </a:solidFill>
                <a:effectLst/>
                <a:latin typeface="+mn-lt"/>
                <a:ea typeface="+mn-ea"/>
                <a:cs typeface="+mn-cs"/>
              </a:rPr>
              <a:t> (pp. 189-206). Psychology Press.</a:t>
            </a:r>
          </a:p>
          <a:p>
            <a:r>
              <a:rPr lang="en-US" sz="1200" kern="1200" dirty="0">
                <a:solidFill>
                  <a:schemeClr val="tx1"/>
                </a:solidFill>
                <a:effectLst/>
                <a:latin typeface="+mn-lt"/>
                <a:ea typeface="+mn-ea"/>
                <a:cs typeface="+mn-cs"/>
              </a:rPr>
              <a:t>Kahn, W.A., 2019. Dynamics and implications of distress organizing. </a:t>
            </a:r>
            <a:r>
              <a:rPr lang="en-US" sz="1200" i="1" kern="1200" dirty="0">
                <a:solidFill>
                  <a:schemeClr val="tx1"/>
                </a:solidFill>
                <a:effectLst/>
                <a:latin typeface="+mn-lt"/>
                <a:ea typeface="+mn-ea"/>
                <a:cs typeface="+mn-cs"/>
              </a:rPr>
              <a:t>Academy of Management Journal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62</a:t>
            </a:r>
            <a:r>
              <a:rPr lang="en-US" sz="1200" kern="1200" dirty="0">
                <a:solidFill>
                  <a:schemeClr val="tx1"/>
                </a:solidFill>
                <a:effectLst/>
                <a:latin typeface="+mn-lt"/>
                <a:ea typeface="+mn-ea"/>
                <a:cs typeface="+mn-cs"/>
              </a:rPr>
              <a:t>(5), pp.1471-1497.</a:t>
            </a:r>
          </a:p>
          <a:p>
            <a:r>
              <a:rPr lang="en-US" sz="1200" kern="1200" dirty="0" err="1">
                <a:solidFill>
                  <a:schemeClr val="tx1"/>
                </a:solidFill>
                <a:effectLst/>
                <a:latin typeface="+mn-lt"/>
                <a:ea typeface="+mn-ea"/>
                <a:cs typeface="+mn-cs"/>
              </a:rPr>
              <a:t>Karanges</a:t>
            </a:r>
            <a:r>
              <a:rPr lang="en-US" sz="1200" kern="1200" dirty="0">
                <a:solidFill>
                  <a:schemeClr val="tx1"/>
                </a:solidFill>
                <a:effectLst/>
                <a:latin typeface="+mn-lt"/>
                <a:ea typeface="+mn-ea"/>
                <a:cs typeface="+mn-cs"/>
              </a:rPr>
              <a:t>, E., Johnston, K., </a:t>
            </a:r>
            <a:r>
              <a:rPr lang="en-US" sz="1200" kern="1200" dirty="0" err="1">
                <a:solidFill>
                  <a:schemeClr val="tx1"/>
                </a:solidFill>
                <a:effectLst/>
                <a:latin typeface="+mn-lt"/>
                <a:ea typeface="+mn-ea"/>
                <a:cs typeface="+mn-cs"/>
              </a:rPr>
              <a:t>Beatson</a:t>
            </a:r>
            <a:r>
              <a:rPr lang="en-US" sz="1200" kern="1200" dirty="0">
                <a:solidFill>
                  <a:schemeClr val="tx1"/>
                </a:solidFill>
                <a:effectLst/>
                <a:latin typeface="+mn-lt"/>
                <a:ea typeface="+mn-ea"/>
                <a:cs typeface="+mn-cs"/>
              </a:rPr>
              <a:t>, A. and Lings, I., 2015. The influence of internal communication on employee engagement: A pilot study. </a:t>
            </a:r>
            <a:r>
              <a:rPr lang="en-US" sz="1200" i="1" kern="1200" dirty="0">
                <a:solidFill>
                  <a:schemeClr val="tx1"/>
                </a:solidFill>
                <a:effectLst/>
                <a:latin typeface="+mn-lt"/>
                <a:ea typeface="+mn-ea"/>
                <a:cs typeface="+mn-cs"/>
              </a:rPr>
              <a:t>Public relations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41</a:t>
            </a:r>
            <a:r>
              <a:rPr lang="en-US" sz="1200" kern="1200" dirty="0">
                <a:solidFill>
                  <a:schemeClr val="tx1"/>
                </a:solidFill>
                <a:effectLst/>
                <a:latin typeface="+mn-lt"/>
                <a:ea typeface="+mn-ea"/>
                <a:cs typeface="+mn-cs"/>
              </a:rPr>
              <a:t>(1), pp.129-131.</a:t>
            </a:r>
          </a:p>
          <a:p>
            <a:r>
              <a:rPr lang="en-US" sz="1200" kern="1200" dirty="0">
                <a:solidFill>
                  <a:schemeClr val="tx1"/>
                </a:solidFill>
                <a:effectLst/>
                <a:latin typeface="+mn-lt"/>
                <a:ea typeface="+mn-ea"/>
                <a:cs typeface="+mn-cs"/>
              </a:rPr>
              <a:t>Prentice, C., </a:t>
            </a:r>
            <a:r>
              <a:rPr lang="en-US" sz="1200" kern="1200" dirty="0" err="1">
                <a:solidFill>
                  <a:schemeClr val="tx1"/>
                </a:solidFill>
                <a:effectLst/>
                <a:latin typeface="+mn-lt"/>
                <a:ea typeface="+mn-ea"/>
                <a:cs typeface="+mn-cs"/>
              </a:rPr>
              <a:t>Weaven</a:t>
            </a:r>
            <a:r>
              <a:rPr lang="en-US" sz="1200" kern="1200" dirty="0">
                <a:solidFill>
                  <a:schemeClr val="tx1"/>
                </a:solidFill>
                <a:effectLst/>
                <a:latin typeface="+mn-lt"/>
                <a:ea typeface="+mn-ea"/>
                <a:cs typeface="+mn-cs"/>
              </a:rPr>
              <a:t>, S. and Wong, I.A., 2020. Linking AI quality performance and customer engagement: The moderating effect of AI preference. </a:t>
            </a:r>
            <a:r>
              <a:rPr lang="en-US" sz="1200" i="1" kern="1200" dirty="0">
                <a:solidFill>
                  <a:schemeClr val="tx1"/>
                </a:solidFill>
                <a:effectLst/>
                <a:latin typeface="+mn-lt"/>
                <a:ea typeface="+mn-ea"/>
                <a:cs typeface="+mn-cs"/>
              </a:rPr>
              <a:t>International Journal of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90</a:t>
            </a:r>
            <a:r>
              <a:rPr lang="en-US" sz="1200" kern="1200" dirty="0">
                <a:solidFill>
                  <a:schemeClr val="tx1"/>
                </a:solidFill>
                <a:effectLst/>
                <a:latin typeface="+mn-lt"/>
                <a:ea typeface="+mn-ea"/>
                <a:cs typeface="+mn-cs"/>
              </a:rPr>
              <a:t>, p.102629.</a:t>
            </a:r>
          </a:p>
          <a:p>
            <a:r>
              <a:rPr lang="en-US" sz="1200" kern="1200" dirty="0">
                <a:solidFill>
                  <a:schemeClr val="tx1"/>
                </a:solidFill>
                <a:effectLst/>
                <a:latin typeface="+mn-lt"/>
                <a:ea typeface="+mn-ea"/>
                <a:cs typeface="+mn-cs"/>
              </a:rPr>
              <a:t>Rodrigues da Costa, L. and Maria </a:t>
            </a:r>
            <a:r>
              <a:rPr lang="en-US" sz="1200" kern="1200" dirty="0" err="1">
                <a:solidFill>
                  <a:schemeClr val="tx1"/>
                </a:solidFill>
                <a:effectLst/>
                <a:latin typeface="+mn-lt"/>
                <a:ea typeface="+mn-ea"/>
                <a:cs typeface="+mn-cs"/>
              </a:rPr>
              <a:t>Correia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Loureiro</a:t>
            </a:r>
            <a:r>
              <a:rPr lang="en-US" sz="1200" kern="1200" dirty="0">
                <a:solidFill>
                  <a:schemeClr val="tx1"/>
                </a:solidFill>
                <a:effectLst/>
                <a:latin typeface="+mn-lt"/>
                <a:ea typeface="+mn-ea"/>
                <a:cs typeface="+mn-cs"/>
              </a:rPr>
              <a:t>, S., 2019. The importance of employees’ engagement on the organizational success. </a:t>
            </a:r>
            <a:r>
              <a:rPr lang="en-US" sz="1200" i="1" kern="1200" dirty="0">
                <a:solidFill>
                  <a:schemeClr val="tx1"/>
                </a:solidFill>
                <a:effectLst/>
                <a:latin typeface="+mn-lt"/>
                <a:ea typeface="+mn-ea"/>
                <a:cs typeface="+mn-cs"/>
              </a:rPr>
              <a:t>Journal of Promotion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25</a:t>
            </a:r>
            <a:r>
              <a:rPr lang="en-US" sz="1200" kern="1200" dirty="0">
                <a:solidFill>
                  <a:schemeClr val="tx1"/>
                </a:solidFill>
                <a:effectLst/>
                <a:latin typeface="+mn-lt"/>
                <a:ea typeface="+mn-ea"/>
                <a:cs typeface="+mn-cs"/>
              </a:rPr>
              <a:t>(3), pp.328-336.</a:t>
            </a:r>
          </a:p>
          <a:p>
            <a:r>
              <a:rPr lang="en-US" sz="1200" kern="1200" dirty="0" err="1">
                <a:solidFill>
                  <a:schemeClr val="tx1"/>
                </a:solidFill>
                <a:effectLst/>
                <a:latin typeface="+mn-lt"/>
                <a:ea typeface="+mn-ea"/>
                <a:cs typeface="+mn-cs"/>
              </a:rPr>
              <a:t>Steenbeck</a:t>
            </a:r>
            <a:r>
              <a:rPr lang="en-US" sz="1200" kern="1200" dirty="0">
                <a:solidFill>
                  <a:schemeClr val="tx1"/>
                </a:solidFill>
                <a:effectLst/>
                <a:latin typeface="+mn-lt"/>
                <a:ea typeface="+mn-ea"/>
                <a:cs typeface="+mn-cs"/>
              </a:rPr>
              <a:t>, A., 2021. In </a:t>
            </a:r>
            <a:r>
              <a:rPr lang="en-US" sz="1200" kern="1200" dirty="0" err="1">
                <a:solidFill>
                  <a:schemeClr val="tx1"/>
                </a:solidFill>
                <a:effectLst/>
                <a:latin typeface="+mn-lt"/>
                <a:ea typeface="+mn-ea"/>
                <a:cs typeface="+mn-cs"/>
              </a:rPr>
              <a:t>einstiger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Stadtwerke-Zentrale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eröffnet</a:t>
            </a:r>
            <a:r>
              <a:rPr lang="en-US" sz="1200" kern="1200" dirty="0">
                <a:solidFill>
                  <a:schemeClr val="tx1"/>
                </a:solidFill>
                <a:effectLst/>
                <a:latin typeface="+mn-lt"/>
                <a:ea typeface="+mn-ea"/>
                <a:cs typeface="+mn-cs"/>
              </a:rPr>
              <a:t> „Premier Inn “</a:t>
            </a:r>
            <a:r>
              <a:rPr lang="en-US" sz="1200" kern="1200" dirty="0" err="1">
                <a:solidFill>
                  <a:schemeClr val="tx1"/>
                </a:solidFill>
                <a:effectLst/>
                <a:latin typeface="+mn-lt"/>
                <a:ea typeface="+mn-ea"/>
                <a:cs typeface="+mn-cs"/>
              </a:rPr>
              <a:t>ein</a:t>
            </a:r>
            <a:r>
              <a:rPr lang="en-US" sz="1200" kern="1200" dirty="0">
                <a:solidFill>
                  <a:schemeClr val="tx1"/>
                </a:solidFill>
                <a:effectLst/>
                <a:latin typeface="+mn-lt"/>
                <a:ea typeface="+mn-ea"/>
                <a:cs typeface="+mn-cs"/>
              </a:rPr>
              <a:t> Hotel| SHZ.</a:t>
            </a:r>
          </a:p>
          <a:p>
            <a:r>
              <a:rPr lang="en-US" sz="1200" kern="1200" dirty="0" err="1">
                <a:solidFill>
                  <a:schemeClr val="tx1"/>
                </a:solidFill>
                <a:effectLst/>
                <a:latin typeface="+mn-lt"/>
                <a:ea typeface="+mn-ea"/>
                <a:cs typeface="+mn-cs"/>
              </a:rPr>
              <a:t>Steenbeck</a:t>
            </a:r>
            <a:r>
              <a:rPr lang="en-US" sz="1200" kern="1200" dirty="0">
                <a:solidFill>
                  <a:schemeClr val="tx1"/>
                </a:solidFill>
                <a:effectLst/>
                <a:latin typeface="+mn-lt"/>
                <a:ea typeface="+mn-ea"/>
                <a:cs typeface="+mn-cs"/>
              </a:rPr>
              <a:t>, A., 2021. </a:t>
            </a:r>
            <a:r>
              <a:rPr lang="en-US" sz="1200" kern="1200" dirty="0" err="1">
                <a:solidFill>
                  <a:schemeClr val="tx1"/>
                </a:solidFill>
                <a:effectLst/>
                <a:latin typeface="+mn-lt"/>
                <a:ea typeface="+mn-ea"/>
                <a:cs typeface="+mn-cs"/>
              </a:rPr>
              <a:t>Lübeck</a:t>
            </a:r>
            <a:r>
              <a:rPr lang="en-US" sz="1200" kern="1200" dirty="0">
                <a:solidFill>
                  <a:schemeClr val="tx1"/>
                </a:solidFill>
                <a:effectLst/>
                <a:latin typeface="+mn-lt"/>
                <a:ea typeface="+mn-ea"/>
                <a:cs typeface="+mn-cs"/>
              </a:rPr>
              <a:t>: „Premier Inn “</a:t>
            </a:r>
            <a:r>
              <a:rPr lang="en-US" sz="1200" kern="1200" dirty="0" err="1">
                <a:solidFill>
                  <a:schemeClr val="tx1"/>
                </a:solidFill>
                <a:effectLst/>
                <a:latin typeface="+mn-lt"/>
                <a:ea typeface="+mn-ea"/>
                <a:cs typeface="+mn-cs"/>
              </a:rPr>
              <a:t>baut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direkt</a:t>
            </a:r>
            <a:r>
              <a:rPr lang="en-US" sz="1200" kern="1200" dirty="0">
                <a:solidFill>
                  <a:schemeClr val="tx1"/>
                </a:solidFill>
                <a:effectLst/>
                <a:latin typeface="+mn-lt"/>
                <a:ea typeface="+mn-ea"/>
                <a:cs typeface="+mn-cs"/>
              </a:rPr>
              <a:t> am </a:t>
            </a:r>
            <a:r>
              <a:rPr lang="en-US" sz="1200" kern="1200" dirty="0" err="1">
                <a:solidFill>
                  <a:schemeClr val="tx1"/>
                </a:solidFill>
                <a:effectLst/>
                <a:latin typeface="+mn-lt"/>
                <a:ea typeface="+mn-ea"/>
                <a:cs typeface="+mn-cs"/>
              </a:rPr>
              <a:t>Hauptbahnhof</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ein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neues</a:t>
            </a:r>
            <a:r>
              <a:rPr lang="en-US" sz="1200" kern="1200" dirty="0">
                <a:solidFill>
                  <a:schemeClr val="tx1"/>
                </a:solidFill>
                <a:effectLst/>
                <a:latin typeface="+mn-lt"/>
                <a:ea typeface="+mn-ea"/>
                <a:cs typeface="+mn-cs"/>
              </a:rPr>
              <a:t>| SHZ.</a:t>
            </a:r>
          </a:p>
          <a:p>
            <a:r>
              <a:rPr lang="en-US" sz="1200" kern="1200" dirty="0">
                <a:solidFill>
                  <a:schemeClr val="tx1"/>
                </a:solidFill>
                <a:effectLst/>
                <a:latin typeface="+mn-lt"/>
                <a:ea typeface="+mn-ea"/>
                <a:cs typeface="+mn-cs"/>
              </a:rPr>
              <a:t>Sun, L.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C., 2019. Employee engagement: A literature review. </a:t>
            </a:r>
            <a:r>
              <a:rPr lang="en-US" sz="1200" i="1" kern="1200" dirty="0">
                <a:solidFill>
                  <a:schemeClr val="tx1"/>
                </a:solidFill>
                <a:effectLst/>
                <a:latin typeface="+mn-lt"/>
                <a:ea typeface="+mn-ea"/>
                <a:cs typeface="+mn-cs"/>
              </a:rPr>
              <a:t>International Journal of Human Resource Studies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(1), pp.63-80.</a:t>
            </a:r>
          </a:p>
          <a:p>
            <a:r>
              <a:rPr lang="en-US" sz="1200" kern="1200" dirty="0">
                <a:solidFill>
                  <a:schemeClr val="tx1"/>
                </a:solidFill>
                <a:effectLst/>
                <a:latin typeface="+mn-lt"/>
                <a:ea typeface="+mn-ea"/>
                <a:cs typeface="+mn-cs"/>
              </a:rPr>
              <a:t>Sun, L. and </a:t>
            </a:r>
            <a:r>
              <a:rPr lang="en-US" sz="1200" kern="1200" dirty="0" err="1">
                <a:solidFill>
                  <a:schemeClr val="tx1"/>
                </a:solidFill>
                <a:effectLst/>
                <a:latin typeface="+mn-lt"/>
                <a:ea typeface="+mn-ea"/>
                <a:cs typeface="+mn-cs"/>
              </a:rPr>
              <a:t>Bunchapattanasakda</a:t>
            </a:r>
            <a:r>
              <a:rPr lang="en-US" sz="1200" kern="1200" dirty="0">
                <a:solidFill>
                  <a:schemeClr val="tx1"/>
                </a:solidFill>
                <a:effectLst/>
                <a:latin typeface="+mn-lt"/>
                <a:ea typeface="+mn-ea"/>
                <a:cs typeface="+mn-cs"/>
              </a:rPr>
              <a:t>, C., 2019. Employee engagement: A literature review. </a:t>
            </a:r>
            <a:r>
              <a:rPr lang="en-US" sz="1200" i="1" kern="1200" dirty="0">
                <a:solidFill>
                  <a:schemeClr val="tx1"/>
                </a:solidFill>
                <a:effectLst/>
                <a:latin typeface="+mn-lt"/>
                <a:ea typeface="+mn-ea"/>
                <a:cs typeface="+mn-cs"/>
              </a:rPr>
              <a:t>International Journal of Human Resource Studies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(1), pp.63-80.</a:t>
            </a:r>
          </a:p>
          <a:p>
            <a:r>
              <a:rPr lang="en-US" sz="1200" kern="1200" dirty="0" err="1">
                <a:solidFill>
                  <a:schemeClr val="tx1"/>
                </a:solidFill>
                <a:effectLst/>
                <a:latin typeface="+mn-lt"/>
                <a:ea typeface="+mn-ea"/>
                <a:cs typeface="+mn-cs"/>
              </a:rPr>
              <a:t>Yoo</a:t>
            </a:r>
            <a:r>
              <a:rPr lang="en-US" sz="1200" kern="1200" dirty="0">
                <a:solidFill>
                  <a:schemeClr val="tx1"/>
                </a:solidFill>
                <a:effectLst/>
                <a:latin typeface="+mn-lt"/>
                <a:ea typeface="+mn-ea"/>
                <a:cs typeface="+mn-cs"/>
              </a:rPr>
              <a:t>, K.H. and Lee, W., 2017. Facebook marketing by hotel groups: Impacts of post content and media type on fan engagement. In </a:t>
            </a:r>
            <a:r>
              <a:rPr lang="en-US" sz="1200" i="1" kern="1200" dirty="0">
                <a:solidFill>
                  <a:schemeClr val="tx1"/>
                </a:solidFill>
                <a:effectLst/>
                <a:latin typeface="+mn-lt"/>
                <a:ea typeface="+mn-ea"/>
                <a:cs typeface="+mn-cs"/>
              </a:rPr>
              <a:t>Advances in Social Media for Travel, Tourism and Hospitality</a:t>
            </a:r>
            <a:r>
              <a:rPr lang="en-US" sz="1200" kern="1200" dirty="0">
                <a:solidFill>
                  <a:schemeClr val="tx1"/>
                </a:solidFill>
                <a:effectLst/>
                <a:latin typeface="+mn-lt"/>
                <a:ea typeface="+mn-ea"/>
                <a:cs typeface="+mn-cs"/>
              </a:rPr>
              <a:t> (pp. 131-146). Routledge.</a:t>
            </a:r>
          </a:p>
          <a:p>
            <a:endParaRPr lang="en-US" dirty="0"/>
          </a:p>
        </p:txBody>
      </p:sp>
      <p:sp>
        <p:nvSpPr>
          <p:cNvPr id="4" name="Slide Number Placeholder 3"/>
          <p:cNvSpPr>
            <a:spLocks noGrp="1"/>
          </p:cNvSpPr>
          <p:nvPr>
            <p:ph type="sldNum" sz="quarter" idx="10"/>
          </p:nvPr>
        </p:nvSpPr>
        <p:spPr/>
        <p:txBody>
          <a:bodyPr/>
          <a:lstStyle/>
          <a:p>
            <a:fld id="{01612D23-FDE4-41F5-AD8B-8EB5411A5990}" type="slidenum">
              <a:rPr lang="en-US" smtClean="0"/>
              <a:t>12</a:t>
            </a:fld>
            <a:endParaRPr lang="en-US"/>
          </a:p>
        </p:txBody>
      </p:sp>
    </p:spTree>
    <p:extLst>
      <p:ext uri="{BB962C8B-B14F-4D97-AF65-F5344CB8AC3E}">
        <p14:creationId xmlns:p14="http://schemas.microsoft.com/office/powerpoint/2010/main" val="481334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12/4/22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_Toc120894920"/><Relationship Id="rId13" Type="http://schemas.openxmlformats.org/officeDocument/2006/relationships/image" Target="../media/image3.png"/><Relationship Id="rId3" Type="http://schemas.openxmlformats.org/officeDocument/2006/relationships/hyperlink" Target="#_Toc120894915"/><Relationship Id="rId7" Type="http://schemas.openxmlformats.org/officeDocument/2006/relationships/hyperlink" Target="#_Toc120894919"/><Relationship Id="rId12" Type="http://schemas.openxmlformats.org/officeDocument/2006/relationships/hyperlink" Target="#_Toc120894924"/><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_Toc120894918"/><Relationship Id="rId11" Type="http://schemas.openxmlformats.org/officeDocument/2006/relationships/hyperlink" Target="#_Toc120894923"/><Relationship Id="rId5" Type="http://schemas.openxmlformats.org/officeDocument/2006/relationships/hyperlink" Target="#_Toc120894917"/><Relationship Id="rId10" Type="http://schemas.openxmlformats.org/officeDocument/2006/relationships/hyperlink" Target="#_Toc120894922"/><Relationship Id="rId4" Type="http://schemas.openxmlformats.org/officeDocument/2006/relationships/hyperlink" Target="#_Toc120894916"/><Relationship Id="rId9" Type="http://schemas.openxmlformats.org/officeDocument/2006/relationships/hyperlink" Target="#_Toc120894921"/></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73A209-EF86-49B0-B830-8D9811679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64646429-022E-4C6E-ABE0-4ABA3EA0FA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6C1E4EE-1C27-9805-BA9E-E4D309FC0E0D}"/>
              </a:ext>
            </a:extLst>
          </p:cNvPr>
          <p:cNvPicPr>
            <a:picLocks noChangeAspect="1"/>
          </p:cNvPicPr>
          <p:nvPr/>
        </p:nvPicPr>
        <p:blipFill rotWithShape="1">
          <a:blip r:embed="rId3"/>
          <a:srcRect l="48622"/>
          <a:stretch/>
        </p:blipFill>
        <p:spPr>
          <a:xfrm>
            <a:off x="7315200" y="10"/>
            <a:ext cx="4876800" cy="6857990"/>
          </a:xfrm>
          <a:prstGeom prst="rect">
            <a:avLst/>
          </a:prstGeom>
        </p:spPr>
      </p:pic>
      <p:sp>
        <p:nvSpPr>
          <p:cNvPr id="13" name="Rectangle 12">
            <a:extLst>
              <a:ext uri="{FF2B5EF4-FFF2-40B4-BE49-F238E27FC236}">
                <a16:creationId xmlns:a16="http://schemas.microsoft.com/office/drawing/2014/main" id="{6E1613FF-E3C8-458F-A3C1-E97599C3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185C17F-AAFF-4D4B-9CD6-E7ED48ED60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981075" y="1358901"/>
            <a:ext cx="5280026" cy="2730498"/>
          </a:xfrm>
        </p:spPr>
        <p:txBody>
          <a:bodyPr>
            <a:normAutofit/>
          </a:bodyPr>
          <a:lstStyle/>
          <a:p>
            <a:r>
              <a:rPr lang="en-US" b="1">
                <a:effectLst/>
              </a:rPr>
              <a:t>Employee engagement</a:t>
            </a:r>
            <a:br>
              <a:rPr lang="en-US">
                <a:effectLst/>
              </a:rPr>
            </a:br>
            <a:endParaRPr lang="en-US"/>
          </a:p>
        </p:txBody>
      </p:sp>
      <p:sp>
        <p:nvSpPr>
          <p:cNvPr id="3" name="Subtitle 2"/>
          <p:cNvSpPr>
            <a:spLocks noGrp="1"/>
          </p:cNvSpPr>
          <p:nvPr>
            <p:ph type="subTitle" idx="1"/>
          </p:nvPr>
        </p:nvSpPr>
        <p:spPr>
          <a:xfrm>
            <a:off x="-579173" y="4073436"/>
            <a:ext cx="8400522" cy="831547"/>
          </a:xfrm>
        </p:spPr>
        <p:txBody>
          <a:bodyPr>
            <a:normAutofit/>
          </a:bodyPr>
          <a:lstStyle/>
          <a:p>
            <a:r>
              <a:rPr lang="en-US" i="1" dirty="0"/>
              <a:t>Presented by:</a:t>
            </a:r>
          </a:p>
        </p:txBody>
      </p:sp>
      <p:sp>
        <p:nvSpPr>
          <p:cNvPr id="6" name="CasetăText 5">
            <a:extLst>
              <a:ext uri="{FF2B5EF4-FFF2-40B4-BE49-F238E27FC236}">
                <a16:creationId xmlns:a16="http://schemas.microsoft.com/office/drawing/2014/main" id="{70242AA7-CB2F-3C26-32D2-ACE7A00E9BF0}"/>
              </a:ext>
            </a:extLst>
          </p:cNvPr>
          <p:cNvSpPr txBox="1"/>
          <p:nvPr/>
        </p:nvSpPr>
        <p:spPr>
          <a:xfrm>
            <a:off x="2265888" y="4470148"/>
            <a:ext cx="6395356" cy="369332"/>
          </a:xfrm>
          <a:prstGeom prst="rect">
            <a:avLst/>
          </a:prstGeom>
          <a:noFill/>
        </p:spPr>
        <p:txBody>
          <a:bodyPr wrap="square">
            <a:spAutoFit/>
          </a:bodyPr>
          <a:lstStyle/>
          <a:p>
            <a:r>
              <a:rPr lang="ro-RO" dirty="0"/>
              <a:t>Adriana Alexandra Birsan</a:t>
            </a:r>
            <a:endParaRPr lang="ro-GB" dirty="0"/>
          </a:p>
        </p:txBody>
      </p:sp>
      <p:sp>
        <p:nvSpPr>
          <p:cNvPr id="8" name="CasetăText 7">
            <a:extLst>
              <a:ext uri="{FF2B5EF4-FFF2-40B4-BE49-F238E27FC236}">
                <a16:creationId xmlns:a16="http://schemas.microsoft.com/office/drawing/2014/main" id="{C263BED9-B529-1B81-4225-7B3E02D82AC6}"/>
              </a:ext>
            </a:extLst>
          </p:cNvPr>
          <p:cNvSpPr txBox="1"/>
          <p:nvPr/>
        </p:nvSpPr>
        <p:spPr>
          <a:xfrm>
            <a:off x="2229948" y="4985959"/>
            <a:ext cx="5761793" cy="369332"/>
          </a:xfrm>
          <a:prstGeom prst="rect">
            <a:avLst/>
          </a:prstGeom>
          <a:noFill/>
        </p:spPr>
        <p:txBody>
          <a:bodyPr wrap="square">
            <a:spAutoFit/>
          </a:bodyPr>
          <a:lstStyle/>
          <a:p>
            <a:r>
              <a:rPr lang="ro-GB" dirty="0"/>
              <a:t>2118849</a:t>
            </a:r>
          </a:p>
        </p:txBody>
      </p:sp>
    </p:spTree>
    <p:extLst>
      <p:ext uri="{BB962C8B-B14F-4D97-AF65-F5344CB8AC3E}">
        <p14:creationId xmlns:p14="http://schemas.microsoft.com/office/powerpoint/2010/main" val="3189274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b="1">
                <a:effectLst/>
              </a:rPr>
              <a:t>Table of Contents</a:t>
            </a:r>
            <a:br>
              <a:rPr lang="en-US" sz="4400">
                <a:effectLst/>
              </a:rPr>
            </a:br>
            <a:endParaRPr lang="en-US" sz="4400"/>
          </a:p>
        </p:txBody>
      </p:sp>
      <p:sp>
        <p:nvSpPr>
          <p:cNvPr id="4" name="Rectangle 1"/>
          <p:cNvSpPr>
            <a:spLocks noGrp="1" noChangeArrowheads="1"/>
          </p:cNvSpPr>
          <p:nvPr>
            <p:ph sz="quarter" idx="13"/>
          </p:nvPr>
        </p:nvSpPr>
        <p:spPr bwMode="auto">
          <a:xfrm>
            <a:off x="4654295" y="643466"/>
            <a:ext cx="6623305" cy="43084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3"/>
              </a:rPr>
              <a:t>Introduction</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4"/>
              </a:rPr>
              <a:t>Employee engagement</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5"/>
              </a:rPr>
              <a:t>Importance of employee engagement</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6"/>
              </a:rPr>
              <a:t>Employee Engagement of Theoretical Model</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7"/>
              </a:rPr>
              <a:t>The William Kahn Model</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8"/>
              </a:rPr>
              <a:t>Best Practices Examples to Engage Employees</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9"/>
              </a:rPr>
              <a:t>Premier Inn</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10"/>
              </a:rPr>
              <a:t>Hilton Hotel</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ea typeface="Calibri" panose="020F0502020204030204" pitchFamily="34" charset="0"/>
                <a:cs typeface="Arial" panose="020B0604020202020204" pitchFamily="34" charset="0"/>
                <a:hlinkClick r:id="rId11"/>
              </a:rPr>
              <a:t>Conclusion</a:t>
            </a:r>
            <a:endParaRPr kumimoji="0" lang="en-US" altLang="en-US" sz="1800" b="0" i="0" u="none" strike="noStrike" cap="none" normalizeH="0" baseline="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US" altLang="en-US" sz="1800" b="0" i="0" u="sng" strike="noStrike" cap="none" normalizeH="0" baseline="0">
                <a:ln>
                  <a:noFill/>
                </a:ln>
                <a:effectLst/>
                <a:latin typeface="Arial" panose="020B0604020202020204" pitchFamily="34" charset="0"/>
                <a:ea typeface="Calibri" panose="020F0502020204030204" pitchFamily="34" charset="0"/>
                <a:cs typeface="Arial" panose="020B0604020202020204" pitchFamily="34" charset="0"/>
                <a:hlinkClick r:id="rId12"/>
              </a:rPr>
              <a:t>References</a:t>
            </a:r>
            <a:endParaRPr kumimoji="0" lang="en-US" altLang="en-US" sz="1800" b="0" i="0" u="none" strike="noStrike" cap="none" normalizeH="0" baseline="0">
              <a:ln>
                <a:noFill/>
              </a:ln>
              <a:effectLst/>
              <a:latin typeface="Arial" panose="020B0604020202020204" pitchFamily="34" charset="0"/>
            </a:endParaRPr>
          </a:p>
        </p:txBody>
      </p:sp>
      <p:pic>
        <p:nvPicPr>
          <p:cNvPr id="26" name="Picture 25">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13">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23586550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16 Proven Strategies to Improve Employee Engagement - Insperity"/>
          <p:cNvPicPr>
            <a:picLocks noChangeAspect="1" noChangeArrowheads="1"/>
          </p:cNvPicPr>
          <p:nvPr/>
        </p:nvPicPr>
        <p:blipFill rotWithShape="1">
          <a:blip r:embed="rId3">
            <a:extLst>
              <a:ext uri="{28A0092B-C50C-407E-A947-70E740481C1C}">
                <a14:useLocalDpi xmlns:a14="http://schemas.microsoft.com/office/drawing/2010/main" val="0"/>
              </a:ext>
            </a:extLst>
          </a:blip>
          <a:srcRect l="579" r="6090" b="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2054">
            <a:extLst>
              <a:ext uri="{FF2B5EF4-FFF2-40B4-BE49-F238E27FC236}">
                <a16:creationId xmlns:a16="http://schemas.microsoft.com/office/drawing/2014/main" id="{78BDF585-BE7F-476F-BCC8-245A5750DF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7" name="Rounded Rectangle 8">
            <a:extLst>
              <a:ext uri="{FF2B5EF4-FFF2-40B4-BE49-F238E27FC236}">
                <a16:creationId xmlns:a16="http://schemas.microsoft.com/office/drawing/2014/main" id="{22427323-7E1C-4F0C-AB34-A9D40D07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2726"/>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b="1">
                <a:solidFill>
                  <a:srgbClr val="FFFFFF"/>
                </a:solidFill>
                <a:effectLst/>
              </a:rPr>
              <a:t>Introduction </a:t>
            </a:r>
            <a:br>
              <a:rPr lang="en-US" b="1">
                <a:solidFill>
                  <a:srgbClr val="FFFFFF"/>
                </a:solidFill>
                <a:effectLst/>
              </a:rPr>
            </a:br>
            <a:endParaRPr lang="en-US">
              <a:solidFill>
                <a:srgbClr val="FFFFFF"/>
              </a:solidFill>
            </a:endParaRPr>
          </a:p>
        </p:txBody>
      </p:sp>
      <p:sp>
        <p:nvSpPr>
          <p:cNvPr id="3" name="Content Placeholder 2"/>
          <p:cNvSpPr>
            <a:spLocks noGrp="1"/>
          </p:cNvSpPr>
          <p:nvPr>
            <p:ph sz="quarter" idx="13"/>
          </p:nvPr>
        </p:nvSpPr>
        <p:spPr>
          <a:xfrm>
            <a:off x="1383682" y="2367093"/>
            <a:ext cx="9346692" cy="3090732"/>
          </a:xfrm>
        </p:spPr>
        <p:txBody>
          <a:bodyPr>
            <a:normAutofit/>
          </a:bodyPr>
          <a:lstStyle/>
          <a:p>
            <a:pPr>
              <a:lnSpc>
                <a:spcPct val="110000"/>
              </a:lnSpc>
              <a:buFont typeface="Wingdings" panose="05000000000000000000" pitchFamily="2" charset="2"/>
              <a:buChar char="Ø"/>
            </a:pPr>
            <a:r>
              <a:rPr lang="en-US" sz="1700">
                <a:solidFill>
                  <a:srgbClr val="FFFFFF"/>
                </a:solidFill>
                <a:effectLst/>
              </a:rPr>
              <a:t>Employee engagement is necessary for any organisation, and due to this, organisations and businesses can easily achieve their goals in a more effective way.</a:t>
            </a:r>
          </a:p>
          <a:p>
            <a:pPr>
              <a:lnSpc>
                <a:spcPct val="110000"/>
              </a:lnSpc>
              <a:buFont typeface="Wingdings" panose="05000000000000000000" pitchFamily="2" charset="2"/>
              <a:buChar char="Ø"/>
            </a:pPr>
            <a:r>
              <a:rPr lang="en-US" sz="1700">
                <a:solidFill>
                  <a:srgbClr val="FFFFFF"/>
                </a:solidFill>
                <a:effectLst/>
              </a:rPr>
              <a:t>Due to the engagement, employees be loyal to the organisation and motivate other employees to effective work. </a:t>
            </a:r>
          </a:p>
          <a:p>
            <a:pPr>
              <a:lnSpc>
                <a:spcPct val="110000"/>
              </a:lnSpc>
              <a:buFont typeface="Wingdings" panose="05000000000000000000" pitchFamily="2" charset="2"/>
              <a:buChar char="Ø"/>
            </a:pPr>
            <a:r>
              <a:rPr lang="en-US" sz="1700">
                <a:solidFill>
                  <a:srgbClr val="FFFFFF"/>
                </a:solidFill>
                <a:effectLst/>
              </a:rPr>
              <a:t>In this study, employee engagement and its importance within the hotel industry will be elaborated</a:t>
            </a:r>
          </a:p>
          <a:p>
            <a:pPr>
              <a:lnSpc>
                <a:spcPct val="110000"/>
              </a:lnSpc>
              <a:buFont typeface="Wingdings" panose="05000000000000000000" pitchFamily="2" charset="2"/>
              <a:buChar char="Ø"/>
            </a:pPr>
            <a:r>
              <a:rPr lang="en-US" sz="1700">
                <a:solidFill>
                  <a:srgbClr val="FFFFFF"/>
                </a:solidFill>
                <a:effectLst/>
              </a:rPr>
              <a:t>In addition, the William Kahn Theory of employee engagement will also be highlighted as what practices the Premier Inn and Hilton Hotel for the engagement of their employees. </a:t>
            </a:r>
          </a:p>
          <a:p>
            <a:pPr>
              <a:lnSpc>
                <a:spcPct val="110000"/>
              </a:lnSpc>
              <a:buFont typeface="Wingdings" panose="05000000000000000000" pitchFamily="2" charset="2"/>
              <a:buChar char="Ø"/>
            </a:pPr>
            <a:endParaRPr lang="en-US" sz="1700">
              <a:solidFill>
                <a:srgbClr val="FFFFFF"/>
              </a:solidFill>
            </a:endParaRPr>
          </a:p>
        </p:txBody>
      </p:sp>
    </p:spTree>
    <p:extLst>
      <p:ext uri="{BB962C8B-B14F-4D97-AF65-F5344CB8AC3E}">
        <p14:creationId xmlns:p14="http://schemas.microsoft.com/office/powerpoint/2010/main" val="3819296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1FC5265-68FA-4A62-935C-BB4BE67C0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1" name="Picture 2">
            <a:extLst>
              <a:ext uri="{FF2B5EF4-FFF2-40B4-BE49-F238E27FC236}">
                <a16:creationId xmlns:a16="http://schemas.microsoft.com/office/drawing/2014/main" id="{ABFF3382-AD73-4F0C-8C01-F83FF4D43E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Our Top 17 Employee Engagement Activities"/>
          <p:cNvPicPr>
            <a:picLocks noChangeAspect="1" noChangeArrowheads="1"/>
          </p:cNvPicPr>
          <p:nvPr/>
        </p:nvPicPr>
        <p:blipFill rotWithShape="1">
          <a:blip r:embed="rId4">
            <a:extLst>
              <a:ext uri="{28A0092B-C50C-407E-A947-70E740481C1C}">
                <a14:useLocalDpi xmlns:a14="http://schemas.microsoft.com/office/drawing/2010/main" val="0"/>
              </a:ext>
            </a:extLst>
          </a:blip>
          <a:srcRect l="35402" r="34920"/>
          <a:stretch/>
        </p:blipFill>
        <p:spPr bwMode="auto">
          <a:xfrm>
            <a:off x="8121445" y="10"/>
            <a:ext cx="4070555" cy="6857990"/>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3082">
            <a:extLst>
              <a:ext uri="{FF2B5EF4-FFF2-40B4-BE49-F238E27FC236}">
                <a16:creationId xmlns:a16="http://schemas.microsoft.com/office/drawing/2014/main" id="{EF413121-017B-4D07-9A1D-BB2D18427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18517"/>
            <a:ext cx="6672886" cy="1596177"/>
          </a:xfrm>
        </p:spPr>
        <p:txBody>
          <a:bodyPr>
            <a:normAutofit/>
          </a:bodyPr>
          <a:lstStyle/>
          <a:p>
            <a:r>
              <a:rPr lang="en-US" b="1" dirty="0">
                <a:effectLst/>
              </a:rPr>
              <a:t>Employee engagement</a:t>
            </a:r>
            <a:br>
              <a:rPr lang="en-US" b="1" dirty="0">
                <a:effectLst/>
              </a:rPr>
            </a:br>
            <a:endParaRPr lang="en-US" dirty="0"/>
          </a:p>
        </p:txBody>
      </p:sp>
      <p:sp>
        <p:nvSpPr>
          <p:cNvPr id="3" name="Content Placeholder 2"/>
          <p:cNvSpPr>
            <a:spLocks noGrp="1"/>
          </p:cNvSpPr>
          <p:nvPr>
            <p:ph sz="quarter" idx="13"/>
          </p:nvPr>
        </p:nvSpPr>
        <p:spPr>
          <a:xfrm>
            <a:off x="913774" y="2367092"/>
            <a:ext cx="6672887" cy="3424107"/>
          </a:xfrm>
        </p:spPr>
        <p:txBody>
          <a:bodyPr>
            <a:normAutofit/>
          </a:bodyPr>
          <a:lstStyle/>
          <a:p>
            <a:pPr>
              <a:lnSpc>
                <a:spcPct val="110000"/>
              </a:lnSpc>
              <a:buFont typeface="Wingdings" panose="05000000000000000000" pitchFamily="2" charset="2"/>
              <a:buChar char="Ø"/>
            </a:pPr>
            <a:r>
              <a:rPr lang="en-US" sz="1700">
                <a:effectLst/>
              </a:rPr>
              <a:t>Employee engagement is a term which can define as the emotional promise an employee has to a business and its objective according to its policies.</a:t>
            </a:r>
          </a:p>
          <a:p>
            <a:pPr>
              <a:lnSpc>
                <a:spcPct val="110000"/>
              </a:lnSpc>
              <a:buFont typeface="Wingdings" panose="05000000000000000000" pitchFamily="2" charset="2"/>
              <a:buChar char="Ø"/>
            </a:pPr>
            <a:r>
              <a:rPr lang="en-US" sz="1700">
                <a:effectLst/>
              </a:rPr>
              <a:t>The engagement can enable the hotel industry to reach its goals and improve its services and products.</a:t>
            </a:r>
          </a:p>
          <a:p>
            <a:pPr>
              <a:lnSpc>
                <a:spcPct val="110000"/>
              </a:lnSpc>
              <a:buFont typeface="Wingdings" panose="05000000000000000000" pitchFamily="2" charset="2"/>
              <a:buChar char="Ø"/>
            </a:pPr>
            <a:r>
              <a:rPr lang="en-US" sz="1700">
                <a:effectLst/>
              </a:rPr>
              <a:t>Employee engagement is the straightforward emotional and mental connection that feels employees at their workplace (Rodrigues da Costa et al., 2019).</a:t>
            </a:r>
          </a:p>
          <a:p>
            <a:pPr>
              <a:lnSpc>
                <a:spcPct val="110000"/>
              </a:lnSpc>
              <a:buFont typeface="Wingdings" panose="05000000000000000000" pitchFamily="2" charset="2"/>
              <a:buChar char="Ø"/>
            </a:pPr>
            <a:r>
              <a:rPr lang="en-US" sz="1700">
                <a:effectLst/>
              </a:rPr>
              <a:t>The engagement of employees can positively impact an organisation in several aspects.</a:t>
            </a:r>
          </a:p>
        </p:txBody>
      </p:sp>
      <p:cxnSp>
        <p:nvCxnSpPr>
          <p:cNvPr id="3085" name="Straight Connector 3084">
            <a:extLst>
              <a:ext uri="{FF2B5EF4-FFF2-40B4-BE49-F238E27FC236}">
                <a16:creationId xmlns:a16="http://schemas.microsoft.com/office/drawing/2014/main" id="{1199B90B-36A6-41C2-9FB8-10723A76B9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7460"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2899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C8AE0B7-F095-44DF-9C4F-6A20819E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5" name="Picture 2">
            <a:extLst>
              <a:ext uri="{FF2B5EF4-FFF2-40B4-BE49-F238E27FC236}">
                <a16:creationId xmlns:a16="http://schemas.microsoft.com/office/drawing/2014/main" id="{884606EB-6D63-4A61-908B-28AF03E7F3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5 Most Important Employee Engagement Needs | ATD"/>
          <p:cNvPicPr>
            <a:picLocks noChangeAspect="1" noChangeArrowheads="1"/>
          </p:cNvPicPr>
          <p:nvPr/>
        </p:nvPicPr>
        <p:blipFill rotWithShape="1">
          <a:blip r:embed="rId4">
            <a:extLst>
              <a:ext uri="{28A0092B-C50C-407E-A947-70E740481C1C}">
                <a14:useLocalDpi xmlns:a14="http://schemas.microsoft.com/office/drawing/2010/main" val="0"/>
              </a:ext>
            </a:extLst>
          </a:blip>
          <a:srcRect l="28005" r="34008"/>
          <a:stretch/>
        </p:blipFill>
        <p:spPr bwMode="auto">
          <a:xfrm>
            <a:off x="20" y="10"/>
            <a:ext cx="4070535"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112" name="Picture 4106">
            <a:extLst>
              <a:ext uri="{FF2B5EF4-FFF2-40B4-BE49-F238E27FC236}">
                <a16:creationId xmlns:a16="http://schemas.microsoft.com/office/drawing/2014/main" id="{CF03DA85-BE41-4DF4-B73E-8F59AF2333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US" b="1" dirty="0">
                <a:effectLst/>
              </a:rPr>
              <a:t>Importance of employee engagement </a:t>
            </a:r>
            <a:br>
              <a:rPr lang="en-US" b="1" dirty="0">
                <a:effectLst/>
              </a:rPr>
            </a:br>
            <a:endParaRPr lang="en-US" dirty="0"/>
          </a:p>
        </p:txBody>
      </p:sp>
      <p:sp>
        <p:nvSpPr>
          <p:cNvPr id="3" name="Content Placeholder 2"/>
          <p:cNvSpPr>
            <a:spLocks noGrp="1"/>
          </p:cNvSpPr>
          <p:nvPr>
            <p:ph sz="quarter" idx="13"/>
          </p:nvPr>
        </p:nvSpPr>
        <p:spPr>
          <a:xfrm>
            <a:off x="4465048" y="2367092"/>
            <a:ext cx="6672887" cy="3424107"/>
          </a:xfrm>
        </p:spPr>
        <p:txBody>
          <a:bodyPr>
            <a:normAutofit/>
          </a:bodyPr>
          <a:lstStyle/>
          <a:p>
            <a:pPr>
              <a:lnSpc>
                <a:spcPct val="110000"/>
              </a:lnSpc>
              <a:buFont typeface="Wingdings" panose="05000000000000000000" pitchFamily="2" charset="2"/>
              <a:buChar char="Ø"/>
            </a:pPr>
            <a:r>
              <a:rPr lang="en-US" sz="1700">
                <a:effectLst/>
              </a:rPr>
              <a:t>Employee engagement is necessary for all </a:t>
            </a:r>
            <a:r>
              <a:rPr lang="en-US" sz="1700" err="1">
                <a:effectLst/>
              </a:rPr>
              <a:t>organisations</a:t>
            </a:r>
            <a:r>
              <a:rPr lang="en-US" sz="1700">
                <a:effectLst/>
              </a:rPr>
              <a:t> particularly in the hotel industry, employee engagement plays a vital role.</a:t>
            </a:r>
          </a:p>
          <a:p>
            <a:pPr>
              <a:lnSpc>
                <a:spcPct val="110000"/>
              </a:lnSpc>
              <a:buFont typeface="Wingdings" panose="05000000000000000000" pitchFamily="2" charset="2"/>
              <a:buChar char="Ø"/>
            </a:pPr>
            <a:r>
              <a:rPr lang="en-US" sz="1700">
                <a:effectLst/>
              </a:rPr>
              <a:t>The hotel industry usually provides various training sessions to its newly hired employees for employee engagement (</a:t>
            </a:r>
            <a:r>
              <a:rPr lang="en-US" sz="1700" err="1">
                <a:effectLst/>
              </a:rPr>
              <a:t>Karanges</a:t>
            </a:r>
            <a:r>
              <a:rPr lang="en-US" sz="1700">
                <a:effectLst/>
              </a:rPr>
              <a:t> et al., 2015).</a:t>
            </a:r>
          </a:p>
          <a:p>
            <a:pPr>
              <a:lnSpc>
                <a:spcPct val="110000"/>
              </a:lnSpc>
              <a:buFont typeface="Wingdings" panose="05000000000000000000" pitchFamily="2" charset="2"/>
              <a:buChar char="Ø"/>
            </a:pPr>
            <a:r>
              <a:rPr lang="en-US" sz="1700">
                <a:effectLst/>
              </a:rPr>
              <a:t>The Hotel industry knows the importance of employee engagement.</a:t>
            </a:r>
          </a:p>
          <a:p>
            <a:pPr>
              <a:lnSpc>
                <a:spcPct val="110000"/>
              </a:lnSpc>
              <a:buFont typeface="Wingdings" panose="05000000000000000000" pitchFamily="2" charset="2"/>
              <a:buChar char="Ø"/>
            </a:pPr>
            <a:r>
              <a:rPr lang="en-US" sz="1700">
                <a:effectLst/>
              </a:rPr>
              <a:t>They engage employees who can feel proud to be linked with the organization.</a:t>
            </a:r>
          </a:p>
        </p:txBody>
      </p:sp>
      <p:cxnSp>
        <p:nvCxnSpPr>
          <p:cNvPr id="4113" name="Straight Connector 4108">
            <a:extLst>
              <a:ext uri="{FF2B5EF4-FFF2-40B4-BE49-F238E27FC236}">
                <a16:creationId xmlns:a16="http://schemas.microsoft.com/office/drawing/2014/main" id="{8608CC1E-76F6-4519-9CAF-E39D137481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222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US" b="1" dirty="0">
                <a:effectLst/>
              </a:rPr>
              <a:t>Employee Engagement of Theoretical Model</a:t>
            </a:r>
            <a:br>
              <a:rPr lang="en-US" b="1" dirty="0">
                <a:effectLst/>
              </a:rPr>
            </a:br>
            <a:endParaRPr lang="en-US" dirty="0"/>
          </a:p>
        </p:txBody>
      </p:sp>
      <p:graphicFrame>
        <p:nvGraphicFramePr>
          <p:cNvPr id="5" name="Content Placeholder 2">
            <a:extLst>
              <a:ext uri="{FF2B5EF4-FFF2-40B4-BE49-F238E27FC236}">
                <a16:creationId xmlns:a16="http://schemas.microsoft.com/office/drawing/2014/main" id="{009C7749-5878-9C94-0A9F-D93856905AE3}"/>
              </a:ext>
            </a:extLst>
          </p:cNvPr>
          <p:cNvGraphicFramePr>
            <a:graphicFrameLocks noGrp="1"/>
          </p:cNvGraphicFramePr>
          <p:nvPr>
            <p:ph sz="quarter" idx="13"/>
            <p:extLst>
              <p:ext uri="{D42A27DB-BD31-4B8C-83A1-F6EECF244321}">
                <p14:modId xmlns:p14="http://schemas.microsoft.com/office/powerpoint/2010/main" val="3402205093"/>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5189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1074" y="1314450"/>
            <a:ext cx="2844002" cy="3680244"/>
          </a:xfrm>
        </p:spPr>
        <p:txBody>
          <a:bodyPr>
            <a:normAutofit/>
          </a:bodyPr>
          <a:lstStyle/>
          <a:p>
            <a:pPr algn="l"/>
            <a:r>
              <a:rPr lang="en-US" sz="4400" b="1" i="1">
                <a:effectLst/>
              </a:rPr>
              <a:t>The William Kahn Model</a:t>
            </a:r>
            <a:br>
              <a:rPr lang="en-US" sz="4400" b="1" i="1">
                <a:effectLst/>
              </a:rPr>
            </a:br>
            <a:endParaRPr lang="en-US" sz="4400"/>
          </a:p>
        </p:txBody>
      </p:sp>
      <p:sp>
        <p:nvSpPr>
          <p:cNvPr id="9" name="Rectangle 8">
            <a:extLst>
              <a:ext uri="{FF2B5EF4-FFF2-40B4-BE49-F238E27FC236}">
                <a16:creationId xmlns:a16="http://schemas.microsoft.com/office/drawing/2014/main" id="{403E0EB5-E446-4E2E-9AEC-3FEEEE7A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27B3447-0A76-4E57-84A7-364FEBE4A0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FFE7AF2B-8103-998C-F2E2-D7F6CFAB6CED}"/>
              </a:ext>
            </a:extLst>
          </p:cNvPr>
          <p:cNvGraphicFramePr>
            <a:graphicFrameLocks noGrp="1"/>
          </p:cNvGraphicFramePr>
          <p:nvPr>
            <p:ph sz="quarter" idx="13"/>
            <p:extLst>
              <p:ext uri="{D42A27DB-BD31-4B8C-83A1-F6EECF244321}">
                <p14:modId xmlns:p14="http://schemas.microsoft.com/office/powerpoint/2010/main" val="295695545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99903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12188952"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77277" y="-1"/>
            <a:ext cx="1272021" cy="841175"/>
          </a:xfrm>
          <a:prstGeom prst="rect">
            <a:avLst/>
          </a:prstGeom>
        </p:spPr>
      </p:pic>
      <p:pic>
        <p:nvPicPr>
          <p:cNvPr id="16" name="Picture 15">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924" t="86960" r="29150"/>
          <a:stretch/>
        </p:blipFill>
        <p:spPr>
          <a:xfrm>
            <a:off x="11061755" y="-1"/>
            <a:ext cx="1127197" cy="553967"/>
          </a:xfrm>
          <a:prstGeom prst="rect">
            <a:avLst/>
          </a:prstGeom>
        </p:spPr>
      </p:pic>
      <p:pic>
        <p:nvPicPr>
          <p:cNvPr id="18" name="Picture 17">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9959" t="72411" r="-74" b="13790"/>
          <a:stretch/>
        </p:blipFill>
        <p:spPr>
          <a:xfrm>
            <a:off x="77277" y="1444827"/>
            <a:ext cx="1096303"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0" name="Picture 19">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1036686" y="1071807"/>
            <a:ext cx="1155314" cy="1230086"/>
          </a:xfrm>
          <a:prstGeom prst="rect">
            <a:avLst/>
          </a:prstGeom>
        </p:spPr>
      </p:pic>
      <p:sp>
        <p:nvSpPr>
          <p:cNvPr id="2" name="Title 1"/>
          <p:cNvSpPr>
            <a:spLocks noGrp="1"/>
          </p:cNvSpPr>
          <p:nvPr>
            <p:ph type="title"/>
          </p:nvPr>
        </p:nvSpPr>
        <p:spPr>
          <a:xfrm>
            <a:off x="913775" y="439924"/>
            <a:ext cx="10364451" cy="1437937"/>
          </a:xfrm>
        </p:spPr>
        <p:txBody>
          <a:bodyPr>
            <a:normAutofit/>
          </a:bodyPr>
          <a:lstStyle/>
          <a:p>
            <a:r>
              <a:rPr lang="en-US">
                <a:solidFill>
                  <a:schemeClr val="bg1"/>
                </a:solidFill>
              </a:rPr>
              <a:t>Continue </a:t>
            </a:r>
          </a:p>
        </p:txBody>
      </p:sp>
      <p:sp>
        <p:nvSpPr>
          <p:cNvPr id="3" name="Content Placeholder 2"/>
          <p:cNvSpPr>
            <a:spLocks noGrp="1"/>
          </p:cNvSpPr>
          <p:nvPr>
            <p:ph sz="quarter" idx="13"/>
          </p:nvPr>
        </p:nvSpPr>
        <p:spPr>
          <a:xfrm>
            <a:off x="913774" y="2705878"/>
            <a:ext cx="10363826" cy="3085322"/>
          </a:xfrm>
        </p:spPr>
        <p:txBody>
          <a:bodyPr anchor="ctr">
            <a:normAutofit/>
          </a:bodyPr>
          <a:lstStyle/>
          <a:p>
            <a:pPr>
              <a:lnSpc>
                <a:spcPct val="110000"/>
              </a:lnSpc>
              <a:buFont typeface="Wingdings" panose="05000000000000000000" pitchFamily="2" charset="2"/>
              <a:buChar char="Ø"/>
            </a:pPr>
            <a:r>
              <a:rPr lang="en-US" sz="1400">
                <a:effectLst/>
              </a:rPr>
              <a:t>The term "availability" states the employee's physical and mental health to do their best at the workplace.</a:t>
            </a:r>
          </a:p>
          <a:p>
            <a:pPr>
              <a:lnSpc>
                <a:spcPct val="110000"/>
              </a:lnSpc>
              <a:buFont typeface="Wingdings" panose="05000000000000000000" pitchFamily="2" charset="2"/>
              <a:buChar char="Ø"/>
            </a:pPr>
            <a:r>
              <a:rPr lang="en-US" sz="1400">
                <a:effectLst/>
              </a:rPr>
              <a:t>The availability of the employees shows that the worker is safe from any harnesses and mental issues.</a:t>
            </a:r>
          </a:p>
          <a:p>
            <a:pPr>
              <a:lnSpc>
                <a:spcPct val="110000"/>
              </a:lnSpc>
              <a:buFont typeface="Wingdings" panose="05000000000000000000" pitchFamily="2" charset="2"/>
              <a:buChar char="Ø"/>
            </a:pPr>
            <a:r>
              <a:rPr lang="en-US" sz="1400">
                <a:effectLst/>
              </a:rPr>
              <a:t>The accessibility of the employees can enhance their skills and abilities in the workplace with other employees. </a:t>
            </a:r>
          </a:p>
          <a:p>
            <a:pPr>
              <a:lnSpc>
                <a:spcPct val="110000"/>
              </a:lnSpc>
              <a:buFont typeface="Wingdings" panose="05000000000000000000" pitchFamily="2" charset="2"/>
              <a:buChar char="Ø"/>
            </a:pPr>
            <a:r>
              <a:rPr lang="en-US" sz="1400">
                <a:effectLst/>
              </a:rPr>
              <a:t>William Kahn elaborated that engagement can come from feelings, not from thoughts. </a:t>
            </a:r>
          </a:p>
          <a:p>
            <a:pPr>
              <a:lnSpc>
                <a:spcPct val="110000"/>
              </a:lnSpc>
              <a:buFont typeface="Wingdings" panose="05000000000000000000" pitchFamily="2" charset="2"/>
              <a:buChar char="Ø"/>
            </a:pPr>
            <a:r>
              <a:rPr lang="en-US" sz="1400">
                <a:effectLst/>
              </a:rPr>
              <a:t>In the hotel industry, the employees usually engage with other employees, and they do their everyday work easily without any fairs. </a:t>
            </a:r>
          </a:p>
          <a:p>
            <a:pPr>
              <a:lnSpc>
                <a:spcPct val="110000"/>
              </a:lnSpc>
              <a:buFont typeface="Wingdings" panose="05000000000000000000" pitchFamily="2" charset="2"/>
              <a:buChar char="Ø"/>
            </a:pPr>
            <a:r>
              <a:rPr lang="en-US" sz="1400">
                <a:effectLst/>
              </a:rPr>
              <a:t>William Kahn said that when employee feels good and engage with other employees, so they do more productive and efficient work for their organization (Kahn, 2017).</a:t>
            </a:r>
          </a:p>
        </p:txBody>
      </p:sp>
    </p:spTree>
    <p:extLst>
      <p:ext uri="{BB962C8B-B14F-4D97-AF65-F5344CB8AC3E}">
        <p14:creationId xmlns:p14="http://schemas.microsoft.com/office/powerpoint/2010/main" val="364313458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3700" b="1">
                <a:solidFill>
                  <a:srgbClr val="FFFFFF"/>
                </a:solidFill>
                <a:effectLst/>
              </a:rPr>
              <a:t>Best Practices Examples to Engage Employees</a:t>
            </a:r>
            <a:br>
              <a:rPr lang="en-US" sz="3700" b="1">
                <a:solidFill>
                  <a:srgbClr val="FFFFFF"/>
                </a:solidFill>
                <a:effectLst/>
              </a:rPr>
            </a:br>
            <a:endParaRPr lang="en-US" sz="3700">
              <a:solidFill>
                <a:srgbClr val="FFFFFF"/>
              </a:solidFill>
            </a:endParaRP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marL="0" indent="0">
              <a:lnSpc>
                <a:spcPct val="110000"/>
              </a:lnSpc>
              <a:buNone/>
            </a:pPr>
            <a:r>
              <a:rPr lang="en-US" sz="1400" b="1" i="1">
                <a:effectLst/>
              </a:rPr>
              <a:t>Premier Inn</a:t>
            </a:r>
          </a:p>
          <a:p>
            <a:pPr>
              <a:lnSpc>
                <a:spcPct val="110000"/>
              </a:lnSpc>
              <a:buFont typeface="Wingdings" panose="05000000000000000000" pitchFamily="2" charset="2"/>
              <a:buChar char="Ø"/>
            </a:pPr>
            <a:r>
              <a:rPr lang="en-US" sz="1400">
                <a:effectLst/>
              </a:rPr>
              <a:t>Premier Inn is one of the familiar hotels of the United Kingdom, and the management of the premier Inn believes that every person has their own value and abilities. </a:t>
            </a:r>
          </a:p>
          <a:p>
            <a:pPr>
              <a:lnSpc>
                <a:spcPct val="110000"/>
              </a:lnSpc>
              <a:buFont typeface="Wingdings" panose="05000000000000000000" pitchFamily="2" charset="2"/>
              <a:buChar char="Ø"/>
            </a:pPr>
            <a:r>
              <a:rPr lang="en-US" sz="1400">
                <a:effectLst/>
              </a:rPr>
              <a:t>The Premier Inn hotel uses the "WIN card", which focuses on the performance of the hotel, investors and employees' performance. </a:t>
            </a:r>
          </a:p>
          <a:p>
            <a:pPr>
              <a:lnSpc>
                <a:spcPct val="110000"/>
              </a:lnSpc>
              <a:buFont typeface="Wingdings" panose="05000000000000000000" pitchFamily="2" charset="2"/>
              <a:buChar char="Ø"/>
            </a:pPr>
            <a:r>
              <a:rPr lang="en-US" sz="1400">
                <a:effectLst/>
              </a:rPr>
              <a:t>The engagement of employees is essential in the hotel industry when the employees engage with each other so they can manage any harsh situation. </a:t>
            </a:r>
          </a:p>
          <a:p>
            <a:pPr>
              <a:lnSpc>
                <a:spcPct val="110000"/>
              </a:lnSpc>
              <a:buFont typeface="Wingdings" panose="05000000000000000000" pitchFamily="2" charset="2"/>
              <a:buChar char="Ø"/>
            </a:pPr>
            <a:r>
              <a:rPr lang="en-US" sz="1400">
                <a:effectLst/>
              </a:rPr>
              <a:t>The Premier Inn hotel also arranges workshops where the employees understand the value of engagement and teamwork. </a:t>
            </a:r>
          </a:p>
          <a:p>
            <a:pPr>
              <a:lnSpc>
                <a:spcPct val="110000"/>
              </a:lnSpc>
              <a:buFont typeface="Wingdings" panose="05000000000000000000" pitchFamily="2" charset="2"/>
              <a:buChar char="Ø"/>
            </a:pPr>
            <a:r>
              <a:rPr lang="en-US" sz="1400">
                <a:effectLst/>
              </a:rPr>
              <a:t>In the hotel industry, employees can promote the services of the hotel because they can interact with guests daily and communicate with them and share various offers with them (</a:t>
            </a:r>
            <a:r>
              <a:rPr lang="en-US" sz="1400" err="1">
                <a:effectLst/>
              </a:rPr>
              <a:t>Steenbeck</a:t>
            </a:r>
            <a:r>
              <a:rPr lang="en-US" sz="1400">
                <a:effectLst/>
              </a:rPr>
              <a:t>, 2021).</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78440502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FEX, Hilton, Employee App"/>
          <p:cNvPicPr/>
          <p:nvPr/>
        </p:nvPicPr>
        <p:blipFill rotWithShape="1">
          <a:blip r:embed="rId3" cstate="print">
            <a:extLst>
              <a:ext uri="{28A0092B-C50C-407E-A947-70E740481C1C}">
                <a14:useLocalDpi xmlns:a14="http://schemas.microsoft.com/office/drawing/2010/main" val="0"/>
              </a:ext>
            </a:extLst>
          </a:blip>
          <a:srcRect t="4994" b="15501"/>
          <a:stretch/>
        </p:blipFill>
        <p:spPr bwMode="auto">
          <a:xfrm>
            <a:off x="20" y="10"/>
            <a:ext cx="12191980" cy="6857990"/>
          </a:xfrm>
          <a:prstGeom prst="rect">
            <a:avLst/>
          </a:prstGeom>
          <a:noFill/>
        </p:spPr>
      </p:pic>
      <p:pic>
        <p:nvPicPr>
          <p:cNvPr id="9" name="Picture 8">
            <a:extLst>
              <a:ext uri="{FF2B5EF4-FFF2-40B4-BE49-F238E27FC236}">
                <a16:creationId xmlns:a16="http://schemas.microsoft.com/office/drawing/2014/main" id="{78BDF585-BE7F-476F-BCC8-245A5750DF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ounded Rectangle 8">
            <a:extLst>
              <a:ext uri="{FF2B5EF4-FFF2-40B4-BE49-F238E27FC236}">
                <a16:creationId xmlns:a16="http://schemas.microsoft.com/office/drawing/2014/main" id="{22427323-7E1C-4F0C-AB34-A9D40D07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2726"/>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b="1" i="1">
                <a:solidFill>
                  <a:srgbClr val="FFFFFF"/>
                </a:solidFill>
                <a:effectLst/>
              </a:rPr>
              <a:t>Hilton Hotel</a:t>
            </a:r>
            <a:br>
              <a:rPr lang="en-US" b="1" i="1">
                <a:solidFill>
                  <a:srgbClr val="FFFFFF"/>
                </a:solidFill>
                <a:effectLst/>
              </a:rPr>
            </a:br>
            <a:endParaRPr lang="en-US">
              <a:solidFill>
                <a:srgbClr val="FFFFFF"/>
              </a:solidFill>
            </a:endParaRPr>
          </a:p>
        </p:txBody>
      </p:sp>
      <p:sp>
        <p:nvSpPr>
          <p:cNvPr id="3" name="Content Placeholder 2"/>
          <p:cNvSpPr>
            <a:spLocks noGrp="1"/>
          </p:cNvSpPr>
          <p:nvPr>
            <p:ph sz="quarter" idx="13"/>
          </p:nvPr>
        </p:nvSpPr>
        <p:spPr>
          <a:xfrm>
            <a:off x="1383682" y="2367093"/>
            <a:ext cx="9346692" cy="3090732"/>
          </a:xfrm>
        </p:spPr>
        <p:txBody>
          <a:bodyPr>
            <a:normAutofit/>
          </a:bodyPr>
          <a:lstStyle/>
          <a:p>
            <a:pPr>
              <a:lnSpc>
                <a:spcPct val="110000"/>
              </a:lnSpc>
              <a:buFont typeface="Wingdings" panose="05000000000000000000" pitchFamily="2" charset="2"/>
              <a:buChar char="Ø"/>
            </a:pPr>
            <a:r>
              <a:rPr lang="en-US" sz="1400">
                <a:solidFill>
                  <a:srgbClr val="FFFFFF"/>
                </a:solidFill>
                <a:effectLst/>
              </a:rPr>
              <a:t>Hilton Hotel is the belief that employee engagement can improve the services of the hotel, well as they can promote the Hilton brand and can do work as advertisers. </a:t>
            </a:r>
          </a:p>
          <a:p>
            <a:pPr>
              <a:lnSpc>
                <a:spcPct val="110000"/>
              </a:lnSpc>
              <a:buFont typeface="Wingdings" panose="05000000000000000000" pitchFamily="2" charset="2"/>
              <a:buChar char="Ø"/>
            </a:pPr>
            <a:r>
              <a:rPr lang="en-US" sz="1400">
                <a:solidFill>
                  <a:srgbClr val="FFFFFF"/>
                </a:solidFill>
                <a:effectLst/>
              </a:rPr>
              <a:t>The Hilton Hotel launched its own app for the engagement of the employees; due to this app, the employees can communicate with each other from different locations. </a:t>
            </a:r>
          </a:p>
          <a:p>
            <a:pPr>
              <a:lnSpc>
                <a:spcPct val="110000"/>
              </a:lnSpc>
              <a:buFont typeface="Wingdings" panose="05000000000000000000" pitchFamily="2" charset="2"/>
              <a:buChar char="Ø"/>
            </a:pPr>
            <a:r>
              <a:rPr lang="en-US" sz="1400">
                <a:solidFill>
                  <a:srgbClr val="FFFFFF"/>
                </a:solidFill>
                <a:effectLst/>
              </a:rPr>
              <a:t>The "HFEX" can work as a commentator, and the employees of the Hilton hotel easily use this app. </a:t>
            </a:r>
          </a:p>
          <a:p>
            <a:pPr>
              <a:lnSpc>
                <a:spcPct val="110000"/>
              </a:lnSpc>
              <a:buFont typeface="Wingdings" panose="05000000000000000000" pitchFamily="2" charset="2"/>
              <a:buChar char="Ø"/>
            </a:pPr>
            <a:r>
              <a:rPr lang="en-US" sz="1400">
                <a:solidFill>
                  <a:srgbClr val="FFFFFF"/>
                </a:solidFill>
                <a:effectLst/>
              </a:rPr>
              <a:t>By the use of the "HFEX" app, the goal of the Hilton is achieved in the shape of employee engagement.</a:t>
            </a:r>
          </a:p>
          <a:p>
            <a:pPr>
              <a:lnSpc>
                <a:spcPct val="110000"/>
              </a:lnSpc>
              <a:buFont typeface="Wingdings" panose="05000000000000000000" pitchFamily="2" charset="2"/>
              <a:buChar char="Ø"/>
            </a:pPr>
            <a:r>
              <a:rPr lang="en-US" sz="1400">
                <a:solidFill>
                  <a:srgbClr val="FFFFFF"/>
                </a:solidFill>
                <a:effectLst/>
              </a:rPr>
              <a:t>The employees can easily transfer the information from anywhere or at any time, and this app can also use by customers for booking or any complaint (Prentice et al., 2020). </a:t>
            </a:r>
          </a:p>
        </p:txBody>
      </p:sp>
    </p:spTree>
    <p:extLst>
      <p:ext uri="{BB962C8B-B14F-4D97-AF65-F5344CB8AC3E}">
        <p14:creationId xmlns:p14="http://schemas.microsoft.com/office/powerpoint/2010/main" val="851972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12188952"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77277" y="-1"/>
            <a:ext cx="1272021" cy="841175"/>
          </a:xfrm>
          <a:prstGeom prst="rect">
            <a:avLst/>
          </a:prstGeom>
        </p:spPr>
      </p:pic>
      <p:pic>
        <p:nvPicPr>
          <p:cNvPr id="16" name="Picture 15">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924" t="86960" r="29150"/>
          <a:stretch/>
        </p:blipFill>
        <p:spPr>
          <a:xfrm>
            <a:off x="11061755" y="-1"/>
            <a:ext cx="1127197" cy="553967"/>
          </a:xfrm>
          <a:prstGeom prst="rect">
            <a:avLst/>
          </a:prstGeom>
        </p:spPr>
      </p:pic>
      <p:pic>
        <p:nvPicPr>
          <p:cNvPr id="18" name="Picture 17">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9959" t="72411" r="-74" b="13790"/>
          <a:stretch/>
        </p:blipFill>
        <p:spPr>
          <a:xfrm>
            <a:off x="77277" y="1444827"/>
            <a:ext cx="1096303"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0" name="Picture 19">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1036686" y="1071807"/>
            <a:ext cx="1155314" cy="1230086"/>
          </a:xfrm>
          <a:prstGeom prst="rect">
            <a:avLst/>
          </a:prstGeom>
        </p:spPr>
      </p:pic>
      <p:sp>
        <p:nvSpPr>
          <p:cNvPr id="2" name="Title 1"/>
          <p:cNvSpPr>
            <a:spLocks noGrp="1"/>
          </p:cNvSpPr>
          <p:nvPr>
            <p:ph type="title"/>
          </p:nvPr>
        </p:nvSpPr>
        <p:spPr>
          <a:xfrm>
            <a:off x="913775" y="439924"/>
            <a:ext cx="10364451" cy="1437937"/>
          </a:xfrm>
        </p:spPr>
        <p:txBody>
          <a:bodyPr>
            <a:normAutofit/>
          </a:bodyPr>
          <a:lstStyle/>
          <a:p>
            <a:r>
              <a:rPr lang="en-US" b="1">
                <a:solidFill>
                  <a:schemeClr val="bg1"/>
                </a:solidFill>
                <a:effectLst/>
              </a:rPr>
              <a:t>Conclusion</a:t>
            </a:r>
            <a:br>
              <a:rPr lang="en-US" b="1">
                <a:solidFill>
                  <a:schemeClr val="bg1"/>
                </a:solidFill>
                <a:effectLst/>
              </a:rPr>
            </a:br>
            <a:endParaRPr lang="en-US">
              <a:solidFill>
                <a:schemeClr val="bg1"/>
              </a:solidFill>
            </a:endParaRPr>
          </a:p>
        </p:txBody>
      </p:sp>
      <p:sp>
        <p:nvSpPr>
          <p:cNvPr id="3" name="Content Placeholder 2"/>
          <p:cNvSpPr>
            <a:spLocks noGrp="1"/>
          </p:cNvSpPr>
          <p:nvPr>
            <p:ph sz="quarter" idx="13"/>
          </p:nvPr>
        </p:nvSpPr>
        <p:spPr>
          <a:xfrm>
            <a:off x="913774" y="2705878"/>
            <a:ext cx="10363826" cy="3085322"/>
          </a:xfrm>
        </p:spPr>
        <p:txBody>
          <a:bodyPr anchor="ctr">
            <a:normAutofit/>
          </a:bodyPr>
          <a:lstStyle/>
          <a:p>
            <a:pPr>
              <a:lnSpc>
                <a:spcPct val="110000"/>
              </a:lnSpc>
              <a:buFont typeface="Wingdings" panose="05000000000000000000" pitchFamily="2" charset="2"/>
              <a:buChar char="Ø"/>
            </a:pPr>
            <a:r>
              <a:rPr lang="en-US" sz="1400">
                <a:effectLst/>
              </a:rPr>
              <a:t>In conclusion, when the employees work as a team and are loyal to the </a:t>
            </a:r>
            <a:r>
              <a:rPr lang="en-US" sz="1400" err="1">
                <a:effectLst/>
              </a:rPr>
              <a:t>organisation</a:t>
            </a:r>
            <a:r>
              <a:rPr lang="en-US" sz="1400">
                <a:effectLst/>
              </a:rPr>
              <a:t>, so is known as employee engagement.</a:t>
            </a:r>
          </a:p>
          <a:p>
            <a:pPr>
              <a:lnSpc>
                <a:spcPct val="110000"/>
              </a:lnSpc>
              <a:buFont typeface="Wingdings" panose="05000000000000000000" pitchFamily="2" charset="2"/>
              <a:buChar char="Ø"/>
            </a:pPr>
            <a:r>
              <a:rPr lang="en-US" sz="1400">
                <a:effectLst/>
              </a:rPr>
              <a:t>The </a:t>
            </a:r>
            <a:r>
              <a:rPr lang="en-US" sz="1400" err="1">
                <a:effectLst/>
              </a:rPr>
              <a:t>organisations</a:t>
            </a:r>
            <a:r>
              <a:rPr lang="en-US" sz="1400">
                <a:effectLst/>
              </a:rPr>
              <a:t> know the value of employee engagement, and they know that employees are ambassadors of the businesses. </a:t>
            </a:r>
          </a:p>
          <a:p>
            <a:pPr>
              <a:lnSpc>
                <a:spcPct val="110000"/>
              </a:lnSpc>
              <a:buFont typeface="Wingdings" panose="05000000000000000000" pitchFamily="2" charset="2"/>
              <a:buChar char="Ø"/>
            </a:pPr>
            <a:r>
              <a:rPr lang="en-US" sz="1400">
                <a:effectLst/>
              </a:rPr>
              <a:t>Moreover, this study </a:t>
            </a:r>
            <a:r>
              <a:rPr lang="en-US" sz="1400" err="1">
                <a:effectLst/>
              </a:rPr>
              <a:t>summarises</a:t>
            </a:r>
            <a:r>
              <a:rPr lang="en-US" sz="1400">
                <a:effectLst/>
              </a:rPr>
              <a:t> the significance of employee engagement in the hotel industry; employees can easily handle any situation when they engage with each other. </a:t>
            </a:r>
          </a:p>
          <a:p>
            <a:pPr>
              <a:lnSpc>
                <a:spcPct val="110000"/>
              </a:lnSpc>
              <a:buFont typeface="Wingdings" panose="05000000000000000000" pitchFamily="2" charset="2"/>
              <a:buChar char="Ø"/>
            </a:pPr>
            <a:r>
              <a:rPr lang="en-US" sz="1400">
                <a:effectLst/>
              </a:rPr>
              <a:t>The Premier Inn hotel uses the WIN card to focus on employees, investors and visitors. </a:t>
            </a:r>
          </a:p>
          <a:p>
            <a:pPr>
              <a:lnSpc>
                <a:spcPct val="110000"/>
              </a:lnSpc>
              <a:buFont typeface="Wingdings" panose="05000000000000000000" pitchFamily="2" charset="2"/>
              <a:buChar char="Ø"/>
            </a:pPr>
            <a:r>
              <a:rPr lang="en-US" sz="1400">
                <a:effectLst/>
              </a:rPr>
              <a:t>While the Hilton Hotel launched its own app, "HFEX", which can work as a communicator.</a:t>
            </a:r>
          </a:p>
          <a:p>
            <a:pPr>
              <a:lnSpc>
                <a:spcPct val="110000"/>
              </a:lnSpc>
              <a:buFont typeface="Wingdings" panose="05000000000000000000" pitchFamily="2" charset="2"/>
              <a:buChar char="Ø"/>
            </a:pPr>
            <a:r>
              <a:rPr lang="en-US" sz="1400">
                <a:effectLst/>
              </a:rPr>
              <a:t>Due to this, employees of Hilton Hotels engage with each other. </a:t>
            </a:r>
          </a:p>
        </p:txBody>
      </p:sp>
    </p:spTree>
    <p:extLst>
      <p:ext uri="{BB962C8B-B14F-4D97-AF65-F5344CB8AC3E}">
        <p14:creationId xmlns:p14="http://schemas.microsoft.com/office/powerpoint/2010/main" val="104815298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12188952"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77277" y="-1"/>
            <a:ext cx="1272021" cy="841175"/>
          </a:xfrm>
          <a:prstGeom prst="rect">
            <a:avLst/>
          </a:prstGeom>
        </p:spPr>
      </p:pic>
      <p:pic>
        <p:nvPicPr>
          <p:cNvPr id="16" name="Picture 15">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924" t="86960" r="29150"/>
          <a:stretch/>
        </p:blipFill>
        <p:spPr>
          <a:xfrm>
            <a:off x="11061755" y="-1"/>
            <a:ext cx="1127197" cy="553967"/>
          </a:xfrm>
          <a:prstGeom prst="rect">
            <a:avLst/>
          </a:prstGeom>
        </p:spPr>
      </p:pic>
      <p:pic>
        <p:nvPicPr>
          <p:cNvPr id="18" name="Picture 17">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9959" t="72411" r="-74" b="13790"/>
          <a:stretch/>
        </p:blipFill>
        <p:spPr>
          <a:xfrm>
            <a:off x="77277" y="1444827"/>
            <a:ext cx="1096303"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0" name="Picture 19">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1036686" y="1071807"/>
            <a:ext cx="1155314" cy="1230086"/>
          </a:xfrm>
          <a:prstGeom prst="rect">
            <a:avLst/>
          </a:prstGeom>
        </p:spPr>
      </p:pic>
      <p:sp>
        <p:nvSpPr>
          <p:cNvPr id="2" name="Title 1"/>
          <p:cNvSpPr>
            <a:spLocks noGrp="1"/>
          </p:cNvSpPr>
          <p:nvPr>
            <p:ph type="title"/>
          </p:nvPr>
        </p:nvSpPr>
        <p:spPr>
          <a:xfrm>
            <a:off x="913775" y="439924"/>
            <a:ext cx="10364451" cy="1437937"/>
          </a:xfrm>
        </p:spPr>
        <p:txBody>
          <a:bodyPr>
            <a:normAutofit/>
          </a:bodyPr>
          <a:lstStyle/>
          <a:p>
            <a:r>
              <a:rPr lang="en-US" b="1">
                <a:solidFill>
                  <a:schemeClr val="bg1"/>
                </a:solidFill>
                <a:effectLst/>
              </a:rPr>
              <a:t>References </a:t>
            </a:r>
            <a:br>
              <a:rPr lang="en-US" b="1">
                <a:solidFill>
                  <a:schemeClr val="bg1"/>
                </a:solidFill>
                <a:effectLst/>
              </a:rPr>
            </a:br>
            <a:endParaRPr lang="en-US">
              <a:solidFill>
                <a:schemeClr val="bg1"/>
              </a:solidFill>
            </a:endParaRPr>
          </a:p>
        </p:txBody>
      </p:sp>
      <p:sp>
        <p:nvSpPr>
          <p:cNvPr id="3" name="Content Placeholder 2"/>
          <p:cNvSpPr>
            <a:spLocks noGrp="1"/>
          </p:cNvSpPr>
          <p:nvPr>
            <p:ph sz="quarter" idx="13"/>
          </p:nvPr>
        </p:nvSpPr>
        <p:spPr>
          <a:xfrm>
            <a:off x="913774" y="2705878"/>
            <a:ext cx="10363826" cy="3085322"/>
          </a:xfrm>
        </p:spPr>
        <p:txBody>
          <a:bodyPr anchor="ctr">
            <a:normAutofit/>
          </a:bodyPr>
          <a:lstStyle/>
          <a:p>
            <a:pPr>
              <a:lnSpc>
                <a:spcPct val="110000"/>
              </a:lnSpc>
            </a:pPr>
            <a:r>
              <a:rPr lang="en-US" sz="700" dirty="0">
                <a:effectLst/>
              </a:rPr>
              <a:t>Bakker, A.B. and Leiter, M., 2017. Strategic and proactive approaches to work engagement. </a:t>
            </a:r>
            <a:r>
              <a:rPr lang="en-US" sz="700" i="1" dirty="0">
                <a:effectLst/>
              </a:rPr>
              <a:t>Organizational Dynamics</a:t>
            </a:r>
            <a:r>
              <a:rPr lang="en-US" sz="700" dirty="0">
                <a:effectLst/>
              </a:rPr>
              <a:t>, </a:t>
            </a:r>
            <a:r>
              <a:rPr lang="en-US" sz="700" i="1" dirty="0">
                <a:effectLst/>
              </a:rPr>
              <a:t>46</a:t>
            </a:r>
            <a:r>
              <a:rPr lang="en-US" sz="700" dirty="0">
                <a:effectLst/>
              </a:rPr>
              <a:t>(2), pp.67-75.</a:t>
            </a:r>
          </a:p>
          <a:p>
            <a:pPr>
              <a:lnSpc>
                <a:spcPct val="110000"/>
              </a:lnSpc>
            </a:pPr>
            <a:r>
              <a:rPr lang="en-US" sz="700" dirty="0">
                <a:effectLst/>
              </a:rPr>
              <a:t>Kahn, W.A., 2017. Meaningful connections: Positive relationships and attachments at work. In </a:t>
            </a:r>
            <a:r>
              <a:rPr lang="en-US" sz="700" i="1" dirty="0">
                <a:effectLst/>
              </a:rPr>
              <a:t>Exploring positive relationships at work</a:t>
            </a:r>
            <a:r>
              <a:rPr lang="en-US" sz="700" dirty="0">
                <a:effectLst/>
              </a:rPr>
              <a:t> (pp. 189-206). Psychology Press.</a:t>
            </a:r>
          </a:p>
          <a:p>
            <a:pPr>
              <a:lnSpc>
                <a:spcPct val="110000"/>
              </a:lnSpc>
            </a:pPr>
            <a:r>
              <a:rPr lang="en-US" sz="700" dirty="0">
                <a:effectLst/>
              </a:rPr>
              <a:t>Kahn, W.A., 2019. Dynamics and implications of distress organizing. </a:t>
            </a:r>
            <a:r>
              <a:rPr lang="en-US" sz="700" i="1" dirty="0">
                <a:effectLst/>
              </a:rPr>
              <a:t>Academy of Management Journal</a:t>
            </a:r>
            <a:r>
              <a:rPr lang="en-US" sz="700" dirty="0">
                <a:effectLst/>
              </a:rPr>
              <a:t>, </a:t>
            </a:r>
            <a:r>
              <a:rPr lang="en-US" sz="700" i="1" dirty="0">
                <a:effectLst/>
              </a:rPr>
              <a:t>62</a:t>
            </a:r>
            <a:r>
              <a:rPr lang="en-US" sz="700" dirty="0">
                <a:effectLst/>
              </a:rPr>
              <a:t>(5), pp.1471-1497.</a:t>
            </a:r>
          </a:p>
          <a:p>
            <a:pPr>
              <a:lnSpc>
                <a:spcPct val="110000"/>
              </a:lnSpc>
            </a:pPr>
            <a:r>
              <a:rPr lang="en-US" sz="700" dirty="0" err="1">
                <a:effectLst/>
              </a:rPr>
              <a:t>Karanges</a:t>
            </a:r>
            <a:r>
              <a:rPr lang="en-US" sz="700" dirty="0">
                <a:effectLst/>
              </a:rPr>
              <a:t>, E., Johnston, K., Beatson, A. and Lings, I., 2015. The influence of internal communication on employee engagement: A pilot study. </a:t>
            </a:r>
            <a:r>
              <a:rPr lang="en-US" sz="700" i="1" dirty="0">
                <a:effectLst/>
              </a:rPr>
              <a:t>Public relations review</a:t>
            </a:r>
            <a:r>
              <a:rPr lang="en-US" sz="700" dirty="0">
                <a:effectLst/>
              </a:rPr>
              <a:t>, </a:t>
            </a:r>
            <a:r>
              <a:rPr lang="en-US" sz="700" i="1" dirty="0">
                <a:effectLst/>
              </a:rPr>
              <a:t>41</a:t>
            </a:r>
            <a:r>
              <a:rPr lang="en-US" sz="700" dirty="0">
                <a:effectLst/>
              </a:rPr>
              <a:t>(1), pp.129-131.</a:t>
            </a:r>
          </a:p>
          <a:p>
            <a:pPr>
              <a:lnSpc>
                <a:spcPct val="110000"/>
              </a:lnSpc>
            </a:pPr>
            <a:r>
              <a:rPr lang="en-US" sz="700" dirty="0">
                <a:effectLst/>
              </a:rPr>
              <a:t>Prentice, C., </a:t>
            </a:r>
            <a:r>
              <a:rPr lang="en-US" sz="700" dirty="0" err="1">
                <a:effectLst/>
              </a:rPr>
              <a:t>Weaven</a:t>
            </a:r>
            <a:r>
              <a:rPr lang="en-US" sz="700" dirty="0">
                <a:effectLst/>
              </a:rPr>
              <a:t>, S. and Wong, I.A., 2020. Linking AI quality performance and customer engagement: The moderating effect of AI preference. </a:t>
            </a:r>
            <a:r>
              <a:rPr lang="en-US" sz="700" i="1" dirty="0">
                <a:effectLst/>
              </a:rPr>
              <a:t>International Journal of Hospitality Management</a:t>
            </a:r>
            <a:r>
              <a:rPr lang="en-US" sz="700" dirty="0">
                <a:effectLst/>
              </a:rPr>
              <a:t>, </a:t>
            </a:r>
            <a:r>
              <a:rPr lang="en-US" sz="700" i="1" dirty="0">
                <a:effectLst/>
              </a:rPr>
              <a:t>90</a:t>
            </a:r>
            <a:r>
              <a:rPr lang="en-US" sz="700" dirty="0">
                <a:effectLst/>
              </a:rPr>
              <a:t>, p.102629.</a:t>
            </a:r>
          </a:p>
          <a:p>
            <a:pPr>
              <a:lnSpc>
                <a:spcPct val="110000"/>
              </a:lnSpc>
            </a:pPr>
            <a:r>
              <a:rPr lang="en-US" sz="700" dirty="0">
                <a:effectLst/>
              </a:rPr>
              <a:t>Rodrigues da Costa, L. and Maria Correia Loureiro, S., 2019. The importance of employees’ engagement on the organizational success. </a:t>
            </a:r>
            <a:r>
              <a:rPr lang="en-US" sz="700" i="1" dirty="0">
                <a:effectLst/>
              </a:rPr>
              <a:t>Journal of Promotion Management</a:t>
            </a:r>
            <a:r>
              <a:rPr lang="en-US" sz="700" dirty="0">
                <a:effectLst/>
              </a:rPr>
              <a:t>, </a:t>
            </a:r>
            <a:r>
              <a:rPr lang="en-US" sz="700" i="1" dirty="0">
                <a:effectLst/>
              </a:rPr>
              <a:t>25</a:t>
            </a:r>
            <a:r>
              <a:rPr lang="en-US" sz="700" dirty="0">
                <a:effectLst/>
              </a:rPr>
              <a:t>(3), pp.328-336.</a:t>
            </a:r>
          </a:p>
          <a:p>
            <a:pPr>
              <a:lnSpc>
                <a:spcPct val="110000"/>
              </a:lnSpc>
            </a:pPr>
            <a:r>
              <a:rPr lang="en-US" sz="700" dirty="0" err="1">
                <a:effectLst/>
              </a:rPr>
              <a:t>Steenbeck</a:t>
            </a:r>
            <a:r>
              <a:rPr lang="en-US" sz="700" dirty="0">
                <a:effectLst/>
              </a:rPr>
              <a:t>, A., 2021. In </a:t>
            </a:r>
            <a:r>
              <a:rPr lang="en-US" sz="700" dirty="0" err="1">
                <a:effectLst/>
              </a:rPr>
              <a:t>einstiger</a:t>
            </a:r>
            <a:r>
              <a:rPr lang="en-US" sz="700" dirty="0">
                <a:effectLst/>
              </a:rPr>
              <a:t> Stadtwerke-</a:t>
            </a:r>
            <a:r>
              <a:rPr lang="en-US" sz="700" dirty="0" err="1">
                <a:effectLst/>
              </a:rPr>
              <a:t>Zentrale</a:t>
            </a:r>
            <a:r>
              <a:rPr lang="en-US" sz="700" dirty="0">
                <a:effectLst/>
              </a:rPr>
              <a:t> </a:t>
            </a:r>
            <a:r>
              <a:rPr lang="en-US" sz="700" dirty="0" err="1">
                <a:effectLst/>
              </a:rPr>
              <a:t>eröffnet</a:t>
            </a:r>
            <a:r>
              <a:rPr lang="en-US" sz="700" dirty="0">
                <a:effectLst/>
              </a:rPr>
              <a:t> „Premier Inn “</a:t>
            </a:r>
            <a:r>
              <a:rPr lang="en-US" sz="700" dirty="0" err="1">
                <a:effectLst/>
              </a:rPr>
              <a:t>ein</a:t>
            </a:r>
            <a:r>
              <a:rPr lang="en-US" sz="700" dirty="0">
                <a:effectLst/>
              </a:rPr>
              <a:t> Hotel| SHZ.</a:t>
            </a:r>
          </a:p>
          <a:p>
            <a:pPr>
              <a:lnSpc>
                <a:spcPct val="110000"/>
              </a:lnSpc>
            </a:pPr>
            <a:r>
              <a:rPr lang="en-US" sz="700" dirty="0" err="1">
                <a:effectLst/>
              </a:rPr>
              <a:t>Steenbeck</a:t>
            </a:r>
            <a:r>
              <a:rPr lang="en-US" sz="700" dirty="0">
                <a:effectLst/>
              </a:rPr>
              <a:t>, A., 2021. Lübeck: „Premier Inn “</a:t>
            </a:r>
            <a:r>
              <a:rPr lang="en-US" sz="700" dirty="0" err="1">
                <a:effectLst/>
              </a:rPr>
              <a:t>baut</a:t>
            </a:r>
            <a:r>
              <a:rPr lang="en-US" sz="700" dirty="0">
                <a:effectLst/>
              </a:rPr>
              <a:t> </a:t>
            </a:r>
            <a:r>
              <a:rPr lang="en-US" sz="700" dirty="0" err="1">
                <a:effectLst/>
              </a:rPr>
              <a:t>direkt</a:t>
            </a:r>
            <a:r>
              <a:rPr lang="en-US" sz="700" dirty="0">
                <a:effectLst/>
              </a:rPr>
              <a:t> am </a:t>
            </a:r>
            <a:r>
              <a:rPr lang="en-US" sz="700" dirty="0" err="1">
                <a:effectLst/>
              </a:rPr>
              <a:t>Hauptbahnhof</a:t>
            </a:r>
            <a:r>
              <a:rPr lang="en-US" sz="700" dirty="0">
                <a:effectLst/>
              </a:rPr>
              <a:t> </a:t>
            </a:r>
            <a:r>
              <a:rPr lang="en-US" sz="700" dirty="0" err="1">
                <a:effectLst/>
              </a:rPr>
              <a:t>ein</a:t>
            </a:r>
            <a:r>
              <a:rPr lang="en-US" sz="700" dirty="0">
                <a:effectLst/>
              </a:rPr>
              <a:t> </a:t>
            </a:r>
            <a:r>
              <a:rPr lang="en-US" sz="700" dirty="0" err="1">
                <a:effectLst/>
              </a:rPr>
              <a:t>neues</a:t>
            </a:r>
            <a:r>
              <a:rPr lang="en-US" sz="700">
                <a:effectLst/>
              </a:rPr>
              <a:t>| SHZ.</a:t>
            </a:r>
          </a:p>
          <a:p>
            <a:pPr>
              <a:lnSpc>
                <a:spcPct val="110000"/>
              </a:lnSpc>
            </a:pPr>
            <a:r>
              <a:rPr lang="en-US" sz="700" dirty="0">
                <a:effectLst/>
              </a:rPr>
              <a:t>Sun, L. and </a:t>
            </a:r>
            <a:r>
              <a:rPr lang="en-US" sz="700" dirty="0" err="1">
                <a:effectLst/>
              </a:rPr>
              <a:t>Bunchapattanasakda</a:t>
            </a:r>
            <a:r>
              <a:rPr lang="en-US" sz="700" dirty="0">
                <a:effectLst/>
              </a:rPr>
              <a:t>, C., 2019. Employee engagement: A literature review. </a:t>
            </a:r>
            <a:r>
              <a:rPr lang="en-US" sz="700" i="1" dirty="0">
                <a:effectLst/>
              </a:rPr>
              <a:t>International Journal of Human Resource Studies</a:t>
            </a:r>
            <a:r>
              <a:rPr lang="en-US" sz="700" dirty="0">
                <a:effectLst/>
              </a:rPr>
              <a:t>, </a:t>
            </a:r>
            <a:r>
              <a:rPr lang="en-US" sz="700" i="1" dirty="0">
                <a:effectLst/>
              </a:rPr>
              <a:t>9</a:t>
            </a:r>
            <a:r>
              <a:rPr lang="en-US" sz="700" dirty="0">
                <a:effectLst/>
              </a:rPr>
              <a:t>(1), pp.63-80.</a:t>
            </a:r>
          </a:p>
          <a:p>
            <a:pPr>
              <a:lnSpc>
                <a:spcPct val="110000"/>
              </a:lnSpc>
            </a:pPr>
            <a:r>
              <a:rPr lang="en-US" sz="700" dirty="0">
                <a:effectLst/>
              </a:rPr>
              <a:t>Sun, L. and </a:t>
            </a:r>
            <a:r>
              <a:rPr lang="en-US" sz="700" dirty="0" err="1">
                <a:effectLst/>
              </a:rPr>
              <a:t>Bunchapattanasakda</a:t>
            </a:r>
            <a:r>
              <a:rPr lang="en-US" sz="700" dirty="0">
                <a:effectLst/>
              </a:rPr>
              <a:t>, C., 2019. Employee engagement: A literature review. </a:t>
            </a:r>
            <a:r>
              <a:rPr lang="en-US" sz="700" i="1" dirty="0">
                <a:effectLst/>
              </a:rPr>
              <a:t>International Journal of Human Resource Studies</a:t>
            </a:r>
            <a:r>
              <a:rPr lang="en-US" sz="700" dirty="0">
                <a:effectLst/>
              </a:rPr>
              <a:t>, </a:t>
            </a:r>
            <a:r>
              <a:rPr lang="en-US" sz="700" i="1" dirty="0">
                <a:effectLst/>
              </a:rPr>
              <a:t>9</a:t>
            </a:r>
            <a:r>
              <a:rPr lang="en-US" sz="700" dirty="0">
                <a:effectLst/>
              </a:rPr>
              <a:t>(1), pp.63-80.</a:t>
            </a:r>
          </a:p>
          <a:p>
            <a:pPr>
              <a:lnSpc>
                <a:spcPct val="110000"/>
              </a:lnSpc>
            </a:pPr>
            <a:r>
              <a:rPr lang="en-US" sz="700" dirty="0" err="1">
                <a:effectLst/>
              </a:rPr>
              <a:t>Yoo</a:t>
            </a:r>
            <a:r>
              <a:rPr lang="en-US" sz="700" dirty="0">
                <a:effectLst/>
              </a:rPr>
              <a:t>, K.H. and Lee, W., 2017. Facebook marketing by hotel groups: Impacts of post content and media type on fan engagement. In </a:t>
            </a:r>
            <a:r>
              <a:rPr lang="en-US" sz="700" i="1" dirty="0">
                <a:effectLst/>
              </a:rPr>
              <a:t>Advances in Social Media for Travel, Tourism and Hospitality</a:t>
            </a:r>
            <a:r>
              <a:rPr lang="en-US" sz="700" dirty="0">
                <a:effectLst/>
              </a:rPr>
              <a:t> (pp. 131-146). Routledge.</a:t>
            </a:r>
          </a:p>
          <a:p>
            <a:pPr>
              <a:lnSpc>
                <a:spcPct val="110000"/>
              </a:lnSpc>
            </a:pPr>
            <a:endParaRPr lang="en-US" sz="700" dirty="0"/>
          </a:p>
        </p:txBody>
      </p:sp>
    </p:spTree>
    <p:extLst>
      <p:ext uri="{BB962C8B-B14F-4D97-AF65-F5344CB8AC3E}">
        <p14:creationId xmlns:p14="http://schemas.microsoft.com/office/powerpoint/2010/main" val="104387756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30</TotalTime>
  <Words>3446</Words>
  <Application>Microsoft Office PowerPoint</Application>
  <PresentationFormat>Ecran lat</PresentationFormat>
  <Paragraphs>130</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Droplet</vt:lpstr>
      <vt:lpstr>Employee engagement </vt:lpstr>
      <vt:lpstr>Table of Contents </vt:lpstr>
      <vt:lpstr>Introduction  </vt:lpstr>
      <vt:lpstr>Employee engagement </vt:lpstr>
      <vt:lpstr>Importance of employee engagement  </vt:lpstr>
      <vt:lpstr>Employee Engagement of Theoretical Model </vt:lpstr>
      <vt:lpstr>The William Kahn Model </vt:lpstr>
      <vt:lpstr>Continue </vt:lpstr>
      <vt:lpstr>Best Practices Examples to Engage Employees </vt:lpstr>
      <vt:lpstr>Hilton Hotel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adriana alexandra</dc:creator>
  <cp:lastModifiedBy>Adriana Alexandra Birsan (2118849)</cp:lastModifiedBy>
  <cp:revision>8</cp:revision>
  <dcterms:created xsi:type="dcterms:W3CDTF">2022-12-02T12:36:14Z</dcterms:created>
  <dcterms:modified xsi:type="dcterms:W3CDTF">2022-12-04T11:31:04Z</dcterms:modified>
</cp:coreProperties>
</file>