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8" r:id="rId3"/>
    <p:sldId id="292" r:id="rId4"/>
    <p:sldId id="293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4" r:id="rId18"/>
    <p:sldId id="291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199" autoAdjust="0"/>
    <p:restoredTop sz="90895" autoAdjust="0"/>
  </p:normalViewPr>
  <p:slideViewPr>
    <p:cSldViewPr>
      <p:cViewPr varScale="1">
        <p:scale>
          <a:sx n="99" d="100"/>
          <a:sy n="99" d="100"/>
        </p:scale>
        <p:origin x="122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-&gt; watch -&gt;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911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t-IJkUbAx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EVnq6LIK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jCFoba5hKE" TargetMode="External"/><Relationship Id="rId4" Type="http://schemas.openxmlformats.org/officeDocument/2006/relationships/hyperlink" Target="https://www.youtube.com/watch?v=bDLOefC5mT8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Ethical Leadership </a:t>
            </a:r>
            <a:br>
              <a:rPr lang="en-GB" altLang="en-US" b="1" dirty="0"/>
            </a:br>
            <a:r>
              <a:rPr lang="en-GB" altLang="en-US" b="1" dirty="0"/>
              <a:t>and </a:t>
            </a:r>
            <a:br>
              <a:rPr lang="en-GB" altLang="en-US" b="1" dirty="0"/>
            </a:br>
            <a:r>
              <a:rPr lang="en-GB" altLang="en-US" b="1" dirty="0"/>
              <a:t>Leaders Personal Experience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 	</a:t>
            </a:r>
            <a:r>
              <a:rPr lang="en-GB" altLang="en-US" sz="2400" b="1" dirty="0"/>
              <a:t>Week 9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Ethical leadership</a:t>
            </a:r>
          </a:p>
          <a:p>
            <a:r>
              <a:rPr lang="en-US" sz="2000" dirty="0"/>
              <a:t>Values-based and ethical leadership</a:t>
            </a:r>
          </a:p>
          <a:p>
            <a:pPr lvl="2"/>
            <a:r>
              <a:rPr lang="en-US" sz="1800" dirty="0"/>
              <a:t>Integrity </a:t>
            </a:r>
          </a:p>
          <a:p>
            <a:pPr lvl="2"/>
            <a:r>
              <a:rPr lang="en-US" sz="1800" dirty="0"/>
              <a:t>Altruism</a:t>
            </a:r>
          </a:p>
          <a:p>
            <a:pPr lvl="2"/>
            <a:r>
              <a:rPr lang="en-US" sz="1800" dirty="0"/>
              <a:t>Humility, empathy, and healing.</a:t>
            </a:r>
          </a:p>
          <a:p>
            <a:pPr lvl="2"/>
            <a:r>
              <a:rPr lang="en-US" sz="1800" dirty="0"/>
              <a:t>Personal growth </a:t>
            </a:r>
          </a:p>
          <a:p>
            <a:pPr lvl="2"/>
            <a:r>
              <a:rPr lang="en-US" sz="1800" dirty="0"/>
              <a:t>Fairness and justice</a:t>
            </a:r>
          </a:p>
          <a:p>
            <a:pPr lvl="2"/>
            <a:r>
              <a:rPr lang="en-US" sz="1800" dirty="0"/>
              <a:t>Empowerment </a:t>
            </a:r>
          </a:p>
          <a:p>
            <a:r>
              <a:rPr lang="en-US" sz="2000" dirty="0"/>
              <a:t>Unethical leadership</a:t>
            </a:r>
          </a:p>
          <a:p>
            <a:r>
              <a:rPr lang="en-US" sz="2000" dirty="0"/>
              <a:t>Leaders personal experience</a:t>
            </a: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4C666-CDC0-304E-6482-25554B017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196752"/>
            <a:ext cx="7416824" cy="4320481"/>
          </a:xfrm>
        </p:spPr>
        <p:txBody>
          <a:bodyPr/>
          <a:lstStyle/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Powerful leaders can have major impact on the lives of followers and the fate of organisation. 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The primary issue is not whether leaders will use power, but whether they will use it wisely and well.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D15D4-AEDB-E920-7073-6CF7F52F8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00D17F-EC1B-B375-98D3-BF2CAEE92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What are the ethical and legal considerations for pentesting?">
            <a:extLst>
              <a:ext uri="{FF2B5EF4-FFF2-40B4-BE49-F238E27FC236}">
                <a16:creationId xmlns:a16="http://schemas.microsoft.com/office/drawing/2014/main" id="{DCCDC9AF-9F96-4E1F-FA1B-143D29DE1B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65104"/>
            <a:ext cx="287389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mmon Ethical Issues in the Workplace - Toxic Culture">
            <a:extLst>
              <a:ext uri="{FF2B5EF4-FFF2-40B4-BE49-F238E27FC236}">
                <a16:creationId xmlns:a16="http://schemas.microsoft.com/office/drawing/2014/main" id="{4519C3BA-5D42-3FB1-2C45-84BB9F14B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36" y="4405369"/>
            <a:ext cx="2339752" cy="111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411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thical Lifestyle Movement Rooted in Traditional Japanese Values | The  Government of Japan - JapanGov -">
            <a:extLst>
              <a:ext uri="{FF2B5EF4-FFF2-40B4-BE49-F238E27FC236}">
                <a16:creationId xmlns:a16="http://schemas.microsoft.com/office/drawing/2014/main" id="{7F9FBEC9-1470-2A00-D75E-43B20F83E5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764705"/>
            <a:ext cx="8229600" cy="44146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4232B-9E47-4467-B36C-46CAC400AC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DCB35E-A8B1-D37C-19C3-0BE8273BA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544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EA4FF-741F-DCB6-F570-B8A91AE2A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Ethical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7A66F-0F55-1379-0AAE-46678E0B7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leadership has been defined in many ways.</a:t>
            </a:r>
          </a:p>
          <a:p>
            <a:r>
              <a:rPr lang="en-GB" sz="2400" dirty="0"/>
              <a:t>However, many scholars agree that ethical leadership refers to the practice of leading with integrity, honesty, and fairness while prioritising the well-being of stakeholders and upholding ethical principles and values. </a:t>
            </a:r>
          </a:p>
          <a:p>
            <a:r>
              <a:rPr lang="en-GB" sz="2400" dirty="0"/>
              <a:t>Ethical leaders not only adhere to moral and legal standards but also strive to inspire trust, respect, and confidence among their followers through their actions and decisions.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0275D-5676-393E-AE60-3826CA3B7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D2DA6-B7CC-A0E7-EADD-F17E98D10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3074" name="Picture 2" descr="Ethical considerations for Carelink technology trials with vulnerable  adults - Carelink">
            <a:extLst>
              <a:ext uri="{FF2B5EF4-FFF2-40B4-BE49-F238E27FC236}">
                <a16:creationId xmlns:a16="http://schemas.microsoft.com/office/drawing/2014/main" id="{36C8B8DB-F10C-BA61-46BE-E061814E3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022" y="214796"/>
            <a:ext cx="1955056" cy="126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767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057DE-B065-F699-00E7-3CC77AF7D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Values-based and ethical leadership</a:t>
            </a:r>
            <a:br>
              <a:rPr lang="en-GB" sz="3600" b="1" dirty="0"/>
            </a:br>
            <a:r>
              <a:rPr lang="en-GB" sz="2400" dirty="0"/>
              <a:t>(1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1C412-A911-1828-8219-5A6EB51FD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According to Yukl and Gardner (2020), values-based and ethical leadership involves considering the following attributes: </a:t>
            </a:r>
          </a:p>
          <a:p>
            <a:pPr lvl="1"/>
            <a:r>
              <a:rPr lang="en-GB" sz="2400" dirty="0"/>
              <a:t>Integrity</a:t>
            </a:r>
          </a:p>
          <a:p>
            <a:pPr lvl="1"/>
            <a:r>
              <a:rPr lang="en-GB" sz="2400" dirty="0"/>
              <a:t>Altruism</a:t>
            </a:r>
          </a:p>
          <a:p>
            <a:pPr lvl="1"/>
            <a:r>
              <a:rPr lang="en-GB" sz="2400" dirty="0"/>
              <a:t>Humility empathy and healing</a:t>
            </a:r>
          </a:p>
          <a:p>
            <a:pPr lvl="1"/>
            <a:r>
              <a:rPr lang="en-GB" sz="2400" dirty="0"/>
              <a:t>Personal growth </a:t>
            </a:r>
          </a:p>
          <a:p>
            <a:pPr lvl="1"/>
            <a:r>
              <a:rPr lang="en-GB" sz="2400" dirty="0"/>
              <a:t>Fairness and justice</a:t>
            </a:r>
          </a:p>
          <a:p>
            <a:pPr lvl="1"/>
            <a:r>
              <a:rPr lang="en-GB" sz="2400" dirty="0"/>
              <a:t>Empowerment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4EE25-22A7-12A5-3C6A-ABB30A6D4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28BAED-C1B1-7195-6A7D-311710645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026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8992D-933C-0ED6-2527-BE502368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Integrity </a:t>
            </a:r>
            <a:r>
              <a:rPr lang="en-GB" sz="2400" dirty="0"/>
              <a:t>(2 of 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9C4B2-9763-89E2-2804-943314419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Integrity is the foundation of values-based leadership. </a:t>
            </a:r>
          </a:p>
          <a:p>
            <a:r>
              <a:rPr lang="en-GB" sz="2400" dirty="0"/>
              <a:t>It involves being honest, ethical, and consistent in one's actions and decisions. </a:t>
            </a:r>
          </a:p>
          <a:p>
            <a:r>
              <a:rPr lang="en-GB" sz="2400" dirty="0"/>
              <a:t>Leaders with integrity adhere to moral principles and demonstrate transparency, accountability, and reliability in their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1DAB8-29B0-7616-52A7-FEFD34C21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0401-E649-56C1-9B86-D7ABBAE7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53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FD10-3000-D667-5C12-3640E2ECD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Altruism </a:t>
            </a:r>
            <a:r>
              <a:rPr lang="en-GB" sz="2400" dirty="0"/>
              <a:t>(3 of 7)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5FB57-C8DE-AE46-3E4E-39937EC1E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Altruism refers to the selfless concern for the well-being of others. </a:t>
            </a:r>
          </a:p>
          <a:p>
            <a:r>
              <a:rPr lang="en-GB" sz="2400" dirty="0"/>
              <a:t>Ethical leaders prioritise the needs and interests of their team members, stakeholders, and the community at large. </a:t>
            </a:r>
          </a:p>
          <a:p>
            <a:r>
              <a:rPr lang="en-GB" sz="2400" dirty="0"/>
              <a:t>They demonstrate empathy, compassion, and a genuine desire to serve others, even when it may not directly benefit them personally.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FD0C8-BB1F-B7AE-7DDA-2710BB364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6E230E-6FB7-09B8-37FB-35A9AC689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953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BB7F0-2A35-2DF5-41F6-67900CC6C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Humility, Empathy, and Healing</a:t>
            </a:r>
            <a:br>
              <a:rPr lang="en-GB" sz="3600" b="1" dirty="0"/>
            </a:br>
            <a:r>
              <a:rPr lang="en-GB" sz="2400" dirty="0"/>
              <a:t>(4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49B4D-7AAC-2CFD-FD60-14F49F85B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Humility involves recognizing one's limitations, acknowledging mistakes, and being open to learning and growth. </a:t>
            </a:r>
          </a:p>
          <a:p>
            <a:r>
              <a:rPr lang="en-GB" sz="2400" dirty="0"/>
              <a:t>Ethical leaders demonstrate humility by valuing the contributions of others, seeking feedback, and admitting when they are wrong. </a:t>
            </a:r>
          </a:p>
          <a:p>
            <a:r>
              <a:rPr lang="en-GB" sz="2400" dirty="0"/>
              <a:t>Additionally, empathy and healing involve understanding and addressing the emotional needs of individuals and promoting a supportive and inclusive work environment.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79693-5CAE-9063-3A6A-8FCBCEC9C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CBBDEB-B17C-1980-5DDA-149298339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047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0C00-1B20-3BB7-3A3B-98D764BBA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Personal Growth</a:t>
            </a:r>
            <a:br>
              <a:rPr lang="en-GB" sz="3600" b="1" dirty="0"/>
            </a:br>
            <a:r>
              <a:rPr lang="en-GB" sz="2400" dirty="0"/>
              <a:t>(5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1213F-34DB-6CCA-EA4D-8057A82D2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 prioritise personal growth and development, both for themselves and their team members. </a:t>
            </a:r>
          </a:p>
          <a:p>
            <a:r>
              <a:rPr lang="en-GB" sz="2400" dirty="0"/>
              <a:t>They encourage continuous learning, self-reflection, and self-improvement, fostering a culture of growth and resilience within the organisation.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087AE-D86A-9371-B016-E101FDB68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72400E-D97E-1074-C2C4-845195A2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6934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F0C15-F771-ACB6-0391-FC231E80F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Fairness and Justice</a:t>
            </a:r>
            <a:br>
              <a:rPr lang="en-GB" sz="3600" b="1" dirty="0"/>
            </a:br>
            <a:r>
              <a:rPr lang="en-GB" sz="2400" dirty="0"/>
              <a:t>(6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A8251-953C-89FF-177F-40AEDEC1A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Fairness and justice are essential aspects of values-based leadership. </a:t>
            </a:r>
          </a:p>
          <a:p>
            <a:r>
              <a:rPr lang="en-GB" sz="2400" dirty="0"/>
              <a:t>Ethical leaders treat all individuals with fairness, respect, and dignity, regardless of their background or status. </a:t>
            </a:r>
          </a:p>
          <a:p>
            <a:r>
              <a:rPr lang="en-GB" sz="2400" dirty="0"/>
              <a:t>They uphold principles of equality, diversity, and inclusion and strive to create a workplace where everyone has equal opportunities and is treated fairly.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61709-568B-9D91-CA2B-F9DB0482A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CC5904-C0C8-F7C5-8EE8-CE006121C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873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270B3-9823-9F19-23A0-E8ABDD5CA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Empowerment</a:t>
            </a:r>
            <a:br>
              <a:rPr lang="en-GB" sz="3600" b="1" dirty="0"/>
            </a:br>
            <a:r>
              <a:rPr lang="en-GB" sz="2400" dirty="0"/>
              <a:t>(7 of 7)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6FDB6-5912-1D8A-286E-7763C55DC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Ethical leaders empower their team members by delegating authority, providing support and resources, and encouraging autonomy and decision-making. </a:t>
            </a:r>
          </a:p>
          <a:p>
            <a:r>
              <a:rPr lang="en-GB" sz="2400" dirty="0"/>
              <a:t>They trust and respect their employees' abilities and empower them to take ownership of their work, contribute their ideas, and achieve their full potential.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922A3-D23E-9B9A-20CB-13C0EAAC4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17EE7-07AC-0D32-AEF8-E504E2606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1968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1F648-6C16-A467-D044-82C0646A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Unethical leadership: </a:t>
            </a:r>
            <a:br>
              <a:rPr lang="en-GB" sz="3600" b="1" dirty="0"/>
            </a:br>
            <a:r>
              <a:rPr lang="en-GB" sz="3600" b="1" dirty="0"/>
              <a:t>Watch and discuss: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AB60-552D-99E5-1510-E9CB5254E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hlinkClick r:id="rId2"/>
              </a:rPr>
              <a:t>Boing Case - Netflix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AD2C1-3203-19D9-2505-5BA48BC97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C92455-C6A1-4652-A2AE-40E7A6EDD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887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49F22-0D75-5B1D-5A86-6A74C005F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Leaders personal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115E-6AE6-30D3-F7CC-85A4F91E8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hlinkClick r:id="rId3"/>
              </a:rPr>
              <a:t>Dwayne "The Rock" Johnson's Speech </a:t>
            </a:r>
            <a:endParaRPr lang="en-GB" sz="2400" dirty="0"/>
          </a:p>
          <a:p>
            <a:r>
              <a:rPr lang="en-GB" sz="2400" dirty="0">
                <a:hlinkClick r:id="rId4"/>
              </a:rPr>
              <a:t>Richard Branson</a:t>
            </a:r>
            <a:endParaRPr lang="en-GB" sz="2400" dirty="0"/>
          </a:p>
          <a:p>
            <a:r>
              <a:rPr lang="en-GB" sz="2400" dirty="0">
                <a:hlinkClick r:id="rId5"/>
              </a:rPr>
              <a:t>Steve Harvey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6FE77-2BA3-B9CE-6261-0AD7E1763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CBE2C3-929A-88DF-6B2B-596DD9F2E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560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0042-E0F5-7299-1239-FA482309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Activity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5C1A3-7590-B65D-97BF-B7E15A252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A67F19-297F-F80C-A07A-BBCB53404C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  <p:pic>
        <p:nvPicPr>
          <p:cNvPr id="10" name="Picture 9" descr="A close-up of a message&#10;&#10;Description automatically generated">
            <a:extLst>
              <a:ext uri="{FF2B5EF4-FFF2-40B4-BE49-F238E27FC236}">
                <a16:creationId xmlns:a16="http://schemas.microsoft.com/office/drawing/2014/main" id="{FCF22885-78BB-3EAE-120E-13C689DF7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1916832"/>
            <a:ext cx="777240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11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6765F-3DEF-D541-3F9E-8E7B4ADE4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 </a:t>
            </a:r>
            <a:r>
              <a:rPr lang="en-GB" sz="2800" dirty="0"/>
              <a:t>(1 of 2)</a:t>
            </a:r>
            <a:endParaRPr lang="en-GB" sz="36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3D1273D-F2E5-5431-62E4-22DC500661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1268760"/>
            <a:ext cx="6734175" cy="424780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30789-FD80-33E0-6EE4-825B18DE7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A57CE-61A7-2B70-4293-6BF808758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4327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5980-9E7C-7E2C-CCF2-D1B1F843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 </a:t>
            </a:r>
            <a:r>
              <a:rPr lang="en-GB" sz="2400" dirty="0"/>
              <a:t>(2 of 2)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9F1D4-14D3-ACCB-A3B9-07CBE4277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712E47-BBA4-E58A-DE07-048F252B8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13" name="Content Placeholder 12" descr="A close up of a text&#10;&#10;Description automatically generated">
            <a:extLst>
              <a:ext uri="{FF2B5EF4-FFF2-40B4-BE49-F238E27FC236}">
                <a16:creationId xmlns:a16="http://schemas.microsoft.com/office/drawing/2014/main" id="{3B19A881-AA8E-47D7-B672-3F08753D1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05" y="1417638"/>
            <a:ext cx="8229600" cy="3088918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59E2ECA-4618-A6DD-76B9-F1183D20D39D}"/>
              </a:ext>
            </a:extLst>
          </p:cNvPr>
          <p:cNvSpPr txBox="1"/>
          <p:nvPr/>
        </p:nvSpPr>
        <p:spPr>
          <a:xfrm>
            <a:off x="490605" y="4365104"/>
            <a:ext cx="482375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Question 1: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Describe the unethical behaviour of Fred Johnson?</a:t>
            </a:r>
          </a:p>
          <a:p>
            <a:r>
              <a:rPr lang="en-GB" sz="1600" dirty="0"/>
              <a:t>What would you have done differently?</a:t>
            </a:r>
          </a:p>
        </p:txBody>
      </p:sp>
    </p:spTree>
    <p:extLst>
      <p:ext uri="{BB962C8B-B14F-4D97-AF65-F5344CB8AC3E}">
        <p14:creationId xmlns:p14="http://schemas.microsoft.com/office/powerpoint/2010/main" val="2193723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ACEF8-B293-09CB-C86C-E0FBB9E64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C33EC-B7F0-1408-3588-2C75C3467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GB" sz="2000" dirty="0"/>
              <a:t>Kotter, J. P. (1990). "What Leaders Really Do." Harvard Business Review, 68(3), 103-111.</a:t>
            </a:r>
          </a:p>
          <a:p>
            <a:r>
              <a:rPr lang="en-GB" sz="2000" dirty="0"/>
              <a:t>Needle, D. Burns, J. (2019) Business in context: an introduction to business and its environment. Seventh edition. Andover: Cengage Learning.</a:t>
            </a:r>
          </a:p>
          <a:p>
            <a:r>
              <a:rPr lang="en-GB" sz="2000" dirty="0"/>
              <a:t>Robbins, S.P., Coulter, M.K. and Randel, A. (2021) Management. Global edition. Harlow, England: Pearson Education.</a:t>
            </a:r>
          </a:p>
          <a:p>
            <a:r>
              <a:rPr lang="en-GB" sz="2000" dirty="0"/>
              <a:t>Yukl, G.A. and Gardner, W.L. (2020) Leadership in organizations. Ninth edition. Harlow: Pearson Education Limited.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37318-0374-B46C-A429-0D3B4B65C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8458D3-5A72-5757-5FBF-EDC786FCB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86737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3676</TotalTime>
  <Words>815</Words>
  <Application>Microsoft Macintosh PowerPoint</Application>
  <PresentationFormat>On-screen Show (4:3)</PresentationFormat>
  <Paragraphs>104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Verdana</vt:lpstr>
      <vt:lpstr>20140311PresentationUWTSDTemplate</vt:lpstr>
      <vt:lpstr>  Ethical Leadership  and  Leaders Personal Experience       LCBB4015          Week 9 – Session 2 </vt:lpstr>
      <vt:lpstr>Objectives of the session</vt:lpstr>
      <vt:lpstr>PowerPoint Presentation</vt:lpstr>
      <vt:lpstr>PowerPoint Presentation</vt:lpstr>
      <vt:lpstr>Ethical leadership</vt:lpstr>
      <vt:lpstr>Values-based and ethical leadership (1 of 7)</vt:lpstr>
      <vt:lpstr>Integrity (2 of 7)</vt:lpstr>
      <vt:lpstr>Altruism (3 of 7)</vt:lpstr>
      <vt:lpstr>Humility, Empathy, and Healing (4 of 7)</vt:lpstr>
      <vt:lpstr>Personal Growth (5 of 7)</vt:lpstr>
      <vt:lpstr>Fairness and Justice (6 of 7)</vt:lpstr>
      <vt:lpstr>Empowerment (7 of 7)</vt:lpstr>
      <vt:lpstr>Unethical leadership:  Watch and discuss:</vt:lpstr>
      <vt:lpstr>Leaders personal experience</vt:lpstr>
      <vt:lpstr>Activity 1</vt:lpstr>
      <vt:lpstr>Activity 2 (1 of 2)</vt:lpstr>
      <vt:lpstr>Activity 2 (2 of 2)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154</cp:revision>
  <cp:lastPrinted>2018-07-02T15:32:24Z</cp:lastPrinted>
  <dcterms:created xsi:type="dcterms:W3CDTF">2002-10-07T19:43:58Z</dcterms:created>
  <dcterms:modified xsi:type="dcterms:W3CDTF">2024-09-27T12:41:41Z</dcterms:modified>
</cp:coreProperties>
</file>