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83" r:id="rId6"/>
    <p:sldId id="284" r:id="rId7"/>
    <p:sldId id="262" r:id="rId8"/>
    <p:sldId id="280" r:id="rId9"/>
    <p:sldId id="263" r:id="rId10"/>
    <p:sldId id="267" r:id="rId11"/>
    <p:sldId id="268" r:id="rId12"/>
    <p:sldId id="269" r:id="rId13"/>
    <p:sldId id="264" r:id="rId14"/>
    <p:sldId id="270" r:id="rId15"/>
    <p:sldId id="271" r:id="rId16"/>
    <p:sldId id="272" r:id="rId17"/>
    <p:sldId id="273" r:id="rId18"/>
    <p:sldId id="265" r:id="rId19"/>
    <p:sldId id="274" r:id="rId20"/>
    <p:sldId id="275" r:id="rId21"/>
    <p:sldId id="276" r:id="rId22"/>
    <p:sldId id="277" r:id="rId23"/>
    <p:sldId id="278" r:id="rId24"/>
    <p:sldId id="279" r:id="rId25"/>
    <p:sldId id="266" r:id="rId26"/>
    <p:sldId id="281" r:id="rId27"/>
    <p:sldId id="282" r:id="rId28"/>
    <p:sldId id="285"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11/5/2018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11/5/2018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11/5/2018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11/5/2018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11/5/2018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11/5/2018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11/5/2018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0817" y="540912"/>
            <a:ext cx="9144000" cy="1700011"/>
          </a:xfrm>
          <a:prstGeom prst="ellipse">
            <a:avLst/>
          </a:prstGeom>
          <a:ln>
            <a:noFill/>
          </a:ln>
          <a:effectLst>
            <a:reflection blurRad="6350" stA="50000" endA="300" endPos="90000" dir="5400000" sy="-100000" algn="bl" rotWithShape="0"/>
            <a:softEdge rad="112500"/>
          </a:effectLst>
        </p:spPr>
      </p:pic>
      <p:sp>
        <p:nvSpPr>
          <p:cNvPr id="2" name="Title 1"/>
          <p:cNvSpPr>
            <a:spLocks noGrp="1"/>
          </p:cNvSpPr>
          <p:nvPr>
            <p:ph type="ctrTitle"/>
          </p:nvPr>
        </p:nvSpPr>
        <p:spPr/>
        <p:txBody>
          <a:bodyPr/>
          <a:lstStyle/>
          <a:p>
            <a:pPr algn="ctr"/>
            <a:r>
              <a:rPr lang="en-GB" dirty="0" smtClean="0"/>
              <a:t>Enterprise Business Proposal: </a:t>
            </a:r>
            <a:br>
              <a:rPr lang="en-GB" dirty="0" smtClean="0"/>
            </a:br>
            <a:r>
              <a:rPr lang="en-GB" dirty="0" smtClean="0"/>
              <a:t>Translate 24</a:t>
            </a:r>
            <a:endParaRPr lang="en-GB" dirty="0"/>
          </a:p>
        </p:txBody>
      </p:sp>
      <p:sp>
        <p:nvSpPr>
          <p:cNvPr id="3" name="Subtitle 2"/>
          <p:cNvSpPr>
            <a:spLocks noGrp="1"/>
          </p:cNvSpPr>
          <p:nvPr>
            <p:ph type="subTitle" idx="1"/>
          </p:nvPr>
        </p:nvSpPr>
        <p:spPr/>
        <p:txBody>
          <a:bodyPr/>
          <a:lstStyle/>
          <a:p>
            <a:pPr algn="ctr"/>
            <a:r>
              <a:rPr lang="en-GB" dirty="0" smtClean="0"/>
              <a:t>Presented by </a:t>
            </a:r>
            <a:r>
              <a:rPr lang="en-GB" dirty="0" err="1" smtClean="0"/>
              <a:t>Manik</a:t>
            </a:r>
            <a:r>
              <a:rPr lang="en-GB" dirty="0" smtClean="0"/>
              <a:t> </a:t>
            </a:r>
            <a:r>
              <a:rPr lang="en-GB" dirty="0" err="1" smtClean="0"/>
              <a:t>miah</a:t>
            </a:r>
            <a:r>
              <a:rPr lang="en-GB" dirty="0" smtClean="0"/>
              <a:t>, Abdul </a:t>
            </a:r>
            <a:r>
              <a:rPr lang="en-GB" dirty="0" err="1" smtClean="0"/>
              <a:t>muhit</a:t>
            </a:r>
            <a:r>
              <a:rPr lang="en-GB" dirty="0" smtClean="0"/>
              <a:t>, </a:t>
            </a:r>
            <a:r>
              <a:rPr lang="en-GB" dirty="0" err="1" smtClean="0"/>
              <a:t>monika</a:t>
            </a:r>
            <a:r>
              <a:rPr lang="en-GB" dirty="0" smtClean="0"/>
              <a:t> </a:t>
            </a:r>
            <a:r>
              <a:rPr lang="en-GB" dirty="0" err="1" smtClean="0"/>
              <a:t>serafin</a:t>
            </a:r>
            <a:r>
              <a:rPr lang="en-GB" dirty="0" smtClean="0"/>
              <a:t>, </a:t>
            </a:r>
            <a:r>
              <a:rPr lang="en-GB" dirty="0" err="1" smtClean="0"/>
              <a:t>rabia</a:t>
            </a:r>
            <a:r>
              <a:rPr lang="en-GB" dirty="0" smtClean="0"/>
              <a:t> </a:t>
            </a:r>
            <a:r>
              <a:rPr lang="en-GB" dirty="0" err="1" smtClean="0"/>
              <a:t>hamed</a:t>
            </a:r>
            <a:r>
              <a:rPr lang="en-GB" dirty="0" smtClean="0"/>
              <a:t>, </a:t>
            </a:r>
            <a:r>
              <a:rPr lang="en-GB" dirty="0" err="1" smtClean="0"/>
              <a:t>angela</a:t>
            </a:r>
            <a:r>
              <a:rPr lang="en-GB" dirty="0" smtClean="0"/>
              <a:t> VISCIUN.</a:t>
            </a:r>
            <a:endParaRPr lang="en-GB" dirty="0"/>
          </a:p>
        </p:txBody>
      </p:sp>
    </p:spTree>
    <p:extLst>
      <p:ext uri="{BB962C8B-B14F-4D97-AF65-F5344CB8AC3E}">
        <p14:creationId xmlns:p14="http://schemas.microsoft.com/office/powerpoint/2010/main" val="694536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Team Introduction</a:t>
            </a:r>
            <a:endParaRPr lang="en-GB" dirty="0"/>
          </a:p>
        </p:txBody>
      </p:sp>
      <p:sp>
        <p:nvSpPr>
          <p:cNvPr id="3" name="Content Placeholder 2"/>
          <p:cNvSpPr>
            <a:spLocks noGrp="1"/>
          </p:cNvSpPr>
          <p:nvPr>
            <p:ph idx="1"/>
          </p:nvPr>
        </p:nvSpPr>
        <p:spPr/>
        <p:txBody>
          <a:bodyPr/>
          <a:lstStyle/>
          <a:p>
            <a:pPr marL="0" indent="0" algn="just">
              <a:buNone/>
            </a:pPr>
            <a:r>
              <a:rPr lang="en-GB" dirty="0"/>
              <a:t>Layla: Overview of the Business</a:t>
            </a:r>
          </a:p>
          <a:p>
            <a:pPr marL="0" indent="0" algn="just">
              <a:buNone/>
            </a:pPr>
            <a:r>
              <a:rPr lang="en-GB" dirty="0" err="1"/>
              <a:t>Manick</a:t>
            </a:r>
            <a:r>
              <a:rPr lang="en-GB" dirty="0"/>
              <a:t>: Physical Resources</a:t>
            </a:r>
          </a:p>
          <a:p>
            <a:pPr marL="0" indent="0" algn="just">
              <a:buNone/>
            </a:pPr>
            <a:r>
              <a:rPr lang="en-GB" dirty="0"/>
              <a:t>Monika: Financial Resources</a:t>
            </a:r>
          </a:p>
          <a:p>
            <a:pPr marL="0" indent="0" algn="just">
              <a:buNone/>
            </a:pPr>
            <a:r>
              <a:rPr lang="en-GB" dirty="0"/>
              <a:t>Angela: Human Resources</a:t>
            </a:r>
          </a:p>
          <a:p>
            <a:pPr marL="0" indent="0" algn="just">
              <a:buNone/>
            </a:pPr>
            <a:r>
              <a:rPr lang="en-GB" dirty="0"/>
              <a:t>Abdul: Marketing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5564" y="2852056"/>
            <a:ext cx="5381105" cy="3583900"/>
          </a:xfrm>
          <a:prstGeom prst="rect">
            <a:avLst/>
          </a:prstGeom>
        </p:spPr>
      </p:pic>
    </p:spTree>
    <p:extLst>
      <p:ext uri="{BB962C8B-B14F-4D97-AF65-F5344CB8AC3E}">
        <p14:creationId xmlns:p14="http://schemas.microsoft.com/office/powerpoint/2010/main" val="244868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Business Owner</a:t>
            </a:r>
            <a:endParaRPr lang="en-GB" dirty="0"/>
          </a:p>
        </p:txBody>
      </p:sp>
      <p:sp>
        <p:nvSpPr>
          <p:cNvPr id="3" name="Content Placeholder 2"/>
          <p:cNvSpPr>
            <a:spLocks noGrp="1"/>
          </p:cNvSpPr>
          <p:nvPr>
            <p:ph idx="1"/>
          </p:nvPr>
        </p:nvSpPr>
        <p:spPr/>
        <p:txBody>
          <a:bodyPr/>
          <a:lstStyle/>
          <a:p>
            <a:pPr marL="285750" lvl="0" indent="-285750">
              <a:spcBef>
                <a:spcPct val="20000"/>
              </a:spcBef>
              <a:spcAft>
                <a:spcPts val="600"/>
              </a:spcAft>
              <a:buClr>
                <a:srgbClr val="83992A"/>
              </a:buClr>
              <a:buSzPct val="115000"/>
              <a:buFont typeface="Arial"/>
              <a:buChar char="•"/>
            </a:pPr>
            <a:r>
              <a:rPr lang="en-GB" sz="4000" dirty="0">
                <a:solidFill>
                  <a:prstClr val="black">
                    <a:lumMod val="85000"/>
                    <a:lumOff val="15000"/>
                  </a:prstClr>
                </a:solidFill>
                <a:latin typeface="Garamond" panose="02020404030301010803"/>
              </a:rPr>
              <a:t>Our Business structure is an equally partnership between Monika, Angela, </a:t>
            </a:r>
            <a:r>
              <a:rPr lang="en-GB" sz="4000" dirty="0" err="1">
                <a:solidFill>
                  <a:prstClr val="black">
                    <a:lumMod val="85000"/>
                    <a:lumOff val="15000"/>
                  </a:prstClr>
                </a:solidFill>
                <a:latin typeface="Garamond" panose="02020404030301010803"/>
              </a:rPr>
              <a:t>Manick</a:t>
            </a:r>
            <a:r>
              <a:rPr lang="en-GB" sz="4000" dirty="0">
                <a:solidFill>
                  <a:prstClr val="black">
                    <a:lumMod val="85000"/>
                    <a:lumOff val="15000"/>
                  </a:prstClr>
                </a:solidFill>
                <a:latin typeface="Garamond" panose="02020404030301010803"/>
              </a:rPr>
              <a:t>, Jazz and me (Layla)</a:t>
            </a:r>
          </a:p>
          <a:p>
            <a:endParaRPr lang="en-GB" dirty="0"/>
          </a:p>
        </p:txBody>
      </p:sp>
    </p:spTree>
    <p:extLst>
      <p:ext uri="{BB962C8B-B14F-4D97-AF65-F5344CB8AC3E}">
        <p14:creationId xmlns:p14="http://schemas.microsoft.com/office/powerpoint/2010/main" val="1063161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Mission Statement</a:t>
            </a:r>
            <a:endParaRPr lang="en-GB" dirty="0"/>
          </a:p>
        </p:txBody>
      </p:sp>
      <p:sp>
        <p:nvSpPr>
          <p:cNvPr id="3" name="Content Placeholder 2"/>
          <p:cNvSpPr>
            <a:spLocks noGrp="1"/>
          </p:cNvSpPr>
          <p:nvPr>
            <p:ph idx="1"/>
          </p:nvPr>
        </p:nvSpPr>
        <p:spPr/>
        <p:txBody>
          <a:bodyPr/>
          <a:lstStyle/>
          <a:p>
            <a:r>
              <a:rPr lang="en-GB" dirty="0"/>
              <a:t>Our Mission statement is to deliver effective and efficient translation </a:t>
            </a:r>
            <a:r>
              <a:rPr lang="en-GB" dirty="0" smtClean="0"/>
              <a:t>services at </a:t>
            </a:r>
            <a:r>
              <a:rPr lang="en-GB" dirty="0"/>
              <a:t>affordable prices.</a:t>
            </a:r>
          </a:p>
          <a:p>
            <a:r>
              <a:rPr lang="en-GB" dirty="0"/>
              <a:t>Aims: is to be the best translation Services in Swansea</a:t>
            </a:r>
          </a:p>
          <a:p>
            <a:r>
              <a:rPr lang="en-GB" dirty="0"/>
              <a:t>Objective: is to expand our business throughout Wales.</a:t>
            </a:r>
          </a:p>
          <a:p>
            <a:r>
              <a:rPr lang="en-GB" dirty="0"/>
              <a:t>Product &amp; Services: Speak/written translation services 24/7.</a:t>
            </a:r>
          </a:p>
          <a:p>
            <a:endParaRPr lang="en-GB" dirty="0"/>
          </a:p>
        </p:txBody>
      </p:sp>
    </p:spTree>
    <p:extLst>
      <p:ext uri="{BB962C8B-B14F-4D97-AF65-F5344CB8AC3E}">
        <p14:creationId xmlns:p14="http://schemas.microsoft.com/office/powerpoint/2010/main" val="3543046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Description of product</a:t>
            </a:r>
            <a:endParaRPr lang="en-GB" dirty="0"/>
          </a:p>
        </p:txBody>
      </p:sp>
      <p:sp>
        <p:nvSpPr>
          <p:cNvPr id="3" name="Content Placeholder 2"/>
          <p:cNvSpPr>
            <a:spLocks noGrp="1"/>
          </p:cNvSpPr>
          <p:nvPr>
            <p:ph idx="1"/>
          </p:nvPr>
        </p:nvSpPr>
        <p:spPr/>
        <p:txBody>
          <a:bodyPr/>
          <a:lstStyle/>
          <a:p>
            <a:r>
              <a:rPr lang="en-GB" dirty="0" smtClean="0"/>
              <a:t>There is a need in todays modern multicultural diverse society to provide translation services to non English speaking U</a:t>
            </a:r>
            <a:r>
              <a:rPr lang="en-GB" dirty="0"/>
              <a:t>K</a:t>
            </a:r>
            <a:r>
              <a:rPr lang="en-GB" dirty="0" smtClean="0"/>
              <a:t> residents to support the spoken needs ( doctors, pharmacists, council matters, police matters, MOTs and servicing, utility bills issues)</a:t>
            </a:r>
          </a:p>
          <a:p>
            <a:r>
              <a:rPr lang="en-GB" dirty="0" smtClean="0"/>
              <a:t>Product on service will be spoken/written translation. </a:t>
            </a:r>
          </a:p>
          <a:p>
            <a:endParaRPr lang="en-GB" dirty="0"/>
          </a:p>
          <a:p>
            <a:r>
              <a:rPr lang="en-GB" dirty="0" smtClean="0"/>
              <a:t>The translation market gap is cover by :</a:t>
            </a:r>
          </a:p>
          <a:p>
            <a:pPr marL="0" indent="0">
              <a:buNone/>
            </a:pPr>
            <a:r>
              <a:rPr lang="en-GB" dirty="0"/>
              <a:t>-</a:t>
            </a:r>
            <a:r>
              <a:rPr lang="en-GB" dirty="0" smtClean="0"/>
              <a:t>none of our competitors have Bengali and Punjabi translators</a:t>
            </a:r>
            <a:endParaRPr lang="en-GB" dirty="0"/>
          </a:p>
          <a:p>
            <a:pPr marL="0" indent="0">
              <a:buNone/>
            </a:pPr>
            <a:r>
              <a:rPr lang="en-GB" dirty="0" smtClean="0"/>
              <a:t>- We are flexible (24/7) and we offer transport for our clients</a:t>
            </a:r>
            <a:endParaRPr lang="en-GB" dirty="0"/>
          </a:p>
        </p:txBody>
      </p:sp>
    </p:spTree>
    <p:extLst>
      <p:ext uri="{BB962C8B-B14F-4D97-AF65-F5344CB8AC3E}">
        <p14:creationId xmlns:p14="http://schemas.microsoft.com/office/powerpoint/2010/main" val="3144251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Skills</a:t>
            </a:r>
            <a:endParaRPr lang="en-GB" dirty="0"/>
          </a:p>
        </p:txBody>
      </p:sp>
      <p:sp>
        <p:nvSpPr>
          <p:cNvPr id="3" name="Content Placeholder 2"/>
          <p:cNvSpPr>
            <a:spLocks noGrp="1"/>
          </p:cNvSpPr>
          <p:nvPr>
            <p:ph idx="1"/>
          </p:nvPr>
        </p:nvSpPr>
        <p:spPr/>
        <p:txBody>
          <a:bodyPr/>
          <a:lstStyle/>
          <a:p>
            <a:r>
              <a:rPr lang="en-GB" dirty="0"/>
              <a:t>Qualification/Skills/Experience none required as we are all speaking fluently non UK-English languages with excellent Reading/Written and spoken English.</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9615" y="3267040"/>
            <a:ext cx="4746568" cy="3316640"/>
          </a:xfrm>
          <a:prstGeom prst="rect">
            <a:avLst/>
          </a:prstGeom>
        </p:spPr>
      </p:pic>
    </p:spTree>
    <p:extLst>
      <p:ext uri="{BB962C8B-B14F-4D97-AF65-F5344CB8AC3E}">
        <p14:creationId xmlns:p14="http://schemas.microsoft.com/office/powerpoint/2010/main" val="3849170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Physical Resources</a:t>
            </a:r>
            <a:endParaRPr lang="en-GB" dirty="0"/>
          </a:p>
        </p:txBody>
      </p:sp>
      <p:sp>
        <p:nvSpPr>
          <p:cNvPr id="3" name="Content Placeholder 2"/>
          <p:cNvSpPr>
            <a:spLocks noGrp="1"/>
          </p:cNvSpPr>
          <p:nvPr>
            <p:ph idx="1"/>
          </p:nvPr>
        </p:nvSpPr>
        <p:spPr/>
        <p:txBody>
          <a:bodyPr/>
          <a:lstStyle/>
          <a:p>
            <a:r>
              <a:rPr lang="en-GB" dirty="0" smtClean="0"/>
              <a:t>At Translate 24 we have decided to be a brick and click business. This means we are not just a physical or online outlet but both (Ecommerce 2018). We have chosen this to make the company we are running more recognized. </a:t>
            </a:r>
          </a:p>
          <a:p>
            <a:r>
              <a:rPr lang="en-GB" dirty="0" smtClean="0"/>
              <a:t>Ecommerce</a:t>
            </a:r>
            <a:r>
              <a:rPr lang="en-GB" dirty="0"/>
              <a:t>. 2018. Brick &amp; Click Store. [Online]. [30 October 2018]. Available from: https</a:t>
            </a:r>
            <a:r>
              <a:rPr lang="en-GB"/>
              <a:t>://</a:t>
            </a:r>
            <a:r>
              <a:rPr lang="en-GB" smtClean="0"/>
              <a:t>ecommerce-platforms.com/glossary/brick-click-store</a:t>
            </a:r>
            <a:endParaRPr lang="en-GB" dirty="0"/>
          </a:p>
        </p:txBody>
      </p:sp>
    </p:spTree>
    <p:extLst>
      <p:ext uri="{BB962C8B-B14F-4D97-AF65-F5344CB8AC3E}">
        <p14:creationId xmlns:p14="http://schemas.microsoft.com/office/powerpoint/2010/main" val="38678885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BUSINESS LOCATION </a:t>
            </a:r>
            <a:endParaRPr lang="en-GB" dirty="0"/>
          </a:p>
        </p:txBody>
      </p:sp>
      <p:sp>
        <p:nvSpPr>
          <p:cNvPr id="3" name="Content Placeholder 2"/>
          <p:cNvSpPr>
            <a:spLocks noGrp="1"/>
          </p:cNvSpPr>
          <p:nvPr>
            <p:ph idx="1"/>
          </p:nvPr>
        </p:nvSpPr>
        <p:spPr/>
        <p:txBody>
          <a:bodyPr/>
          <a:lstStyle/>
          <a:p>
            <a:r>
              <a:rPr lang="en-GB" dirty="0" smtClean="0"/>
              <a:t>Our business is based </a:t>
            </a:r>
            <a:r>
              <a:rPr lang="en-GB" dirty="0"/>
              <a:t>in Swansea on 29 Singleton St, </a:t>
            </a:r>
            <a:r>
              <a:rPr lang="en-GB" dirty="0" smtClean="0"/>
              <a:t>SA1 3QN</a:t>
            </a:r>
          </a:p>
          <a:p>
            <a:r>
              <a:rPr lang="en-GB" dirty="0" smtClean="0"/>
              <a:t>We choose this location because one of our team member give us an opportunity to use his premises at low cost ( £50 weekly)</a:t>
            </a:r>
          </a:p>
          <a:p>
            <a:r>
              <a:rPr lang="en-GB" dirty="0" smtClean="0"/>
              <a:t>The benefit of the location is that is situated in the city centre, opposite to the Grand Theatre, next to Bus station.</a:t>
            </a:r>
          </a:p>
          <a:p>
            <a:endParaRPr lang="en-GB" dirty="0" smtClean="0"/>
          </a:p>
        </p:txBody>
      </p:sp>
      <p:graphicFrame>
        <p:nvGraphicFramePr>
          <p:cNvPr id="4" name="Table 3"/>
          <p:cNvGraphicFramePr>
            <a:graphicFrameLocks noGrp="1"/>
          </p:cNvGraphicFramePr>
          <p:nvPr>
            <p:extLst>
              <p:ext uri="{D42A27DB-BD31-4B8C-83A1-F6EECF244321}">
                <p14:modId xmlns:p14="http://schemas.microsoft.com/office/powerpoint/2010/main" val="3965001488"/>
              </p:ext>
            </p:extLst>
          </p:nvPr>
        </p:nvGraphicFramePr>
        <p:xfrm>
          <a:off x="1358900" y="4411133"/>
          <a:ext cx="8761412" cy="1803420"/>
        </p:xfrm>
        <a:graphic>
          <a:graphicData uri="http://schemas.openxmlformats.org/drawingml/2006/table">
            <a:tbl>
              <a:tblPr/>
              <a:tblGrid>
                <a:gridCol w="4380706">
                  <a:extLst>
                    <a:ext uri="{9D8B030D-6E8A-4147-A177-3AD203B41FA5}">
                      <a16:colId xmlns:a16="http://schemas.microsoft.com/office/drawing/2014/main" val="3545229892"/>
                    </a:ext>
                  </a:extLst>
                </a:gridCol>
                <a:gridCol w="4380706">
                  <a:extLst>
                    <a:ext uri="{9D8B030D-6E8A-4147-A177-3AD203B41FA5}">
                      <a16:colId xmlns:a16="http://schemas.microsoft.com/office/drawing/2014/main" val="1500884819"/>
                    </a:ext>
                  </a:extLst>
                </a:gridCol>
              </a:tblGrid>
              <a:tr h="409533">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Advantages</a:t>
                      </a:r>
                      <a:endParaRPr lang="en-GB" sz="1500">
                        <a:effectLst/>
                      </a:endParaRPr>
                    </a:p>
                  </a:txBody>
                  <a:tcPr marL="81124" marR="81124" marT="81124" marB="81124">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Disadvantages</a:t>
                      </a:r>
                      <a:endParaRPr lang="en-GB" sz="1500">
                        <a:effectLst/>
                      </a:endParaRPr>
                    </a:p>
                  </a:txBody>
                  <a:tcPr marL="81124" marR="81124" marT="81124" marB="81124">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extLst>
                  <a:ext uri="{0D108BD9-81ED-4DB2-BD59-A6C34878D82A}">
                    <a16:rowId xmlns:a16="http://schemas.microsoft.com/office/drawing/2014/main" val="527016267"/>
                  </a:ext>
                </a:extLst>
              </a:tr>
              <a:tr h="1393887">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Close to ethnic community</a:t>
                      </a:r>
                      <a:endParaRPr lang="en-GB" sz="1500">
                        <a:effectLst/>
                      </a:endParaRPr>
                    </a:p>
                    <a:p>
                      <a:pPr rtl="0" fontAlgn="t">
                        <a:spcBef>
                          <a:spcPts val="0"/>
                        </a:spcBef>
                        <a:spcAft>
                          <a:spcPts val="0"/>
                        </a:spcAft>
                      </a:pPr>
                      <a:r>
                        <a:rPr lang="en-GB" sz="1200" b="0" i="0" u="none" strike="noStrike">
                          <a:solidFill>
                            <a:srgbClr val="000000"/>
                          </a:solidFill>
                          <a:effectLst/>
                          <a:latin typeface="Arial" panose="020B0604020202020204" pitchFamily="34" charset="0"/>
                        </a:rPr>
                        <a:t>Low rent</a:t>
                      </a:r>
                      <a:endParaRPr lang="en-GB" sz="1500">
                        <a:effectLst/>
                      </a:endParaRPr>
                    </a:p>
                    <a:p>
                      <a:pPr rtl="0" fontAlgn="t">
                        <a:spcBef>
                          <a:spcPts val="0"/>
                        </a:spcBef>
                        <a:spcAft>
                          <a:spcPts val="0"/>
                        </a:spcAft>
                      </a:pPr>
                      <a:r>
                        <a:rPr lang="en-GB" sz="1200" b="0" i="0" u="none" strike="noStrike">
                          <a:solidFill>
                            <a:srgbClr val="000000"/>
                          </a:solidFill>
                          <a:effectLst/>
                          <a:latin typeface="Arial" panose="020B0604020202020204" pitchFamily="34" charset="0"/>
                        </a:rPr>
                        <a:t>High foot Traffic</a:t>
                      </a:r>
                      <a:endParaRPr lang="en-GB" sz="1500">
                        <a:effectLst/>
                      </a:endParaRPr>
                    </a:p>
                    <a:p>
                      <a:pPr rtl="0" fontAlgn="t">
                        <a:spcBef>
                          <a:spcPts val="0"/>
                        </a:spcBef>
                        <a:spcAft>
                          <a:spcPts val="0"/>
                        </a:spcAft>
                      </a:pPr>
                      <a:r>
                        <a:rPr lang="en-GB" sz="1200" b="0" i="0" u="none" strike="noStrike">
                          <a:solidFill>
                            <a:srgbClr val="000000"/>
                          </a:solidFill>
                          <a:effectLst/>
                          <a:latin typeface="Arial" panose="020B0604020202020204" pitchFamily="34" charset="0"/>
                        </a:rPr>
                        <a:t>Basic office chairs and tables included</a:t>
                      </a:r>
                      <a:endParaRPr lang="en-GB" sz="1500">
                        <a:effectLst/>
                      </a:endParaRPr>
                    </a:p>
                    <a:p>
                      <a:pPr rtl="0" fontAlgn="t">
                        <a:spcBef>
                          <a:spcPts val="0"/>
                        </a:spcBef>
                        <a:spcAft>
                          <a:spcPts val="0"/>
                        </a:spcAft>
                      </a:pPr>
                      <a:r>
                        <a:rPr lang="en-GB" sz="1200" b="0" i="0" u="none" strike="noStrike">
                          <a:solidFill>
                            <a:srgbClr val="000000"/>
                          </a:solidFill>
                          <a:effectLst/>
                          <a:latin typeface="Arial" panose="020B0604020202020204" pitchFamily="34" charset="0"/>
                        </a:rPr>
                        <a:t>Main road</a:t>
                      </a:r>
                      <a:endParaRPr lang="en-GB" sz="1500">
                        <a:effectLst/>
                      </a:endParaRPr>
                    </a:p>
                  </a:txBody>
                  <a:tcPr marL="81124" marR="81124" marT="81124" marB="81124">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Equipment</a:t>
                      </a:r>
                      <a:endParaRPr lang="en-GB" sz="1500" dirty="0">
                        <a:effectLst/>
                      </a:endParaRPr>
                    </a:p>
                    <a:p>
                      <a:pPr rtl="0" fontAlgn="t">
                        <a:spcBef>
                          <a:spcPts val="0"/>
                        </a:spcBef>
                        <a:spcAft>
                          <a:spcPts val="0"/>
                        </a:spcAft>
                      </a:pPr>
                      <a:r>
                        <a:rPr lang="en-GB" sz="1200" b="0" i="0" u="none" strike="noStrike" dirty="0">
                          <a:solidFill>
                            <a:srgbClr val="000000"/>
                          </a:solidFill>
                          <a:effectLst/>
                          <a:latin typeface="Arial" panose="020B0604020202020204" pitchFamily="34" charset="0"/>
                        </a:rPr>
                        <a:t>No lease</a:t>
                      </a:r>
                      <a:endParaRPr lang="en-GB" sz="1500" dirty="0">
                        <a:effectLst/>
                      </a:endParaRPr>
                    </a:p>
                    <a:p>
                      <a:pPr rtl="0" fontAlgn="t">
                        <a:spcBef>
                          <a:spcPts val="0"/>
                        </a:spcBef>
                        <a:spcAft>
                          <a:spcPts val="0"/>
                        </a:spcAft>
                      </a:pPr>
                      <a:r>
                        <a:rPr lang="en-GB" sz="1200" b="0" i="0" u="none" strike="noStrike" dirty="0">
                          <a:solidFill>
                            <a:srgbClr val="000000"/>
                          </a:solidFill>
                          <a:effectLst/>
                          <a:latin typeface="Arial" panose="020B0604020202020204" pitchFamily="34" charset="0"/>
                        </a:rPr>
                        <a:t>Main road - parking</a:t>
                      </a:r>
                      <a:endParaRPr lang="en-GB" sz="1500" dirty="0">
                        <a:effectLst/>
                      </a:endParaRPr>
                    </a:p>
                    <a:p>
                      <a:pPr fontAlgn="t"/>
                      <a:r>
                        <a:rPr lang="en-GB" sz="1500" dirty="0">
                          <a:effectLst/>
                        </a:rPr>
                        <a:t/>
                      </a:r>
                      <a:br>
                        <a:rPr lang="en-GB" sz="1500" dirty="0">
                          <a:effectLst/>
                        </a:rPr>
                      </a:br>
                      <a:endParaRPr lang="en-GB" sz="1500" dirty="0">
                        <a:effectLst/>
                      </a:endParaRPr>
                    </a:p>
                  </a:txBody>
                  <a:tcPr marL="81124" marR="81124" marT="81124" marB="81124">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extLst>
                  <a:ext uri="{0D108BD9-81ED-4DB2-BD59-A6C34878D82A}">
                    <a16:rowId xmlns:a16="http://schemas.microsoft.com/office/drawing/2014/main" val="3453609218"/>
                  </a:ext>
                </a:extLst>
              </a:tr>
            </a:tbl>
          </a:graphicData>
        </a:graphic>
      </p:graphicFrame>
      <p:sp>
        <p:nvSpPr>
          <p:cNvPr id="5" name="Rectangle 1"/>
          <p:cNvSpPr>
            <a:spLocks noChangeArrowheads="1"/>
          </p:cNvSpPr>
          <p:nvPr/>
        </p:nvSpPr>
        <p:spPr bwMode="auto">
          <a:xfrm>
            <a:off x="1358900" y="46942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649504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1129452"/>
          </a:xfrm>
        </p:spPr>
        <p:txBody>
          <a:bodyPr/>
          <a:lstStyle/>
          <a:p>
            <a:pPr algn="ctr"/>
            <a:r>
              <a:rPr lang="en-GB" dirty="0" smtClean="0"/>
              <a:t>Financial </a:t>
            </a:r>
            <a:r>
              <a:rPr lang="en-GB" dirty="0" smtClean="0"/>
              <a:t>Resources –Financial cost: start-up</a:t>
            </a:r>
            <a:endParaRPr lang="en-GB" dirty="0"/>
          </a:p>
        </p:txBody>
      </p:sp>
      <p:sp>
        <p:nvSpPr>
          <p:cNvPr id="3" name="Content Placeholder 2"/>
          <p:cNvSpPr>
            <a:spLocks noGrp="1"/>
          </p:cNvSpPr>
          <p:nvPr>
            <p:ph idx="1"/>
          </p:nvPr>
        </p:nvSpPr>
        <p:spPr>
          <a:xfrm>
            <a:off x="1154954" y="2402378"/>
            <a:ext cx="8825659" cy="3617422"/>
          </a:xfrm>
        </p:spPr>
        <p:txBody>
          <a:bodyPr>
            <a:normAutofit fontScale="92500" lnSpcReduction="10000"/>
          </a:bodyPr>
          <a:lstStyle/>
          <a:p>
            <a:r>
              <a:rPr lang="en-GB" dirty="0"/>
              <a:t>PRINTER			= £1,500		</a:t>
            </a:r>
          </a:p>
          <a:p>
            <a:r>
              <a:rPr lang="en-GB" dirty="0"/>
              <a:t>PAPER COSTS			= £20	</a:t>
            </a:r>
          </a:p>
          <a:p>
            <a:r>
              <a:rPr lang="en-GB" dirty="0"/>
              <a:t>INK FOR PRINTER		= £60</a:t>
            </a:r>
          </a:p>
          <a:p>
            <a:r>
              <a:rPr lang="en-GB" dirty="0"/>
              <a:t>BUSINESS CARDS		= £72</a:t>
            </a:r>
          </a:p>
          <a:p>
            <a:r>
              <a:rPr lang="en-GB" dirty="0"/>
              <a:t>LEAFLETS AND FLYERS		= £40</a:t>
            </a:r>
          </a:p>
          <a:p>
            <a:r>
              <a:rPr lang="en-GB" dirty="0"/>
              <a:t>INITIAL RENT FOR SHOP		= £100 (£50 DEPOSIT, £50 PER WEEK)</a:t>
            </a:r>
          </a:p>
          <a:p>
            <a:r>
              <a:rPr lang="en-GB" dirty="0"/>
              <a:t>SHOP INSURANCE		= 110 (PER YEAR)</a:t>
            </a:r>
          </a:p>
          <a:p>
            <a:r>
              <a:rPr lang="en-GB" dirty="0"/>
              <a:t>SMALL BUSINESS INSURANCE	= £ 49 (PER YEAR)</a:t>
            </a:r>
          </a:p>
          <a:p>
            <a:pPr marL="0" indent="0">
              <a:buNone/>
            </a:pPr>
            <a:r>
              <a:rPr lang="en-GB" dirty="0"/>
              <a:t>				= </a:t>
            </a:r>
            <a:r>
              <a:rPr lang="en-GB" b="1" u="sng" dirty="0"/>
              <a:t>£1,951</a:t>
            </a:r>
          </a:p>
          <a:p>
            <a:pPr marL="0" indent="0">
              <a:buNone/>
            </a:pPr>
            <a:r>
              <a:rPr lang="en-GB" dirty="0">
                <a:effectLst>
                  <a:outerShdw blurRad="38100" dist="38100" dir="2700000" algn="tl">
                    <a:srgbClr val="000000">
                      <a:alpha val="43137"/>
                    </a:srgbClr>
                  </a:outerShdw>
                </a:effectLst>
              </a:rPr>
              <a:t>DEVIDED BY FIVE MEMBERS	= </a:t>
            </a:r>
            <a:r>
              <a:rPr lang="en-GB" sz="2000" b="1" u="sng" dirty="0">
                <a:effectLst>
                  <a:outerShdw blurRad="38100" dist="38100" dir="2700000" algn="tl">
                    <a:srgbClr val="000000">
                      <a:alpha val="43137"/>
                    </a:srgbClr>
                  </a:outerShdw>
                </a:effectLst>
              </a:rPr>
              <a:t>£390.20</a:t>
            </a:r>
          </a:p>
          <a:p>
            <a:endParaRPr lang="en-GB" dirty="0"/>
          </a:p>
        </p:txBody>
      </p:sp>
    </p:spTree>
    <p:extLst>
      <p:ext uri="{BB962C8B-B14F-4D97-AF65-F5344CB8AC3E}">
        <p14:creationId xmlns:p14="http://schemas.microsoft.com/office/powerpoint/2010/main" val="294793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FINANCIAL COSTS: Ongoing</a:t>
            </a:r>
          </a:p>
        </p:txBody>
      </p:sp>
      <p:sp>
        <p:nvSpPr>
          <p:cNvPr id="3" name="Content Placeholder 2"/>
          <p:cNvSpPr>
            <a:spLocks noGrp="1"/>
          </p:cNvSpPr>
          <p:nvPr>
            <p:ph idx="1"/>
          </p:nvPr>
        </p:nvSpPr>
        <p:spPr/>
        <p:txBody>
          <a:bodyPr/>
          <a:lstStyle/>
          <a:p>
            <a:r>
              <a:rPr lang="en-GB" dirty="0"/>
              <a:t>SMALL BUSINESS INSURANCE = £49 PER YEAR</a:t>
            </a:r>
          </a:p>
          <a:p>
            <a:r>
              <a:rPr lang="en-GB" dirty="0"/>
              <a:t>SHOP INSURANCE = £110 PER YEAR</a:t>
            </a:r>
          </a:p>
          <a:p>
            <a:r>
              <a:rPr lang="en-GB" dirty="0"/>
              <a:t>STATIONARY </a:t>
            </a:r>
            <a:r>
              <a:rPr lang="en-GB" dirty="0" err="1"/>
              <a:t>eg</a:t>
            </a:r>
            <a:r>
              <a:rPr lang="en-GB" dirty="0"/>
              <a:t> INK, PAPER, as required. *</a:t>
            </a:r>
            <a:r>
              <a:rPr lang="en-GB" i="1" dirty="0"/>
              <a:t>cost to be figured as time goes by</a:t>
            </a:r>
          </a:p>
          <a:p>
            <a:r>
              <a:rPr lang="en-GB" dirty="0"/>
              <a:t>LEAFLETS, as required. *</a:t>
            </a:r>
            <a:r>
              <a:rPr lang="en-GB" i="1" dirty="0"/>
              <a:t>cost to be figured as time goes by</a:t>
            </a:r>
          </a:p>
          <a:p>
            <a:r>
              <a:rPr lang="en-GB" dirty="0"/>
              <a:t>RENT £200 PER MONTH</a:t>
            </a:r>
          </a:p>
          <a:p>
            <a:endParaRPr lang="en-GB" dirty="0"/>
          </a:p>
          <a:p>
            <a:endParaRPr lang="en-GB" dirty="0"/>
          </a:p>
        </p:txBody>
      </p:sp>
    </p:spTree>
    <p:extLst>
      <p:ext uri="{BB962C8B-B14F-4D97-AF65-F5344CB8AC3E}">
        <p14:creationId xmlns:p14="http://schemas.microsoft.com/office/powerpoint/2010/main" val="2708645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NO BANK LOAN NEEDED!</a:t>
            </a:r>
          </a:p>
        </p:txBody>
      </p:sp>
      <p:sp>
        <p:nvSpPr>
          <p:cNvPr id="3" name="Content Placeholder 2"/>
          <p:cNvSpPr>
            <a:spLocks noGrp="1"/>
          </p:cNvSpPr>
          <p:nvPr>
            <p:ph idx="1"/>
          </p:nvPr>
        </p:nvSpPr>
        <p:spPr/>
        <p:txBody>
          <a:bodyPr>
            <a:normAutofit/>
          </a:bodyPr>
          <a:lstStyle/>
          <a:p>
            <a:pPr algn="ctr"/>
            <a:r>
              <a:rPr lang="en-GB" dirty="0"/>
              <a:t>FIVE MEMBERS TO FINANCE ENTERPRISE, AT £390.20 EACH</a:t>
            </a:r>
          </a:p>
          <a:p>
            <a:pPr algn="ctr"/>
            <a:r>
              <a:rPr lang="en-GB" dirty="0"/>
              <a:t>FOR INITIAL </a:t>
            </a:r>
            <a:r>
              <a:rPr lang="en-GB" dirty="0" smtClean="0"/>
              <a:t>START-UP COST.</a:t>
            </a: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4392" y="3411138"/>
            <a:ext cx="4860261" cy="3232271"/>
          </a:xfrm>
          <a:prstGeom prst="rect">
            <a:avLst/>
          </a:prstGeom>
        </p:spPr>
      </p:pic>
    </p:spTree>
    <p:extLst>
      <p:ext uri="{BB962C8B-B14F-4D97-AF65-F5344CB8AC3E}">
        <p14:creationId xmlns:p14="http://schemas.microsoft.com/office/powerpoint/2010/main" val="3724730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FUTURE COSTS</a:t>
            </a:r>
          </a:p>
        </p:txBody>
      </p:sp>
      <p:sp>
        <p:nvSpPr>
          <p:cNvPr id="3" name="Content Placeholder 2"/>
          <p:cNvSpPr>
            <a:spLocks noGrp="1"/>
          </p:cNvSpPr>
          <p:nvPr>
            <p:ph idx="1"/>
          </p:nvPr>
        </p:nvSpPr>
        <p:spPr/>
        <p:txBody>
          <a:bodyPr>
            <a:normAutofit fontScale="85000" lnSpcReduction="20000"/>
          </a:bodyPr>
          <a:lstStyle/>
          <a:p>
            <a:r>
              <a:rPr lang="en-GB" dirty="0"/>
              <a:t>COURSE TO QUALIFY FOR ‘OFFICIAL TRANSLATOR’:</a:t>
            </a:r>
          </a:p>
          <a:p>
            <a:pPr>
              <a:buAutoNum type="arabicPeriod"/>
            </a:pPr>
            <a:r>
              <a:rPr lang="en-GB" dirty="0"/>
              <a:t>ATTEND A ‘DIPLOMA IN TRANSLATION’ (</a:t>
            </a:r>
            <a:r>
              <a:rPr lang="en-GB" dirty="0" err="1"/>
              <a:t>DipTrans</a:t>
            </a:r>
            <a:r>
              <a:rPr lang="en-GB" dirty="0"/>
              <a:t>) course:</a:t>
            </a:r>
          </a:p>
          <a:p>
            <a:pPr marL="0" indent="0">
              <a:buNone/>
            </a:pPr>
            <a:r>
              <a:rPr lang="en-GB" dirty="0"/>
              <a:t>	- SCHOOL OF MODERN LANGUAGE, CARDIFF UNIVERSITY. Course fee to be confirmed</a:t>
            </a:r>
          </a:p>
          <a:p>
            <a:pPr marL="0" indent="0">
              <a:buNone/>
            </a:pPr>
            <a:r>
              <a:rPr lang="en-GB" dirty="0"/>
              <a:t>2.  BECOME A REGISTERED MEMBER OF EITHER:</a:t>
            </a:r>
          </a:p>
          <a:p>
            <a:pPr marL="0" indent="0">
              <a:buNone/>
            </a:pPr>
            <a:r>
              <a:rPr lang="en-GB" dirty="0"/>
              <a:t>	A) THE UK INSTITUTE OF TRANSLATION AND INTERPRETING or</a:t>
            </a:r>
          </a:p>
          <a:p>
            <a:pPr marL="0" indent="0">
              <a:buNone/>
            </a:pPr>
            <a:r>
              <a:rPr lang="en-GB" dirty="0"/>
              <a:t>	B)THE CHARTERED INSTITUTE OF LINGUISTICS</a:t>
            </a:r>
          </a:p>
          <a:p>
            <a:pPr marL="0" indent="0">
              <a:buNone/>
            </a:pPr>
            <a:endParaRPr lang="en-GB" dirty="0"/>
          </a:p>
          <a:p>
            <a:pPr lvl="1"/>
            <a:r>
              <a:rPr lang="en-GB" dirty="0"/>
              <a:t>THIS ENABLES TRANSLATING FOR:</a:t>
            </a:r>
          </a:p>
          <a:p>
            <a:pPr lvl="2"/>
            <a:r>
              <a:rPr lang="en-GB" dirty="0"/>
              <a:t>LEGAL WORK IN COURT</a:t>
            </a:r>
          </a:p>
          <a:p>
            <a:pPr lvl="2"/>
            <a:r>
              <a:rPr lang="en-GB" dirty="0"/>
              <a:t>TRANSLATOR FOR THE POLICE</a:t>
            </a:r>
          </a:p>
          <a:p>
            <a:pPr lvl="2"/>
            <a:r>
              <a:rPr lang="en-GB" dirty="0"/>
              <a:t>OFFICIAL TRANSCRIPT TRANSLATING</a:t>
            </a:r>
          </a:p>
          <a:p>
            <a:endParaRPr lang="en-GB" dirty="0"/>
          </a:p>
        </p:txBody>
      </p:sp>
    </p:spTree>
    <p:extLst>
      <p:ext uri="{BB962C8B-B14F-4D97-AF65-F5344CB8AC3E}">
        <p14:creationId xmlns:p14="http://schemas.microsoft.com/office/powerpoint/2010/main" val="639545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Human Resources</a:t>
            </a:r>
            <a:endParaRPr lang="en-GB" dirty="0"/>
          </a:p>
        </p:txBody>
      </p:sp>
      <p:sp>
        <p:nvSpPr>
          <p:cNvPr id="3" name="Content Placeholder 2"/>
          <p:cNvSpPr>
            <a:spLocks noGrp="1"/>
          </p:cNvSpPr>
          <p:nvPr>
            <p:ph idx="1"/>
          </p:nvPr>
        </p:nvSpPr>
        <p:spPr/>
        <p:txBody>
          <a:bodyPr/>
          <a:lstStyle/>
          <a:p>
            <a:r>
              <a:rPr lang="en-GB" dirty="0"/>
              <a:t>Human resources is used to define the people who work for a company or organization and the responsible part for running resources connected to employees.   </a:t>
            </a:r>
          </a:p>
          <a:p>
            <a:r>
              <a:rPr lang="en-GB" dirty="0"/>
              <a:t>At </a:t>
            </a:r>
            <a:r>
              <a:rPr lang="en-GB" dirty="0">
                <a:latin typeface="Algerian" panose="04020705040A02060702" pitchFamily="82" charset="0"/>
              </a:rPr>
              <a:t>TRANSLATE 24 </a:t>
            </a:r>
            <a:r>
              <a:rPr lang="en-GB" dirty="0"/>
              <a:t>we planning to don’ t employ someone in the first couple months,  during the expanding, 5 members skilled in different fields.</a:t>
            </a:r>
          </a:p>
          <a:p>
            <a:endParaRPr lang="en-GB" dirty="0"/>
          </a:p>
          <a:p>
            <a:endParaRPr lang="en-GB" dirty="0"/>
          </a:p>
        </p:txBody>
      </p:sp>
      <p:pic>
        <p:nvPicPr>
          <p:cNvPr id="5" name="Picture 4"/>
          <p:cNvPicPr>
            <a:picLocks noChangeAspect="1"/>
          </p:cNvPicPr>
          <p:nvPr/>
        </p:nvPicPr>
        <p:blipFill>
          <a:blip r:embed="rId2"/>
          <a:stretch>
            <a:fillRect/>
          </a:stretch>
        </p:blipFill>
        <p:spPr>
          <a:xfrm>
            <a:off x="2835630" y="4228585"/>
            <a:ext cx="5560225" cy="2463160"/>
          </a:xfrm>
          <a:prstGeom prst="rect">
            <a:avLst/>
          </a:prstGeom>
        </p:spPr>
      </p:pic>
    </p:spTree>
    <p:extLst>
      <p:ext uri="{BB962C8B-B14F-4D97-AF65-F5344CB8AC3E}">
        <p14:creationId xmlns:p14="http://schemas.microsoft.com/office/powerpoint/2010/main" val="414268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714895"/>
            <a:ext cx="8761413" cy="1288471"/>
          </a:xfrm>
        </p:spPr>
        <p:txBody>
          <a:bodyPr/>
          <a:lstStyle/>
          <a:p>
            <a:pPr algn="ctr"/>
            <a:r>
              <a:rPr lang="en-GB" dirty="0">
                <a:solidFill>
                  <a:schemeClr val="bg1"/>
                </a:solidFill>
              </a:rPr>
              <a:t>Sources to recruit the future employees:</a:t>
            </a:r>
          </a:p>
        </p:txBody>
      </p:sp>
      <p:sp>
        <p:nvSpPr>
          <p:cNvPr id="3" name="Content Placeholder 2"/>
          <p:cNvSpPr>
            <a:spLocks noGrp="1"/>
          </p:cNvSpPr>
          <p:nvPr>
            <p:ph idx="1"/>
          </p:nvPr>
        </p:nvSpPr>
        <p:spPr>
          <a:xfrm>
            <a:off x="1154954" y="2603500"/>
            <a:ext cx="10042290" cy="3980180"/>
          </a:xfrm>
        </p:spPr>
        <p:txBody>
          <a:bodyPr>
            <a:normAutofit/>
          </a:bodyPr>
          <a:lstStyle/>
          <a:p>
            <a:r>
              <a:rPr lang="en-GB" dirty="0"/>
              <a:t>Posting job roles to our website.</a:t>
            </a:r>
          </a:p>
          <a:p>
            <a:r>
              <a:rPr lang="en-GB" dirty="0"/>
              <a:t>Post available jobs to social media .</a:t>
            </a:r>
          </a:p>
          <a:p>
            <a:r>
              <a:rPr lang="en-GB" dirty="0"/>
              <a:t>Post to every free job board as a Indeed, Glassdoor, Google for Jobs, University career centres, State and local job service sites.</a:t>
            </a:r>
          </a:p>
          <a:p>
            <a:r>
              <a:rPr lang="en-GB" dirty="0"/>
              <a:t>Facebook postings and Twitter posting.</a:t>
            </a:r>
          </a:p>
          <a:p>
            <a:r>
              <a:rPr lang="en-GB" dirty="0"/>
              <a:t>Talk to local </a:t>
            </a:r>
            <a:r>
              <a:rPr lang="en-GB" dirty="0" smtClean="0"/>
              <a:t>universities, hospital, police </a:t>
            </a:r>
            <a:r>
              <a:rPr lang="en-GB" dirty="0"/>
              <a:t>and ask them to put the word </a:t>
            </a:r>
            <a:r>
              <a:rPr lang="en-GB" dirty="0" smtClean="0"/>
              <a:t>out.</a:t>
            </a:r>
          </a:p>
          <a:p>
            <a:r>
              <a:rPr lang="en-GB" dirty="0" smtClean="0"/>
              <a:t>Get </a:t>
            </a:r>
            <a:r>
              <a:rPr lang="en-GB" dirty="0"/>
              <a:t>in contact with recruiters or staffing agencies.</a:t>
            </a:r>
          </a:p>
          <a:p>
            <a:r>
              <a:rPr lang="en-GB" dirty="0"/>
              <a:t>Integrate your company careers page with Google for jobs.</a:t>
            </a:r>
          </a:p>
          <a:p>
            <a:r>
              <a:rPr lang="en-GB" dirty="0"/>
              <a:t>GOV.UK</a:t>
            </a:r>
          </a:p>
          <a:p>
            <a:endParaRPr lang="en-GB" dirty="0"/>
          </a:p>
        </p:txBody>
      </p:sp>
      <p:pic>
        <p:nvPicPr>
          <p:cNvPr id="4" name="Picture 3"/>
          <p:cNvPicPr>
            <a:picLocks noChangeAspect="1"/>
          </p:cNvPicPr>
          <p:nvPr/>
        </p:nvPicPr>
        <p:blipFill>
          <a:blip r:embed="rId2"/>
          <a:stretch>
            <a:fillRect/>
          </a:stretch>
        </p:blipFill>
        <p:spPr>
          <a:xfrm>
            <a:off x="8951151" y="4872445"/>
            <a:ext cx="2495550" cy="1645920"/>
          </a:xfrm>
          <a:prstGeom prst="rect">
            <a:avLst/>
          </a:prstGeom>
        </p:spPr>
      </p:pic>
    </p:spTree>
    <p:extLst>
      <p:ext uri="{BB962C8B-B14F-4D97-AF65-F5344CB8AC3E}">
        <p14:creationId xmlns:p14="http://schemas.microsoft.com/office/powerpoint/2010/main" val="2680150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bg1"/>
                </a:solidFill>
              </a:rPr>
              <a:t>Qualifications!!!</a:t>
            </a:r>
          </a:p>
        </p:txBody>
      </p:sp>
      <p:sp>
        <p:nvSpPr>
          <p:cNvPr id="3" name="Content Placeholder 2"/>
          <p:cNvSpPr>
            <a:spLocks noGrp="1"/>
          </p:cNvSpPr>
          <p:nvPr>
            <p:ph idx="1"/>
          </p:nvPr>
        </p:nvSpPr>
        <p:spPr/>
        <p:txBody>
          <a:bodyPr/>
          <a:lstStyle/>
          <a:p>
            <a:r>
              <a:rPr lang="en-GB" dirty="0">
                <a:solidFill>
                  <a:schemeClr val="tx1"/>
                </a:solidFill>
              </a:rPr>
              <a:t>Bachelor's Degree.</a:t>
            </a:r>
          </a:p>
          <a:p>
            <a:r>
              <a:rPr lang="en-GB" dirty="0">
                <a:solidFill>
                  <a:schemeClr val="tx1"/>
                </a:solidFill>
              </a:rPr>
              <a:t> Fluency in at Least Two Languages, written and verbal communication.</a:t>
            </a:r>
          </a:p>
          <a:p>
            <a:r>
              <a:rPr lang="en-GB" dirty="0">
                <a:solidFill>
                  <a:schemeClr val="tx1"/>
                </a:solidFill>
              </a:rPr>
              <a:t>Understanding of Grammar.</a:t>
            </a:r>
          </a:p>
          <a:p>
            <a:r>
              <a:rPr lang="en-GB" dirty="0">
                <a:solidFill>
                  <a:schemeClr val="tx1"/>
                </a:solidFill>
              </a:rPr>
              <a:t>Interpersonal Communication.</a:t>
            </a:r>
          </a:p>
          <a:p>
            <a:r>
              <a:rPr lang="en-GB" dirty="0">
                <a:solidFill>
                  <a:schemeClr val="tx1"/>
                </a:solidFill>
              </a:rPr>
              <a:t>Accuracy, attention to detail.</a:t>
            </a:r>
          </a:p>
          <a:p>
            <a:r>
              <a:rPr lang="en-GB" dirty="0">
                <a:solidFill>
                  <a:schemeClr val="tx1"/>
                </a:solidFill>
              </a:rPr>
              <a:t> Software Proficiency.</a:t>
            </a:r>
          </a:p>
          <a:p>
            <a:r>
              <a:rPr lang="en-GB" dirty="0">
                <a:solidFill>
                  <a:schemeClr val="tx1"/>
                </a:solidFill>
              </a:rPr>
              <a:t>Motivation.</a:t>
            </a:r>
          </a:p>
          <a:p>
            <a:r>
              <a:rPr lang="en-GB" dirty="0">
                <a:solidFill>
                  <a:schemeClr val="tx1"/>
                </a:solidFill>
              </a:rPr>
              <a:t> Ability to Meet Deadlines.</a:t>
            </a:r>
          </a:p>
          <a:p>
            <a:endParaRPr lang="en-GB" dirty="0"/>
          </a:p>
        </p:txBody>
      </p:sp>
      <p:pic>
        <p:nvPicPr>
          <p:cNvPr id="4" name="Picture 3"/>
          <p:cNvPicPr>
            <a:picLocks noChangeAspect="1"/>
          </p:cNvPicPr>
          <p:nvPr/>
        </p:nvPicPr>
        <p:blipFill>
          <a:blip r:embed="rId2"/>
          <a:stretch>
            <a:fillRect/>
          </a:stretch>
        </p:blipFill>
        <p:spPr>
          <a:xfrm>
            <a:off x="5982072" y="3396851"/>
            <a:ext cx="3934295" cy="2794943"/>
          </a:xfrm>
          <a:prstGeom prst="rect">
            <a:avLst/>
          </a:prstGeom>
        </p:spPr>
      </p:pic>
    </p:spTree>
    <p:extLst>
      <p:ext uri="{BB962C8B-B14F-4D97-AF65-F5344CB8AC3E}">
        <p14:creationId xmlns:p14="http://schemas.microsoft.com/office/powerpoint/2010/main" val="1670683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Interviews criteria!</a:t>
            </a:r>
          </a:p>
        </p:txBody>
      </p:sp>
      <p:sp>
        <p:nvSpPr>
          <p:cNvPr id="3" name="Content Placeholder 2"/>
          <p:cNvSpPr>
            <a:spLocks noGrp="1"/>
          </p:cNvSpPr>
          <p:nvPr>
            <p:ph idx="1"/>
          </p:nvPr>
        </p:nvSpPr>
        <p:spPr>
          <a:xfrm>
            <a:off x="1154954" y="2603499"/>
            <a:ext cx="8825659" cy="4088245"/>
          </a:xfrm>
        </p:spPr>
        <p:txBody>
          <a:bodyPr/>
          <a:lstStyle/>
          <a:p>
            <a:r>
              <a:rPr lang="en-GB" dirty="0"/>
              <a:t>Ask questions based on the past candidate experience!</a:t>
            </a:r>
          </a:p>
          <a:p>
            <a:r>
              <a:rPr lang="en-GB" dirty="0"/>
              <a:t>Ask questions related to our job role skills!</a:t>
            </a:r>
          </a:p>
          <a:p>
            <a:r>
              <a:rPr lang="en-GB" dirty="0"/>
              <a:t>Type of clients being working with and how to deal with difficult people!?</a:t>
            </a:r>
          </a:p>
          <a:p>
            <a:r>
              <a:rPr lang="en-GB" dirty="0"/>
              <a:t> What type of ethical dilemmas have they encountered in the past and how to deal with</a:t>
            </a:r>
            <a:r>
              <a:rPr lang="en-GB" dirty="0" smtClean="0"/>
              <a:t>?</a:t>
            </a:r>
          </a:p>
          <a:p>
            <a:r>
              <a:rPr lang="en-GB" dirty="0" smtClean="0"/>
              <a:t>How </a:t>
            </a:r>
            <a:r>
              <a:rPr lang="en-GB" dirty="0"/>
              <a:t>to resolve a mistake in translation or  a misinterpreted phrase?</a:t>
            </a:r>
          </a:p>
          <a:p>
            <a:r>
              <a:rPr lang="en-GB" dirty="0"/>
              <a:t>Translate every single world or make a summary of the phrase, text?</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9106879" y="4330931"/>
            <a:ext cx="2996452" cy="2261060"/>
          </a:xfrm>
          <a:prstGeom prst="rect">
            <a:avLst/>
          </a:prstGeom>
        </p:spPr>
      </p:pic>
    </p:spTree>
    <p:extLst>
      <p:ext uri="{BB962C8B-B14F-4D97-AF65-F5344CB8AC3E}">
        <p14:creationId xmlns:p14="http://schemas.microsoft.com/office/powerpoint/2010/main" val="2706486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56705"/>
            <a:ext cx="8761413" cy="1023927"/>
          </a:xfrm>
        </p:spPr>
        <p:txBody>
          <a:bodyPr/>
          <a:lstStyle/>
          <a:p>
            <a:pPr algn="ctr"/>
            <a:r>
              <a:rPr lang="en-GB" dirty="0" smtClean="0"/>
              <a:t> Pay </a:t>
            </a:r>
            <a:r>
              <a:rPr lang="en-GB" dirty="0"/>
              <a:t>strategy:</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1)1000 words counted on legal documents :£130-£150 ( source language- target language) </a:t>
            </a:r>
          </a:p>
          <a:p>
            <a:pPr marL="0" indent="0">
              <a:buNone/>
            </a:pPr>
            <a:r>
              <a:rPr lang="en-GB" dirty="0"/>
              <a:t>2) High demand+ low competition – ongoing rate</a:t>
            </a:r>
          </a:p>
          <a:p>
            <a:pPr marL="0" indent="0">
              <a:buNone/>
            </a:pPr>
            <a:r>
              <a:rPr lang="en-GB" dirty="0"/>
              <a:t>3) High demand + high competition – ongoing rate</a:t>
            </a:r>
          </a:p>
          <a:p>
            <a:pPr marL="0" indent="0">
              <a:buNone/>
            </a:pPr>
            <a:r>
              <a:rPr lang="en-GB" dirty="0"/>
              <a:t>4) Low demand + high competition – ongoing rate</a:t>
            </a:r>
          </a:p>
          <a:p>
            <a:pPr marL="0" indent="0">
              <a:buNone/>
            </a:pPr>
            <a:r>
              <a:rPr lang="en-GB" dirty="0"/>
              <a:t>5) Low demand + low competition – ongoing </a:t>
            </a:r>
            <a:r>
              <a:rPr lang="en-GB" dirty="0" smtClean="0"/>
              <a:t>rate </a:t>
            </a:r>
            <a:endParaRPr lang="en-GB" dirty="0"/>
          </a:p>
          <a:p>
            <a:endParaRPr lang="en-GB" dirty="0"/>
          </a:p>
        </p:txBody>
      </p:sp>
    </p:spTree>
    <p:extLst>
      <p:ext uri="{BB962C8B-B14F-4D97-AF65-F5344CB8AC3E}">
        <p14:creationId xmlns:p14="http://schemas.microsoft.com/office/powerpoint/2010/main" val="2827327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Marketing- Target</a:t>
            </a:r>
            <a:endParaRPr lang="en-GB" dirty="0"/>
          </a:p>
        </p:txBody>
      </p:sp>
      <p:sp>
        <p:nvSpPr>
          <p:cNvPr id="3" name="Content Placeholder 2"/>
          <p:cNvSpPr>
            <a:spLocks noGrp="1"/>
          </p:cNvSpPr>
          <p:nvPr>
            <p:ph idx="1"/>
          </p:nvPr>
        </p:nvSpPr>
        <p:spPr/>
        <p:txBody>
          <a:bodyPr/>
          <a:lstStyle/>
          <a:p>
            <a:r>
              <a:rPr lang="en-US" dirty="0">
                <a:solidFill>
                  <a:schemeClr val="tx1"/>
                </a:solidFill>
                <a:effectLst>
                  <a:outerShdw blurRad="50800" dist="38100" dir="2700000" algn="tl" rotWithShape="0">
                    <a:prstClr val="black">
                      <a:alpha val="40000"/>
                    </a:prstClr>
                  </a:outerShdw>
                </a:effectLst>
              </a:rPr>
              <a:t>Here at Translate24 we are targeting to attract clients from all different backgrounds, all ages and nationalities. We will be doing a very simple yet effective questionnaire on the services we will be providing at Translate 24. The questionnaire will be provide us with a good idea of what to expect from our possible future clients, the questionnaires will be handed out to the local public of all different nationalities and mainly young students and the mature adults.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491" y="4414058"/>
            <a:ext cx="6170122" cy="2302626"/>
          </a:xfrm>
          <a:prstGeom prst="rect">
            <a:avLst/>
          </a:prstGeom>
        </p:spPr>
      </p:pic>
    </p:spTree>
    <p:extLst>
      <p:ext uri="{BB962C8B-B14F-4D97-AF65-F5344CB8AC3E}">
        <p14:creationId xmlns:p14="http://schemas.microsoft.com/office/powerpoint/2010/main" val="3026353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Questionnaire </a:t>
            </a:r>
            <a:endParaRPr lang="en-GB" dirty="0"/>
          </a:p>
        </p:txBody>
      </p:sp>
      <p:sp>
        <p:nvSpPr>
          <p:cNvPr id="3" name="Content Placeholder 2"/>
          <p:cNvSpPr>
            <a:spLocks noGrp="1"/>
          </p:cNvSpPr>
          <p:nvPr>
            <p:ph idx="1"/>
          </p:nvPr>
        </p:nvSpPr>
        <p:spPr>
          <a:xfrm>
            <a:off x="432262" y="2595187"/>
            <a:ext cx="11313622" cy="3416300"/>
          </a:xfrm>
        </p:spPr>
        <p:txBody>
          <a:bodyPr>
            <a:normAutofit fontScale="70000" lnSpcReduction="20000"/>
          </a:bodyPr>
          <a:lstStyle/>
          <a:p>
            <a:pPr marL="0" indent="0">
              <a:buNone/>
            </a:pPr>
            <a:r>
              <a:rPr lang="en-GB" b="1" dirty="0"/>
              <a:t>This is market research for our translation business. Please take your time to fill our form</a:t>
            </a:r>
            <a:r>
              <a:rPr lang="en-GB" dirty="0"/>
              <a:t>.</a:t>
            </a:r>
            <a:endParaRPr lang="en-US" sz="1400" b="1" dirty="0">
              <a:ln>
                <a:solidFill>
                  <a:schemeClr val="tx1"/>
                </a:solidFill>
              </a:ln>
            </a:endParaRPr>
          </a:p>
          <a:p>
            <a:pPr marL="0" indent="0">
              <a:buNone/>
            </a:pPr>
            <a:r>
              <a:rPr lang="en-US" dirty="0" smtClean="0">
                <a:ln>
                  <a:solidFill>
                    <a:schemeClr val="tx1"/>
                  </a:solidFill>
                </a:ln>
              </a:rPr>
              <a:t>1. Are you male or female?                                                                                                                                 [male] [female] [other]</a:t>
            </a:r>
          </a:p>
          <a:p>
            <a:pPr marL="0" indent="0">
              <a:buNone/>
            </a:pPr>
            <a:r>
              <a:rPr lang="en-US" dirty="0" smtClean="0">
                <a:ln>
                  <a:solidFill>
                    <a:schemeClr val="tx1"/>
                  </a:solidFill>
                </a:ln>
              </a:rPr>
              <a:t>2. How old are you?                                                                                                                                              [20-30] [30-50] [50-80+]</a:t>
            </a:r>
          </a:p>
          <a:p>
            <a:pPr marL="0" indent="0">
              <a:buNone/>
            </a:pPr>
            <a:r>
              <a:rPr lang="en-US" dirty="0" smtClean="0">
                <a:ln>
                  <a:solidFill>
                    <a:schemeClr val="tx1"/>
                  </a:solidFill>
                </a:ln>
              </a:rPr>
              <a:t>3</a:t>
            </a:r>
            <a:r>
              <a:rPr lang="en-US" dirty="0">
                <a:ln>
                  <a:solidFill>
                    <a:schemeClr val="tx1"/>
                  </a:solidFill>
                </a:ln>
              </a:rPr>
              <a:t>.</a:t>
            </a:r>
            <a:r>
              <a:rPr lang="en-US" dirty="0" smtClean="0">
                <a:ln>
                  <a:solidFill>
                    <a:schemeClr val="tx1"/>
                  </a:solidFill>
                </a:ln>
              </a:rPr>
              <a:t> </a:t>
            </a:r>
            <a:r>
              <a:rPr lang="en-US" dirty="0">
                <a:ln>
                  <a:solidFill>
                    <a:schemeClr val="tx1"/>
                  </a:solidFill>
                </a:ln>
              </a:rPr>
              <a:t>Have you ever faced difficulties in your everyday life due to having a language </a:t>
            </a:r>
            <a:r>
              <a:rPr lang="en-US" dirty="0" smtClean="0">
                <a:ln>
                  <a:solidFill>
                    <a:schemeClr val="tx1"/>
                  </a:solidFill>
                </a:ln>
              </a:rPr>
              <a:t>barrier</a:t>
            </a:r>
            <a:r>
              <a:rPr lang="en-US" dirty="0">
                <a:ln>
                  <a:solidFill>
                    <a:schemeClr val="tx1"/>
                  </a:solidFill>
                </a:ln>
              </a:rPr>
              <a:t>?</a:t>
            </a:r>
            <a:r>
              <a:rPr lang="en-US" dirty="0" smtClean="0">
                <a:ln>
                  <a:solidFill>
                    <a:schemeClr val="tx1"/>
                  </a:solidFill>
                </a:ln>
              </a:rPr>
              <a:t>                   </a:t>
            </a:r>
            <a:r>
              <a:rPr lang="en-US" dirty="0">
                <a:ln>
                  <a:solidFill>
                    <a:schemeClr val="tx1"/>
                  </a:solidFill>
                </a:ln>
              </a:rPr>
              <a:t>[ yes ] [ no ] [ other .........................]</a:t>
            </a:r>
          </a:p>
          <a:p>
            <a:pPr marL="0" indent="0">
              <a:buNone/>
            </a:pPr>
            <a:r>
              <a:rPr lang="en-US" dirty="0" smtClean="0">
                <a:ln>
                  <a:solidFill>
                    <a:schemeClr val="tx1"/>
                  </a:solidFill>
                </a:ln>
              </a:rPr>
              <a:t>4. </a:t>
            </a:r>
            <a:r>
              <a:rPr lang="en-US" dirty="0">
                <a:ln>
                  <a:solidFill>
                    <a:schemeClr val="tx1"/>
                  </a:solidFill>
                </a:ln>
              </a:rPr>
              <a:t>Have you ever thought of hiring a professional  </a:t>
            </a:r>
            <a:r>
              <a:rPr lang="en-US" dirty="0" smtClean="0">
                <a:ln>
                  <a:solidFill>
                    <a:schemeClr val="tx1"/>
                  </a:solidFill>
                </a:ln>
              </a:rPr>
              <a:t>translator </a:t>
            </a:r>
            <a:r>
              <a:rPr lang="en-US" dirty="0">
                <a:ln>
                  <a:solidFill>
                    <a:schemeClr val="tx1"/>
                  </a:solidFill>
                </a:ln>
              </a:rPr>
              <a:t>to help you with your daily </a:t>
            </a:r>
            <a:r>
              <a:rPr lang="en-US" dirty="0" smtClean="0">
                <a:ln>
                  <a:solidFill>
                    <a:schemeClr val="tx1"/>
                  </a:solidFill>
                </a:ln>
              </a:rPr>
              <a:t>needs?              [ </a:t>
            </a:r>
            <a:r>
              <a:rPr lang="en-US" dirty="0">
                <a:ln>
                  <a:solidFill>
                    <a:schemeClr val="tx1"/>
                  </a:solidFill>
                </a:ln>
              </a:rPr>
              <a:t>yes ] [ no ] [ other .........................]</a:t>
            </a:r>
          </a:p>
          <a:p>
            <a:pPr marL="0" indent="0">
              <a:buNone/>
            </a:pPr>
            <a:r>
              <a:rPr lang="en-US" dirty="0" smtClean="0">
                <a:ln>
                  <a:solidFill>
                    <a:schemeClr val="tx1"/>
                  </a:solidFill>
                </a:ln>
              </a:rPr>
              <a:t>5. </a:t>
            </a:r>
            <a:r>
              <a:rPr lang="en-US" dirty="0">
                <a:ln>
                  <a:solidFill>
                    <a:schemeClr val="tx1"/>
                  </a:solidFill>
                </a:ln>
              </a:rPr>
              <a:t>Would you consider making an appointment with a </a:t>
            </a:r>
            <a:r>
              <a:rPr lang="en-US" dirty="0" smtClean="0">
                <a:ln>
                  <a:solidFill>
                    <a:schemeClr val="tx1"/>
                  </a:solidFill>
                </a:ln>
              </a:rPr>
              <a:t>translator </a:t>
            </a:r>
            <a:r>
              <a:rPr lang="en-US" dirty="0">
                <a:ln>
                  <a:solidFill>
                    <a:schemeClr val="tx1"/>
                  </a:solidFill>
                </a:ln>
              </a:rPr>
              <a:t>of your spoken language </a:t>
            </a:r>
          </a:p>
          <a:p>
            <a:pPr marL="0" indent="0">
              <a:buNone/>
            </a:pPr>
            <a:r>
              <a:rPr lang="en-US" dirty="0">
                <a:ln>
                  <a:solidFill>
                    <a:schemeClr val="tx1"/>
                  </a:solidFill>
                </a:ln>
              </a:rPr>
              <a:t> to help you with your doctors, hospital or any other appointments you may </a:t>
            </a:r>
            <a:r>
              <a:rPr lang="en-US" dirty="0" smtClean="0">
                <a:ln>
                  <a:solidFill>
                    <a:schemeClr val="tx1"/>
                  </a:solidFill>
                </a:ln>
              </a:rPr>
              <a:t>have</a:t>
            </a:r>
            <a:r>
              <a:rPr lang="en-US" dirty="0">
                <a:ln>
                  <a:solidFill>
                    <a:schemeClr val="tx1"/>
                  </a:solidFill>
                </a:ln>
              </a:rPr>
              <a:t>?</a:t>
            </a:r>
            <a:r>
              <a:rPr lang="en-US" dirty="0" smtClean="0">
                <a:ln>
                  <a:solidFill>
                    <a:schemeClr val="tx1"/>
                  </a:solidFill>
                </a:ln>
              </a:rPr>
              <a:t>                                 </a:t>
            </a:r>
            <a:r>
              <a:rPr lang="en-US" dirty="0">
                <a:ln>
                  <a:solidFill>
                    <a:schemeClr val="tx1"/>
                  </a:solidFill>
                </a:ln>
              </a:rPr>
              <a:t>[ yes ] [ no ] [ other .........................]</a:t>
            </a:r>
          </a:p>
          <a:p>
            <a:pPr marL="0" indent="0">
              <a:buNone/>
            </a:pPr>
            <a:r>
              <a:rPr lang="en-US" dirty="0" smtClean="0">
                <a:ln>
                  <a:solidFill>
                    <a:schemeClr val="tx1"/>
                  </a:solidFill>
                </a:ln>
              </a:rPr>
              <a:t>6</a:t>
            </a:r>
            <a:r>
              <a:rPr lang="en-US" dirty="0">
                <a:ln>
                  <a:solidFill>
                    <a:schemeClr val="tx1"/>
                  </a:solidFill>
                </a:ln>
              </a:rPr>
              <a:t>.</a:t>
            </a:r>
            <a:r>
              <a:rPr lang="en-US" dirty="0" smtClean="0">
                <a:ln>
                  <a:solidFill>
                    <a:schemeClr val="tx1"/>
                  </a:solidFill>
                </a:ln>
              </a:rPr>
              <a:t> </a:t>
            </a:r>
            <a:r>
              <a:rPr lang="en-US" dirty="0">
                <a:ln>
                  <a:solidFill>
                    <a:schemeClr val="tx1"/>
                  </a:solidFill>
                </a:ln>
              </a:rPr>
              <a:t>Here at Transalte24 we are almost 25% cheaper than our competitors ,</a:t>
            </a:r>
            <a:r>
              <a:rPr lang="en-US" dirty="0" smtClean="0">
                <a:ln>
                  <a:solidFill>
                    <a:schemeClr val="tx1"/>
                  </a:solidFill>
                </a:ln>
              </a:rPr>
              <a:t>we </a:t>
            </a:r>
            <a:r>
              <a:rPr lang="en-US" dirty="0">
                <a:ln>
                  <a:solidFill>
                    <a:schemeClr val="tx1"/>
                  </a:solidFill>
                </a:ln>
              </a:rPr>
              <a:t>provide the same </a:t>
            </a:r>
          </a:p>
          <a:p>
            <a:pPr marL="0" indent="0">
              <a:buNone/>
            </a:pPr>
            <a:r>
              <a:rPr lang="en-US" dirty="0">
                <a:ln>
                  <a:solidFill>
                    <a:schemeClr val="tx1"/>
                  </a:solidFill>
                </a:ln>
              </a:rPr>
              <a:t> </a:t>
            </a:r>
            <a:r>
              <a:rPr lang="en-US" dirty="0" smtClean="0">
                <a:ln>
                  <a:solidFill>
                    <a:schemeClr val="tx1"/>
                  </a:solidFill>
                </a:ln>
              </a:rPr>
              <a:t>level </a:t>
            </a:r>
            <a:r>
              <a:rPr lang="en-US" dirty="0">
                <a:ln>
                  <a:solidFill>
                    <a:schemeClr val="tx1"/>
                  </a:solidFill>
                </a:ln>
              </a:rPr>
              <a:t>of service, would that help you decide who you would </a:t>
            </a:r>
            <a:r>
              <a:rPr lang="en-US" dirty="0" smtClean="0">
                <a:ln>
                  <a:solidFill>
                    <a:schemeClr val="tx1"/>
                  </a:solidFill>
                </a:ln>
              </a:rPr>
              <a:t>choose?                                                       </a:t>
            </a:r>
            <a:r>
              <a:rPr lang="en-US" dirty="0">
                <a:ln>
                  <a:solidFill>
                    <a:schemeClr val="tx1"/>
                  </a:solidFill>
                </a:ln>
              </a:rPr>
              <a:t>[ yes ] [no ] [ other ..........................]</a:t>
            </a:r>
          </a:p>
          <a:p>
            <a:pPr marL="0" indent="0">
              <a:buNone/>
            </a:pPr>
            <a:r>
              <a:rPr lang="en-US" dirty="0" smtClean="0">
                <a:ln>
                  <a:solidFill>
                    <a:schemeClr val="tx1"/>
                  </a:solidFill>
                </a:ln>
              </a:rPr>
              <a:t>7</a:t>
            </a:r>
            <a:r>
              <a:rPr lang="en-US" dirty="0">
                <a:ln>
                  <a:solidFill>
                    <a:schemeClr val="tx1"/>
                  </a:solidFill>
                </a:ln>
              </a:rPr>
              <a:t>.</a:t>
            </a:r>
            <a:r>
              <a:rPr lang="en-US" dirty="0" smtClean="0">
                <a:ln>
                  <a:solidFill>
                    <a:schemeClr val="tx1"/>
                  </a:solidFill>
                </a:ln>
              </a:rPr>
              <a:t> </a:t>
            </a:r>
            <a:r>
              <a:rPr lang="en-US" dirty="0">
                <a:ln>
                  <a:solidFill>
                    <a:schemeClr val="tx1"/>
                  </a:solidFill>
                </a:ln>
              </a:rPr>
              <a:t>Would you like a </a:t>
            </a:r>
            <a:r>
              <a:rPr lang="en-US" dirty="0" smtClean="0">
                <a:ln>
                  <a:solidFill>
                    <a:schemeClr val="tx1"/>
                  </a:solidFill>
                </a:ln>
              </a:rPr>
              <a:t>translator </a:t>
            </a:r>
            <a:r>
              <a:rPr lang="en-US" dirty="0">
                <a:ln>
                  <a:solidFill>
                    <a:schemeClr val="tx1"/>
                  </a:solidFill>
                </a:ln>
              </a:rPr>
              <a:t>to pick you up from your home or place of work </a:t>
            </a:r>
          </a:p>
          <a:p>
            <a:pPr marL="0" indent="0">
              <a:buNone/>
            </a:pPr>
            <a:r>
              <a:rPr lang="en-US" dirty="0" smtClean="0">
                <a:ln>
                  <a:solidFill>
                    <a:schemeClr val="tx1"/>
                  </a:solidFill>
                </a:ln>
              </a:rPr>
              <a:t>and take </a:t>
            </a:r>
            <a:r>
              <a:rPr lang="en-US" dirty="0">
                <a:ln>
                  <a:solidFill>
                    <a:schemeClr val="tx1"/>
                  </a:solidFill>
                </a:ln>
              </a:rPr>
              <a:t>you to your required appointment.                                                                                                </a:t>
            </a:r>
            <a:r>
              <a:rPr lang="en-US" dirty="0" smtClean="0">
                <a:ln>
                  <a:solidFill>
                    <a:schemeClr val="tx1"/>
                  </a:solidFill>
                </a:ln>
              </a:rPr>
              <a:t>  </a:t>
            </a:r>
            <a:r>
              <a:rPr lang="en-US" dirty="0">
                <a:ln>
                  <a:solidFill>
                    <a:schemeClr val="tx1"/>
                  </a:solidFill>
                </a:ln>
              </a:rPr>
              <a:t>[ yes ] [ no ] [ other ..........................]         </a:t>
            </a:r>
          </a:p>
          <a:p>
            <a:endParaRPr lang="en-GB" dirty="0"/>
          </a:p>
        </p:txBody>
      </p:sp>
    </p:spTree>
    <p:extLst>
      <p:ext uri="{BB962C8B-B14F-4D97-AF65-F5344CB8AC3E}">
        <p14:creationId xmlns:p14="http://schemas.microsoft.com/office/powerpoint/2010/main" val="4013606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Continued… </a:t>
            </a:r>
            <a:endParaRPr lang="en-GB" dirty="0"/>
          </a:p>
        </p:txBody>
      </p:sp>
      <p:sp>
        <p:nvSpPr>
          <p:cNvPr id="3" name="Content Placeholder 2"/>
          <p:cNvSpPr>
            <a:spLocks noGrp="1"/>
          </p:cNvSpPr>
          <p:nvPr>
            <p:ph idx="1"/>
          </p:nvPr>
        </p:nvSpPr>
        <p:spPr>
          <a:xfrm>
            <a:off x="1154954" y="2603499"/>
            <a:ext cx="8825659" cy="3988493"/>
          </a:xfrm>
        </p:spPr>
        <p:txBody>
          <a:bodyPr/>
          <a:lstStyle/>
          <a:p>
            <a:pPr marL="0" indent="0">
              <a:buNone/>
            </a:pPr>
            <a:r>
              <a:rPr lang="en-GB" dirty="0" smtClean="0"/>
              <a:t>8. How will you rate us  ?                                                                          ………….</a:t>
            </a:r>
          </a:p>
          <a:p>
            <a:pPr marL="0" indent="0">
              <a:buNone/>
            </a:pPr>
            <a:r>
              <a:rPr lang="en-GB" dirty="0" smtClean="0"/>
              <a:t>(1-10 : 1 means poor performance, 10 means excellent)</a:t>
            </a:r>
          </a:p>
          <a:p>
            <a:pPr marL="0" indent="0">
              <a:buNone/>
            </a:pPr>
            <a:r>
              <a:rPr lang="en-GB" dirty="0" smtClean="0"/>
              <a:t>9. Will you use our services again?                                                  [yes] [no] </a:t>
            </a:r>
          </a:p>
          <a:p>
            <a:pPr marL="0" indent="0">
              <a:buNone/>
            </a:pPr>
            <a:r>
              <a:rPr lang="en-GB" dirty="0" smtClean="0"/>
              <a:t>10. Will you recommend us to family and friends?                        [yes] [no]</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2423" y="4272742"/>
            <a:ext cx="7059582" cy="2468880"/>
          </a:xfrm>
          <a:prstGeom prst="rect">
            <a:avLst/>
          </a:prstGeom>
        </p:spPr>
      </p:pic>
    </p:spTree>
    <p:extLst>
      <p:ext uri="{BB962C8B-B14F-4D97-AF65-F5344CB8AC3E}">
        <p14:creationId xmlns:p14="http://schemas.microsoft.com/office/powerpoint/2010/main" val="2777833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Pricing strategy</a:t>
            </a:r>
            <a:endParaRPr lang="en-GB" dirty="0"/>
          </a:p>
        </p:txBody>
      </p:sp>
      <p:sp>
        <p:nvSpPr>
          <p:cNvPr id="3" name="Content Placeholder 2"/>
          <p:cNvSpPr>
            <a:spLocks noGrp="1"/>
          </p:cNvSpPr>
          <p:nvPr>
            <p:ph idx="1"/>
          </p:nvPr>
        </p:nvSpPr>
        <p:spPr>
          <a:xfrm>
            <a:off x="1154954" y="2603500"/>
            <a:ext cx="8825659" cy="4021744"/>
          </a:xfrm>
        </p:spPr>
        <p:txBody>
          <a:bodyPr>
            <a:normAutofit fontScale="92500" lnSpcReduction="10000"/>
          </a:bodyPr>
          <a:lstStyle/>
          <a:p>
            <a:r>
              <a:rPr lang="en-US" sz="2400" dirty="0"/>
              <a:t>PRICING STRATEGY: STARTING FROM AS LITTLE AS £50 AN APPOINTMENT.</a:t>
            </a:r>
          </a:p>
          <a:p>
            <a:r>
              <a:rPr lang="en-US" sz="2400" dirty="0"/>
              <a:t>Appointment type: </a:t>
            </a:r>
            <a:r>
              <a:rPr lang="en-US" dirty="0"/>
              <a:t>Doctors, hospital, council, reading a simple letter or filling in a form.</a:t>
            </a:r>
            <a:endParaRPr lang="en-US" sz="2400" dirty="0"/>
          </a:p>
          <a:p>
            <a:r>
              <a:rPr lang="en-US" sz="2400" dirty="0"/>
              <a:t>Pick up location: </a:t>
            </a:r>
            <a:r>
              <a:rPr lang="en-US" dirty="0"/>
              <a:t>Free pick up from all Swansea and surrounding areas, </a:t>
            </a:r>
            <a:r>
              <a:rPr lang="en-US" dirty="0" smtClean="0"/>
              <a:t>30p </a:t>
            </a:r>
            <a:r>
              <a:rPr lang="en-US" dirty="0"/>
              <a:t>per mile to destination there after.</a:t>
            </a:r>
            <a:endParaRPr lang="en-US" sz="2400" dirty="0"/>
          </a:p>
          <a:p>
            <a:r>
              <a:rPr lang="en-US" sz="2400" dirty="0"/>
              <a:t>Competitors prices: </a:t>
            </a:r>
            <a:r>
              <a:rPr lang="en-US" dirty="0"/>
              <a:t>Always will aim to be cheaper than the local competition.</a:t>
            </a:r>
            <a:endParaRPr lang="en-US" sz="2400" dirty="0"/>
          </a:p>
          <a:p>
            <a:r>
              <a:rPr lang="en-US" sz="2400" dirty="0"/>
              <a:t>Length of appointment: </a:t>
            </a:r>
            <a:r>
              <a:rPr lang="en-US" dirty="0"/>
              <a:t>Fixed price for all appointments lasting up to 6 hours.</a:t>
            </a:r>
            <a:endParaRPr lang="en-US" sz="2400" dirty="0"/>
          </a:p>
          <a:p>
            <a:r>
              <a:rPr lang="en-US" sz="2400" dirty="0"/>
              <a:t>Regular or first time bookings: </a:t>
            </a:r>
            <a:r>
              <a:rPr lang="en-US" dirty="0"/>
              <a:t>Discounted rates to regular clients.</a:t>
            </a:r>
            <a:endParaRPr lang="en-US" sz="2400" dirty="0"/>
          </a:p>
          <a:p>
            <a:endParaRPr lang="en-GB" dirty="0"/>
          </a:p>
        </p:txBody>
      </p:sp>
    </p:spTree>
    <p:extLst>
      <p:ext uri="{BB962C8B-B14F-4D97-AF65-F5344CB8AC3E}">
        <p14:creationId xmlns:p14="http://schemas.microsoft.com/office/powerpoint/2010/main" val="2960379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Market position</a:t>
            </a:r>
            <a:endParaRPr lang="en-GB" dirty="0"/>
          </a:p>
        </p:txBody>
      </p:sp>
      <p:sp>
        <p:nvSpPr>
          <p:cNvPr id="3" name="Content Placeholder 2"/>
          <p:cNvSpPr>
            <a:spLocks noGrp="1"/>
          </p:cNvSpPr>
          <p:nvPr>
            <p:ph idx="1"/>
          </p:nvPr>
        </p:nvSpPr>
        <p:spPr/>
        <p:txBody>
          <a:bodyPr/>
          <a:lstStyle/>
          <a:p>
            <a:r>
              <a:rPr lang="en-US" dirty="0"/>
              <a:t>We will offer a </a:t>
            </a:r>
            <a:r>
              <a:rPr lang="en-US" dirty="0" smtClean="0"/>
              <a:t> </a:t>
            </a:r>
            <a:r>
              <a:rPr lang="en-US" dirty="0"/>
              <a:t>pick up service from the clients home or the workplace.</a:t>
            </a:r>
          </a:p>
          <a:p>
            <a:r>
              <a:rPr lang="en-US" dirty="0"/>
              <a:t>We will be always at </a:t>
            </a:r>
            <a:r>
              <a:rPr lang="en-US" dirty="0" smtClean="0"/>
              <a:t>least </a:t>
            </a:r>
            <a:r>
              <a:rPr lang="en-US" dirty="0"/>
              <a:t>20% cheaper in price than our local competitors.</a:t>
            </a:r>
          </a:p>
          <a:p>
            <a:r>
              <a:rPr lang="en-US" dirty="0"/>
              <a:t>We will always have a </a:t>
            </a:r>
            <a:r>
              <a:rPr lang="en-US" dirty="0" smtClean="0"/>
              <a:t>translator </a:t>
            </a:r>
            <a:r>
              <a:rPr lang="en-US" dirty="0"/>
              <a:t>available 24 hours a </a:t>
            </a:r>
            <a:r>
              <a:rPr lang="en-US" dirty="0" smtClean="0"/>
              <a:t>day[terms </a:t>
            </a:r>
            <a:r>
              <a:rPr lang="en-US" dirty="0"/>
              <a:t>and conditions apply]</a:t>
            </a:r>
          </a:p>
          <a:p>
            <a:r>
              <a:rPr lang="en-US" dirty="0"/>
              <a:t>We will always be happy to give free initial phone advice on bookings and the service we provide.</a:t>
            </a:r>
          </a:p>
          <a:p>
            <a:endParaRPr lang="en-GB" dirty="0"/>
          </a:p>
        </p:txBody>
      </p:sp>
    </p:spTree>
    <p:extLst>
      <p:ext uri="{BB962C8B-B14F-4D97-AF65-F5344CB8AC3E}">
        <p14:creationId xmlns:p14="http://schemas.microsoft.com/office/powerpoint/2010/main" val="1822772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7 p’s</a:t>
            </a:r>
            <a:endParaRPr lang="en-GB" dirty="0"/>
          </a:p>
        </p:txBody>
      </p:sp>
      <p:sp>
        <p:nvSpPr>
          <p:cNvPr id="3" name="Content Placeholder 2"/>
          <p:cNvSpPr>
            <a:spLocks noGrp="1"/>
          </p:cNvSpPr>
          <p:nvPr>
            <p:ph idx="1"/>
          </p:nvPr>
        </p:nvSpPr>
        <p:spPr>
          <a:xfrm>
            <a:off x="1154954" y="2603499"/>
            <a:ext cx="8825659" cy="3606107"/>
          </a:xfrm>
        </p:spPr>
        <p:txBody>
          <a:bodyPr/>
          <a:lstStyle/>
          <a:p>
            <a:r>
              <a:rPr lang="en-US" b="1" dirty="0">
                <a:latin typeface="Book Antiqua" panose="02040602050305030304" pitchFamily="18" charset="0"/>
                <a:cs typeface="Angsana New" panose="02020603050405020304" pitchFamily="18" charset="-34"/>
              </a:rPr>
              <a:t>The product we will be selling, the pricing strategy we will be using for the service we will be providing. The promotion strategy we will be using.</a:t>
            </a:r>
          </a:p>
          <a:p>
            <a:r>
              <a:rPr lang="en-US" b="1" dirty="0">
                <a:latin typeface="Book Antiqua" panose="02040602050305030304" pitchFamily="18" charset="0"/>
                <a:cs typeface="Angsana New" panose="02020603050405020304" pitchFamily="18" charset="-34"/>
              </a:rPr>
              <a:t>The positioning or location of our business, the packaging of our product should we need it.</a:t>
            </a:r>
          </a:p>
          <a:p>
            <a:r>
              <a:rPr lang="en-US" b="1" dirty="0">
                <a:latin typeface="Book Antiqua" panose="02040602050305030304" pitchFamily="18" charset="0"/>
                <a:cs typeface="Angsana New" panose="02020603050405020304" pitchFamily="18" charset="-34"/>
              </a:rPr>
              <a:t>The market position we will be in holding in the area of our business, and finally the people we will be selling our services to.</a:t>
            </a:r>
          </a:p>
          <a:p>
            <a:endParaRPr lang="en-GB" dirty="0"/>
          </a:p>
        </p:txBody>
      </p:sp>
    </p:spTree>
    <p:extLst>
      <p:ext uri="{BB962C8B-B14F-4D97-AF65-F5344CB8AC3E}">
        <p14:creationId xmlns:p14="http://schemas.microsoft.com/office/powerpoint/2010/main" val="2798584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Marketing the organisations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US" dirty="0"/>
              <a:t>Here at </a:t>
            </a:r>
            <a:r>
              <a:rPr lang="en-US" dirty="0" smtClean="0"/>
              <a:t>translate24 </a:t>
            </a:r>
            <a:r>
              <a:rPr lang="en-US" dirty="0"/>
              <a:t>we will be using various different methods </a:t>
            </a:r>
            <a:r>
              <a:rPr lang="en-US" dirty="0" smtClean="0"/>
              <a:t>to </a:t>
            </a:r>
            <a:r>
              <a:rPr lang="en-US" dirty="0"/>
              <a:t>promote and sell our </a:t>
            </a:r>
            <a:r>
              <a:rPr lang="en-US" dirty="0" smtClean="0"/>
              <a:t>services:</a:t>
            </a:r>
          </a:p>
          <a:p>
            <a:r>
              <a:rPr lang="en-US" dirty="0" smtClean="0"/>
              <a:t> Online: Facebook , Gumtree ,Instagram ,Twitter , LinkedIn </a:t>
            </a:r>
            <a:r>
              <a:rPr lang="en-US" dirty="0"/>
              <a:t>and </a:t>
            </a:r>
            <a:r>
              <a:rPr lang="en-US" dirty="0" smtClean="0"/>
              <a:t>our </a:t>
            </a:r>
            <a:r>
              <a:rPr lang="en-US" dirty="0"/>
              <a:t>own website will be used to advertise our business.</a:t>
            </a:r>
          </a:p>
          <a:p>
            <a:r>
              <a:rPr lang="en-US" dirty="0"/>
              <a:t>We will be distributing flyers to all the local community as well as dropping our portfolio to all the local police stations, hospital’s, schools and </a:t>
            </a:r>
            <a:r>
              <a:rPr lang="en-US" dirty="0" smtClean="0"/>
              <a:t>various </a:t>
            </a:r>
            <a:r>
              <a:rPr lang="en-US" dirty="0"/>
              <a:t>other places of public interest.</a:t>
            </a:r>
          </a:p>
          <a:p>
            <a:r>
              <a:rPr lang="en-US" dirty="0"/>
              <a:t>We will also be reviewing our own marketing strategy that include the 7 p’s on a regular basis to make improvements in any </a:t>
            </a:r>
            <a:r>
              <a:rPr lang="en-US" dirty="0" smtClean="0"/>
              <a:t>possible way.</a:t>
            </a:r>
            <a:endParaRPr lang="en-US" dirty="0"/>
          </a:p>
          <a:p>
            <a:r>
              <a:rPr lang="en-US" dirty="0"/>
              <a:t>We will look to the future of hiring more </a:t>
            </a:r>
            <a:r>
              <a:rPr lang="en-US" dirty="0" smtClean="0"/>
              <a:t>translators </a:t>
            </a:r>
            <a:r>
              <a:rPr lang="en-US" dirty="0"/>
              <a:t>as well as moving to a bigger premises and to open a </a:t>
            </a:r>
            <a:r>
              <a:rPr lang="en-US" dirty="0" smtClean="0"/>
              <a:t>translate24 </a:t>
            </a:r>
            <a:r>
              <a:rPr lang="en-US" dirty="0"/>
              <a:t>in every major city in the </a:t>
            </a:r>
            <a:r>
              <a:rPr lang="en-US" dirty="0" smtClean="0"/>
              <a:t>UK.</a:t>
            </a:r>
            <a:endParaRPr lang="en-US" dirty="0"/>
          </a:p>
          <a:p>
            <a:endParaRPr lang="en-GB" dirty="0"/>
          </a:p>
        </p:txBody>
      </p:sp>
    </p:spTree>
    <p:extLst>
      <p:ext uri="{BB962C8B-B14F-4D97-AF65-F5344CB8AC3E}">
        <p14:creationId xmlns:p14="http://schemas.microsoft.com/office/powerpoint/2010/main" val="2091638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449" y="932104"/>
            <a:ext cx="8761413" cy="706964"/>
          </a:xfrm>
        </p:spPr>
        <p:txBody>
          <a:bodyPr/>
          <a:lstStyle/>
          <a:p>
            <a:pPr algn="ctr"/>
            <a:r>
              <a:rPr lang="en-GB" dirty="0" smtClean="0"/>
              <a:t>Conclusion- SWOT analysis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93121807"/>
              </p:ext>
            </p:extLst>
          </p:nvPr>
        </p:nvGraphicFramePr>
        <p:xfrm>
          <a:off x="1155700" y="2809542"/>
          <a:ext cx="8824912" cy="3267062"/>
        </p:xfrm>
        <a:graphic>
          <a:graphicData uri="http://schemas.openxmlformats.org/drawingml/2006/table">
            <a:tbl>
              <a:tblPr/>
              <a:tblGrid>
                <a:gridCol w="4463704">
                  <a:extLst>
                    <a:ext uri="{9D8B030D-6E8A-4147-A177-3AD203B41FA5}">
                      <a16:colId xmlns:a16="http://schemas.microsoft.com/office/drawing/2014/main" val="2767319982"/>
                    </a:ext>
                  </a:extLst>
                </a:gridCol>
                <a:gridCol w="4361208">
                  <a:extLst>
                    <a:ext uri="{9D8B030D-6E8A-4147-A177-3AD203B41FA5}">
                      <a16:colId xmlns:a16="http://schemas.microsoft.com/office/drawing/2014/main" val="3917750024"/>
                    </a:ext>
                  </a:extLst>
                </a:gridCol>
              </a:tblGrid>
              <a:tr h="1560169">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Strengths</a:t>
                      </a:r>
                      <a:r>
                        <a:rPr lang="en-GB" sz="1200" b="0" i="0" u="none" strike="noStrike" dirty="0" smtClean="0">
                          <a:solidFill>
                            <a:srgbClr val="000000"/>
                          </a:solidFill>
                          <a:effectLst/>
                          <a:latin typeface="Arial" panose="020B0604020202020204" pitchFamily="34" charset="0"/>
                        </a:rPr>
                        <a:t>:</a:t>
                      </a:r>
                    </a:p>
                    <a:p>
                      <a:pPr marL="171450" indent="-171450" rtl="0" fontAlgn="t">
                        <a:spcBef>
                          <a:spcPts val="0"/>
                        </a:spcBef>
                        <a:spcAft>
                          <a:spcPts val="0"/>
                        </a:spcAft>
                        <a:buFontTx/>
                        <a:buChar char="-"/>
                      </a:pPr>
                      <a:r>
                        <a:rPr lang="en-GB" sz="1200" b="0" i="0" u="none" strike="noStrike" dirty="0" smtClean="0">
                          <a:solidFill>
                            <a:srgbClr val="000000"/>
                          </a:solidFill>
                          <a:effectLst/>
                          <a:latin typeface="Arial" panose="020B0604020202020204" pitchFamily="34" charset="0"/>
                        </a:rPr>
                        <a:t>Price</a:t>
                      </a:r>
                    </a:p>
                    <a:p>
                      <a:pPr marL="171450" indent="-171450" rtl="0" fontAlgn="t">
                        <a:spcBef>
                          <a:spcPts val="0"/>
                        </a:spcBef>
                        <a:spcAft>
                          <a:spcPts val="0"/>
                        </a:spcAft>
                        <a:buFontTx/>
                        <a:buChar char="-"/>
                      </a:pPr>
                      <a:r>
                        <a:rPr lang="en-GB" sz="1200" b="0" i="0" u="none" strike="noStrike" dirty="0" smtClean="0">
                          <a:solidFill>
                            <a:srgbClr val="000000"/>
                          </a:solidFill>
                          <a:effectLst/>
                          <a:latin typeface="Arial" panose="020B0604020202020204" pitchFamily="34" charset="0"/>
                        </a:rPr>
                        <a:t>Location</a:t>
                      </a:r>
                    </a:p>
                    <a:p>
                      <a:pPr marL="171450" indent="-171450" rtl="0" fontAlgn="t">
                        <a:spcBef>
                          <a:spcPts val="0"/>
                        </a:spcBef>
                        <a:spcAft>
                          <a:spcPts val="0"/>
                        </a:spcAft>
                        <a:buFontTx/>
                        <a:buChar char="-"/>
                      </a:pPr>
                      <a:r>
                        <a:rPr lang="en-GB" sz="1200" b="0" i="0" u="none" strike="noStrike" dirty="0" smtClean="0">
                          <a:solidFill>
                            <a:srgbClr val="000000"/>
                          </a:solidFill>
                          <a:effectLst/>
                          <a:latin typeface="Arial" panose="020B0604020202020204" pitchFamily="34" charset="0"/>
                        </a:rPr>
                        <a:t>Availability</a:t>
                      </a:r>
                      <a:r>
                        <a:rPr lang="en-GB" sz="1200" b="0" i="0" u="none" strike="noStrike" baseline="0" dirty="0" smtClean="0">
                          <a:solidFill>
                            <a:srgbClr val="000000"/>
                          </a:solidFill>
                          <a:effectLst/>
                          <a:latin typeface="Arial" panose="020B0604020202020204" pitchFamily="34" charset="0"/>
                        </a:rPr>
                        <a:t> 24/7</a:t>
                      </a:r>
                      <a:endParaRPr lang="en-GB" sz="1200" b="0" i="0" u="none" strike="noStrike" dirty="0" smtClean="0">
                        <a:solidFill>
                          <a:srgbClr val="000000"/>
                        </a:solidFill>
                        <a:effectLst/>
                        <a:latin typeface="Arial" panose="020B0604020202020204" pitchFamily="34" charset="0"/>
                      </a:endParaRPr>
                    </a:p>
                    <a:p>
                      <a:pPr marL="0" indent="0" rtl="0" fontAlgn="t">
                        <a:spcBef>
                          <a:spcPts val="0"/>
                        </a:spcBef>
                        <a:spcAft>
                          <a:spcPts val="0"/>
                        </a:spcAft>
                        <a:buFontTx/>
                        <a:buNone/>
                      </a:pPr>
                      <a:endParaRPr lang="en-GB" sz="1500" dirty="0">
                        <a:effectLst/>
                      </a:endParaRPr>
                    </a:p>
                  </a:txBody>
                  <a:tcPr marL="81712" marR="81712" marT="81712" marB="81712">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Weaknesses</a:t>
                      </a:r>
                      <a:r>
                        <a:rPr lang="en-GB" sz="1200" b="0" i="0" u="none" strike="noStrike" dirty="0" smtClean="0">
                          <a:solidFill>
                            <a:srgbClr val="000000"/>
                          </a:solidFill>
                          <a:effectLst/>
                          <a:latin typeface="Arial" panose="020B0604020202020204" pitchFamily="34" charset="0"/>
                        </a:rPr>
                        <a:t>:</a:t>
                      </a:r>
                    </a:p>
                    <a:p>
                      <a:pPr marL="171450" indent="-171450" rtl="0" fontAlgn="t">
                        <a:spcBef>
                          <a:spcPts val="0"/>
                        </a:spcBef>
                        <a:spcAft>
                          <a:spcPts val="0"/>
                        </a:spcAft>
                        <a:buFontTx/>
                        <a:buChar char="-"/>
                      </a:pPr>
                      <a:r>
                        <a:rPr lang="en-GB" sz="1200" b="0" i="0" u="none" strike="noStrike" dirty="0" smtClean="0">
                          <a:solidFill>
                            <a:srgbClr val="000000"/>
                          </a:solidFill>
                          <a:effectLst/>
                          <a:latin typeface="Arial" panose="020B0604020202020204" pitchFamily="34" charset="0"/>
                        </a:rPr>
                        <a:t>Limited languages at the moment</a:t>
                      </a:r>
                    </a:p>
                    <a:p>
                      <a:pPr marL="171450" indent="-171450" rtl="0" fontAlgn="t">
                        <a:spcBef>
                          <a:spcPts val="0"/>
                        </a:spcBef>
                        <a:spcAft>
                          <a:spcPts val="0"/>
                        </a:spcAft>
                        <a:buFontTx/>
                        <a:buChar char="-"/>
                      </a:pPr>
                      <a:r>
                        <a:rPr lang="en-GB" sz="1200" b="0" i="0" u="none" strike="noStrike" dirty="0" smtClean="0">
                          <a:solidFill>
                            <a:srgbClr val="000000"/>
                          </a:solidFill>
                          <a:effectLst/>
                          <a:latin typeface="Arial" panose="020B0604020202020204" pitchFamily="34" charset="0"/>
                        </a:rPr>
                        <a:t>Not legal translator at this point</a:t>
                      </a:r>
                    </a:p>
                    <a:p>
                      <a:pPr marL="171450" indent="-171450" rtl="0" fontAlgn="t">
                        <a:spcBef>
                          <a:spcPts val="0"/>
                        </a:spcBef>
                        <a:spcAft>
                          <a:spcPts val="0"/>
                        </a:spcAft>
                        <a:buFontTx/>
                        <a:buChar char="-"/>
                      </a:pPr>
                      <a:endParaRPr lang="en-GB" sz="1200" b="0" i="0" u="none" strike="noStrike" dirty="0" smtClean="0">
                        <a:solidFill>
                          <a:srgbClr val="000000"/>
                        </a:solidFill>
                        <a:effectLst/>
                        <a:latin typeface="Arial" panose="020B0604020202020204" pitchFamily="34" charset="0"/>
                      </a:endParaRPr>
                    </a:p>
                    <a:p>
                      <a:pPr rtl="0" fontAlgn="t">
                        <a:spcBef>
                          <a:spcPts val="0"/>
                        </a:spcBef>
                        <a:spcAft>
                          <a:spcPts val="0"/>
                        </a:spcAft>
                      </a:pPr>
                      <a:endParaRPr lang="en-GB" sz="1500" dirty="0">
                        <a:effectLst/>
                      </a:endParaRPr>
                    </a:p>
                  </a:txBody>
                  <a:tcPr marL="81712" marR="81712" marT="81712" marB="81712">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extLst>
                  <a:ext uri="{0D108BD9-81ED-4DB2-BD59-A6C34878D82A}">
                    <a16:rowId xmlns:a16="http://schemas.microsoft.com/office/drawing/2014/main" val="1642461354"/>
                  </a:ext>
                </a:extLst>
              </a:tr>
              <a:tr h="1706893">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Opportunities</a:t>
                      </a:r>
                      <a:r>
                        <a:rPr lang="en-GB" sz="1200" b="0" i="0" u="none" strike="noStrike" dirty="0" smtClean="0">
                          <a:solidFill>
                            <a:srgbClr val="000000"/>
                          </a:solidFill>
                          <a:effectLst/>
                          <a:latin typeface="Arial" panose="020B0604020202020204" pitchFamily="34" charset="0"/>
                        </a:rPr>
                        <a:t>:</a:t>
                      </a:r>
                    </a:p>
                    <a:p>
                      <a:pPr marL="171450" indent="-171450" rtl="0" fontAlgn="t">
                        <a:spcBef>
                          <a:spcPts val="0"/>
                        </a:spcBef>
                        <a:spcAft>
                          <a:spcPts val="0"/>
                        </a:spcAft>
                        <a:buFontTx/>
                        <a:buChar char="-"/>
                      </a:pPr>
                      <a:r>
                        <a:rPr lang="en-GB" sz="1200" b="0" i="0" u="none" strike="noStrike" baseline="0" dirty="0" smtClean="0">
                          <a:solidFill>
                            <a:srgbClr val="000000"/>
                          </a:solidFill>
                          <a:effectLst/>
                          <a:latin typeface="Arial" panose="020B0604020202020204" pitchFamily="34" charset="0"/>
                        </a:rPr>
                        <a:t>Training provided </a:t>
                      </a:r>
                    </a:p>
                    <a:p>
                      <a:pPr marL="171450" indent="-171450" rtl="0" fontAlgn="t">
                        <a:spcBef>
                          <a:spcPts val="0"/>
                        </a:spcBef>
                        <a:spcAft>
                          <a:spcPts val="0"/>
                        </a:spcAft>
                        <a:buFontTx/>
                        <a:buChar char="-"/>
                      </a:pPr>
                      <a:r>
                        <a:rPr lang="en-GB" sz="1200" b="0" i="0" u="none" strike="noStrike" baseline="0" dirty="0" smtClean="0">
                          <a:solidFill>
                            <a:srgbClr val="000000"/>
                          </a:solidFill>
                          <a:effectLst/>
                          <a:latin typeface="Arial" panose="020B0604020202020204" pitchFamily="34" charset="0"/>
                        </a:rPr>
                        <a:t>Expansion of business</a:t>
                      </a:r>
                    </a:p>
                    <a:p>
                      <a:pPr marL="171450" indent="-171450" rtl="0" fontAlgn="t">
                        <a:spcBef>
                          <a:spcPts val="0"/>
                        </a:spcBef>
                        <a:spcAft>
                          <a:spcPts val="0"/>
                        </a:spcAft>
                        <a:buFontTx/>
                        <a:buChar char="-"/>
                      </a:pPr>
                      <a:r>
                        <a:rPr lang="en-GB" sz="1200" b="0" i="0" u="none" strike="noStrike" baseline="0" dirty="0" smtClean="0">
                          <a:solidFill>
                            <a:srgbClr val="000000"/>
                          </a:solidFill>
                          <a:effectLst/>
                          <a:latin typeface="Arial" panose="020B0604020202020204" pitchFamily="34" charset="0"/>
                        </a:rPr>
                        <a:t>Reduce the competition  </a:t>
                      </a:r>
                    </a:p>
                    <a:p>
                      <a:pPr marL="0" indent="0" rtl="0" fontAlgn="t">
                        <a:spcBef>
                          <a:spcPts val="0"/>
                        </a:spcBef>
                        <a:spcAft>
                          <a:spcPts val="0"/>
                        </a:spcAft>
                        <a:buFontTx/>
                        <a:buNone/>
                      </a:pPr>
                      <a:endParaRPr lang="en-GB" sz="1200" b="0" i="0" u="none" strike="noStrike" baseline="0" dirty="0" smtClean="0">
                        <a:solidFill>
                          <a:srgbClr val="000000"/>
                        </a:solidFill>
                        <a:effectLst/>
                        <a:latin typeface="Arial" panose="020B0604020202020204" pitchFamily="34" charset="0"/>
                      </a:endParaRPr>
                    </a:p>
                    <a:p>
                      <a:pPr marL="0" indent="0" rtl="0" fontAlgn="t">
                        <a:spcBef>
                          <a:spcPts val="0"/>
                        </a:spcBef>
                        <a:spcAft>
                          <a:spcPts val="0"/>
                        </a:spcAft>
                        <a:buFontTx/>
                        <a:buNone/>
                      </a:pPr>
                      <a:endParaRPr lang="en-GB" sz="1200" b="0" i="0" u="none" strike="noStrike" baseline="0" dirty="0" smtClean="0">
                        <a:solidFill>
                          <a:srgbClr val="000000"/>
                        </a:solidFill>
                        <a:effectLst/>
                        <a:latin typeface="Arial" panose="020B0604020202020204" pitchFamily="34" charset="0"/>
                      </a:endParaRPr>
                    </a:p>
                    <a:p>
                      <a:pPr marL="0" indent="0" rtl="0" fontAlgn="t">
                        <a:spcBef>
                          <a:spcPts val="0"/>
                        </a:spcBef>
                        <a:spcAft>
                          <a:spcPts val="0"/>
                        </a:spcAft>
                        <a:buFontTx/>
                        <a:buNone/>
                      </a:pPr>
                      <a:endParaRPr lang="en-GB" sz="1500" dirty="0">
                        <a:effectLst/>
                      </a:endParaRPr>
                    </a:p>
                  </a:txBody>
                  <a:tcPr marL="81712" marR="81712" marT="81712" marB="81712">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Threats</a:t>
                      </a:r>
                      <a:r>
                        <a:rPr lang="en-GB" sz="1200" b="0" i="0" u="none" strike="noStrike" dirty="0" smtClean="0">
                          <a:solidFill>
                            <a:srgbClr val="000000"/>
                          </a:solidFill>
                          <a:effectLst/>
                          <a:latin typeface="Arial" panose="020B0604020202020204" pitchFamily="34" charset="0"/>
                        </a:rPr>
                        <a:t>:</a:t>
                      </a:r>
                    </a:p>
                    <a:p>
                      <a:pPr rtl="0" fontAlgn="t">
                        <a:spcBef>
                          <a:spcPts val="0"/>
                        </a:spcBef>
                        <a:spcAft>
                          <a:spcPts val="0"/>
                        </a:spcAft>
                      </a:pPr>
                      <a:r>
                        <a:rPr lang="en-GB" sz="1200" b="0" i="0" u="none" strike="noStrike" dirty="0" smtClean="0">
                          <a:solidFill>
                            <a:srgbClr val="000000"/>
                          </a:solidFill>
                          <a:effectLst/>
                          <a:latin typeface="Arial" panose="020B0604020202020204" pitchFamily="34" charset="0"/>
                        </a:rPr>
                        <a:t> -Competition</a:t>
                      </a:r>
                    </a:p>
                    <a:p>
                      <a:pPr rtl="0" fontAlgn="t">
                        <a:spcBef>
                          <a:spcPts val="0"/>
                        </a:spcBef>
                        <a:spcAft>
                          <a:spcPts val="0"/>
                        </a:spcAft>
                      </a:pPr>
                      <a:r>
                        <a:rPr lang="en-GB" sz="1200" b="0" i="0" u="none" strike="noStrike" dirty="0" smtClean="0">
                          <a:solidFill>
                            <a:srgbClr val="000000"/>
                          </a:solidFill>
                          <a:effectLst/>
                          <a:latin typeface="Arial" panose="020B0604020202020204" pitchFamily="34" charset="0"/>
                        </a:rPr>
                        <a:t>- Limited clientele  </a:t>
                      </a:r>
                      <a:endParaRPr lang="en-GB" sz="1500" dirty="0">
                        <a:effectLst/>
                      </a:endParaRPr>
                    </a:p>
                  </a:txBody>
                  <a:tcPr marL="81712" marR="81712" marT="81712" marB="81712">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extLst>
                  <a:ext uri="{0D108BD9-81ED-4DB2-BD59-A6C34878D82A}">
                    <a16:rowId xmlns:a16="http://schemas.microsoft.com/office/drawing/2014/main" val="3324674998"/>
                  </a:ext>
                </a:extLst>
              </a:tr>
            </a:tbl>
          </a:graphicData>
        </a:graphic>
      </p:graphicFrame>
      <p:sp>
        <p:nvSpPr>
          <p:cNvPr id="5" name="Rectangle 1"/>
          <p:cNvSpPr>
            <a:spLocks noChangeArrowheads="1"/>
          </p:cNvSpPr>
          <p:nvPr/>
        </p:nvSpPr>
        <p:spPr bwMode="auto">
          <a:xfrm>
            <a:off x="0" y="-712465"/>
            <a:ext cx="2674130"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smtClean="0">
                <a:ln>
                  <a:noFill/>
                </a:ln>
                <a:solidFill>
                  <a:srgbClr val="EBEBEB"/>
                </a:solidFill>
                <a:effectLst/>
                <a:latin typeface="Century Gothic" panose="020B0502020202020204" pitchFamily="34" charset="0"/>
              </a:rPr>
              <a:t>Conclusion</a:t>
            </a:r>
            <a:endParaRPr kumimoji="0" lang="en-US"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r>
            <a:br>
              <a:rPr kumimoji="0" lang="en-US" altLang="en-US" sz="1800" b="0" i="0" u="none" strike="noStrike" cap="none" normalizeH="0" baseline="0" dirty="0" smtClean="0">
                <a:ln>
                  <a:noFill/>
                </a:ln>
                <a:solidFill>
                  <a:schemeClr val="tx1"/>
                </a:solidFill>
                <a:effectLst/>
                <a:latin typeface="Arial" panose="020B0604020202020204" pitchFamily="34" charset="0"/>
              </a:rPr>
            </a:b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r>
            <a:br>
              <a:rPr kumimoji="0" lang="en-US" altLang="en-US" sz="1800" b="0" i="0" u="none" strike="noStrike" cap="none" normalizeH="0" baseline="0" dirty="0" smtClean="0">
                <a:ln>
                  <a:noFill/>
                </a:ln>
                <a:solidFill>
                  <a:schemeClr val="tx1"/>
                </a:solidFill>
                <a:effectLst/>
                <a:latin typeface="Arial" panose="020B0604020202020204" pitchFamily="34" charset="0"/>
              </a:rPr>
            </a:b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172368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Action Plan</a:t>
            </a:r>
            <a:endParaRPr lang="en-GB" dirty="0"/>
          </a:p>
        </p:txBody>
      </p:sp>
      <p:sp>
        <p:nvSpPr>
          <p:cNvPr id="3" name="Content Placeholder 2"/>
          <p:cNvSpPr>
            <a:spLocks noGrp="1"/>
          </p:cNvSpPr>
          <p:nvPr>
            <p:ph idx="1"/>
          </p:nvPr>
        </p:nvSpPr>
        <p:spPr/>
        <p:txBody>
          <a:bodyPr/>
          <a:lstStyle/>
          <a:p>
            <a:endParaRPr lang="en-GB" dirty="0"/>
          </a:p>
        </p:txBody>
      </p:sp>
      <p:sp>
        <p:nvSpPr>
          <p:cNvPr id="4" name="Title 1">
            <a:extLst>
              <a:ext uri="{FF2B5EF4-FFF2-40B4-BE49-F238E27FC236}">
                <a16:creationId xmlns:a16="http://schemas.microsoft.com/office/drawing/2014/main" id="{1F6045AD-A2EB-4A21-B46A-F39722C25589}"/>
              </a:ext>
            </a:extLst>
          </p:cNvPr>
          <p:cNvSpPr txBox="1">
            <a:spLocks/>
          </p:cNvSpPr>
          <p:nvPr/>
        </p:nvSpPr>
        <p:spPr bwMode="gray">
          <a:xfrm>
            <a:off x="1025237" y="1049919"/>
            <a:ext cx="10058400" cy="1455302"/>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graphicFrame>
        <p:nvGraphicFramePr>
          <p:cNvPr id="5" name="Content Placeholder 5">
            <a:extLst>
              <a:ext uri="{FF2B5EF4-FFF2-40B4-BE49-F238E27FC236}">
                <a16:creationId xmlns:a16="http://schemas.microsoft.com/office/drawing/2014/main" id="{530D2CFA-14DC-42FA-9EDC-A640196D4622}"/>
              </a:ext>
            </a:extLst>
          </p:cNvPr>
          <p:cNvGraphicFramePr>
            <a:graphicFrameLocks/>
          </p:cNvGraphicFramePr>
          <p:nvPr>
            <p:extLst>
              <p:ext uri="{D42A27DB-BD31-4B8C-83A1-F6EECF244321}">
                <p14:modId xmlns:p14="http://schemas.microsoft.com/office/powerpoint/2010/main" val="2166827470"/>
              </p:ext>
            </p:extLst>
          </p:nvPr>
        </p:nvGraphicFramePr>
        <p:xfrm>
          <a:off x="900547" y="2327883"/>
          <a:ext cx="10058400" cy="4347237"/>
        </p:xfrm>
        <a:graphic>
          <a:graphicData uri="http://schemas.openxmlformats.org/drawingml/2006/table">
            <a:tbl>
              <a:tblPr firstRow="1" bandRow="1">
                <a:tableStyleId>{5C22544A-7EE6-4342-B048-85BDC9FD1C3A}</a:tableStyleId>
              </a:tblPr>
              <a:tblGrid>
                <a:gridCol w="5151119">
                  <a:extLst>
                    <a:ext uri="{9D8B030D-6E8A-4147-A177-3AD203B41FA5}">
                      <a16:colId xmlns:a16="http://schemas.microsoft.com/office/drawing/2014/main" val="126839300"/>
                    </a:ext>
                  </a:extLst>
                </a:gridCol>
                <a:gridCol w="4907281">
                  <a:extLst>
                    <a:ext uri="{9D8B030D-6E8A-4147-A177-3AD203B41FA5}">
                      <a16:colId xmlns:a16="http://schemas.microsoft.com/office/drawing/2014/main" val="2224762135"/>
                    </a:ext>
                  </a:extLst>
                </a:gridCol>
              </a:tblGrid>
              <a:tr h="439768">
                <a:tc>
                  <a:txBody>
                    <a:bodyPr/>
                    <a:lstStyle/>
                    <a:p>
                      <a:r>
                        <a:rPr lang="en-GB" dirty="0"/>
                        <a:t>WHAT</a:t>
                      </a:r>
                    </a:p>
                  </a:txBody>
                  <a:tcPr/>
                </a:tc>
                <a:tc>
                  <a:txBody>
                    <a:bodyPr/>
                    <a:lstStyle/>
                    <a:p>
                      <a:r>
                        <a:rPr lang="en-GB" dirty="0"/>
                        <a:t>HOW</a:t>
                      </a:r>
                    </a:p>
                  </a:txBody>
                  <a:tcPr/>
                </a:tc>
                <a:extLst>
                  <a:ext uri="{0D108BD9-81ED-4DB2-BD59-A6C34878D82A}">
                    <a16:rowId xmlns:a16="http://schemas.microsoft.com/office/drawing/2014/main" val="1946917467"/>
                  </a:ext>
                </a:extLst>
              </a:tr>
              <a:tr h="1552322">
                <a:tc>
                  <a:txBody>
                    <a:bodyPr/>
                    <a:lstStyle/>
                    <a:p>
                      <a:r>
                        <a:rPr lang="en-GB" dirty="0"/>
                        <a:t>CREATE AND MAINTAIN SUCCESSFUL TRANSLATOR/ INTERPRETOR BUSINESS</a:t>
                      </a:r>
                    </a:p>
                  </a:txBody>
                  <a:tcPr/>
                </a:tc>
                <a:tc>
                  <a:txBody>
                    <a:bodyPr/>
                    <a:lstStyle/>
                    <a:p>
                      <a:r>
                        <a:rPr lang="en-GB" dirty="0"/>
                        <a:t>MARKETING / ADVERTISING</a:t>
                      </a:r>
                    </a:p>
                    <a:p>
                      <a:r>
                        <a:rPr lang="en-GB" dirty="0"/>
                        <a:t>ACCEPT CLIENTS</a:t>
                      </a:r>
                    </a:p>
                    <a:p>
                      <a:r>
                        <a:rPr lang="en-GB" dirty="0"/>
                        <a:t>GAIN FEEDBACK</a:t>
                      </a:r>
                    </a:p>
                    <a:p>
                      <a:r>
                        <a:rPr lang="en-GB" dirty="0"/>
                        <a:t>OBSERVE PERFORMANCE, ADJUST AND RECYCLE</a:t>
                      </a:r>
                    </a:p>
                  </a:txBody>
                  <a:tcPr/>
                </a:tc>
                <a:extLst>
                  <a:ext uri="{0D108BD9-81ED-4DB2-BD59-A6C34878D82A}">
                    <a16:rowId xmlns:a16="http://schemas.microsoft.com/office/drawing/2014/main" val="429506382"/>
                  </a:ext>
                </a:extLst>
              </a:tr>
              <a:tr h="511764">
                <a:tc>
                  <a:txBody>
                    <a:bodyPr/>
                    <a:lstStyle/>
                    <a:p>
                      <a:r>
                        <a:rPr lang="en-GB" dirty="0"/>
                        <a:t>RESOURCES</a:t>
                      </a:r>
                    </a:p>
                  </a:txBody>
                  <a:tcPr/>
                </a:tc>
                <a:tc>
                  <a:txBody>
                    <a:bodyPr/>
                    <a:lstStyle/>
                    <a:p>
                      <a:r>
                        <a:rPr lang="en-GB" dirty="0"/>
                        <a:t>WHEN</a:t>
                      </a:r>
                    </a:p>
                  </a:txBody>
                  <a:tcPr/>
                </a:tc>
                <a:extLst>
                  <a:ext uri="{0D108BD9-81ED-4DB2-BD59-A6C34878D82A}">
                    <a16:rowId xmlns:a16="http://schemas.microsoft.com/office/drawing/2014/main" val="1886321614"/>
                  </a:ext>
                </a:extLst>
              </a:tr>
              <a:tr h="1843383">
                <a:tc>
                  <a:txBody>
                    <a:bodyPr/>
                    <a:lstStyle/>
                    <a:p>
                      <a:r>
                        <a:rPr lang="en-GB" dirty="0"/>
                        <a:t>SUPPORT FROM ALL MEMBERS, WORKING AS A FOCUSSED AND DEDICATED TEAM.</a:t>
                      </a:r>
                    </a:p>
                  </a:txBody>
                  <a:tcPr/>
                </a:tc>
                <a:tc>
                  <a:txBody>
                    <a:bodyPr/>
                    <a:lstStyle/>
                    <a:p>
                      <a:r>
                        <a:rPr lang="en-GB" dirty="0"/>
                        <a:t>WHEN ALL TEAM MEMBERS FEEL THE TIME IS RIGHT, THIS ENTERPRISE HAS BEEN THOROUGHLY RESEARCHED PRIOR TO THIS PRESENTATION, (FINANCES NOT AN ISSUE).</a:t>
                      </a:r>
                    </a:p>
                    <a:p>
                      <a:pPr marL="285750" indent="-285750">
                        <a:buFont typeface="Arial" panose="020B0604020202020204" pitchFamily="34" charset="0"/>
                        <a:buChar char="•"/>
                      </a:pPr>
                      <a:r>
                        <a:rPr lang="en-GB" dirty="0"/>
                        <a:t>STRIKE WHILE THE IRON IS HOT! </a:t>
                      </a:r>
                    </a:p>
                    <a:p>
                      <a:pPr marL="285750" indent="-285750">
                        <a:buFont typeface="Arial" panose="020B0604020202020204" pitchFamily="34" charset="0"/>
                        <a:buChar char="•"/>
                      </a:pPr>
                      <a:r>
                        <a:rPr lang="en-GB" dirty="0"/>
                        <a:t>MAINTAIN MOMENTUM</a:t>
                      </a:r>
                    </a:p>
                  </a:txBody>
                  <a:tcPr/>
                </a:tc>
                <a:extLst>
                  <a:ext uri="{0D108BD9-81ED-4DB2-BD59-A6C34878D82A}">
                    <a16:rowId xmlns:a16="http://schemas.microsoft.com/office/drawing/2014/main" val="2918056933"/>
                  </a:ext>
                </a:extLst>
              </a:tr>
            </a:tbl>
          </a:graphicData>
        </a:graphic>
      </p:graphicFrame>
      <p:sp>
        <p:nvSpPr>
          <p:cNvPr id="6" name="Arrow: Up 9">
            <a:extLst>
              <a:ext uri="{FF2B5EF4-FFF2-40B4-BE49-F238E27FC236}">
                <a16:creationId xmlns:a16="http://schemas.microsoft.com/office/drawing/2014/main" id="{85BB3316-B385-4F1A-9E35-C6AD536B31B6}"/>
              </a:ext>
            </a:extLst>
          </p:cNvPr>
          <p:cNvSpPr/>
          <p:nvPr/>
        </p:nvSpPr>
        <p:spPr>
          <a:xfrm>
            <a:off x="10652941" y="3313071"/>
            <a:ext cx="172279" cy="89616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10">
            <a:extLst>
              <a:ext uri="{FF2B5EF4-FFF2-40B4-BE49-F238E27FC236}">
                <a16:creationId xmlns:a16="http://schemas.microsoft.com/office/drawing/2014/main" id="{88B3CFC5-2D4D-49DB-84A8-C046417E0823}"/>
              </a:ext>
            </a:extLst>
          </p:cNvPr>
          <p:cNvSpPr/>
          <p:nvPr/>
        </p:nvSpPr>
        <p:spPr>
          <a:xfrm>
            <a:off x="9393985" y="3137273"/>
            <a:ext cx="1099930" cy="18652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67491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SMART targets</a:t>
            </a:r>
            <a:endParaRPr lang="en-GB" dirty="0"/>
          </a:p>
        </p:txBody>
      </p:sp>
      <p:sp>
        <p:nvSpPr>
          <p:cNvPr id="3" name="Content Placeholder 2"/>
          <p:cNvSpPr>
            <a:spLocks noGrp="1"/>
          </p:cNvSpPr>
          <p:nvPr>
            <p:ph idx="1"/>
          </p:nvPr>
        </p:nvSpPr>
        <p:spPr>
          <a:xfrm>
            <a:off x="1154954" y="2603500"/>
            <a:ext cx="8825659" cy="3913678"/>
          </a:xfrm>
        </p:spPr>
        <p:txBody>
          <a:bodyPr>
            <a:normAutofit/>
          </a:bodyPr>
          <a:lstStyle/>
          <a:p>
            <a:r>
              <a:rPr lang="en-GB" dirty="0"/>
              <a:t>SPECIFIC: - DELIVERING A NEED TO THE MULTICULTURALLY DIVERSE SOCIETY FOR TRANSLATING SERVICES</a:t>
            </a:r>
          </a:p>
          <a:p>
            <a:r>
              <a:rPr lang="en-GB" dirty="0"/>
              <a:t>MEASURABLE:- THIS GOAL WILL BE MEASURED UPON THE SUCCESS OF THE ENTERPRISE,</a:t>
            </a:r>
          </a:p>
          <a:p>
            <a:r>
              <a:rPr lang="en-GB" dirty="0"/>
              <a:t>ATTAINABLE:- THIS IS A REALISTIC GOAL, REQUIRING MINIMAL FUNDING, DELIVERING A SERVICE TO AN EVER GROWING MULICULTURALLY DIVERSE SOCIETY.</a:t>
            </a:r>
          </a:p>
          <a:p>
            <a:r>
              <a:rPr lang="en-GB" dirty="0"/>
              <a:t>RELEVANT:-  THIS ENTERPRISE IS CURRENT AND IN TOUCH WITH THE NEEDS OF SOCIETY</a:t>
            </a:r>
          </a:p>
          <a:p>
            <a:r>
              <a:rPr lang="en-GB" dirty="0"/>
              <a:t>TIME-BOUND:-  THIS ENTERPRISE WILL RUN AS A PROJECT FOR ONE YEAR TO ESTABLISH A REALISTIC MARKET.  THE PROJECT HAS THE ABILITY TO BE ENTIRELY FLEXIBLE AND CAN ADJUST TO SUIT THE CLIMATE.</a:t>
            </a:r>
          </a:p>
          <a:p>
            <a:endParaRPr lang="en-GB" dirty="0"/>
          </a:p>
        </p:txBody>
      </p:sp>
    </p:spTree>
    <p:extLst>
      <p:ext uri="{BB962C8B-B14F-4D97-AF65-F5344CB8AC3E}">
        <p14:creationId xmlns:p14="http://schemas.microsoft.com/office/powerpoint/2010/main" val="607662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GANTT chart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39339" y="2373977"/>
            <a:ext cx="8977028" cy="3993571"/>
          </a:xfrm>
        </p:spPr>
      </p:pic>
    </p:spTree>
    <p:extLst>
      <p:ext uri="{BB962C8B-B14F-4D97-AF65-F5344CB8AC3E}">
        <p14:creationId xmlns:p14="http://schemas.microsoft.com/office/powerpoint/2010/main" val="3282485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194</TotalTime>
  <Words>1657</Words>
  <Application>Microsoft Office PowerPoint</Application>
  <PresentationFormat>Widescreen</PresentationFormat>
  <Paragraphs>190</Paragraphs>
  <Slides>28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Algerian</vt:lpstr>
      <vt:lpstr>Angsana New</vt:lpstr>
      <vt:lpstr>Arial</vt:lpstr>
      <vt:lpstr>Book Antiqua</vt:lpstr>
      <vt:lpstr>Century Gothic</vt:lpstr>
      <vt:lpstr>Garamond</vt:lpstr>
      <vt:lpstr>Wingdings 3</vt:lpstr>
      <vt:lpstr>Ion Boardroom</vt:lpstr>
      <vt:lpstr>Enterprise Business Proposal:  Translate 24</vt:lpstr>
      <vt:lpstr>Team Introduction</vt:lpstr>
      <vt:lpstr>Business Owner</vt:lpstr>
      <vt:lpstr>Mission Statement</vt:lpstr>
      <vt:lpstr>Description of product</vt:lpstr>
      <vt:lpstr>Skills</vt:lpstr>
      <vt:lpstr>Physical Resources</vt:lpstr>
      <vt:lpstr>BUSINESS LOCATION </vt:lpstr>
      <vt:lpstr>Financial Resources –Financial cost: start-up</vt:lpstr>
      <vt:lpstr>FINANCIAL COSTS: Ongoing</vt:lpstr>
      <vt:lpstr>NO BANK LOAN NEEDED!</vt:lpstr>
      <vt:lpstr>FUTURE COSTS</vt:lpstr>
      <vt:lpstr>Human Resources</vt:lpstr>
      <vt:lpstr>Sources to recruit the future employees:</vt:lpstr>
      <vt:lpstr>Qualifications!!!</vt:lpstr>
      <vt:lpstr>Interviews criteria!</vt:lpstr>
      <vt:lpstr> Pay strategy: </vt:lpstr>
      <vt:lpstr>Marketing- Target</vt:lpstr>
      <vt:lpstr>Questionnaire </vt:lpstr>
      <vt:lpstr>Continued… </vt:lpstr>
      <vt:lpstr>Pricing strategy</vt:lpstr>
      <vt:lpstr>Market position</vt:lpstr>
      <vt:lpstr>7 p’s</vt:lpstr>
      <vt:lpstr>Marketing the organisations</vt:lpstr>
      <vt:lpstr>Conclusion- SWOT analysis</vt:lpstr>
      <vt:lpstr>Action Plan</vt:lpstr>
      <vt:lpstr>SMART targets</vt:lpstr>
      <vt:lpstr>GANTT chart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Business Proposal:  Translate 24</dc:title>
  <dc:creator>SBSTablet28</dc:creator>
  <cp:lastModifiedBy>Monika Serafin (1710013)</cp:lastModifiedBy>
  <cp:revision>17</cp:revision>
  <dcterms:created xsi:type="dcterms:W3CDTF">2018-10-30T13:25:18Z</dcterms:created>
  <dcterms:modified xsi:type="dcterms:W3CDTF">2018-11-05T15:57:35Z</dcterms:modified>
</cp:coreProperties>
</file>