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9" r:id="rId3"/>
    <p:sldId id="257" r:id="rId4"/>
    <p:sldId id="258"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7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3724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04-Dec-23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2506768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3919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04-Dec-23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4530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0171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3868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9856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6617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321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9473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4656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2812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72535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04601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49872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5480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454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04-Dec-23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9056034"/>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6AC1B-8B98-4B16-B3D8-FDD9DBF818F6}"/>
              </a:ext>
            </a:extLst>
          </p:cNvPr>
          <p:cNvSpPr>
            <a:spLocks noGrp="1"/>
          </p:cNvSpPr>
          <p:nvPr>
            <p:ph type="ctrTitle"/>
          </p:nvPr>
        </p:nvSpPr>
        <p:spPr/>
        <p:txBody>
          <a:bodyPr/>
          <a:lstStyle/>
          <a:p>
            <a:endParaRPr lang="en-US" dirty="0"/>
          </a:p>
        </p:txBody>
      </p:sp>
      <p:sp>
        <p:nvSpPr>
          <p:cNvPr id="3" name="Subtitle 2">
            <a:extLst>
              <a:ext uri="{FF2B5EF4-FFF2-40B4-BE49-F238E27FC236}">
                <a16:creationId xmlns:a16="http://schemas.microsoft.com/office/drawing/2014/main" id="{C518DAE3-5D54-4832-A173-0E523AC7CF1F}"/>
              </a:ext>
            </a:extLst>
          </p:cNvPr>
          <p:cNvSpPr>
            <a:spLocks noGrp="1"/>
          </p:cNvSpPr>
          <p:nvPr>
            <p:ph type="subTitle" idx="1"/>
          </p:nvPr>
        </p:nvSpPr>
        <p:spPr>
          <a:xfrm>
            <a:off x="2804158" y="3647436"/>
            <a:ext cx="6815669" cy="2133603"/>
          </a:xfrm>
        </p:spPr>
        <p:txBody>
          <a:bodyPr>
            <a:normAutofit fontScale="47500" lnSpcReduction="20000"/>
          </a:bodyPr>
          <a:lstStyle/>
          <a:p>
            <a:r>
              <a:rPr lang="en-US" b="1" cap="all" dirty="0">
                <a:solidFill>
                  <a:srgbClr val="FF0000"/>
                </a:solidFill>
                <a:effectLst>
                  <a:outerShdw blurRad="38100" dist="38100" dir="2700000" algn="tl">
                    <a:srgbClr val="000000">
                      <a:alpha val="43000"/>
                    </a:srgbClr>
                  </a:outerShdw>
                </a:effectLst>
              </a:rPr>
              <a:t>MODULE: POPULATION HEALTH AND DIGITAL HEALTH PROMOTION</a:t>
            </a:r>
            <a:endParaRPr lang="en-US" dirty="0">
              <a:solidFill>
                <a:srgbClr val="FF0000"/>
              </a:solidFill>
            </a:endParaRPr>
          </a:p>
          <a:p>
            <a:r>
              <a:rPr lang="en-US" b="1" cap="all" dirty="0">
                <a:solidFill>
                  <a:srgbClr val="FF0000"/>
                </a:solidFill>
                <a:effectLst>
                  <a:outerShdw blurRad="38100" dist="38100" dir="2700000" algn="tl">
                    <a:srgbClr val="000000">
                      <a:alpha val="43000"/>
                    </a:srgbClr>
                  </a:outerShdw>
                </a:effectLst>
              </a:rPr>
              <a:t>MODULE CODE: LCHS7007</a:t>
            </a:r>
            <a:endParaRPr lang="en-US" dirty="0">
              <a:solidFill>
                <a:srgbClr val="FF0000"/>
              </a:solidFill>
            </a:endParaRPr>
          </a:p>
          <a:p>
            <a:r>
              <a:rPr lang="en-US" b="1" cap="all" dirty="0">
                <a:solidFill>
                  <a:srgbClr val="FF0000"/>
                </a:solidFill>
                <a:effectLst>
                  <a:outerShdw blurRad="38100" dist="38100" dir="2700000" algn="tl">
                    <a:srgbClr val="000000">
                      <a:alpha val="43000"/>
                    </a:srgbClr>
                  </a:outerShdw>
                </a:effectLst>
              </a:rPr>
              <a:t>LECTURER: DR DIOLA BIJLHOUT</a:t>
            </a:r>
            <a:endParaRPr lang="en-US" dirty="0">
              <a:solidFill>
                <a:srgbClr val="FF0000"/>
              </a:solidFill>
            </a:endParaRPr>
          </a:p>
          <a:p>
            <a:r>
              <a:rPr lang="en-US" cap="all" dirty="0">
                <a:solidFill>
                  <a:srgbClr val="FF0000"/>
                </a:solidFill>
                <a:effectLst>
                  <a:outerShdw blurRad="38100" dist="38100" dir="2700000" algn="tl">
                    <a:srgbClr val="000000">
                      <a:alpha val="43000"/>
                    </a:srgbClr>
                  </a:outerShdw>
                </a:effectLst>
              </a:rPr>
              <a:t> </a:t>
            </a:r>
            <a:endParaRPr lang="en-US" dirty="0">
              <a:solidFill>
                <a:srgbClr val="FF0000"/>
              </a:solidFill>
            </a:endParaRPr>
          </a:p>
          <a:p>
            <a:r>
              <a:rPr lang="en-US" cap="all" dirty="0">
                <a:solidFill>
                  <a:srgbClr val="FF0000"/>
                </a:solidFill>
                <a:effectLst>
                  <a:outerShdw blurRad="38100" dist="38100" dir="2700000" algn="tl">
                    <a:srgbClr val="000000">
                      <a:alpha val="43000"/>
                    </a:srgbClr>
                  </a:outerShdw>
                </a:effectLst>
              </a:rPr>
              <a:t> </a:t>
            </a:r>
            <a:endParaRPr lang="en-US" dirty="0">
              <a:solidFill>
                <a:srgbClr val="FF0000"/>
              </a:solidFill>
            </a:endParaRPr>
          </a:p>
          <a:p>
            <a:r>
              <a:rPr lang="en-US" cap="all" dirty="0">
                <a:solidFill>
                  <a:srgbClr val="FF0000"/>
                </a:solidFill>
                <a:effectLst>
                  <a:outerShdw blurRad="38100" dist="38100" dir="2700000" algn="tl">
                    <a:srgbClr val="000000">
                      <a:alpha val="43000"/>
                    </a:srgbClr>
                  </a:outerShdw>
                </a:effectLst>
              </a:rPr>
              <a:t>STUDENT NAME: AHAMMED SHAHEEM CHERIKKALLINMEL </a:t>
            </a:r>
            <a:endParaRPr lang="en-US" dirty="0">
              <a:solidFill>
                <a:srgbClr val="FF0000"/>
              </a:solidFill>
            </a:endParaRPr>
          </a:p>
          <a:p>
            <a:r>
              <a:rPr lang="en-US" cap="all" dirty="0">
                <a:solidFill>
                  <a:srgbClr val="FF0000"/>
                </a:solidFill>
                <a:effectLst>
                  <a:outerShdw blurRad="38100" dist="38100" dir="2700000" algn="tl">
                    <a:srgbClr val="000000">
                      <a:alpha val="43000"/>
                    </a:srgbClr>
                  </a:outerShdw>
                </a:effectLst>
              </a:rPr>
              <a:t>STUDENT ID: 2022411811</a:t>
            </a:r>
            <a:endParaRPr lang="en-US" dirty="0">
              <a:solidFill>
                <a:srgbClr val="FF0000"/>
              </a:solidFill>
            </a:endParaRPr>
          </a:p>
          <a:p>
            <a:r>
              <a:rPr lang="en-US" cap="all" dirty="0">
                <a:solidFill>
                  <a:srgbClr val="FF0000"/>
                </a:solidFill>
                <a:effectLst>
                  <a:outerShdw blurRad="38100" dist="38100" dir="2700000" algn="tl">
                    <a:srgbClr val="000000">
                      <a:alpha val="43000"/>
                    </a:srgbClr>
                  </a:outerShdw>
                </a:effectLst>
              </a:rPr>
              <a:t> </a:t>
            </a:r>
            <a:endParaRPr lang="en-US" dirty="0">
              <a:solidFill>
                <a:srgbClr val="FF0000"/>
              </a:solidFill>
            </a:endParaRPr>
          </a:p>
          <a:p>
            <a:r>
              <a:rPr lang="en-US" b="1" dirty="0">
                <a:solidFill>
                  <a:srgbClr val="FF0000"/>
                </a:solidFill>
              </a:rPr>
              <a:t> </a:t>
            </a:r>
            <a:endParaRPr lang="en-US" dirty="0">
              <a:solidFill>
                <a:srgbClr val="FF0000"/>
              </a:solidFill>
            </a:endParaRPr>
          </a:p>
          <a:p>
            <a:endParaRPr lang="en-US" dirty="0"/>
          </a:p>
        </p:txBody>
      </p:sp>
    </p:spTree>
    <p:extLst>
      <p:ext uri="{BB962C8B-B14F-4D97-AF65-F5344CB8AC3E}">
        <p14:creationId xmlns:p14="http://schemas.microsoft.com/office/powerpoint/2010/main" val="3736349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7BCE9C-85A6-4EF4-8071-C4BFE8E3AB2E}"/>
              </a:ext>
            </a:extLst>
          </p:cNvPr>
          <p:cNvSpPr/>
          <p:nvPr/>
        </p:nvSpPr>
        <p:spPr>
          <a:xfrm>
            <a:off x="711200" y="680720"/>
            <a:ext cx="10840720" cy="4847994"/>
          </a:xfrm>
          <a:prstGeom prst="rect">
            <a:avLst/>
          </a:prstGeom>
        </p:spPr>
        <p:txBody>
          <a:bodyPr wrap="square">
            <a:spAutoFit/>
          </a:bodyPr>
          <a:lstStyle/>
          <a:p>
            <a:r>
              <a:rPr lang="en-US" sz="2400" b="1" dirty="0">
                <a:solidFill>
                  <a:schemeClr val="accent2"/>
                </a:solidFill>
                <a:latin typeface="Arial" panose="020B0604020202020204" pitchFamily="34" charset="0"/>
                <a:cs typeface="Arial" panose="020B0604020202020204" pitchFamily="34" charset="0"/>
              </a:rPr>
              <a:t>PRECEDE-PROCEED MODEL </a:t>
            </a:r>
          </a:p>
          <a:p>
            <a:endParaRPr lang="en-US" sz="2400" b="1" dirty="0">
              <a:solidFill>
                <a:schemeClr val="accent2"/>
              </a:solidFill>
              <a:latin typeface="Arial" panose="020B0604020202020204" pitchFamily="34" charset="0"/>
              <a:cs typeface="Arial" panose="020B0604020202020204" pitchFamily="34" charset="0"/>
            </a:endParaRPr>
          </a:p>
          <a:p>
            <a:pPr algn="just">
              <a:lnSpc>
                <a:spcPct val="150000"/>
              </a:lnSpc>
            </a:pPr>
            <a:r>
              <a:rPr lang="en-US" sz="1600" dirty="0">
                <a:latin typeface="Arial" panose="020B0604020202020204" pitchFamily="34" charset="0"/>
                <a:cs typeface="Arial" panose="020B0604020202020204" pitchFamily="34" charset="0"/>
              </a:rPr>
              <a:t>The PRECEDE-PROCEED model is a widely used framework in health promotion and planning, providing a structured approach to designing, implementing, and evaluating health promotion programs. The model consists of two main components: the PRECEDE (Predisposing, Reinforcing, and Enabling Constructs in Educational Diagnosis and Evaluation) phase and the PROCEED (Policy, Regulatory, and Organizational Constructs in Educational and Environmental Development) phase. The goal of this PRECEDE-PROCEED model application for childhood obesity is to effectively address the multiple natures of the problem by taking into account </a:t>
            </a:r>
            <a:r>
              <a:rPr lang="en-US" sz="1600" dirty="0" err="1">
                <a:latin typeface="Arial" panose="020B0604020202020204" pitchFamily="34" charset="0"/>
                <a:cs typeface="Arial" panose="020B0604020202020204" pitchFamily="34" charset="0"/>
              </a:rPr>
              <a:t>behavioural</a:t>
            </a:r>
            <a:r>
              <a:rPr lang="en-US" sz="1600" dirty="0">
                <a:latin typeface="Arial" panose="020B0604020202020204" pitchFamily="34" charset="0"/>
                <a:cs typeface="Arial" panose="020B0604020202020204" pitchFamily="34" charset="0"/>
              </a:rPr>
              <a:t>, social, and environmental components in addition to </a:t>
            </a:r>
            <a:r>
              <a:rPr lang="en-US" sz="1600" dirty="0" err="1">
                <a:latin typeface="Arial" panose="020B0604020202020204" pitchFamily="34" charset="0"/>
                <a:cs typeface="Arial" panose="020B0604020202020204" pitchFamily="34" charset="0"/>
              </a:rPr>
              <a:t>utilising</a:t>
            </a:r>
            <a:r>
              <a:rPr lang="en-US" sz="1600" dirty="0">
                <a:latin typeface="Arial" panose="020B0604020202020204" pitchFamily="34" charset="0"/>
                <a:cs typeface="Arial" panose="020B0604020202020204" pitchFamily="34" charset="0"/>
              </a:rPr>
              <a:t> technology for effective engagement and education. Ongoing assessment guarantees that interventions are continuously improved based on input and results from the real world.</a:t>
            </a:r>
          </a:p>
          <a:p>
            <a:pPr algn="just">
              <a:lnSpc>
                <a:spcPct val="150000"/>
              </a:lnSpc>
            </a:pPr>
            <a:r>
              <a:rPr lang="en-US" sz="1600" dirty="0">
                <a:latin typeface="Arial" panose="020B0604020202020204" pitchFamily="34" charset="0"/>
                <a:cs typeface="Arial" panose="020B0604020202020204" pitchFamily="34" charset="0"/>
              </a:rPr>
              <a:t>In the context of addressing childhood obesity in the 6–12 age range, the model involves a systematic and comprehensive approach to understanding, planning, implementing, and evaluating interventions. Here's how each phase of the model can be applied:</a:t>
            </a:r>
          </a:p>
        </p:txBody>
      </p:sp>
    </p:spTree>
    <p:extLst>
      <p:ext uri="{BB962C8B-B14F-4D97-AF65-F5344CB8AC3E}">
        <p14:creationId xmlns:p14="http://schemas.microsoft.com/office/powerpoint/2010/main" val="1298058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67FE81-4F82-4E0D-B1D9-433940DB2C02}"/>
              </a:ext>
            </a:extLst>
          </p:cNvPr>
          <p:cNvSpPr/>
          <p:nvPr/>
        </p:nvSpPr>
        <p:spPr>
          <a:xfrm>
            <a:off x="944880" y="751840"/>
            <a:ext cx="10657840" cy="4657685"/>
          </a:xfrm>
          <a:prstGeom prst="rect">
            <a:avLst/>
          </a:prstGeom>
        </p:spPr>
        <p:txBody>
          <a:bodyPr wrap="square">
            <a:spAutoFit/>
          </a:bodyPr>
          <a:lstStyle/>
          <a:p>
            <a:pPr algn="just">
              <a:lnSpc>
                <a:spcPct val="150000"/>
              </a:lnSpc>
            </a:pPr>
            <a:r>
              <a:rPr lang="en-US" dirty="0">
                <a:latin typeface="Arial" panose="020B0604020202020204" pitchFamily="34" charset="0"/>
                <a:cs typeface="Arial" panose="020B0604020202020204" pitchFamily="34" charset="0"/>
              </a:rPr>
              <a:t> </a:t>
            </a:r>
            <a:endParaRPr lang="en-US" sz="2400" b="1" dirty="0">
              <a:solidFill>
                <a:schemeClr val="accent2"/>
              </a:solidFill>
              <a:latin typeface="Arial" panose="020B0604020202020204" pitchFamily="34" charset="0"/>
              <a:cs typeface="Arial" panose="020B0604020202020204" pitchFamily="34" charset="0"/>
            </a:endParaRPr>
          </a:p>
          <a:p>
            <a:pPr algn="just">
              <a:lnSpc>
                <a:spcPct val="150000"/>
              </a:lnSpc>
            </a:pPr>
            <a:r>
              <a:rPr lang="en-US" sz="2000" b="1" dirty="0">
                <a:solidFill>
                  <a:schemeClr val="accent1"/>
                </a:solidFill>
                <a:latin typeface="Arial" panose="020B0604020202020204" pitchFamily="34" charset="0"/>
                <a:cs typeface="Arial" panose="020B0604020202020204" pitchFamily="34" charset="0"/>
              </a:rPr>
              <a:t>PRECEDE Phase:</a:t>
            </a:r>
          </a:p>
          <a:p>
            <a:pPr algn="just">
              <a:lnSpc>
                <a:spcPct val="150000"/>
              </a:lnSpc>
            </a:pPr>
            <a:r>
              <a:rPr lang="en-US" sz="1600" b="1" dirty="0">
                <a:latin typeface="Arial" panose="020B0604020202020204" pitchFamily="34" charset="0"/>
                <a:cs typeface="Arial" panose="020B0604020202020204" pitchFamily="34" charset="0"/>
              </a:rPr>
              <a:t>1. Social Assessment:</a:t>
            </a:r>
            <a:endParaRPr lang="en-US"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Examine cultural attitudes and community perspectives on health education and childhood obesity (Green &amp; </a:t>
            </a:r>
            <a:r>
              <a:rPr lang="en-US" sz="1600" dirty="0" err="1">
                <a:latin typeface="Arial" panose="020B0604020202020204" pitchFamily="34" charset="0"/>
                <a:cs typeface="Arial" panose="020B0604020202020204" pitchFamily="34" charset="0"/>
              </a:rPr>
              <a:t>Kreuter</a:t>
            </a:r>
            <a:r>
              <a:rPr lang="en-US" sz="1600" dirty="0">
                <a:latin typeface="Arial" panose="020B0604020202020204" pitchFamily="34" charset="0"/>
                <a:cs typeface="Arial" panose="020B0604020202020204" pitchFamily="34" charset="0"/>
              </a:rPr>
              <a:t>, 2005).</a:t>
            </a:r>
          </a:p>
          <a:p>
            <a:pPr marL="285750" indent="-285750" algn="just">
              <a:lnSpc>
                <a:spcPct val="150000"/>
              </a:lnSpc>
              <a:buFont typeface="Arial" panose="020B0604020202020204" pitchFamily="34" charset="0"/>
              <a:buChar char="•"/>
            </a:pPr>
            <a:r>
              <a:rPr lang="en-US" sz="1600" dirty="0" err="1">
                <a:latin typeface="Arial" panose="020B0604020202020204" pitchFamily="34" charset="0"/>
                <a:cs typeface="Arial" panose="020B0604020202020204" pitchFamily="34" charset="0"/>
              </a:rPr>
              <a:t>Recognise</a:t>
            </a:r>
            <a:r>
              <a:rPr lang="en-US" sz="1600" dirty="0">
                <a:latin typeface="Arial" panose="020B0604020202020204" pitchFamily="34" charset="0"/>
                <a:cs typeface="Arial" panose="020B0604020202020204" pitchFamily="34" charset="0"/>
              </a:rPr>
              <a:t> social factors influencing children's adverse lifestyle choices.</a:t>
            </a:r>
            <a:r>
              <a:rPr lang="en-US" sz="1600" b="1" dirty="0">
                <a:latin typeface="Arial" panose="020B0604020202020204" pitchFamily="34" charset="0"/>
                <a:cs typeface="Arial" panose="020B0604020202020204" pitchFamily="34" charset="0"/>
              </a:rPr>
              <a:t> </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Conduct surveys and focus groups (Green &amp; </a:t>
            </a:r>
            <a:r>
              <a:rPr lang="en-US" sz="1600" dirty="0" err="1">
                <a:latin typeface="Arial" panose="020B0604020202020204" pitchFamily="34" charset="0"/>
                <a:cs typeface="Arial" panose="020B0604020202020204" pitchFamily="34" charset="0"/>
              </a:rPr>
              <a:t>Kreuter</a:t>
            </a:r>
            <a:r>
              <a:rPr lang="en-US" sz="1600" dirty="0">
                <a:latin typeface="Arial" panose="020B0604020202020204" pitchFamily="34" charset="0"/>
                <a:cs typeface="Arial" panose="020B0604020202020204" pitchFamily="34" charset="0"/>
              </a:rPr>
              <a:t>, 2005) to explore parental beliefs, community norms, and cultural attitudes towards diet and physical activity.</a:t>
            </a:r>
            <a:endParaRPr lang="en-US" sz="1600" b="1" dirty="0">
              <a:latin typeface="Arial" panose="020B0604020202020204" pitchFamily="34" charset="0"/>
              <a:cs typeface="Arial" panose="020B0604020202020204" pitchFamily="34" charset="0"/>
            </a:endParaRPr>
          </a:p>
          <a:p>
            <a:pPr algn="just">
              <a:lnSpc>
                <a:spcPct val="150000"/>
              </a:lnSpc>
            </a:pPr>
            <a:r>
              <a:rPr lang="en-US" sz="1600" b="1" dirty="0">
                <a:latin typeface="Arial" panose="020B0604020202020204" pitchFamily="34" charset="0"/>
                <a:cs typeface="Arial" panose="020B0604020202020204" pitchFamily="34" charset="0"/>
              </a:rPr>
              <a:t>2. Epidemiological Evaluation:</a:t>
            </a:r>
            <a:endParaRPr lang="en-US"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Look at the incidence and patterns of childhood obesity in the age range (Glanz et al., 2008).</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Identify specific risk factors like sedentary habits and eating patterns.</a:t>
            </a:r>
          </a:p>
          <a:p>
            <a:pPr algn="just">
              <a:lnSpc>
                <a:spcPct val="150000"/>
              </a:lnSpc>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4853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4950EF-960E-4AA2-85B3-189D07CB2A3A}"/>
              </a:ext>
            </a:extLst>
          </p:cNvPr>
          <p:cNvSpPr/>
          <p:nvPr/>
        </p:nvSpPr>
        <p:spPr>
          <a:xfrm>
            <a:off x="670560" y="579120"/>
            <a:ext cx="10728960" cy="521732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Gather data on obesity rates, sedentary behaviors, and dietary patterns among children aged 6-12 (Glanz et al., 2008) in the target community.</a:t>
            </a:r>
          </a:p>
          <a:p>
            <a:pPr algn="just">
              <a:lnSpc>
                <a:spcPct val="150000"/>
              </a:lnSpc>
            </a:pPr>
            <a:r>
              <a:rPr lang="en-US" sz="1600" b="1" dirty="0">
                <a:latin typeface="Arial" panose="020B0604020202020204" pitchFamily="34" charset="0"/>
                <a:cs typeface="Arial" panose="020B0604020202020204" pitchFamily="34" charset="0"/>
              </a:rPr>
              <a:t>3. Behavioral and Environmental Assessment:</a:t>
            </a:r>
            <a:endParaRPr lang="en-US"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Explore current behaviors related to food, physical activity, and health in children aged 6 to 12 years.</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Analyze environmental factors, including access to good nutrition and opportunities for physical activity.</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Assess children's daily activities, dietary habits, and the availability of recreational spaces in the community (McLeroy et al., 1988).</a:t>
            </a:r>
          </a:p>
          <a:p>
            <a:pPr algn="just">
              <a:lnSpc>
                <a:spcPct val="150000"/>
              </a:lnSpc>
            </a:pPr>
            <a:r>
              <a:rPr lang="en-US" sz="1600" b="1" dirty="0">
                <a:latin typeface="Arial" panose="020B0604020202020204" pitchFamily="34" charset="0"/>
                <a:cs typeface="Arial" panose="020B0604020202020204" pitchFamily="34" charset="0"/>
              </a:rPr>
              <a:t> </a:t>
            </a:r>
            <a:r>
              <a:rPr lang="en-US" b="1" dirty="0">
                <a:solidFill>
                  <a:schemeClr val="accent2"/>
                </a:solidFill>
                <a:latin typeface="Arial" panose="020B0604020202020204" pitchFamily="34" charset="0"/>
                <a:cs typeface="Arial" panose="020B0604020202020204" pitchFamily="34" charset="0"/>
              </a:rPr>
              <a:t>PROCEED Phase</a:t>
            </a:r>
            <a:r>
              <a:rPr lang="en-US" sz="1600" b="1" dirty="0">
                <a:latin typeface="Arial" panose="020B0604020202020204" pitchFamily="34" charset="0"/>
                <a:cs typeface="Arial" panose="020B0604020202020204" pitchFamily="34" charset="0"/>
              </a:rPr>
              <a:t>:</a:t>
            </a:r>
          </a:p>
          <a:p>
            <a:pPr algn="just">
              <a:lnSpc>
                <a:spcPct val="150000"/>
              </a:lnSpc>
            </a:pPr>
            <a:r>
              <a:rPr lang="en-US" sz="1600" b="1" dirty="0">
                <a:latin typeface="Arial" panose="020B0604020202020204" pitchFamily="34" charset="0"/>
                <a:cs typeface="Arial" panose="020B0604020202020204" pitchFamily="34" charset="0"/>
              </a:rPr>
              <a:t>4. Management Training and Promotion:</a:t>
            </a:r>
            <a:endParaRPr lang="en-US"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Assess the availability of health-related educational resources in the community.</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Review existing organizational structures, such as schools and community centers, supporting health education programs.</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Collaborate with schools and community centers to integrate obesity prevention into the curriculum and extracurricular activities (Green &amp; </a:t>
            </a:r>
            <a:r>
              <a:rPr lang="en-US" sz="1600" dirty="0" err="1">
                <a:latin typeface="Arial" panose="020B0604020202020204" pitchFamily="34" charset="0"/>
                <a:cs typeface="Arial" panose="020B0604020202020204" pitchFamily="34" charset="0"/>
              </a:rPr>
              <a:t>Kreuter</a:t>
            </a:r>
            <a:r>
              <a:rPr lang="en-US" sz="1600" dirty="0">
                <a:latin typeface="Arial" panose="020B0604020202020204" pitchFamily="34" charset="0"/>
                <a:cs typeface="Arial" panose="020B0604020202020204" pitchFamily="34" charset="0"/>
              </a:rPr>
              <a:t>, 2005).</a:t>
            </a:r>
          </a:p>
        </p:txBody>
      </p:sp>
    </p:spTree>
    <p:extLst>
      <p:ext uri="{BB962C8B-B14F-4D97-AF65-F5344CB8AC3E}">
        <p14:creationId xmlns:p14="http://schemas.microsoft.com/office/powerpoint/2010/main" val="1151619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920AA4-503F-4059-B7F7-303234E93BE4}"/>
              </a:ext>
            </a:extLst>
          </p:cNvPr>
          <p:cNvSpPr/>
          <p:nvPr/>
        </p:nvSpPr>
        <p:spPr>
          <a:xfrm>
            <a:off x="802640" y="822960"/>
            <a:ext cx="10576560" cy="5586145"/>
          </a:xfrm>
          <a:prstGeom prst="rect">
            <a:avLst/>
          </a:prstGeom>
        </p:spPr>
        <p:txBody>
          <a:bodyPr wrap="square">
            <a:spAutoFit/>
          </a:bodyPr>
          <a:lstStyle/>
          <a:p>
            <a:pPr algn="just">
              <a:lnSpc>
                <a:spcPct val="150000"/>
              </a:lnSpc>
            </a:pPr>
            <a:r>
              <a:rPr lang="en-US" sz="1600" b="1" dirty="0">
                <a:latin typeface="Arial" panose="020B0604020202020204" pitchFamily="34" charset="0"/>
                <a:cs typeface="Arial" panose="020B0604020202020204" pitchFamily="34" charset="0"/>
              </a:rPr>
              <a:t>5. Implementation:</a:t>
            </a:r>
            <a:endParaRPr lang="en-US"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Develop interactive AI-based learning interventions using interactive animation languages and AI PIN technology.</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Conduct community activities like workshops and seminars to disseminate health education in schools and community meeting places.</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Create age-appropriate, interactive educational modules using AI technology (Rosenstock, 1999), animated voice prompts, and </a:t>
            </a:r>
            <a:r>
              <a:rPr lang="en-US" sz="1600" dirty="0" err="1">
                <a:latin typeface="Arial" panose="020B0604020202020204" pitchFamily="34" charset="0"/>
                <a:cs typeface="Arial" panose="020B0604020202020204" pitchFamily="34" charset="0"/>
              </a:rPr>
              <a:t>personalised</a:t>
            </a:r>
            <a:r>
              <a:rPr lang="en-US" sz="1600" dirty="0">
                <a:latin typeface="Arial" panose="020B0604020202020204" pitchFamily="34" charset="0"/>
                <a:cs typeface="Arial" panose="020B0604020202020204" pitchFamily="34" charset="0"/>
              </a:rPr>
              <a:t> learning experiences to engage children in learning about nutrition and physical activity.</a:t>
            </a:r>
          </a:p>
          <a:p>
            <a:pPr algn="just">
              <a:lnSpc>
                <a:spcPct val="150000"/>
              </a:lnSpc>
            </a:pPr>
            <a:r>
              <a:rPr lang="en-US" sz="1600" b="1" dirty="0">
                <a:latin typeface="Arial" panose="020B0604020202020204" pitchFamily="34" charset="0"/>
                <a:cs typeface="Arial" panose="020B0604020202020204" pitchFamily="34" charset="0"/>
              </a:rPr>
              <a:t>6. Process Evaluation:</a:t>
            </a:r>
            <a:endParaRPr lang="en-US" sz="16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Continuously assess the effectiveness of AI interventions through user feedback and engagement metrics. </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Use feedback mechanisms, surveys, and engagement metrics to monitor the adoption and impact of AI-based interventions. Modify interventions based on user feedback to enhance effectiveness (</a:t>
            </a:r>
            <a:r>
              <a:rPr lang="en-US" sz="1600" dirty="0" err="1">
                <a:latin typeface="Arial" panose="020B0604020202020204" pitchFamily="34" charset="0"/>
                <a:cs typeface="Arial" panose="020B0604020202020204" pitchFamily="34" charset="0"/>
              </a:rPr>
              <a:t>Steckler</a:t>
            </a:r>
            <a:r>
              <a:rPr lang="en-US" sz="1600" dirty="0">
                <a:latin typeface="Arial" panose="020B0604020202020204" pitchFamily="34" charset="0"/>
                <a:cs typeface="Arial" panose="020B0604020202020204" pitchFamily="34" charset="0"/>
              </a:rPr>
              <a:t> &amp; </a:t>
            </a:r>
            <a:r>
              <a:rPr lang="en-US" sz="1600" dirty="0" err="1">
                <a:latin typeface="Arial" panose="020B0604020202020204" pitchFamily="34" charset="0"/>
                <a:cs typeface="Arial" panose="020B0604020202020204" pitchFamily="34" charset="0"/>
              </a:rPr>
              <a:t>Linnan</a:t>
            </a:r>
            <a:r>
              <a:rPr lang="en-US" sz="1600" dirty="0">
                <a:latin typeface="Arial" panose="020B0604020202020204" pitchFamily="34" charset="0"/>
                <a:cs typeface="Arial" panose="020B0604020202020204" pitchFamily="34" charset="0"/>
              </a:rPr>
              <a:t>, 2002)</a:t>
            </a:r>
          </a:p>
          <a:p>
            <a:pPr marL="285750" indent="-28575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Modify interventions based on continuous evaluation results to enhance effectiveness (Green and </a:t>
            </a:r>
            <a:r>
              <a:rPr lang="en-US" sz="1600" dirty="0" err="1">
                <a:latin typeface="Arial" panose="020B0604020202020204" pitchFamily="34" charset="0"/>
                <a:cs typeface="Arial" panose="020B0604020202020204" pitchFamily="34" charset="0"/>
              </a:rPr>
              <a:t>Kreuter</a:t>
            </a:r>
            <a:r>
              <a:rPr lang="en-US" sz="1600" dirty="0">
                <a:latin typeface="Arial" panose="020B0604020202020204" pitchFamily="34" charset="0"/>
                <a:cs typeface="Arial" panose="020B0604020202020204" pitchFamily="34" charset="0"/>
              </a:rPr>
              <a:t>, 2005).</a:t>
            </a: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9283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B5838F1-461B-4271-8DCA-903969506063}"/>
              </a:ext>
            </a:extLst>
          </p:cNvPr>
          <p:cNvSpPr/>
          <p:nvPr/>
        </p:nvSpPr>
        <p:spPr>
          <a:xfrm>
            <a:off x="721360" y="1117600"/>
            <a:ext cx="10637520" cy="3739998"/>
          </a:xfrm>
          <a:prstGeom prst="rect">
            <a:avLst/>
          </a:prstGeom>
        </p:spPr>
        <p:txBody>
          <a:bodyPr wrap="square">
            <a:spAutoFit/>
          </a:bodyPr>
          <a:lstStyle/>
          <a:p>
            <a:pPr algn="just">
              <a:lnSpc>
                <a:spcPct val="150000"/>
              </a:lnSpc>
            </a:pPr>
            <a:r>
              <a:rPr lang="en-US" sz="1600" b="1" dirty="0">
                <a:latin typeface="Arial" panose="020B0604020202020204" pitchFamily="34" charset="0"/>
                <a:cs typeface="Arial" panose="020B0604020202020204" pitchFamily="34" charset="0"/>
              </a:rPr>
              <a:t>7. Evaluation of Results:</a:t>
            </a:r>
            <a:endParaRPr lang="en-US" sz="16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Assess the impact of interventions on knowledge, attitudes, and behaviors related to childhood obesity.</a:t>
            </a:r>
          </a:p>
          <a:p>
            <a:pPr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Measure changes in childhood obesity rates over time and link these changes to interventions (</a:t>
            </a:r>
            <a:r>
              <a:rPr lang="en-US" sz="1600" dirty="0" err="1">
                <a:latin typeface="Arial" panose="020B0604020202020204" pitchFamily="34" charset="0"/>
                <a:cs typeface="Arial" panose="020B0604020202020204" pitchFamily="34" charset="0"/>
              </a:rPr>
              <a:t>Linnan</a:t>
            </a:r>
            <a:r>
              <a:rPr lang="en-US" sz="1600" dirty="0">
                <a:latin typeface="Arial" panose="020B0604020202020204" pitchFamily="34" charset="0"/>
                <a:cs typeface="Arial" panose="020B0604020202020204" pitchFamily="34" charset="0"/>
              </a:rPr>
              <a:t> &amp; </a:t>
            </a:r>
            <a:r>
              <a:rPr lang="en-US" sz="1600" dirty="0" err="1">
                <a:latin typeface="Arial" panose="020B0604020202020204" pitchFamily="34" charset="0"/>
                <a:cs typeface="Arial" panose="020B0604020202020204" pitchFamily="34" charset="0"/>
              </a:rPr>
              <a:t>Steckler</a:t>
            </a:r>
            <a:r>
              <a:rPr lang="en-US" sz="1600" dirty="0">
                <a:latin typeface="Arial" panose="020B0604020202020204" pitchFamily="34" charset="0"/>
                <a:cs typeface="Arial" panose="020B0604020202020204" pitchFamily="34" charset="0"/>
              </a:rPr>
              <a:t>, 2002)..</a:t>
            </a:r>
          </a:p>
          <a:p>
            <a:pPr algn="just">
              <a:lnSpc>
                <a:spcPct val="150000"/>
              </a:lnSpc>
            </a:pPr>
            <a:endParaRPr lang="en-US" sz="1600" dirty="0">
              <a:latin typeface="Arial" panose="020B0604020202020204" pitchFamily="34" charset="0"/>
              <a:cs typeface="Arial" panose="020B0604020202020204" pitchFamily="34" charset="0"/>
            </a:endParaRPr>
          </a:p>
          <a:p>
            <a:pPr algn="just">
              <a:lnSpc>
                <a:spcPct val="150000"/>
              </a:lnSpc>
            </a:pPr>
            <a:r>
              <a:rPr lang="en-US" sz="1600" b="1" dirty="0">
                <a:latin typeface="Arial" panose="020B0604020202020204" pitchFamily="34" charset="0"/>
                <a:cs typeface="Arial" panose="020B0604020202020204" pitchFamily="34" charset="0"/>
              </a:rPr>
              <a:t>Technical Integration:</a:t>
            </a:r>
            <a:endParaRPr lang="en-US" sz="16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US" sz="1600" dirty="0" err="1">
                <a:latin typeface="Arial" panose="020B0604020202020204" pitchFamily="34" charset="0"/>
                <a:cs typeface="Arial" panose="020B0604020202020204" pitchFamily="34" charset="0"/>
              </a:rPr>
              <a:t>Utilise</a:t>
            </a:r>
            <a:r>
              <a:rPr lang="en-US" sz="1600" dirty="0">
                <a:latin typeface="Arial" panose="020B0604020202020204" pitchFamily="34" charset="0"/>
                <a:cs typeface="Arial" panose="020B0604020202020204" pitchFamily="34" charset="0"/>
              </a:rPr>
              <a:t> PIN AI technology and animated voice prompts to improve educational access, application, and effectiveness.</a:t>
            </a:r>
          </a:p>
          <a:p>
            <a:pPr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AI PIN provides a </a:t>
            </a:r>
            <a:r>
              <a:rPr lang="en-US" sz="1600" dirty="0" err="1">
                <a:latin typeface="Arial" panose="020B0604020202020204" pitchFamily="34" charset="0"/>
                <a:cs typeface="Arial" panose="020B0604020202020204" pitchFamily="34" charset="0"/>
              </a:rPr>
              <a:t>personalised</a:t>
            </a:r>
            <a:r>
              <a:rPr lang="en-US" sz="1600" dirty="0">
                <a:latin typeface="Arial" panose="020B0604020202020204" pitchFamily="34" charset="0"/>
                <a:cs typeface="Arial" panose="020B0604020202020204" pitchFamily="34" charset="0"/>
              </a:rPr>
              <a:t> and interactive learning experience, enhancing children's engagement.</a:t>
            </a:r>
          </a:p>
          <a:p>
            <a:pPr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Cartoon voices add to the fun and make educational content more relatable and memorable. (Craig et al., 2008).</a:t>
            </a:r>
          </a:p>
        </p:txBody>
      </p:sp>
    </p:spTree>
    <p:extLst>
      <p:ext uri="{BB962C8B-B14F-4D97-AF65-F5344CB8AC3E}">
        <p14:creationId xmlns:p14="http://schemas.microsoft.com/office/powerpoint/2010/main" val="6251011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Organic</Template>
  <TotalTime>81</TotalTime>
  <Words>708</Words>
  <Application>Microsoft Office PowerPoint</Application>
  <PresentationFormat>Widescreen</PresentationFormat>
  <Paragraphs>48</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Garamond</vt:lpstr>
      <vt:lpstr>Organic</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Hasanath Jahan VP</dc:creator>
  <cp:lastModifiedBy>Hasanath Jahan VP</cp:lastModifiedBy>
  <cp:revision>9</cp:revision>
  <dcterms:created xsi:type="dcterms:W3CDTF">2023-12-04T22:59:00Z</dcterms:created>
  <dcterms:modified xsi:type="dcterms:W3CDTF">2023-12-05T00:20:57Z</dcterms:modified>
</cp:coreProperties>
</file>