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3" r:id="rId1"/>
  </p:sldMasterIdLst>
  <p:sldIdLst>
    <p:sldId id="256" r:id="rId2"/>
    <p:sldId id="264" r:id="rId3"/>
    <p:sldId id="258" r:id="rId4"/>
    <p:sldId id="268" r:id="rId5"/>
    <p:sldId id="260" r:id="rId6"/>
    <p:sldId id="261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43B67C-1FF7-8B3E-62C1-3C98DCDF191C}" v="195" dt="2024-03-05T10:30:11.007"/>
    <p1510:client id="{14174075-5E1E-F9CF-0D78-C0E07B55FB74}" v="38" dt="2024-03-05T22:13:38.772"/>
    <p1510:client id="{1754F46C-9CCF-F615-CB0F-C80B9806DC9D}" v="134" dt="2024-03-05T10:55:03.261"/>
    <p1510:client id="{385438EA-28CA-2D29-9E00-F7744D484921}" v="100" dt="2024-03-07T00:47:04.344"/>
    <p1510:client id="{3C083236-20D9-16BD-3117-A510427B0A9C}" v="1009" dt="2024-03-05T16:12:34.492"/>
    <p1510:client id="{6A4D958D-FC85-BE7C-9350-7605A82D2729}" v="415" dt="2024-03-06T22:31:59.482"/>
    <p1510:client id="{75994D16-B1A4-6DC9-FA41-D9BCF518A80B}" v="171" dt="2024-03-06T10:06:23.316"/>
    <p1510:client id="{87C49646-EB86-1D32-5F4C-8D8358CF6074}" v="46" dt="2024-03-06T15:38:12.181"/>
    <p1510:client id="{B51E96BD-B5FE-1CA2-EEC3-0B709621F35F}" v="23" dt="2024-03-07T08:22:12.052"/>
    <p1510:client id="{E351A0CB-208A-2962-6CB8-5D83B606A563}" v="4" dt="2024-03-07T08:36:00.9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5"/>
    <p:restoredTop sz="94716"/>
  </p:normalViewPr>
  <p:slideViewPr>
    <p:cSldViewPr snapToGrid="0">
      <p:cViewPr varScale="1">
        <p:scale>
          <a:sx n="116" d="100"/>
          <a:sy n="116" d="100"/>
        </p:scale>
        <p:origin x="192" y="9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F5EC0A-6876-45C7-91C7-4B54F685C3E7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450093E-E66D-4EAF-BD5D-6A564472EFC1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Asylum residents allocated in country sides away from society</a:t>
          </a:r>
        </a:p>
      </dgm:t>
    </dgm:pt>
    <dgm:pt modelId="{6DE9FB7C-CF16-4F1A-8377-AD3F97E9EBEA}" type="parTrans" cxnId="{A6C95E29-6EA1-404E-8834-0C71A3C36E0D}">
      <dgm:prSet/>
      <dgm:spPr/>
      <dgm:t>
        <a:bodyPr/>
        <a:lstStyle/>
        <a:p>
          <a:endParaRPr lang="en-US"/>
        </a:p>
      </dgm:t>
    </dgm:pt>
    <dgm:pt modelId="{AF6C01E9-F829-4595-9A14-2EE35019F4A6}" type="sibTrans" cxnId="{A6C95E29-6EA1-404E-8834-0C71A3C36E0D}">
      <dgm:prSet/>
      <dgm:spPr/>
      <dgm:t>
        <a:bodyPr/>
        <a:lstStyle/>
        <a:p>
          <a:endParaRPr lang="en-US"/>
        </a:p>
      </dgm:t>
    </dgm:pt>
    <dgm:pt modelId="{E76EAA75-ED0E-4943-947D-BA45BBCA21BE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Stigmatization of Mental Health conditions</a:t>
          </a:r>
        </a:p>
      </dgm:t>
    </dgm:pt>
    <dgm:pt modelId="{49A4CA55-A110-4270-AECE-4CE955039B3F}" type="parTrans" cxnId="{430CF588-90ED-4AB0-835C-135C24CCE163}">
      <dgm:prSet/>
      <dgm:spPr/>
      <dgm:t>
        <a:bodyPr/>
        <a:lstStyle/>
        <a:p>
          <a:endParaRPr lang="en-US"/>
        </a:p>
      </dgm:t>
    </dgm:pt>
    <dgm:pt modelId="{5528F31D-EF62-4F3C-9053-80F6DC93D9D8}" type="sibTrans" cxnId="{430CF588-90ED-4AB0-835C-135C24CCE163}">
      <dgm:prSet/>
      <dgm:spPr/>
      <dgm:t>
        <a:bodyPr/>
        <a:lstStyle/>
        <a:p>
          <a:endParaRPr lang="en-US"/>
        </a:p>
      </dgm:t>
    </dgm:pt>
    <dgm:pt modelId="{FBA39D24-3EEF-42A6-AEB7-9BC6B1755602}">
      <dgm:prSet custT="1"/>
      <dgm:spPr/>
      <dgm:t>
        <a:bodyPr/>
        <a:lstStyle/>
        <a:p>
          <a:r>
            <a:rPr lang="en-US" sz="2400" dirty="0">
              <a:latin typeface="Arial" panose="020B0604020202020204" pitchFamily="34" charset="0"/>
              <a:cs typeface="Arial" panose="020B0604020202020204" pitchFamily="34" charset="0"/>
            </a:rPr>
            <a:t>Lack of treatments and diagnosis for mental Health</a:t>
          </a:r>
        </a:p>
      </dgm:t>
    </dgm:pt>
    <dgm:pt modelId="{27F2860A-0E4A-45D9-B451-A8CB23305FB5}" type="parTrans" cxnId="{75BDC43E-8018-4DB0-B680-3478F3E6E61E}">
      <dgm:prSet/>
      <dgm:spPr/>
      <dgm:t>
        <a:bodyPr/>
        <a:lstStyle/>
        <a:p>
          <a:endParaRPr lang="en-US"/>
        </a:p>
      </dgm:t>
    </dgm:pt>
    <dgm:pt modelId="{6DA84A37-5A32-4C39-AE35-442623433930}" type="sibTrans" cxnId="{75BDC43E-8018-4DB0-B680-3478F3E6E61E}">
      <dgm:prSet/>
      <dgm:spPr/>
      <dgm:t>
        <a:bodyPr/>
        <a:lstStyle/>
        <a:p>
          <a:endParaRPr lang="en-US"/>
        </a:p>
      </dgm:t>
    </dgm:pt>
    <dgm:pt modelId="{F6A9FC0A-71D0-3446-BBFE-B2DD487094D1}" type="pres">
      <dgm:prSet presAssocID="{29F5EC0A-6876-45C7-91C7-4B54F685C3E7}" presName="outerComposite" presStyleCnt="0">
        <dgm:presLayoutVars>
          <dgm:chMax val="5"/>
          <dgm:dir/>
          <dgm:resizeHandles val="exact"/>
        </dgm:presLayoutVars>
      </dgm:prSet>
      <dgm:spPr/>
    </dgm:pt>
    <dgm:pt modelId="{D5A9FDDF-60C1-0345-92DA-C9EBD58E27BF}" type="pres">
      <dgm:prSet presAssocID="{29F5EC0A-6876-45C7-91C7-4B54F685C3E7}" presName="dummyMaxCanvas" presStyleCnt="0">
        <dgm:presLayoutVars/>
      </dgm:prSet>
      <dgm:spPr/>
    </dgm:pt>
    <dgm:pt modelId="{14E58E07-67E8-BA49-8584-5A4255425F20}" type="pres">
      <dgm:prSet presAssocID="{29F5EC0A-6876-45C7-91C7-4B54F685C3E7}" presName="ThreeNodes_1" presStyleLbl="node1" presStyleIdx="0" presStyleCnt="3" custScaleX="117231" custScaleY="100906" custLinFactNeighborX="3162" custLinFactNeighborY="-46368">
        <dgm:presLayoutVars>
          <dgm:bulletEnabled val="1"/>
        </dgm:presLayoutVars>
      </dgm:prSet>
      <dgm:spPr/>
    </dgm:pt>
    <dgm:pt modelId="{60B888BC-C03F-0B4F-BFEF-A792FD167D09}" type="pres">
      <dgm:prSet presAssocID="{29F5EC0A-6876-45C7-91C7-4B54F685C3E7}" presName="ThreeNodes_2" presStyleLbl="node1" presStyleIdx="1" presStyleCnt="3">
        <dgm:presLayoutVars>
          <dgm:bulletEnabled val="1"/>
        </dgm:presLayoutVars>
      </dgm:prSet>
      <dgm:spPr/>
    </dgm:pt>
    <dgm:pt modelId="{C2B6A715-C602-9F4F-9D83-5F49F04006A1}" type="pres">
      <dgm:prSet presAssocID="{29F5EC0A-6876-45C7-91C7-4B54F685C3E7}" presName="ThreeNodes_3" presStyleLbl="node1" presStyleIdx="2" presStyleCnt="3">
        <dgm:presLayoutVars>
          <dgm:bulletEnabled val="1"/>
        </dgm:presLayoutVars>
      </dgm:prSet>
      <dgm:spPr/>
    </dgm:pt>
    <dgm:pt modelId="{B5ED09B8-5569-364B-92E4-659A3ECDF1FB}" type="pres">
      <dgm:prSet presAssocID="{29F5EC0A-6876-45C7-91C7-4B54F685C3E7}" presName="ThreeConn_1-2" presStyleLbl="fgAccFollowNode1" presStyleIdx="0" presStyleCnt="2">
        <dgm:presLayoutVars>
          <dgm:bulletEnabled val="1"/>
        </dgm:presLayoutVars>
      </dgm:prSet>
      <dgm:spPr/>
    </dgm:pt>
    <dgm:pt modelId="{9CF0848D-2350-2B4C-BD02-0375299751F7}" type="pres">
      <dgm:prSet presAssocID="{29F5EC0A-6876-45C7-91C7-4B54F685C3E7}" presName="ThreeConn_2-3" presStyleLbl="fgAccFollowNode1" presStyleIdx="1" presStyleCnt="2">
        <dgm:presLayoutVars>
          <dgm:bulletEnabled val="1"/>
        </dgm:presLayoutVars>
      </dgm:prSet>
      <dgm:spPr/>
    </dgm:pt>
    <dgm:pt modelId="{3F44276F-34BC-F44A-A014-100CD0D85682}" type="pres">
      <dgm:prSet presAssocID="{29F5EC0A-6876-45C7-91C7-4B54F685C3E7}" presName="ThreeNodes_1_text" presStyleLbl="node1" presStyleIdx="2" presStyleCnt="3">
        <dgm:presLayoutVars>
          <dgm:bulletEnabled val="1"/>
        </dgm:presLayoutVars>
      </dgm:prSet>
      <dgm:spPr/>
    </dgm:pt>
    <dgm:pt modelId="{30EC0C3C-BE82-974A-B4DC-2F0FD8182D74}" type="pres">
      <dgm:prSet presAssocID="{29F5EC0A-6876-45C7-91C7-4B54F685C3E7}" presName="ThreeNodes_2_text" presStyleLbl="node1" presStyleIdx="2" presStyleCnt="3">
        <dgm:presLayoutVars>
          <dgm:bulletEnabled val="1"/>
        </dgm:presLayoutVars>
      </dgm:prSet>
      <dgm:spPr/>
    </dgm:pt>
    <dgm:pt modelId="{219EC65C-8179-3947-8039-CBCEE7C8E7C5}" type="pres">
      <dgm:prSet presAssocID="{29F5EC0A-6876-45C7-91C7-4B54F685C3E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C5FD80B-B355-1049-86B7-B4276F842B3A}" type="presOf" srcId="{FBA39D24-3EEF-42A6-AEB7-9BC6B1755602}" destId="{C2B6A715-C602-9F4F-9D83-5F49F04006A1}" srcOrd="0" destOrd="0" presId="urn:microsoft.com/office/officeart/2005/8/layout/vProcess5"/>
    <dgm:cxn modelId="{A6C95E29-6EA1-404E-8834-0C71A3C36E0D}" srcId="{29F5EC0A-6876-45C7-91C7-4B54F685C3E7}" destId="{5450093E-E66D-4EAF-BD5D-6A564472EFC1}" srcOrd="0" destOrd="0" parTransId="{6DE9FB7C-CF16-4F1A-8377-AD3F97E9EBEA}" sibTransId="{AF6C01E9-F829-4595-9A14-2EE35019F4A6}"/>
    <dgm:cxn modelId="{E07C4832-3107-1741-BD50-4F8522C026D3}" type="presOf" srcId="{E76EAA75-ED0E-4943-947D-BA45BBCA21BE}" destId="{30EC0C3C-BE82-974A-B4DC-2F0FD8182D74}" srcOrd="1" destOrd="0" presId="urn:microsoft.com/office/officeart/2005/8/layout/vProcess5"/>
    <dgm:cxn modelId="{6ADF0935-C157-3842-86D3-827D018C3141}" type="presOf" srcId="{29F5EC0A-6876-45C7-91C7-4B54F685C3E7}" destId="{F6A9FC0A-71D0-3446-BBFE-B2DD487094D1}" srcOrd="0" destOrd="0" presId="urn:microsoft.com/office/officeart/2005/8/layout/vProcess5"/>
    <dgm:cxn modelId="{3277493B-A520-3145-864B-9C2E92FA8E62}" type="presOf" srcId="{E76EAA75-ED0E-4943-947D-BA45BBCA21BE}" destId="{60B888BC-C03F-0B4F-BFEF-A792FD167D09}" srcOrd="0" destOrd="0" presId="urn:microsoft.com/office/officeart/2005/8/layout/vProcess5"/>
    <dgm:cxn modelId="{75BDC43E-8018-4DB0-B680-3478F3E6E61E}" srcId="{29F5EC0A-6876-45C7-91C7-4B54F685C3E7}" destId="{FBA39D24-3EEF-42A6-AEB7-9BC6B1755602}" srcOrd="2" destOrd="0" parTransId="{27F2860A-0E4A-45D9-B451-A8CB23305FB5}" sibTransId="{6DA84A37-5A32-4C39-AE35-442623433930}"/>
    <dgm:cxn modelId="{A2FF8A48-F6E7-A04D-8FB9-061CF145A6B9}" type="presOf" srcId="{5528F31D-EF62-4F3C-9053-80F6DC93D9D8}" destId="{9CF0848D-2350-2B4C-BD02-0375299751F7}" srcOrd="0" destOrd="0" presId="urn:microsoft.com/office/officeart/2005/8/layout/vProcess5"/>
    <dgm:cxn modelId="{DFD12B6D-7DE1-194F-B903-FA027EE8B015}" type="presOf" srcId="{AF6C01E9-F829-4595-9A14-2EE35019F4A6}" destId="{B5ED09B8-5569-364B-92E4-659A3ECDF1FB}" srcOrd="0" destOrd="0" presId="urn:microsoft.com/office/officeart/2005/8/layout/vProcess5"/>
    <dgm:cxn modelId="{F2F20A6F-5528-E74B-A923-566F071EBECA}" type="presOf" srcId="{5450093E-E66D-4EAF-BD5D-6A564472EFC1}" destId="{3F44276F-34BC-F44A-A014-100CD0D85682}" srcOrd="1" destOrd="0" presId="urn:microsoft.com/office/officeart/2005/8/layout/vProcess5"/>
    <dgm:cxn modelId="{430CF588-90ED-4AB0-835C-135C24CCE163}" srcId="{29F5EC0A-6876-45C7-91C7-4B54F685C3E7}" destId="{E76EAA75-ED0E-4943-947D-BA45BBCA21BE}" srcOrd="1" destOrd="0" parTransId="{49A4CA55-A110-4270-AECE-4CE955039B3F}" sibTransId="{5528F31D-EF62-4F3C-9053-80F6DC93D9D8}"/>
    <dgm:cxn modelId="{99ECAE9E-3C0D-8D4F-9746-95973D8A3378}" type="presOf" srcId="{FBA39D24-3EEF-42A6-AEB7-9BC6B1755602}" destId="{219EC65C-8179-3947-8039-CBCEE7C8E7C5}" srcOrd="1" destOrd="0" presId="urn:microsoft.com/office/officeart/2005/8/layout/vProcess5"/>
    <dgm:cxn modelId="{7918ADEE-39CD-7947-A615-B8A6379B30BA}" type="presOf" srcId="{5450093E-E66D-4EAF-BD5D-6A564472EFC1}" destId="{14E58E07-67E8-BA49-8584-5A4255425F20}" srcOrd="0" destOrd="0" presId="urn:microsoft.com/office/officeart/2005/8/layout/vProcess5"/>
    <dgm:cxn modelId="{7F293678-E3E8-7042-AD1B-003DF6510EAA}" type="presParOf" srcId="{F6A9FC0A-71D0-3446-BBFE-B2DD487094D1}" destId="{D5A9FDDF-60C1-0345-92DA-C9EBD58E27BF}" srcOrd="0" destOrd="0" presId="urn:microsoft.com/office/officeart/2005/8/layout/vProcess5"/>
    <dgm:cxn modelId="{4D7321CB-A3E7-1848-B5E4-F2B46E24683B}" type="presParOf" srcId="{F6A9FC0A-71D0-3446-BBFE-B2DD487094D1}" destId="{14E58E07-67E8-BA49-8584-5A4255425F20}" srcOrd="1" destOrd="0" presId="urn:microsoft.com/office/officeart/2005/8/layout/vProcess5"/>
    <dgm:cxn modelId="{44B4062D-DCB2-5B48-914F-A03172203EFF}" type="presParOf" srcId="{F6A9FC0A-71D0-3446-BBFE-B2DD487094D1}" destId="{60B888BC-C03F-0B4F-BFEF-A792FD167D09}" srcOrd="2" destOrd="0" presId="urn:microsoft.com/office/officeart/2005/8/layout/vProcess5"/>
    <dgm:cxn modelId="{D48C4FF4-733F-794F-9703-1DDCC44D5C7F}" type="presParOf" srcId="{F6A9FC0A-71D0-3446-BBFE-B2DD487094D1}" destId="{C2B6A715-C602-9F4F-9D83-5F49F04006A1}" srcOrd="3" destOrd="0" presId="urn:microsoft.com/office/officeart/2005/8/layout/vProcess5"/>
    <dgm:cxn modelId="{436D7E6D-BB6E-AC42-9169-7AF43CFEF6F7}" type="presParOf" srcId="{F6A9FC0A-71D0-3446-BBFE-B2DD487094D1}" destId="{B5ED09B8-5569-364B-92E4-659A3ECDF1FB}" srcOrd="4" destOrd="0" presId="urn:microsoft.com/office/officeart/2005/8/layout/vProcess5"/>
    <dgm:cxn modelId="{6F34177C-1DAE-9749-9490-5831C8635972}" type="presParOf" srcId="{F6A9FC0A-71D0-3446-BBFE-B2DD487094D1}" destId="{9CF0848D-2350-2B4C-BD02-0375299751F7}" srcOrd="5" destOrd="0" presId="urn:microsoft.com/office/officeart/2005/8/layout/vProcess5"/>
    <dgm:cxn modelId="{4BA28F9C-4453-D343-9A7B-5BE660DEDE81}" type="presParOf" srcId="{F6A9FC0A-71D0-3446-BBFE-B2DD487094D1}" destId="{3F44276F-34BC-F44A-A014-100CD0D85682}" srcOrd="6" destOrd="0" presId="urn:microsoft.com/office/officeart/2005/8/layout/vProcess5"/>
    <dgm:cxn modelId="{9CAE156F-E0EC-D840-B37C-79A625248B88}" type="presParOf" srcId="{F6A9FC0A-71D0-3446-BBFE-B2DD487094D1}" destId="{30EC0C3C-BE82-974A-B4DC-2F0FD8182D74}" srcOrd="7" destOrd="0" presId="urn:microsoft.com/office/officeart/2005/8/layout/vProcess5"/>
    <dgm:cxn modelId="{7516CCDC-28D2-BF45-A803-A13C31AA83F5}" type="presParOf" srcId="{F6A9FC0A-71D0-3446-BBFE-B2DD487094D1}" destId="{219EC65C-8179-3947-8039-CBCEE7C8E7C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E58E07-67E8-BA49-8584-5A4255425F20}">
      <dsp:nvSpPr>
        <dsp:cNvPr id="0" name=""/>
        <dsp:cNvSpPr/>
      </dsp:nvSpPr>
      <dsp:spPr>
        <a:xfrm>
          <a:off x="-47899" y="-2636"/>
          <a:ext cx="4900938" cy="11747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Asylum residents allocated in country sides away from society</a:t>
          </a:r>
        </a:p>
      </dsp:txBody>
      <dsp:txXfrm>
        <a:off x="-13491" y="31772"/>
        <a:ext cx="3439302" cy="1105963"/>
      </dsp:txXfrm>
    </dsp:sp>
    <dsp:sp modelId="{60B888BC-C03F-0B4F-BFEF-A792FD167D09}">
      <dsp:nvSpPr>
        <dsp:cNvPr id="0" name=""/>
        <dsp:cNvSpPr/>
      </dsp:nvSpPr>
      <dsp:spPr>
        <a:xfrm>
          <a:off x="548963" y="1360907"/>
          <a:ext cx="4180582" cy="11642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Stigmatization of Mental Health conditions</a:t>
          </a:r>
        </a:p>
      </dsp:txBody>
      <dsp:txXfrm>
        <a:off x="583062" y="1395006"/>
        <a:ext cx="2986758" cy="1096033"/>
      </dsp:txXfrm>
    </dsp:sp>
    <dsp:sp modelId="{C2B6A715-C602-9F4F-9D83-5F49F04006A1}">
      <dsp:nvSpPr>
        <dsp:cNvPr id="0" name=""/>
        <dsp:cNvSpPr/>
      </dsp:nvSpPr>
      <dsp:spPr>
        <a:xfrm>
          <a:off x="917838" y="2719178"/>
          <a:ext cx="4180582" cy="11642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Lack of treatments and diagnosis for mental Health</a:t>
          </a:r>
        </a:p>
      </dsp:txBody>
      <dsp:txXfrm>
        <a:off x="951937" y="2753277"/>
        <a:ext cx="2986758" cy="1096033"/>
      </dsp:txXfrm>
    </dsp:sp>
    <dsp:sp modelId="{B5ED09B8-5569-364B-92E4-659A3ECDF1FB}">
      <dsp:nvSpPr>
        <dsp:cNvPr id="0" name=""/>
        <dsp:cNvSpPr/>
      </dsp:nvSpPr>
      <dsp:spPr>
        <a:xfrm>
          <a:off x="3603920" y="885512"/>
          <a:ext cx="756750" cy="7567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774189" y="885512"/>
        <a:ext cx="416212" cy="569454"/>
      </dsp:txXfrm>
    </dsp:sp>
    <dsp:sp modelId="{9CF0848D-2350-2B4C-BD02-0375299751F7}">
      <dsp:nvSpPr>
        <dsp:cNvPr id="0" name=""/>
        <dsp:cNvSpPr/>
      </dsp:nvSpPr>
      <dsp:spPr>
        <a:xfrm>
          <a:off x="3972795" y="2236021"/>
          <a:ext cx="756750" cy="75675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143064" y="2236021"/>
        <a:ext cx="416212" cy="569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234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165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290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433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18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940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58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3/7/24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405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20448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40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060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604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3566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6432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3948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596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3/7/24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0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4" r:id="rId1"/>
    <p:sldLayoutId id="2147483935" r:id="rId2"/>
    <p:sldLayoutId id="2147483936" r:id="rId3"/>
    <p:sldLayoutId id="2147483937" r:id="rId4"/>
    <p:sldLayoutId id="2147483938" r:id="rId5"/>
    <p:sldLayoutId id="2147483939" r:id="rId6"/>
    <p:sldLayoutId id="2147483940" r:id="rId7"/>
    <p:sldLayoutId id="2147483941" r:id="rId8"/>
    <p:sldLayoutId id="2147483942" r:id="rId9"/>
    <p:sldLayoutId id="2147483943" r:id="rId10"/>
    <p:sldLayoutId id="2147483944" r:id="rId11"/>
    <p:sldLayoutId id="2147483945" r:id="rId12"/>
    <p:sldLayoutId id="2147483946" r:id="rId13"/>
    <p:sldLayoutId id="2147483947" r:id="rId14"/>
    <p:sldLayoutId id="2147483948" r:id="rId15"/>
    <p:sldLayoutId id="214748394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health.net/2019/10/online-platform-mental-health-self-care/" TargetMode="External"/><Relationship Id="rId2" Type="http://schemas.openxmlformats.org/officeDocument/2006/relationships/hyperlink" Target="https://thaliwalveja.co.uk/caregiver-mental-capacity-act-2005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depth.nice.org.uk/mental-health-and-the-nhs/index.html" TargetMode="External"/><Relationship Id="rId4" Type="http://schemas.openxmlformats.org/officeDocument/2006/relationships/hyperlink" Target="https://dustyoldthing.com/1950s-mental-hospita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8" name="Group 137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1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2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3" name="Isosceles Triangle 142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4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5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6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7" name="Isosceles Triangle 146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8" name="Isosceles Triangle 147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14366" y="1177803"/>
            <a:ext cx="6503434" cy="1113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SERVICE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4" name="Picture 133">
            <a:extLst>
              <a:ext uri="{FF2B5EF4-FFF2-40B4-BE49-F238E27FC236}">
                <a16:creationId xmlns:a16="http://schemas.microsoft.com/office/drawing/2014/main" id="{58E7695F-EFD5-F9DF-D76E-10CFF6EED5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003" r="15806" b="9090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150" name="Isosceles Triangle 149">
            <a:extLst>
              <a:ext uri="{FF2B5EF4-FFF2-40B4-BE49-F238E27FC236}">
                <a16:creationId xmlns:a16="http://schemas.microsoft.com/office/drawing/2014/main" id="{ECD25CC7-FC66-488C-8D61-0FE7ECF16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/>
          <p:cNvSpPr>
            <a:spLocks/>
          </p:cNvSpPr>
          <p:nvPr/>
        </p:nvSpPr>
        <p:spPr>
          <a:xfrm>
            <a:off x="2887080" y="3176587"/>
            <a:ext cx="6386922" cy="28647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FLORENCE MIREMBE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2313074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ELENI KOUTSOGORGOU-ANDREOU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TO HEALTH        AND SOCIAL CARE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LCHS4003-LON</a:t>
            </a: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D4070FE-3F15-55E6-5310-0AB446D04E70}"/>
              </a:ext>
            </a:extLst>
          </p:cNvPr>
          <p:cNvSpPr>
            <a:spLocks/>
          </p:cNvSpPr>
          <p:nvPr/>
        </p:nvSpPr>
        <p:spPr>
          <a:xfrm>
            <a:off x="677334" y="2160589"/>
            <a:ext cx="4184035" cy="388077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F88A740-6B5B-00BB-ABE7-03FC8D4CCAB0}"/>
              </a:ext>
            </a:extLst>
          </p:cNvPr>
          <p:cNvSpPr>
            <a:spLocks/>
          </p:cNvSpPr>
          <p:nvPr/>
        </p:nvSpPr>
        <p:spPr>
          <a:xfrm>
            <a:off x="5089970" y="2160589"/>
            <a:ext cx="4184034" cy="388077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6D8132-5A87-0C73-F869-A521195A77B2}"/>
              </a:ext>
            </a:extLst>
          </p:cNvPr>
          <p:cNvSpPr>
            <a:spLocks/>
          </p:cNvSpPr>
          <p:nvPr/>
        </p:nvSpPr>
        <p:spPr>
          <a:xfrm>
            <a:off x="5089970" y="2160589"/>
            <a:ext cx="4184034" cy="3880773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C5F78-8B09-12AD-2FC3-F69919C6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05987A-C724-254B-7B40-74C6708B0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2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Service in 1948</a:t>
            </a:r>
          </a:p>
          <a:p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Act 1959 (Closing of Mental Health Asylums)</a:t>
            </a:r>
          </a:p>
          <a:p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Capacity Act 2005 (Protection of Vulnerable people around decision making)</a:t>
            </a:r>
          </a:p>
          <a:p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state of Mental Health Service (Access to proper Health Care</a:t>
            </a:r>
          </a:p>
        </p:txBody>
      </p:sp>
    </p:spTree>
    <p:extLst>
      <p:ext uri="{BB962C8B-B14F-4D97-AF65-F5344CB8AC3E}">
        <p14:creationId xmlns:p14="http://schemas.microsoft.com/office/powerpoint/2010/main" val="499746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3DDF1-3236-0FB2-259D-4E499601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SERVICE IN 1948</a:t>
            </a:r>
          </a:p>
        </p:txBody>
      </p:sp>
      <p:pic>
        <p:nvPicPr>
          <p:cNvPr id="5" name="Content Placeholder 4" descr="Mental health and the NHS">
            <a:extLst>
              <a:ext uri="{FF2B5EF4-FFF2-40B4-BE49-F238E27FC236}">
                <a16:creationId xmlns:a16="http://schemas.microsoft.com/office/drawing/2014/main" id="{ADCC3B64-C0CA-DE09-307C-85AC683310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889" r="2753" b="-2"/>
          <a:stretch/>
        </p:blipFill>
        <p:spPr>
          <a:xfrm>
            <a:off x="677334" y="1950082"/>
            <a:ext cx="4479574" cy="4091280"/>
          </a:xfrm>
          <a:prstGeom prst="rect">
            <a:avLst/>
          </a:prstGeom>
        </p:spPr>
      </p:pic>
      <p:graphicFrame>
        <p:nvGraphicFramePr>
          <p:cNvPr id="46" name="Text Placeholder 3">
            <a:extLst>
              <a:ext uri="{FF2B5EF4-FFF2-40B4-BE49-F238E27FC236}">
                <a16:creationId xmlns:a16="http://schemas.microsoft.com/office/drawing/2014/main" id="{205632AD-2E24-671D-B055-724ED87C49E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02203221"/>
              </p:ext>
            </p:extLst>
          </p:nvPr>
        </p:nvGraphicFramePr>
        <p:xfrm>
          <a:off x="6303236" y="2055335"/>
          <a:ext cx="4918332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0307CBC-B488-5B4C-6A8D-2A707C0D3F63}"/>
              </a:ext>
            </a:extLst>
          </p:cNvPr>
          <p:cNvSpPr txBox="1"/>
          <p:nvPr/>
        </p:nvSpPr>
        <p:spPr>
          <a:xfrm>
            <a:off x="3977089" y="6165026"/>
            <a:ext cx="174433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(NICE,2018).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36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A5045CF-63C0-EA3E-7E09-E296BB0B3088}"/>
              </a:ext>
            </a:extLst>
          </p:cNvPr>
          <p:cNvSpPr txBox="1"/>
          <p:nvPr/>
        </p:nvSpPr>
        <p:spPr>
          <a:xfrm>
            <a:off x="5685959" y="623095"/>
            <a:ext cx="406443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MENTAL HEALTH ACT 1959</a:t>
            </a:r>
            <a:endParaRPr lang="en-US" sz="36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E758DB-5D6E-DBA0-0EB8-AE2AE7348997}"/>
              </a:ext>
            </a:extLst>
          </p:cNvPr>
          <p:cNvSpPr txBox="1"/>
          <p:nvPr/>
        </p:nvSpPr>
        <p:spPr>
          <a:xfrm>
            <a:off x="5209563" y="2160589"/>
            <a:ext cx="476355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shift from institutional care to community care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stop the difference between psychiatric hospitals and other hospitals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Admission to hospitals to become voluntary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Picture 6" descr="A nurse helping a person in a hospital bed&#10;&#10;Description automatically generated">
            <a:extLst>
              <a:ext uri="{FF2B5EF4-FFF2-40B4-BE49-F238E27FC236}">
                <a16:creationId xmlns:a16="http://schemas.microsoft.com/office/drawing/2014/main" id="{FFE3E408-86BF-4FFD-25CA-1CF4BD07CA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951" r="28291" b="-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4" name="Isosceles Triangle 2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005655-217C-6FB4-EBC1-0FAED7205A8D}"/>
              </a:ext>
            </a:extLst>
          </p:cNvPr>
          <p:cNvSpPr txBox="1"/>
          <p:nvPr/>
        </p:nvSpPr>
        <p:spPr>
          <a:xfrm>
            <a:off x="2956264" y="5810529"/>
            <a:ext cx="14997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(Heichelbech,2020).</a:t>
            </a:r>
          </a:p>
        </p:txBody>
      </p:sp>
    </p:spTree>
    <p:extLst>
      <p:ext uri="{BB962C8B-B14F-4D97-AF65-F5344CB8AC3E}">
        <p14:creationId xmlns:p14="http://schemas.microsoft.com/office/powerpoint/2010/main" val="4044066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4271B-EEAA-E8E6-7F63-9615A8A28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512" y="486112"/>
            <a:ext cx="4125530" cy="885372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CAPACITY ACT 2005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What Every Caregiver Needs to Know About the Mental Capacity Act 2005">
            <a:extLst>
              <a:ext uri="{FF2B5EF4-FFF2-40B4-BE49-F238E27FC236}">
                <a16:creationId xmlns:a16="http://schemas.microsoft.com/office/drawing/2014/main" id="{A3275A9B-6380-1527-442B-AC412DE519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240" r="8448" b="-3"/>
          <a:stretch/>
        </p:blipFill>
        <p:spPr>
          <a:xfrm>
            <a:off x="6096000" y="1138413"/>
            <a:ext cx="4808366" cy="397218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6A193-5D74-B62B-D9B8-CFB0ABC33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6264" y="1371484"/>
            <a:ext cx="4424777" cy="51844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742813" lvl="1" indent="-285750">
              <a:buFont typeface="Wingdings 3" charset="2"/>
              <a:buChar char=""/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 marL="285750" indent="-285750">
              <a:buFont typeface="Wingdings 3" charset="2"/>
              <a:buChar char=""/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 marL="285750" indent="-285750"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protect vulnerable people with decision making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act has 5 principles to help around decision making</a:t>
            </a:r>
          </a:p>
          <a:p>
            <a:pPr marL="285750" indent="-285750"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on legal consent in Mental health Service</a:t>
            </a:r>
          </a:p>
          <a:p>
            <a:pPr marL="285750" indent="-285750">
              <a:buFont typeface="Wingdings 3" charset="2"/>
              <a:buChar char=""/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 marL="285750" indent="-285750">
              <a:lnSpc>
                <a:spcPct val="150000"/>
              </a:lnSpc>
              <a:buChar char=""/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 marL="285750" indent="-285750">
              <a:buChar char=""/>
            </a:pPr>
            <a:endParaRPr lang="en-US" sz="2200" dirty="0">
              <a:latin typeface="Arial Nova"/>
            </a:endParaRPr>
          </a:p>
          <a:p>
            <a:pPr marL="285750" indent="-285750">
              <a:buChar char=""/>
            </a:pPr>
            <a:endParaRPr lang="en-US" sz="2200" dirty="0">
              <a:latin typeface="Arial Nova"/>
            </a:endParaRPr>
          </a:p>
          <a:p>
            <a:pPr marL="285750" indent="-285750">
              <a:buChar char=""/>
            </a:pPr>
            <a:endParaRPr lang="en-US" sz="2200" dirty="0">
              <a:latin typeface="Arial Nova"/>
            </a:endParaRPr>
          </a:p>
          <a:p>
            <a:endParaRPr lang="en-US" sz="2200" dirty="0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297BCF-0929-E299-CFDC-8C41EDFDF99D}"/>
              </a:ext>
            </a:extLst>
          </p:cNvPr>
          <p:cNvSpPr txBox="1"/>
          <p:nvPr/>
        </p:nvSpPr>
        <p:spPr>
          <a:xfrm>
            <a:off x="8604173" y="5266063"/>
            <a:ext cx="1600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solidFill>
                  <a:schemeClr val="bg1"/>
                </a:solidFill>
                <a:latin typeface="Arial Nova"/>
              </a:rPr>
              <a:t>(Digital,2020).</a:t>
            </a:r>
          </a:p>
        </p:txBody>
      </p:sp>
    </p:spTree>
    <p:extLst>
      <p:ext uri="{BB962C8B-B14F-4D97-AF65-F5344CB8AC3E}">
        <p14:creationId xmlns:p14="http://schemas.microsoft.com/office/powerpoint/2010/main" val="863613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56BE6-39E7-F631-7283-D0C0E33D8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527" y="720755"/>
            <a:ext cx="4319784" cy="645337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MENTAL HEALTH SERVICE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 descr="New online platform promotes mental health self-care">
            <a:extLst>
              <a:ext uri="{FF2B5EF4-FFF2-40B4-BE49-F238E27FC236}">
                <a16:creationId xmlns:a16="http://schemas.microsoft.com/office/drawing/2014/main" id="{7DD5B7AC-8298-8868-7F05-3656032CE5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530" y="1366092"/>
            <a:ext cx="4075152" cy="403217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35557C-D1A9-1099-9DC8-F04D31882E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31439" y="1509311"/>
            <a:ext cx="7205031" cy="481922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60000"/>
              </a:lnSpc>
              <a:buFont typeface="Wingdings 3" charset="2"/>
              <a:buChar char=""/>
            </a:pPr>
            <a:endParaRPr lang="en-US" sz="20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Mental Health services (diagnosing and treating mental health conditions)</a:t>
            </a:r>
          </a:p>
          <a:p>
            <a:pPr>
              <a:lnSpc>
                <a:spcPct val="160000"/>
              </a:lnSpc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Mental Health Services(hospitals and community mental health teams)</a:t>
            </a:r>
          </a:p>
          <a:p>
            <a:pPr>
              <a:lnSpc>
                <a:spcPct val="160000"/>
              </a:lnSpc>
              <a:buFont typeface="Wingdings 3" charset="2"/>
              <a:buChar char="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Voluntary Mental Health Services (normally free or low cost)</a:t>
            </a:r>
          </a:p>
          <a:p>
            <a:pPr>
              <a:lnSpc>
                <a:spcPct val="160000"/>
              </a:lnSpc>
            </a:pPr>
            <a:endParaRPr lang="en-US" sz="24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>
              <a:lnSpc>
                <a:spcPct val="160000"/>
              </a:lnSpc>
              <a:buFont typeface="Wingdings 3" charset="2"/>
              <a:buChar char=""/>
            </a:pPr>
            <a:endParaRPr lang="en-US" sz="2200" dirty="0">
              <a:solidFill>
                <a:schemeClr val="bg1">
                  <a:lumMod val="95000"/>
                </a:schemeClr>
              </a:solidFill>
              <a:latin typeface="Arial Nova"/>
            </a:endParaRPr>
          </a:p>
          <a:p>
            <a:pPr>
              <a:lnSpc>
                <a:spcPct val="160000"/>
              </a:lnSpc>
            </a:pPr>
            <a:r>
              <a:rPr lang="en-US" sz="2200" dirty="0">
                <a:solidFill>
                  <a:schemeClr val="bg1">
                    <a:lumMod val="95000"/>
                  </a:schemeClr>
                </a:solidFill>
                <a:latin typeface="Arial Nova"/>
              </a:rPr>
              <a:t>(Downey, 2019).(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6C53E4-F6C1-0597-6C08-20D39F4AD111}"/>
              </a:ext>
            </a:extLst>
          </p:cNvPr>
          <p:cNvSpPr txBox="1"/>
          <p:nvPr/>
        </p:nvSpPr>
        <p:spPr>
          <a:xfrm>
            <a:off x="2798284" y="5927075"/>
            <a:ext cx="123848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bg1">
                    <a:lumMod val="95000"/>
                  </a:schemeClr>
                </a:solidFill>
                <a:latin typeface="Arial Nova"/>
              </a:rPr>
              <a:t>(Downey,2019).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654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826CE-4BA7-0BC3-A46C-31B335676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2154" y="1002009"/>
            <a:ext cx="7766936" cy="840129"/>
          </a:xfrm>
        </p:spPr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CONCLUSION </a:t>
            </a:r>
            <a:b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                                      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AE9F409-E00D-D2A7-3FAC-14B01C093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2024" y="1842138"/>
            <a:ext cx="8585022" cy="4299507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Wingdings" charset="2"/>
              <a:buChar char="Ø"/>
            </a:pPr>
            <a:endParaRPr lang="en-US" sz="2000" dirty="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150000"/>
              </a:lnSpc>
              <a:buFont typeface="Wingdings" charset="2"/>
              <a:buChar char="Ø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 in mental health service (</a:t>
            </a:r>
            <a:r>
              <a:rPr lang="en-US" sz="2400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Institutionalisation</a:t>
            </a: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abolished)</a:t>
            </a:r>
          </a:p>
          <a:p>
            <a:pPr marL="342900" indent="-342900" algn="l">
              <a:lnSpc>
                <a:spcPct val="150000"/>
              </a:lnSpc>
              <a:buFont typeface="Wingdings" charset="2"/>
              <a:buChar char="Ø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centered in mental health services (Due to proper diagnosis)</a:t>
            </a:r>
          </a:p>
          <a:p>
            <a:pPr marL="342900" indent="-342900" algn="l">
              <a:lnSpc>
                <a:spcPct val="150000"/>
              </a:lnSpc>
              <a:buFont typeface="Wingdings" charset="2"/>
              <a:buChar char="Ø"/>
            </a:pPr>
            <a:r>
              <a:rPr lang="en-US" sz="2400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Inclusiveness in mental health service (Treatments available in communities)</a:t>
            </a:r>
          </a:p>
        </p:txBody>
      </p:sp>
    </p:spTree>
    <p:extLst>
      <p:ext uri="{BB962C8B-B14F-4D97-AF65-F5344CB8AC3E}">
        <p14:creationId xmlns:p14="http://schemas.microsoft.com/office/powerpoint/2010/main" val="1808846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AAF33-D45A-46F7-5BC4-CFDC2235ED5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06781" y="769110"/>
            <a:ext cx="9968563" cy="54827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Reference list</a:t>
            </a:r>
          </a:p>
          <a:p>
            <a:pPr marL="0" indent="0">
              <a:buNone/>
            </a:pPr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Digital, A. (2022). </a:t>
            </a:r>
            <a:r>
              <a:rPr lang="en-US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Every Caregiver Needs to Know About the Mental Capacity Act 2005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thaliwalveja.co.uk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https://thaliwalveja.co.uk/caregiver-mental-capacity-act-2005/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22 Feb. 2024].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Downey, A. (2019). </a:t>
            </a:r>
            <a:r>
              <a:rPr lang="en-US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online platform promotes mental health self-care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Digital Health. Available at: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https://www.digitalhealth.net/2019/10/online-platform-mental-health-self-care/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5 Mar. 2024].</a:t>
            </a:r>
          </a:p>
          <a:p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Heichelbech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(2020). </a:t>
            </a:r>
            <a:r>
              <a:rPr lang="en-US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Inside the World of the 1950s Mental Hospital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Dusty Old Thing. Available at: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https://dustyoldthing.com/1950s-mental-hospital/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5 Mar. 2024].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(2018). </a:t>
            </a:r>
            <a:r>
              <a:rPr lang="en-US" i="1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and the NHS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indepth.nice.org.uk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https://indepth.nice.org.uk/mental-health-and-the-nhs/index.html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[Accessed 5 Mar. 2024].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66370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450</Words>
  <Application>Microsoft Macintosh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Nova</vt:lpstr>
      <vt:lpstr>Trebuchet MS</vt:lpstr>
      <vt:lpstr>Wingdings</vt:lpstr>
      <vt:lpstr>Wingdings 3</vt:lpstr>
      <vt:lpstr>Facet</vt:lpstr>
      <vt:lpstr>MENTAL HEALTH SERVICE</vt:lpstr>
      <vt:lpstr> OVERVIEW</vt:lpstr>
      <vt:lpstr>MENTAL HEALTH SERVICE IN 1948</vt:lpstr>
      <vt:lpstr>PowerPoint Presentation</vt:lpstr>
      <vt:lpstr>MENTAL CAPACITY ACT 2005</vt:lpstr>
      <vt:lpstr>CURRENT MENTAL HEALTH SERVICE</vt:lpstr>
      <vt:lpstr>        CONCLUSION                                        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Delia Munteanu (2314055)</cp:lastModifiedBy>
  <cp:revision>2</cp:revision>
  <dcterms:created xsi:type="dcterms:W3CDTF">2024-03-05T09:47:31Z</dcterms:created>
  <dcterms:modified xsi:type="dcterms:W3CDTF">2024-03-07T16:39:43Z</dcterms:modified>
</cp:coreProperties>
</file>