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77" autoAdjust="0"/>
    <p:restoredTop sz="72365" autoAdjust="0"/>
  </p:normalViewPr>
  <p:slideViewPr>
    <p:cSldViewPr snapToGrid="0">
      <p:cViewPr varScale="1">
        <p:scale>
          <a:sx n="26" d="100"/>
          <a:sy n="26" d="100"/>
        </p:scale>
        <p:origin x="1376" y="36"/>
      </p:cViewPr>
      <p:guideLst/>
    </p:cSldViewPr>
  </p:slideViewPr>
  <p:notesTextViewPr>
    <p:cViewPr>
      <p:scale>
        <a:sx n="1" d="1"/>
        <a:sy n="1" d="1"/>
      </p:scale>
      <p:origin x="0" y="-46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y amies" userId="05f1edaab2e4ce11" providerId="LiveId" clId="{36048232-8739-45E5-BF02-AF81E443C8AE}"/>
    <pc:docChg chg="custSel modSld">
      <pc:chgData name="kerry amies" userId="05f1edaab2e4ce11" providerId="LiveId" clId="{36048232-8739-45E5-BF02-AF81E443C8AE}" dt="2023-01-18T14:07:29.147" v="87" actId="20577"/>
      <pc:docMkLst>
        <pc:docMk/>
      </pc:docMkLst>
      <pc:sldChg chg="modNotesTx">
        <pc:chgData name="kerry amies" userId="05f1edaab2e4ce11" providerId="LiveId" clId="{36048232-8739-45E5-BF02-AF81E443C8AE}" dt="2023-01-18T14:03:36.336" v="57" actId="20577"/>
        <pc:sldMkLst>
          <pc:docMk/>
          <pc:sldMk cId="3965451123" sldId="258"/>
        </pc:sldMkLst>
      </pc:sldChg>
      <pc:sldChg chg="modNotesTx">
        <pc:chgData name="kerry amies" userId="05f1edaab2e4ce11" providerId="LiveId" clId="{36048232-8739-45E5-BF02-AF81E443C8AE}" dt="2023-01-18T14:04:30.452" v="60" actId="20577"/>
        <pc:sldMkLst>
          <pc:docMk/>
          <pc:sldMk cId="1629882991" sldId="259"/>
        </pc:sldMkLst>
      </pc:sldChg>
      <pc:sldChg chg="modNotesTx">
        <pc:chgData name="kerry amies" userId="05f1edaab2e4ce11" providerId="LiveId" clId="{36048232-8739-45E5-BF02-AF81E443C8AE}" dt="2023-01-18T14:05:27.674" v="67" actId="20577"/>
        <pc:sldMkLst>
          <pc:docMk/>
          <pc:sldMk cId="1065754298" sldId="260"/>
        </pc:sldMkLst>
      </pc:sldChg>
      <pc:sldChg chg="modNotesTx">
        <pc:chgData name="kerry amies" userId="05f1edaab2e4ce11" providerId="LiveId" clId="{36048232-8739-45E5-BF02-AF81E443C8AE}" dt="2023-01-18T14:06:14.370" v="72" actId="20577"/>
        <pc:sldMkLst>
          <pc:docMk/>
          <pc:sldMk cId="1431130270" sldId="261"/>
        </pc:sldMkLst>
      </pc:sldChg>
      <pc:sldChg chg="modNotesTx">
        <pc:chgData name="kerry amies" userId="05f1edaab2e4ce11" providerId="LiveId" clId="{36048232-8739-45E5-BF02-AF81E443C8AE}" dt="2023-01-18T14:06:39.976" v="77" actId="20577"/>
        <pc:sldMkLst>
          <pc:docMk/>
          <pc:sldMk cId="3479199803" sldId="262"/>
        </pc:sldMkLst>
      </pc:sldChg>
      <pc:sldChg chg="modNotesTx">
        <pc:chgData name="kerry amies" userId="05f1edaab2e4ce11" providerId="LiveId" clId="{36048232-8739-45E5-BF02-AF81E443C8AE}" dt="2023-01-18T14:07:29.147" v="87" actId="20577"/>
        <pc:sldMkLst>
          <pc:docMk/>
          <pc:sldMk cId="1463213201"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EC8C3-49EC-480D-AF76-4EE422F49798}" type="datetimeFigureOut">
              <a:rPr lang="en-GB" smtClean="0"/>
              <a:t>18/01/2023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818F9-257A-447C-997B-6B88DD646102}" type="slidenum">
              <a:rPr lang="en-GB" smtClean="0"/>
              <a:t>‹#›</a:t>
            </a:fld>
            <a:endParaRPr lang="en-GB"/>
          </a:p>
        </p:txBody>
      </p:sp>
    </p:spTree>
    <p:extLst>
      <p:ext uri="{BB962C8B-B14F-4D97-AF65-F5344CB8AC3E}">
        <p14:creationId xmlns:p14="http://schemas.microsoft.com/office/powerpoint/2010/main" val="3597839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discuss the decade of the 90s and compare that decade to the 2020 decade. As we are in 2023 there is still growth time in this current decade, but as the world at large has had vast problems in that such short time there is much to unpack and much to learn from for youth workers and young people alike. The 90s is the decade of pop culture classics, flares, raves and drugs. During this time many of the focal points of youth work was in place in various books and teachings, but it wasn’t until the late 90s that the new Labour government introduced firm policy for youth workers to adhere to. Youth work is a unique role and is often underestimated and undermined by other educational or social government funded organisations. As youth workers approach young people on their own turf and speak to them on their level. This increases the empowerment of young people. Unfortunately there is a down side. The ever swaying politicking in the UK and in Europe has made some aspects of youth work difficult. Funding and the way we interact with young people in some arears of placement is mandatory and it could be argued that this is not part of the five pillars.</a:t>
            </a:r>
          </a:p>
        </p:txBody>
      </p:sp>
      <p:sp>
        <p:nvSpPr>
          <p:cNvPr id="4" name="Slide Number Placeholder 3"/>
          <p:cNvSpPr>
            <a:spLocks noGrp="1"/>
          </p:cNvSpPr>
          <p:nvPr>
            <p:ph type="sldNum" sz="quarter" idx="5"/>
          </p:nvPr>
        </p:nvSpPr>
        <p:spPr/>
        <p:txBody>
          <a:bodyPr/>
          <a:lstStyle/>
          <a:p>
            <a:fld id="{514818F9-257A-447C-997B-6B88DD646102}" type="slidenum">
              <a:rPr lang="en-GB" smtClean="0"/>
              <a:t>2</a:t>
            </a:fld>
            <a:endParaRPr lang="en-GB"/>
          </a:p>
        </p:txBody>
      </p:sp>
    </p:spTree>
    <p:extLst>
      <p:ext uri="{BB962C8B-B14F-4D97-AF65-F5344CB8AC3E}">
        <p14:creationId xmlns:p14="http://schemas.microsoft.com/office/powerpoint/2010/main" val="147567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Youth work originated in the mid 1800s in services such as Sunday schools and other religious organizations for young people as an alternative to formal education. This is the age of the industrial revolution. Many young people were either forced to work to help support their families in jobs such as mining and roof cleaning or look after their younger siblings and family members while their parents had to earn the income in a poverty burdened society. These organizations were pertained towards young boys. The Magdalene laundries were opened by the catholic church in Ireland and in other catholic towns in cities across the UK.  Although young boy had a place to have some education mainly based in religion, the Magdalene laundries were a punishment for young girls accused of things that up until the mid 90s the catholic church viewed as sacrilegious.</a:t>
            </a:r>
          </a:p>
        </p:txBody>
      </p:sp>
      <p:sp>
        <p:nvSpPr>
          <p:cNvPr id="4" name="Slide Number Placeholder 3"/>
          <p:cNvSpPr>
            <a:spLocks noGrp="1"/>
          </p:cNvSpPr>
          <p:nvPr>
            <p:ph type="sldNum" sz="quarter" idx="5"/>
          </p:nvPr>
        </p:nvSpPr>
        <p:spPr/>
        <p:txBody>
          <a:bodyPr/>
          <a:lstStyle/>
          <a:p>
            <a:fld id="{514818F9-257A-447C-997B-6B88DD646102}" type="slidenum">
              <a:rPr lang="en-GB" smtClean="0"/>
              <a:t>3</a:t>
            </a:fld>
            <a:endParaRPr lang="en-GB"/>
          </a:p>
        </p:txBody>
      </p:sp>
    </p:spTree>
    <p:extLst>
      <p:ext uri="{BB962C8B-B14F-4D97-AF65-F5344CB8AC3E}">
        <p14:creationId xmlns:p14="http://schemas.microsoft.com/office/powerpoint/2010/main" val="1834468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conservative party was still in power until 1997, and families were struggling due to poverty. Having sold off the </a:t>
            </a:r>
            <a:r>
              <a:rPr lang="en-US" dirty="0" err="1"/>
              <a:t>Uk’s</a:t>
            </a:r>
            <a:r>
              <a:rPr lang="en-US" dirty="0"/>
              <a:t> main exports and closed mines, steel work and other industrial employment, the Thatcher government made poverty increase significantly. Even middle-class citizens were affected in the rise in taxation Theo system in place for unemployment was insufficient with the high demand of families losing their income. Youth workers and other government funded projects and institutes had suffered due to lack of funding and had to use other resources and venues to enable them to continue working which in turn had a negative effect on young people. Towards the end of the 90s,  Wales had formed its own government the Welsh assembly in 1999 which is still the main political power in Wales even today. Education was a big focal point for the government, to increase the </a:t>
            </a:r>
            <a:r>
              <a:rPr lang="en-US" dirty="0" err="1"/>
              <a:t>Labour</a:t>
            </a:r>
            <a:r>
              <a:rPr lang="en-US" dirty="0"/>
              <a:t> force although the selling of the UKs main industries, there was a rise in plumbing, hair and beauty, mechanics and other trades instead. These proved invaluable tools for young people and even though schools had sixth form, most young people from less financially stable families opted to go into a trade. Even though the 90s ended with </a:t>
            </a:r>
            <a:r>
              <a:rPr lang="en-US" dirty="0" err="1"/>
              <a:t>Labour</a:t>
            </a:r>
            <a:r>
              <a:rPr lang="en-US" dirty="0"/>
              <a:t> as the main political power the issue of funding has always plagued the youth service. Even today despite a different political party in power the youth service is underfunded, and young people unfortunately have felt the negative effect of the lack of funding. During the 90s drugs and alcohol became more popular especially cannabis, heroin and ecstasy. Young people would use them recreationally which in the case of some young people would also then turn to addiction.  Some young people also began to have a negative viewpoint on how their lives would turn out which made some young people act out and would be expelled from school. The pressure must have been impossible for young people as in the 90s society had become more </a:t>
            </a:r>
          </a:p>
          <a:p>
            <a:endParaRPr lang="en-GB" dirty="0"/>
          </a:p>
        </p:txBody>
      </p:sp>
      <p:sp>
        <p:nvSpPr>
          <p:cNvPr id="4" name="Slide Number Placeholder 3"/>
          <p:cNvSpPr>
            <a:spLocks noGrp="1"/>
          </p:cNvSpPr>
          <p:nvPr>
            <p:ph type="sldNum" sz="quarter" idx="5"/>
          </p:nvPr>
        </p:nvSpPr>
        <p:spPr/>
        <p:txBody>
          <a:bodyPr/>
          <a:lstStyle/>
          <a:p>
            <a:fld id="{514818F9-257A-447C-997B-6B88DD646102}" type="slidenum">
              <a:rPr lang="en-GB" smtClean="0"/>
              <a:t>4</a:t>
            </a:fld>
            <a:endParaRPr lang="en-GB"/>
          </a:p>
        </p:txBody>
      </p:sp>
    </p:spTree>
    <p:extLst>
      <p:ext uri="{BB962C8B-B14F-4D97-AF65-F5344CB8AC3E}">
        <p14:creationId xmlns:p14="http://schemas.microsoft.com/office/powerpoint/2010/main" val="2170047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2020 the technological advances and a multitude of  online services made promoting youth work easier for youth workers. For young people the advantage of having online apps and chat forums made connection easier, it has also made studying easier for young people and adults to advance their wider reading ability. The Occupational standards(NOS) and Youth work in Wales policy and procedure is now updated and available for students and professional youth workers Young people also can look online to check for things that they may feel they need to learn without having an awkward conversation with an adult. This is also dangerous as young people can be manipulated. Without  having the proper guidance and knowledge available to utilize this can be damaging for a young person. </a:t>
            </a:r>
          </a:p>
        </p:txBody>
      </p:sp>
      <p:sp>
        <p:nvSpPr>
          <p:cNvPr id="4" name="Slide Number Placeholder 3"/>
          <p:cNvSpPr>
            <a:spLocks noGrp="1"/>
          </p:cNvSpPr>
          <p:nvPr>
            <p:ph type="sldNum" sz="quarter" idx="5"/>
          </p:nvPr>
        </p:nvSpPr>
        <p:spPr/>
        <p:txBody>
          <a:bodyPr/>
          <a:lstStyle/>
          <a:p>
            <a:fld id="{514818F9-257A-447C-997B-6B88DD646102}" type="slidenum">
              <a:rPr lang="en-GB" smtClean="0"/>
              <a:t>5</a:t>
            </a:fld>
            <a:endParaRPr lang="en-GB"/>
          </a:p>
        </p:txBody>
      </p:sp>
    </p:spTree>
    <p:extLst>
      <p:ext uri="{BB962C8B-B14F-4D97-AF65-F5344CB8AC3E}">
        <p14:creationId xmlns:p14="http://schemas.microsoft.com/office/powerpoint/2010/main" val="1905671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At the beginning of 2020 Covid 19(coronavirus) forced everyone into lockdown the youth work sector had to quickly adapt to the change of working remotely rather than in direct contact with the young people of their area. Youth workers quick to adapt to the change of covid 19 despite the drop in funding but struggled to reach out to young people as they felt their home wasn't a safe place to discuss matter that concern them and being given no opportunities to be with the young people in a fun and safe environment that meets their individual needs.</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Young people were impacted in many ways they experienced an increase in mental health problems due to a decrease of in person contact which is vital for wellbeing and social development for young people as well as this for many young people the lockdowns and pandemic put them at more risk for safeguarding concerns such as increased pressure from people online due to the isolation, difficult and strained relationships with family, higher risk of anti social behaviours(gangs, substance misuse, carrying weapons or other harmful practices) and are at a higher risk of sexual exploitation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p>
          <a:p>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As for the youth work sector many organisations closed or were devastated due to lack of funding and resources when the pandemic hit and weren't regarded as a priority like other sectors where during that time contributing to the factors previously discussed that impacted young people. A loss of funding made organisations reduce their staff which lessened the already struggling workforce of youth workers in the UK to handle a higher demand of help from young people.</a:t>
            </a:r>
            <a:endParaRPr lang="en-GB" dirty="0"/>
          </a:p>
        </p:txBody>
      </p:sp>
      <p:sp>
        <p:nvSpPr>
          <p:cNvPr id="4" name="Slide Number Placeholder 3"/>
          <p:cNvSpPr>
            <a:spLocks noGrp="1"/>
          </p:cNvSpPr>
          <p:nvPr>
            <p:ph type="sldNum" sz="quarter" idx="5"/>
          </p:nvPr>
        </p:nvSpPr>
        <p:spPr/>
        <p:txBody>
          <a:bodyPr/>
          <a:lstStyle/>
          <a:p>
            <a:fld id="{514818F9-257A-447C-997B-6B88DD646102}" type="slidenum">
              <a:rPr lang="en-GB" smtClean="0"/>
              <a:t>6</a:t>
            </a:fld>
            <a:endParaRPr lang="en-GB"/>
          </a:p>
        </p:txBody>
      </p:sp>
    </p:spTree>
    <p:extLst>
      <p:ext uri="{BB962C8B-B14F-4D97-AF65-F5344CB8AC3E}">
        <p14:creationId xmlns:p14="http://schemas.microsoft.com/office/powerpoint/2010/main" val="1583181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dirty="0"/>
              <a:t>The aftermath of the first half of the century has had a negative effect on the world at large. Young people suffered due to a lack of education in school. They have also found being out with their friends challenging preferring mainly to talk on their phones. Depression, anxiety and other mental health issues became a big problem for everyone but especially young people as they were thrust back into normal life in stages with restrictions in place.  Many young people would use drugs as an escape. This is also a true statement from the 90s as many families were burdened by addiction due to the increase in poverty. The pandemic also changed the way youth work was provided as students had to learn from home, teachers taught from their laptops and youth workers struggled to find a way to work with young people due to a lack of face time.</a:t>
            </a:r>
          </a:p>
        </p:txBody>
      </p:sp>
      <p:sp>
        <p:nvSpPr>
          <p:cNvPr id="4" name="Slide Number Placeholder 3"/>
          <p:cNvSpPr>
            <a:spLocks noGrp="1"/>
          </p:cNvSpPr>
          <p:nvPr>
            <p:ph type="sldNum" sz="quarter" idx="5"/>
          </p:nvPr>
        </p:nvSpPr>
        <p:spPr/>
        <p:txBody>
          <a:bodyPr/>
          <a:lstStyle/>
          <a:p>
            <a:fld id="{514818F9-257A-447C-997B-6B88DD646102}" type="slidenum">
              <a:rPr lang="en-GB" smtClean="0"/>
              <a:t>7</a:t>
            </a:fld>
            <a:endParaRPr lang="en-GB"/>
          </a:p>
        </p:txBody>
      </p:sp>
    </p:spTree>
    <p:extLst>
      <p:ext uri="{BB962C8B-B14F-4D97-AF65-F5344CB8AC3E}">
        <p14:creationId xmlns:p14="http://schemas.microsoft.com/office/powerpoint/2010/main" val="3331108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 the way the youth work sector has operated has dramatically changed throughout the decades with budget cuts and world events. </a:t>
            </a:r>
            <a:r>
              <a:rPr lang="en-US" sz="1200" b="0" i="0" dirty="0">
                <a:solidFill>
                  <a:srgbClr val="000000"/>
                </a:solidFill>
                <a:effectLst/>
                <a:latin typeface="Arial Nova" panose="020B0504020202020204" pitchFamily="34" charset="0"/>
              </a:rPr>
              <a:t>Youth workers throughout the UK from each decade have continually used other resources to match the lack of funding showing a mass od resourcefulness to ensure that young people have a voice and equal say in their lives to ensure the empowerment that normal based education lacks. This will likely never change however youth workers have always been able to adapt </a:t>
            </a:r>
            <a:r>
              <a:rPr lang="en-GB" sz="1200" b="0" i="0" dirty="0">
                <a:solidFill>
                  <a:srgbClr val="000000"/>
                </a:solidFill>
                <a:effectLst/>
                <a:latin typeface="Arial Nova" panose="020B0504020202020204" pitchFamily="34" charset="0"/>
              </a:rPr>
              <a:t>through trying times to support young people. This is an invaluable tool for youth workers as </a:t>
            </a:r>
            <a:r>
              <a:rPr lang="en-GB" sz="1200" b="0" i="0">
                <a:solidFill>
                  <a:srgbClr val="000000"/>
                </a:solidFill>
                <a:effectLst/>
                <a:latin typeface="Arial Nova" panose="020B0504020202020204" pitchFamily="34" charset="0"/>
              </a:rPr>
              <a:t>this adaptability </a:t>
            </a:r>
            <a:r>
              <a:rPr lang="en-GB" sz="1200" b="0" i="0" dirty="0">
                <a:solidFill>
                  <a:srgbClr val="000000"/>
                </a:solidFill>
                <a:effectLst/>
                <a:latin typeface="Arial Nova" panose="020B0504020202020204" pitchFamily="34" charset="0"/>
              </a:rPr>
              <a:t>is a key aspect of being a youth worker. The way in which youth workers continue to work with young people and how they enhance their own knowledge is a testament to how resilient youth workers are, making youth work not only unique but can also be the one positive role that a young person can be able to relate to. This is why it is paramount that all youth workers continue to work as effectively within their community,</a:t>
            </a:r>
            <a:endParaRPr lang="en-GB" dirty="0"/>
          </a:p>
        </p:txBody>
      </p:sp>
      <p:sp>
        <p:nvSpPr>
          <p:cNvPr id="4" name="Slide Number Placeholder 3"/>
          <p:cNvSpPr>
            <a:spLocks noGrp="1"/>
          </p:cNvSpPr>
          <p:nvPr>
            <p:ph type="sldNum" sz="quarter" idx="5"/>
          </p:nvPr>
        </p:nvSpPr>
        <p:spPr/>
        <p:txBody>
          <a:bodyPr/>
          <a:lstStyle/>
          <a:p>
            <a:fld id="{514818F9-257A-447C-997B-6B88DD646102}" type="slidenum">
              <a:rPr lang="en-GB" smtClean="0"/>
              <a:t>8</a:t>
            </a:fld>
            <a:endParaRPr lang="en-GB"/>
          </a:p>
        </p:txBody>
      </p:sp>
    </p:spTree>
    <p:extLst>
      <p:ext uri="{BB962C8B-B14F-4D97-AF65-F5344CB8AC3E}">
        <p14:creationId xmlns:p14="http://schemas.microsoft.com/office/powerpoint/2010/main" val="3801880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A0BBD-2DFF-B590-F153-E22A1FAFE63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4E9E01-E777-F61E-29F3-91B66011DC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E6887D-6BFE-DDAC-DAA0-A34BE4E19A1E}"/>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19008E7C-D701-D9B9-560A-8978B6DBA6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3587C9-8D23-6919-8F35-B7FE784E1605}"/>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290773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FF9F5-EB97-E672-71B7-18B4A2AFF7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39A240-DE36-1ED7-207A-B7DC96BF5C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8C2C6B-D280-EF63-5506-8C578C7043CD}"/>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20718CFD-50FB-F1B8-4AB3-3C0923920D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72FB71-4241-643B-E466-B5ECCD51EDF8}"/>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36738607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692E0-1FD5-DC47-E097-403F7EE2CC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A632F66-B8BC-FEFD-A2D0-B950DE17EE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D9374F-640F-7931-A43D-32AA63AE6AB5}"/>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7161AC3E-AB10-D587-E11F-5A43D8DD3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979AAA-9F85-8BB6-5A90-31D89B55795F}"/>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3364157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3C237-B5D2-1C03-8DDA-E494EF8E9D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DBC68C-AFE9-A547-E0FC-FCDBF9BD00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6A4E31-94F0-313B-7A15-964573D3E1E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2A9FFC-CC49-8140-3F61-0C283BA7FAB1}"/>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6" name="Footer Placeholder 5">
            <a:extLst>
              <a:ext uri="{FF2B5EF4-FFF2-40B4-BE49-F238E27FC236}">
                <a16:creationId xmlns:a16="http://schemas.microsoft.com/office/drawing/2014/main" id="{4F5EE37F-F6C5-2C03-A85C-E571C2C8E8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7888AA-DB26-3422-C54A-6F3FF6D26925}"/>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3233237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9CF8E-20F3-B36C-575D-B52165DDE8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FB1858-E68C-C259-E906-8E5D4C6E4E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7FD174-F549-B81A-BABE-87642E201E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8B0B49-D25B-F674-FA8C-386F698C8D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210AA-2314-6AC8-B624-CF41653D782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EA74CE-EC42-A580-BF68-A24BF116D94B}"/>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8" name="Footer Placeholder 7">
            <a:extLst>
              <a:ext uri="{FF2B5EF4-FFF2-40B4-BE49-F238E27FC236}">
                <a16:creationId xmlns:a16="http://schemas.microsoft.com/office/drawing/2014/main" id="{384E6426-C14D-4EA2-01CC-075EE9BC57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5177FA-8579-40D5-901C-CB178AA7FC8E}"/>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4130211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8409D-07C6-99C9-78B4-14224863EC6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965E8C-F63D-110A-5C9F-152119DDE7D4}"/>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4" name="Footer Placeholder 3">
            <a:extLst>
              <a:ext uri="{FF2B5EF4-FFF2-40B4-BE49-F238E27FC236}">
                <a16:creationId xmlns:a16="http://schemas.microsoft.com/office/drawing/2014/main" id="{651B58D3-A84E-E6B4-B08A-70986152E1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B4B4CE-3358-0B09-0203-4DACDB817F96}"/>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1238040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F7072A-45DB-E449-D228-D4EACC4A4C37}"/>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3" name="Footer Placeholder 2">
            <a:extLst>
              <a:ext uri="{FF2B5EF4-FFF2-40B4-BE49-F238E27FC236}">
                <a16:creationId xmlns:a16="http://schemas.microsoft.com/office/drawing/2014/main" id="{ADAF7621-D432-1ED6-21D4-2545FB2E97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6E3B43-162E-F1B7-8BEC-E28E7903E154}"/>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3334168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F8CF7-88A9-A46F-87D5-B3D53BD9D4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E75719-6AC8-5655-6F4F-9CF4868993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8BF9948-A541-9C40-6125-C5BE6E6850F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13CB85-A468-BB66-A8EE-37C3824D51F7}"/>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6" name="Footer Placeholder 5">
            <a:extLst>
              <a:ext uri="{FF2B5EF4-FFF2-40B4-BE49-F238E27FC236}">
                <a16:creationId xmlns:a16="http://schemas.microsoft.com/office/drawing/2014/main" id="{2201A9FB-6BA6-51F4-E9EC-C0F1394150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1B3030-3659-4D02-1FE1-8449600EEAC5}"/>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124782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54E22-30AD-28E0-4B23-F7D44E2D18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99C692-7E30-C9AC-28AA-70C6F6760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19888F-DB23-59E9-169F-43D296F40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FE5743-6300-7C03-A649-5CCC5AEEBFC0}"/>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6" name="Footer Placeholder 5">
            <a:extLst>
              <a:ext uri="{FF2B5EF4-FFF2-40B4-BE49-F238E27FC236}">
                <a16:creationId xmlns:a16="http://schemas.microsoft.com/office/drawing/2014/main" id="{467A91FF-AC53-799C-A0FA-C501E937B4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8D4BDE-0590-4E90-B8A0-ABE5003D7EE4}"/>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22460592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9564A-0D57-A28C-8B57-467DA4C7065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253E55-7917-19A3-98AA-451824D645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34B7BA-56AC-306C-18DB-F916A2776E9F}"/>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B3C74387-8DA4-39F8-24F9-A7B3D52D9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1C133D-7F0E-C171-FD02-85500030A29B}"/>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704465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5AB56A-D403-2838-D0DA-A0D788842C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343D3F-16D2-23B2-2AC4-9E2CE4FCC43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57417A-5DA2-7CEB-3608-B2428F1E8A87}"/>
              </a:ext>
            </a:extLst>
          </p:cNvPr>
          <p:cNvSpPr>
            <a:spLocks noGrp="1"/>
          </p:cNvSpPr>
          <p:nvPr>
            <p:ph type="dt" sz="half" idx="10"/>
          </p:nvPr>
        </p:nvSpPr>
        <p:spPr/>
        <p:txBody>
          <a:body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4792A3DF-357E-3AAE-CDD4-8BA8905E1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0900D-1C25-9CF1-F30D-8487CEFBA952}"/>
              </a:ext>
            </a:extLst>
          </p:cNvPr>
          <p:cNvSpPr>
            <a:spLocks noGrp="1"/>
          </p:cNvSpPr>
          <p:nvPr>
            <p:ph type="sldNum" sz="quarter" idx="12"/>
          </p:nvPr>
        </p:nvSpPr>
        <p:spPr/>
        <p:txBody>
          <a:bodyPr/>
          <a:lstStyle/>
          <a:p>
            <a:fld id="{810D03EE-DA8B-4248-9F01-E0AB15119A81}" type="slidenum">
              <a:rPr lang="en-GB" smtClean="0"/>
              <a:t>‹#›</a:t>
            </a:fld>
            <a:endParaRPr lang="en-GB"/>
          </a:p>
        </p:txBody>
      </p:sp>
    </p:spTree>
    <p:extLst>
      <p:ext uri="{BB962C8B-B14F-4D97-AF65-F5344CB8AC3E}">
        <p14:creationId xmlns:p14="http://schemas.microsoft.com/office/powerpoint/2010/main" val="2548365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05CF96-82FC-95EA-7339-EB41033C72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A9A7A5-B8C5-04FC-944F-2415755D7D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028D8-6787-07DE-6A9E-56A91A7C82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A85802-6CF8-421D-8F70-0C21D5104FB0}" type="datetimeFigureOut">
              <a:rPr lang="en-GB" smtClean="0"/>
              <a:t>18/01/2023</a:t>
            </a:fld>
            <a:endParaRPr lang="en-GB"/>
          </a:p>
        </p:txBody>
      </p:sp>
      <p:sp>
        <p:nvSpPr>
          <p:cNvPr id="5" name="Footer Placeholder 4">
            <a:extLst>
              <a:ext uri="{FF2B5EF4-FFF2-40B4-BE49-F238E27FC236}">
                <a16:creationId xmlns:a16="http://schemas.microsoft.com/office/drawing/2014/main" id="{B877DBAE-352F-3862-8038-5D97FBE516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F150126-AE81-2ED9-A977-C8BC0C173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0D03EE-DA8B-4248-9F01-E0AB15119A81}" type="slidenum">
              <a:rPr lang="en-GB" smtClean="0"/>
              <a:t>‹#›</a:t>
            </a:fld>
            <a:endParaRPr lang="en-GB"/>
          </a:p>
        </p:txBody>
      </p:sp>
    </p:spTree>
    <p:extLst>
      <p:ext uri="{BB962C8B-B14F-4D97-AF65-F5344CB8AC3E}">
        <p14:creationId xmlns:p14="http://schemas.microsoft.com/office/powerpoint/2010/main" val="22599070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35" name="Rectangle 27">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C58FBD-9C3D-BE9B-372E-00AF55648EC7}"/>
              </a:ext>
            </a:extLst>
          </p:cNvPr>
          <p:cNvSpPr>
            <a:spLocks noGrp="1"/>
          </p:cNvSpPr>
          <p:nvPr>
            <p:ph type="ctrTitle"/>
          </p:nvPr>
        </p:nvSpPr>
        <p:spPr>
          <a:xfrm>
            <a:off x="3371787" y="1741337"/>
            <a:ext cx="5448730" cy="2387918"/>
          </a:xfrm>
        </p:spPr>
        <p:txBody>
          <a:bodyPr anchor="b">
            <a:normAutofit/>
          </a:bodyPr>
          <a:lstStyle/>
          <a:p>
            <a:r>
              <a:rPr lang="en-GB" sz="5200">
                <a:solidFill>
                  <a:schemeClr val="tx2"/>
                </a:solidFill>
              </a:rPr>
              <a:t>Youth work</a:t>
            </a:r>
            <a:br>
              <a:rPr lang="en-GB" sz="5200">
                <a:solidFill>
                  <a:schemeClr val="tx2"/>
                </a:solidFill>
              </a:rPr>
            </a:br>
            <a:r>
              <a:rPr lang="en-GB" sz="5200">
                <a:solidFill>
                  <a:schemeClr val="tx2"/>
                </a:solidFill>
              </a:rPr>
              <a:t>the 90s compared to the 2020s</a:t>
            </a:r>
            <a:endParaRPr lang="en-GB" sz="5200" dirty="0">
              <a:solidFill>
                <a:schemeClr val="tx2"/>
              </a:solidFill>
            </a:endParaRPr>
          </a:p>
        </p:txBody>
      </p:sp>
      <p:grpSp>
        <p:nvGrpSpPr>
          <p:cNvPr id="41" name="Group 29">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42" name="Freeform: Shape 30">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 name="Group 35">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7" name="Freeform: Shape 36">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0" name="Freeform: Shape 39">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1589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70D6515-AD23-8CB6-57F1-366E84177D44}"/>
              </a:ext>
            </a:extLst>
          </p:cNvPr>
          <p:cNvSpPr>
            <a:spLocks noGrp="1"/>
          </p:cNvSpPr>
          <p:nvPr>
            <p:ph type="title"/>
          </p:nvPr>
        </p:nvSpPr>
        <p:spPr>
          <a:xfrm>
            <a:off x="3050412" y="394626"/>
            <a:ext cx="5754696" cy="1837349"/>
          </a:xfrm>
        </p:spPr>
        <p:txBody>
          <a:bodyPr>
            <a:normAutofit/>
          </a:bodyPr>
          <a:lstStyle/>
          <a:p>
            <a:pPr algn="ctr"/>
            <a:r>
              <a:rPr lang="en-GB" sz="3600" u="sng" dirty="0">
                <a:solidFill>
                  <a:schemeClr val="tx2"/>
                </a:solidFill>
              </a:rPr>
              <a:t>Introduction</a:t>
            </a:r>
          </a:p>
        </p:txBody>
      </p:sp>
      <p:sp>
        <p:nvSpPr>
          <p:cNvPr id="3" name="Content Placeholder 2">
            <a:extLst>
              <a:ext uri="{FF2B5EF4-FFF2-40B4-BE49-F238E27FC236}">
                <a16:creationId xmlns:a16="http://schemas.microsoft.com/office/drawing/2014/main" id="{EF709FFA-3A9A-B561-7D5C-315F06BE7661}"/>
              </a:ext>
            </a:extLst>
          </p:cNvPr>
          <p:cNvSpPr>
            <a:spLocks noGrp="1"/>
          </p:cNvSpPr>
          <p:nvPr>
            <p:ph idx="1"/>
          </p:nvPr>
        </p:nvSpPr>
        <p:spPr>
          <a:xfrm>
            <a:off x="3050412" y="2308700"/>
            <a:ext cx="6271718" cy="3101500"/>
          </a:xfrm>
        </p:spPr>
        <p:txBody>
          <a:bodyPr anchor="t">
            <a:normAutofit fontScale="70000" lnSpcReduction="20000"/>
          </a:bodyPr>
          <a:lstStyle/>
          <a:p>
            <a:r>
              <a:rPr lang="en-GB" sz="3300" dirty="0">
                <a:solidFill>
                  <a:schemeClr val="tx2"/>
                </a:solidFill>
              </a:rPr>
              <a:t>A brief history in youth work</a:t>
            </a:r>
          </a:p>
          <a:p>
            <a:r>
              <a:rPr lang="en-GB" sz="3300" dirty="0">
                <a:solidFill>
                  <a:schemeClr val="tx2"/>
                </a:solidFill>
              </a:rPr>
              <a:t> 90s</a:t>
            </a:r>
          </a:p>
          <a:p>
            <a:r>
              <a:rPr lang="en-GB" sz="3300" dirty="0">
                <a:solidFill>
                  <a:schemeClr val="tx2"/>
                </a:solidFill>
              </a:rPr>
              <a:t>What difficulties young people faced.</a:t>
            </a:r>
          </a:p>
          <a:p>
            <a:r>
              <a:rPr lang="en-GB" sz="3300" dirty="0">
                <a:solidFill>
                  <a:schemeClr val="tx2"/>
                </a:solidFill>
              </a:rPr>
              <a:t>The politics.</a:t>
            </a:r>
          </a:p>
          <a:p>
            <a:r>
              <a:rPr lang="en-GB" sz="3300" dirty="0">
                <a:solidFill>
                  <a:schemeClr val="tx2"/>
                </a:solidFill>
              </a:rPr>
              <a:t>2020.</a:t>
            </a:r>
          </a:p>
          <a:p>
            <a:r>
              <a:rPr lang="en-GB" sz="3300" dirty="0">
                <a:solidFill>
                  <a:schemeClr val="tx2"/>
                </a:solidFill>
              </a:rPr>
              <a:t>Covid</a:t>
            </a:r>
          </a:p>
          <a:p>
            <a:r>
              <a:rPr lang="en-GB" sz="3300" dirty="0">
                <a:solidFill>
                  <a:schemeClr val="tx2"/>
                </a:solidFill>
              </a:rPr>
              <a:t>Aftermath </a:t>
            </a:r>
          </a:p>
          <a:p>
            <a:r>
              <a:rPr lang="en-GB" sz="3300" dirty="0">
                <a:solidFill>
                  <a:schemeClr val="tx2"/>
                </a:solidFill>
              </a:rPr>
              <a:t>End</a:t>
            </a:r>
          </a:p>
          <a:p>
            <a:endParaRPr lang="en-GB" sz="13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67055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405B23E-38D4-E7F5-04D0-C5B72D351AD6}"/>
              </a:ext>
            </a:extLst>
          </p:cNvPr>
          <p:cNvSpPr>
            <a:spLocks noGrp="1"/>
          </p:cNvSpPr>
          <p:nvPr>
            <p:ph type="title"/>
          </p:nvPr>
        </p:nvSpPr>
        <p:spPr>
          <a:xfrm>
            <a:off x="3033466" y="991261"/>
            <a:ext cx="5754696" cy="1837349"/>
          </a:xfrm>
        </p:spPr>
        <p:txBody>
          <a:bodyPr anchor="ctr">
            <a:normAutofit/>
          </a:bodyPr>
          <a:lstStyle/>
          <a:p>
            <a:pPr algn="ctr"/>
            <a:r>
              <a:rPr lang="en-GB" sz="3600" u="sng" dirty="0">
                <a:solidFill>
                  <a:schemeClr val="tx2"/>
                </a:solidFill>
              </a:rPr>
              <a:t>A brief history of youth work.</a:t>
            </a:r>
          </a:p>
        </p:txBody>
      </p:sp>
      <p:sp>
        <p:nvSpPr>
          <p:cNvPr id="3" name="Content Placeholder 2">
            <a:extLst>
              <a:ext uri="{FF2B5EF4-FFF2-40B4-BE49-F238E27FC236}">
                <a16:creationId xmlns:a16="http://schemas.microsoft.com/office/drawing/2014/main" id="{B767CFD1-1255-B4B5-1A81-9B1242F4FD72}"/>
              </a:ext>
            </a:extLst>
          </p:cNvPr>
          <p:cNvSpPr>
            <a:spLocks noGrp="1"/>
          </p:cNvSpPr>
          <p:nvPr>
            <p:ph idx="1"/>
          </p:nvPr>
        </p:nvSpPr>
        <p:spPr>
          <a:xfrm>
            <a:off x="2268188" y="2434442"/>
            <a:ext cx="8087096" cy="3752602"/>
          </a:xfrm>
        </p:spPr>
        <p:txBody>
          <a:bodyPr anchor="t">
            <a:normAutofit fontScale="85000" lnSpcReduction="20000"/>
          </a:bodyPr>
          <a:lstStyle/>
          <a:p>
            <a:pPr>
              <a:buFont typeface="Wingdings" panose="05000000000000000000" pitchFamily="2" charset="2"/>
              <a:buChar char="§"/>
            </a:pPr>
            <a:r>
              <a:rPr lang="en-GB" sz="2400" dirty="0">
                <a:solidFill>
                  <a:schemeClr val="tx2"/>
                </a:solidFill>
              </a:rPr>
              <a:t>Youth work originated in the mid 1800s in services such as Sunday schools and other religious organisations for young people as an alternative to formal education. </a:t>
            </a:r>
          </a:p>
          <a:p>
            <a:pPr>
              <a:buFont typeface="Wingdings" panose="05000000000000000000" pitchFamily="2" charset="2"/>
              <a:buChar char="§"/>
            </a:pPr>
            <a:endParaRPr lang="en-GB" sz="2400" dirty="0">
              <a:solidFill>
                <a:schemeClr val="tx2"/>
              </a:solidFill>
            </a:endParaRPr>
          </a:p>
          <a:p>
            <a:pPr>
              <a:buFont typeface="Wingdings" panose="05000000000000000000" pitchFamily="2" charset="2"/>
              <a:buChar char="§"/>
            </a:pPr>
            <a:r>
              <a:rPr lang="en-GB" sz="2400" dirty="0">
                <a:solidFill>
                  <a:schemeClr val="tx2"/>
                </a:solidFill>
              </a:rPr>
              <a:t>This is the age of the industrial revolution. Many young people were either forced to work to help support their families in jobs such as mining and roof cleaning or look after their younger siblings and family members while their parents had to earn the income in a poverty burdened society.</a:t>
            </a:r>
          </a:p>
          <a:p>
            <a:pPr>
              <a:buFont typeface="Wingdings" panose="05000000000000000000" pitchFamily="2" charset="2"/>
              <a:buChar char="§"/>
            </a:pPr>
            <a:endParaRPr lang="en-GB" sz="2400" dirty="0">
              <a:solidFill>
                <a:schemeClr val="tx2"/>
              </a:solidFill>
            </a:endParaRPr>
          </a:p>
          <a:p>
            <a:pPr>
              <a:buFont typeface="Wingdings" panose="05000000000000000000" pitchFamily="2" charset="2"/>
              <a:buChar char="§"/>
            </a:pPr>
            <a:r>
              <a:rPr lang="en-GB" sz="2400" dirty="0">
                <a:solidFill>
                  <a:schemeClr val="tx2"/>
                </a:solidFill>
              </a:rPr>
              <a:t> These organisations were pertained towards young boys. </a:t>
            </a:r>
          </a:p>
          <a:p>
            <a:pPr>
              <a:buFont typeface="Wingdings" panose="05000000000000000000" pitchFamily="2" charset="2"/>
              <a:buChar char="§"/>
            </a:pPr>
            <a:endParaRPr lang="en-GB" sz="2400" dirty="0">
              <a:solidFill>
                <a:schemeClr val="tx2"/>
              </a:solidFill>
            </a:endParaRPr>
          </a:p>
          <a:p>
            <a:pPr>
              <a:buFont typeface="Wingdings" panose="05000000000000000000" pitchFamily="2" charset="2"/>
              <a:buChar char="§"/>
            </a:pPr>
            <a:r>
              <a:rPr lang="en-GB" sz="2400" dirty="0">
                <a:solidFill>
                  <a:schemeClr val="tx2"/>
                </a:solidFill>
              </a:rPr>
              <a:t>The Magdalen laundries were opened by the catholic church in Ireland and in other catholic towns in cities across the UK.</a:t>
            </a:r>
          </a:p>
        </p:txBody>
      </p:sp>
    </p:spTree>
    <p:extLst>
      <p:ext uri="{BB962C8B-B14F-4D97-AF65-F5344CB8AC3E}">
        <p14:creationId xmlns:p14="http://schemas.microsoft.com/office/powerpoint/2010/main" val="3965451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D98A1B7-E34C-8D2A-8C5E-2DB231638739}"/>
              </a:ext>
            </a:extLst>
          </p:cNvPr>
          <p:cNvSpPr>
            <a:spLocks noGrp="1"/>
          </p:cNvSpPr>
          <p:nvPr>
            <p:ph type="title"/>
          </p:nvPr>
        </p:nvSpPr>
        <p:spPr>
          <a:xfrm>
            <a:off x="3027924" y="991261"/>
            <a:ext cx="5754696" cy="1837349"/>
          </a:xfrm>
        </p:spPr>
        <p:txBody>
          <a:bodyPr>
            <a:normAutofit/>
          </a:bodyPr>
          <a:lstStyle/>
          <a:p>
            <a:pPr algn="ctr"/>
            <a:r>
              <a:rPr lang="en-GB" sz="3600" u="sng" dirty="0">
                <a:solidFill>
                  <a:schemeClr val="tx2"/>
                </a:solidFill>
              </a:rPr>
              <a:t>The 90s. </a:t>
            </a:r>
          </a:p>
        </p:txBody>
      </p:sp>
      <p:sp>
        <p:nvSpPr>
          <p:cNvPr id="3" name="Content Placeholder 2">
            <a:extLst>
              <a:ext uri="{FF2B5EF4-FFF2-40B4-BE49-F238E27FC236}">
                <a16:creationId xmlns:a16="http://schemas.microsoft.com/office/drawing/2014/main" id="{0987CF6E-1328-BA93-27FA-A1B366A35C24}"/>
              </a:ext>
            </a:extLst>
          </p:cNvPr>
          <p:cNvSpPr>
            <a:spLocks noGrp="1"/>
          </p:cNvSpPr>
          <p:nvPr>
            <p:ph idx="1"/>
          </p:nvPr>
        </p:nvSpPr>
        <p:spPr>
          <a:xfrm>
            <a:off x="2375066" y="2478719"/>
            <a:ext cx="7279574" cy="3388020"/>
          </a:xfrm>
        </p:spPr>
        <p:txBody>
          <a:bodyPr anchor="t">
            <a:normAutofit lnSpcReduction="10000"/>
          </a:bodyPr>
          <a:lstStyle/>
          <a:p>
            <a:r>
              <a:rPr lang="en-GB" sz="2100" dirty="0">
                <a:solidFill>
                  <a:schemeClr val="tx2"/>
                </a:solidFill>
              </a:rPr>
              <a:t>Throughout the decades youth worked evolved but was hindered by funding.  </a:t>
            </a:r>
          </a:p>
          <a:p>
            <a:r>
              <a:rPr lang="en-GB" sz="2100" dirty="0">
                <a:solidFill>
                  <a:schemeClr val="tx2"/>
                </a:solidFill>
              </a:rPr>
              <a:t>Until 1997 the Conservative party were still in power and this negatively impacted government funded organisation.</a:t>
            </a:r>
          </a:p>
          <a:p>
            <a:r>
              <a:rPr lang="en-GB" sz="2100" dirty="0">
                <a:solidFill>
                  <a:schemeClr val="tx2"/>
                </a:solidFill>
              </a:rPr>
              <a:t>Youth workers were forced to adapt to this and use their resources to ensure that  young people could still thrive in their own environment.</a:t>
            </a:r>
          </a:p>
          <a:p>
            <a:r>
              <a:rPr lang="en-GB" sz="2100" dirty="0">
                <a:solidFill>
                  <a:schemeClr val="tx2"/>
                </a:solidFill>
              </a:rPr>
              <a:t>Young people had suffered as a side effect to the system in place as now trade jobs were pushed on young people more</a:t>
            </a:r>
          </a:p>
          <a:p>
            <a:r>
              <a:rPr lang="en-GB" sz="2100" dirty="0">
                <a:solidFill>
                  <a:schemeClr val="tx2"/>
                </a:solidFill>
              </a:rPr>
              <a:t>Alcohol and drug use was popular</a:t>
            </a:r>
          </a:p>
          <a:p>
            <a:endParaRPr lang="en-GB" sz="14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629882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24">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39" name="Freeform: Shape 25">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6">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27">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8">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4410467-58F0-A40D-1DD0-038723D198EB}"/>
              </a:ext>
            </a:extLst>
          </p:cNvPr>
          <p:cNvSpPr>
            <a:spLocks noGrp="1"/>
          </p:cNvSpPr>
          <p:nvPr>
            <p:ph type="title"/>
          </p:nvPr>
        </p:nvSpPr>
        <p:spPr>
          <a:xfrm>
            <a:off x="3027924" y="991261"/>
            <a:ext cx="5754696" cy="1837349"/>
          </a:xfrm>
        </p:spPr>
        <p:txBody>
          <a:bodyPr>
            <a:normAutofit/>
          </a:bodyPr>
          <a:lstStyle/>
          <a:p>
            <a:pPr algn="ctr"/>
            <a:r>
              <a:rPr lang="en-GB" sz="3600" u="sng" dirty="0">
                <a:solidFill>
                  <a:schemeClr val="tx2"/>
                </a:solidFill>
              </a:rPr>
              <a:t>2020</a:t>
            </a:r>
          </a:p>
        </p:txBody>
      </p:sp>
      <p:sp>
        <p:nvSpPr>
          <p:cNvPr id="3" name="Content Placeholder 2">
            <a:extLst>
              <a:ext uri="{FF2B5EF4-FFF2-40B4-BE49-F238E27FC236}">
                <a16:creationId xmlns:a16="http://schemas.microsoft.com/office/drawing/2014/main" id="{FB31DC99-C2FD-465A-6D47-72739163F42F}"/>
              </a:ext>
            </a:extLst>
          </p:cNvPr>
          <p:cNvSpPr>
            <a:spLocks noGrp="1"/>
          </p:cNvSpPr>
          <p:nvPr>
            <p:ph idx="1"/>
          </p:nvPr>
        </p:nvSpPr>
        <p:spPr>
          <a:xfrm>
            <a:off x="2398805" y="2239929"/>
            <a:ext cx="7255834" cy="4059507"/>
          </a:xfrm>
        </p:spPr>
        <p:txBody>
          <a:bodyPr anchor="t">
            <a:normAutofit/>
          </a:bodyPr>
          <a:lstStyle/>
          <a:p>
            <a:r>
              <a:rPr lang="en-GB" sz="1800" dirty="0">
                <a:solidFill>
                  <a:schemeClr val="tx2"/>
                </a:solidFill>
              </a:rPr>
              <a:t>New technological advances made life easier for young people and professionals to discover a wider educational resources</a:t>
            </a:r>
          </a:p>
          <a:p>
            <a:r>
              <a:rPr lang="en-US" sz="1800" dirty="0">
                <a:solidFill>
                  <a:schemeClr val="tx2"/>
                </a:solidFill>
              </a:rPr>
              <a:t> Youth workers were able to use many ways to connect with young people and the public as a whole. </a:t>
            </a:r>
          </a:p>
          <a:p>
            <a:r>
              <a:rPr lang="en-GB" sz="1800" dirty="0">
                <a:solidFill>
                  <a:schemeClr val="tx2"/>
                </a:solidFill>
              </a:rPr>
              <a:t>Wider education and reading now available for youth workers such as the five pillars and NOS is now updated. </a:t>
            </a:r>
          </a:p>
          <a:p>
            <a:pPr marL="0" indent="0">
              <a:buNone/>
            </a:pPr>
            <a:endParaRPr lang="en-GB" sz="1800" dirty="0">
              <a:solidFill>
                <a:schemeClr val="tx2"/>
              </a:solidFill>
            </a:endParaRPr>
          </a:p>
          <a:p>
            <a:r>
              <a:rPr lang="en-GB" sz="1800" dirty="0">
                <a:solidFill>
                  <a:schemeClr val="tx2"/>
                </a:solidFill>
              </a:rPr>
              <a:t>Young people took a backward step though as being online with their friends even while they were together made socializing face to face more difficult.</a:t>
            </a:r>
          </a:p>
          <a:p>
            <a:r>
              <a:rPr lang="en-GB" sz="1800" dirty="0">
                <a:solidFill>
                  <a:schemeClr val="tx2"/>
                </a:solidFill>
              </a:rPr>
              <a:t>Cyber bullying became more of an issue and another obstacle for youth workers and young people to over come</a:t>
            </a:r>
          </a:p>
        </p:txBody>
      </p:sp>
      <p:grpSp>
        <p:nvGrpSpPr>
          <p:cNvPr id="31" name="Group 30">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32" name="Freeform: Shape 31">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5" name="Freeform: Shape 34">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6575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14">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0" name="Freeform: Shape 15">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8">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AA5AD15-B92C-C9C1-E5CF-2DCE76AEC60A}"/>
              </a:ext>
            </a:extLst>
          </p:cNvPr>
          <p:cNvSpPr>
            <a:spLocks noGrp="1"/>
          </p:cNvSpPr>
          <p:nvPr>
            <p:ph type="title"/>
          </p:nvPr>
        </p:nvSpPr>
        <p:spPr>
          <a:xfrm>
            <a:off x="3027924" y="991261"/>
            <a:ext cx="5754696" cy="1837349"/>
          </a:xfrm>
        </p:spPr>
        <p:txBody>
          <a:bodyPr>
            <a:normAutofit/>
          </a:bodyPr>
          <a:lstStyle/>
          <a:p>
            <a:pPr algn="ctr"/>
            <a:r>
              <a:rPr lang="en-GB" sz="3600" u="sng" dirty="0">
                <a:solidFill>
                  <a:schemeClr val="tx2"/>
                </a:solidFill>
              </a:rPr>
              <a:t>Covid</a:t>
            </a:r>
          </a:p>
        </p:txBody>
      </p:sp>
      <p:sp>
        <p:nvSpPr>
          <p:cNvPr id="6" name="Content Placeholder 5">
            <a:extLst>
              <a:ext uri="{FF2B5EF4-FFF2-40B4-BE49-F238E27FC236}">
                <a16:creationId xmlns:a16="http://schemas.microsoft.com/office/drawing/2014/main" id="{403D61C3-8723-B780-0C7E-F8251D016F7F}"/>
              </a:ext>
            </a:extLst>
          </p:cNvPr>
          <p:cNvSpPr>
            <a:spLocks noGrp="1"/>
          </p:cNvSpPr>
          <p:nvPr>
            <p:ph idx="1"/>
          </p:nvPr>
        </p:nvSpPr>
        <p:spPr>
          <a:xfrm>
            <a:off x="2374204" y="2546162"/>
            <a:ext cx="7897091" cy="4029312"/>
          </a:xfrm>
        </p:spPr>
        <p:txBody>
          <a:bodyPr anchor="t">
            <a:normAutofit/>
          </a:bodyPr>
          <a:lstStyle/>
          <a:p>
            <a:r>
              <a:rPr lang="en-GB" sz="2400" dirty="0">
                <a:solidFill>
                  <a:schemeClr val="tx2"/>
                </a:solidFill>
              </a:rPr>
              <a:t>Youth work sector struggled due to budget cuts and lay offs leading to young people left without necessary support </a:t>
            </a:r>
          </a:p>
          <a:p>
            <a:r>
              <a:rPr lang="en-GB" sz="2400" dirty="0">
                <a:solidFill>
                  <a:schemeClr val="tx2"/>
                </a:solidFill>
              </a:rPr>
              <a:t> Young people felt unsafe reaching out due to homelife and lack of privacy </a:t>
            </a:r>
          </a:p>
          <a:p>
            <a:r>
              <a:rPr lang="en-GB" sz="2400" dirty="0">
                <a:solidFill>
                  <a:schemeClr val="tx2"/>
                </a:solidFill>
              </a:rPr>
              <a:t>Because of the isolation due to lockdowns young people were left lonely and venerable susceptible to  mental health problems, grooming, abuse and exploitation </a:t>
            </a:r>
          </a:p>
        </p:txBody>
      </p:sp>
      <p:grpSp>
        <p:nvGrpSpPr>
          <p:cNvPr id="26" name="Group 20">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7" name="Freeform: Shape 21">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311302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0052547-866F-8E6C-3F65-E45E54B0A450}"/>
              </a:ext>
            </a:extLst>
          </p:cNvPr>
          <p:cNvSpPr>
            <a:spLocks noGrp="1"/>
          </p:cNvSpPr>
          <p:nvPr>
            <p:ph type="title"/>
          </p:nvPr>
        </p:nvSpPr>
        <p:spPr>
          <a:xfrm>
            <a:off x="3027924" y="991261"/>
            <a:ext cx="5754696" cy="1837349"/>
          </a:xfrm>
        </p:spPr>
        <p:txBody>
          <a:bodyPr>
            <a:normAutofit/>
          </a:bodyPr>
          <a:lstStyle/>
          <a:p>
            <a:pPr algn="ctr"/>
            <a:r>
              <a:rPr lang="en-GB" sz="3600" u="sng" dirty="0">
                <a:solidFill>
                  <a:schemeClr val="tx2"/>
                </a:solidFill>
              </a:rPr>
              <a:t>Aftermath</a:t>
            </a:r>
          </a:p>
        </p:txBody>
      </p:sp>
      <p:sp>
        <p:nvSpPr>
          <p:cNvPr id="3" name="Content Placeholder 2">
            <a:extLst>
              <a:ext uri="{FF2B5EF4-FFF2-40B4-BE49-F238E27FC236}">
                <a16:creationId xmlns:a16="http://schemas.microsoft.com/office/drawing/2014/main" id="{0A5C52FE-4E19-8A33-7A69-5AF63A2DB97C}"/>
              </a:ext>
            </a:extLst>
          </p:cNvPr>
          <p:cNvSpPr>
            <a:spLocks noGrp="1"/>
          </p:cNvSpPr>
          <p:nvPr>
            <p:ph idx="1"/>
          </p:nvPr>
        </p:nvSpPr>
        <p:spPr>
          <a:xfrm>
            <a:off x="886691" y="2428661"/>
            <a:ext cx="9102436" cy="3830797"/>
          </a:xfrm>
        </p:spPr>
        <p:txBody>
          <a:bodyPr anchor="t">
            <a:normAutofit/>
          </a:bodyPr>
          <a:lstStyle/>
          <a:p>
            <a:r>
              <a:rPr lang="en-GB" sz="2000" dirty="0">
                <a:solidFill>
                  <a:schemeClr val="tx2"/>
                </a:solidFill>
              </a:rPr>
              <a:t>Lack of face to face education caused damage to young peoples education.</a:t>
            </a:r>
          </a:p>
          <a:p>
            <a:r>
              <a:rPr lang="en-GB" sz="2000" dirty="0">
                <a:solidFill>
                  <a:schemeClr val="tx2"/>
                </a:solidFill>
              </a:rPr>
              <a:t>Lack of social skills caused young people to become introverted.</a:t>
            </a:r>
          </a:p>
          <a:p>
            <a:r>
              <a:rPr lang="en-GB" sz="2000" dirty="0">
                <a:solidFill>
                  <a:schemeClr val="tx2"/>
                </a:solidFill>
              </a:rPr>
              <a:t>Addiction became a big problem as an escape from emotional turmoil.</a:t>
            </a:r>
          </a:p>
          <a:p>
            <a:r>
              <a:rPr lang="en-GB" sz="2000" dirty="0">
                <a:solidFill>
                  <a:schemeClr val="tx2"/>
                </a:solidFill>
              </a:rPr>
              <a:t>Adults that are not equipped had to teach and struggled.</a:t>
            </a:r>
          </a:p>
          <a:p>
            <a:r>
              <a:rPr lang="en-GB" sz="2000" dirty="0">
                <a:solidFill>
                  <a:schemeClr val="tx2"/>
                </a:solidFill>
              </a:rPr>
              <a:t>Depression, anxiety and other mental and emotional health problems hit a new high in young people and adults.</a:t>
            </a:r>
          </a:p>
          <a:p>
            <a:r>
              <a:rPr lang="en-GB" sz="2000" dirty="0">
                <a:solidFill>
                  <a:schemeClr val="tx2"/>
                </a:solidFill>
              </a:rPr>
              <a:t>Youth workers struggled to do their work face-to-face.</a:t>
            </a:r>
          </a:p>
          <a:p>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79199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30EE8B7-647E-F63C-FA67-80BD28A3C423}"/>
              </a:ext>
            </a:extLst>
          </p:cNvPr>
          <p:cNvSpPr>
            <a:spLocks noGrp="1"/>
          </p:cNvSpPr>
          <p:nvPr>
            <p:ph type="title"/>
          </p:nvPr>
        </p:nvSpPr>
        <p:spPr>
          <a:xfrm>
            <a:off x="3027924" y="991261"/>
            <a:ext cx="5754696" cy="1837349"/>
          </a:xfrm>
        </p:spPr>
        <p:txBody>
          <a:bodyPr>
            <a:normAutofit/>
          </a:bodyPr>
          <a:lstStyle/>
          <a:p>
            <a:pPr algn="ctr"/>
            <a:r>
              <a:rPr lang="en-GB" sz="3600" u="sng" dirty="0">
                <a:solidFill>
                  <a:schemeClr val="tx2"/>
                </a:solidFill>
              </a:rPr>
              <a:t>Conclusion</a:t>
            </a:r>
          </a:p>
        </p:txBody>
      </p:sp>
      <p:sp>
        <p:nvSpPr>
          <p:cNvPr id="3" name="Content Placeholder 2">
            <a:extLst>
              <a:ext uri="{FF2B5EF4-FFF2-40B4-BE49-F238E27FC236}">
                <a16:creationId xmlns:a16="http://schemas.microsoft.com/office/drawing/2014/main" id="{51AB1D30-A8B7-37FE-4F59-D38D02989748}"/>
              </a:ext>
            </a:extLst>
          </p:cNvPr>
          <p:cNvSpPr>
            <a:spLocks noGrp="1"/>
          </p:cNvSpPr>
          <p:nvPr>
            <p:ph idx="1"/>
          </p:nvPr>
        </p:nvSpPr>
        <p:spPr>
          <a:xfrm>
            <a:off x="2130663" y="2549898"/>
            <a:ext cx="7930368" cy="3892345"/>
          </a:xfrm>
        </p:spPr>
        <p:txBody>
          <a:bodyPr anchor="t">
            <a:normAutofit/>
          </a:bodyPr>
          <a:lstStyle/>
          <a:p>
            <a:r>
              <a:rPr lang="en-GB" sz="2000" dirty="0"/>
              <a:t>To conclude , the way the youth work sector has operated has dramatically changed throughout the decades with budget cuts and world events. </a:t>
            </a:r>
            <a:r>
              <a:rPr lang="en-US" sz="2000" b="0" i="0" dirty="0">
                <a:solidFill>
                  <a:srgbClr val="000000"/>
                </a:solidFill>
                <a:effectLst/>
              </a:rPr>
              <a:t>Youth workers throughout the UK from each decade have continually used other resources to match the lack of funding showing a mass od resourcefulness to ensure that young people have a voice and equal say in their lives to ensure the empowerment that normal based education lacks this will likely never change however youth workers have always been able to adapt </a:t>
            </a:r>
            <a:r>
              <a:rPr lang="en-GB" sz="2000" b="0" i="0" dirty="0">
                <a:solidFill>
                  <a:srgbClr val="000000"/>
                </a:solidFill>
                <a:effectLst/>
              </a:rPr>
              <a:t>through trying times to support young people </a:t>
            </a:r>
            <a:endParaRPr lang="en-GB" sz="2000" dirty="0"/>
          </a:p>
          <a:p>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632132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1222</TotalTime>
  <Words>2075</Words>
  <Application>Microsoft Office PowerPoint</Application>
  <PresentationFormat>Widescreen</PresentationFormat>
  <Paragraphs>62</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Arial Nova</vt:lpstr>
      <vt:lpstr>Calibri</vt:lpstr>
      <vt:lpstr>Calibri Light</vt:lpstr>
      <vt:lpstr>Wingdings</vt:lpstr>
      <vt:lpstr>Office Theme</vt:lpstr>
      <vt:lpstr>Youth work the 90s compared to the 2020s</vt:lpstr>
      <vt:lpstr>Introduction</vt:lpstr>
      <vt:lpstr>A brief history of youth work.</vt:lpstr>
      <vt:lpstr>The 90s. </vt:lpstr>
      <vt:lpstr>2020</vt:lpstr>
      <vt:lpstr>Covid</vt:lpstr>
      <vt:lpstr>Aftermath</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the 90s compared to the 2020s</dc:title>
  <dc:creator>kerry amies</dc:creator>
  <cp:lastModifiedBy>kerry amies</cp:lastModifiedBy>
  <cp:revision>1</cp:revision>
  <dcterms:created xsi:type="dcterms:W3CDTF">2023-01-17T12:50:13Z</dcterms:created>
  <dcterms:modified xsi:type="dcterms:W3CDTF">2023-01-18T14:07:34Z</dcterms:modified>
</cp:coreProperties>
</file>