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8288000" cy="10287000"/>
  <p:notesSz cx="6858000" cy="9144000"/>
  <p:embeddedFontLst>
    <p:embeddedFont>
      <p:font typeface="Calibri" panose="020F0502020204030204" pitchFamily="34" charset="0"/>
      <p:regular r:id="rId8"/>
      <p:bold r:id="rId9"/>
      <p:italic r:id="rId10"/>
      <p:boldItalic r:id="rId11"/>
    </p:embeddedFont>
    <p:embeddedFont>
      <p:font typeface="Open Sans Light" panose="020B0306030504020204" pitchFamily="34" charset="0"/>
      <p:regular r:id="rId12"/>
      <p:bold r:id="rId13"/>
      <p:italic r:id="rId14"/>
      <p:boldItalic r:id="rId15"/>
    </p:embeddedFont>
    <p:embeddedFont>
      <p:font typeface="Poppins" pitchFamily="2" charset="77"/>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i+ja6EvLbxSa4xCYwVakbtGhusx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5" d="100"/>
          <a:sy n="45" d="100"/>
        </p:scale>
        <p:origin x="-816"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notesMaster" Target="notesMasters/notesMaster1.xml"/><Relationship Id="rId12" Type="http://schemas.openxmlformats.org/officeDocument/2006/relationships/font" Target="fonts/font5.fntdata"/><Relationship Id="rId17"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9.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8.fntdata"/><Relationship Id="rId23" Type="http://schemas.openxmlformats.org/officeDocument/2006/relationships/theme" Target="theme/theme1.xml"/><Relationship Id="rId10" Type="http://schemas.openxmlformats.org/officeDocument/2006/relationships/font" Target="fonts/font3.fntdata"/><Relationship Id="rId19"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1"/>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2"/>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4"/>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4"/>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4"/>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5"/>
          <p:cNvSpPr>
            <a:spLocks noGrp="1"/>
          </p:cNvSpPr>
          <p:nvPr>
            <p:ph type="pic" idx="2"/>
          </p:nvPr>
        </p:nvSpPr>
        <p:spPr>
          <a:xfrm>
            <a:off x="1792288" y="612775"/>
            <a:ext cx="5486400" cy="4114800"/>
          </a:xfrm>
          <a:prstGeom prst="rect">
            <a:avLst/>
          </a:prstGeom>
          <a:noFill/>
          <a:ln>
            <a:noFill/>
          </a:ln>
        </p:spPr>
      </p:sp>
      <p:sp>
        <p:nvSpPr>
          <p:cNvPr id="64" name="Google Shape;64;p25"/>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6"/>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7"/>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7"/>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83"/>
        <p:cNvGrpSpPr/>
        <p:nvPr/>
      </p:nvGrpSpPr>
      <p:grpSpPr>
        <a:xfrm>
          <a:off x="0" y="0"/>
          <a:ext cx="0" cy="0"/>
          <a:chOff x="0" y="0"/>
          <a:chExt cx="0" cy="0"/>
        </a:xfrm>
      </p:grpSpPr>
      <p:pic>
        <p:nvPicPr>
          <p:cNvPr id="84" name="Google Shape;84;p1"/>
          <p:cNvPicPr preferRelativeResize="0"/>
          <p:nvPr/>
        </p:nvPicPr>
        <p:blipFill rotWithShape="1">
          <a:blip r:embed="rId3">
            <a:alphaModFix/>
          </a:blip>
          <a:srcRect/>
          <a:stretch/>
        </p:blipFill>
        <p:spPr>
          <a:xfrm>
            <a:off x="0" y="0"/>
            <a:ext cx="11332723" cy="9195058"/>
          </a:xfrm>
          <a:prstGeom prst="rect">
            <a:avLst/>
          </a:prstGeom>
          <a:noFill/>
          <a:ln>
            <a:noFill/>
          </a:ln>
        </p:spPr>
      </p:pic>
      <p:cxnSp>
        <p:nvCxnSpPr>
          <p:cNvPr id="85" name="Google Shape;85;p1"/>
          <p:cNvCxnSpPr/>
          <p:nvPr/>
        </p:nvCxnSpPr>
        <p:spPr>
          <a:xfrm rot="5399999">
            <a:off x="14484752" y="6610751"/>
            <a:ext cx="5247472" cy="0"/>
          </a:xfrm>
          <a:prstGeom prst="straightConnector1">
            <a:avLst/>
          </a:prstGeom>
          <a:noFill/>
          <a:ln w="47625" cap="flat" cmpd="sng">
            <a:solidFill>
              <a:srgbClr val="6E481E"/>
            </a:solidFill>
            <a:prstDash val="solid"/>
            <a:round/>
            <a:headEnd type="none" w="sm" len="sm"/>
            <a:tailEnd type="none" w="sm" len="sm"/>
          </a:ln>
        </p:spPr>
      </p:cxnSp>
      <p:sp>
        <p:nvSpPr>
          <p:cNvPr id="86" name="Google Shape;86;p1"/>
          <p:cNvSpPr txBox="1"/>
          <p:nvPr/>
        </p:nvSpPr>
        <p:spPr>
          <a:xfrm>
            <a:off x="1173748" y="7361216"/>
            <a:ext cx="6837300" cy="1163395"/>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2700" b="1">
                <a:solidFill>
                  <a:srgbClr val="6E481E"/>
                </a:solidFill>
                <a:latin typeface="Times New Roman" panose="02020603050405020304" pitchFamily="18" charset="0"/>
                <a:ea typeface="Poppins"/>
                <a:cs typeface="Times New Roman" panose="02020603050405020304" pitchFamily="18" charset="0"/>
                <a:sym typeface="Poppins"/>
              </a:rPr>
              <a:t>Student Name:</a:t>
            </a:r>
            <a:r>
              <a:rPr lang="en-GB" sz="2700" b="1">
                <a:solidFill>
                  <a:srgbClr val="6E481E"/>
                </a:solidFill>
                <a:latin typeface="Times New Roman" panose="02020603050405020304" pitchFamily="18" charset="0"/>
                <a:ea typeface="Poppins"/>
                <a:cs typeface="Times New Roman" panose="02020603050405020304" pitchFamily="18" charset="0"/>
                <a:sym typeface="Poppins"/>
              </a:rPr>
              <a:t>Juhinur Roshid</a:t>
            </a:r>
            <a:endParaRPr sz="2700" b="1">
              <a:solidFill>
                <a:srgbClr val="6E481E"/>
              </a:solidFill>
              <a:latin typeface="Times New Roman" panose="02020603050405020304" pitchFamily="18" charset="0"/>
              <a:ea typeface="Poppins"/>
              <a:cs typeface="Times New Roman" panose="02020603050405020304" pitchFamily="18" charset="0"/>
              <a:sym typeface="Poppins"/>
            </a:endParaRPr>
          </a:p>
          <a:p>
            <a:pPr marL="0" marR="0" lvl="0" indent="0" algn="just" rtl="0">
              <a:lnSpc>
                <a:spcPct val="140000"/>
              </a:lnSpc>
              <a:spcBef>
                <a:spcPts val="0"/>
              </a:spcBef>
              <a:spcAft>
                <a:spcPts val="0"/>
              </a:spcAft>
              <a:buNone/>
            </a:pPr>
            <a:r>
              <a:rPr lang="en-US" sz="2700" b="1">
                <a:solidFill>
                  <a:srgbClr val="6E481E"/>
                </a:solidFill>
                <a:latin typeface="Times New Roman" panose="02020603050405020304" pitchFamily="18" charset="0"/>
                <a:ea typeface="Poppins"/>
                <a:cs typeface="Times New Roman" panose="02020603050405020304" pitchFamily="18" charset="0"/>
                <a:sym typeface="Poppins"/>
              </a:rPr>
              <a:t>Student ID:</a:t>
            </a:r>
            <a:r>
              <a:rPr lang="en-GB" sz="2700" b="1">
                <a:solidFill>
                  <a:srgbClr val="6E481E"/>
                </a:solidFill>
                <a:latin typeface="Times New Roman" panose="02020603050405020304" pitchFamily="18" charset="0"/>
                <a:ea typeface="Poppins"/>
                <a:cs typeface="Times New Roman" panose="02020603050405020304" pitchFamily="18" charset="0"/>
                <a:sym typeface="Poppins"/>
              </a:rPr>
              <a:t>2208706</a:t>
            </a:r>
            <a:endParaRPr sz="2700" b="1">
              <a:solidFill>
                <a:srgbClr val="6E481E"/>
              </a:solidFill>
              <a:latin typeface="Times New Roman" panose="02020603050405020304" pitchFamily="18" charset="0"/>
              <a:ea typeface="Poppins"/>
              <a:cs typeface="Times New Roman" panose="02020603050405020304" pitchFamily="18" charset="0"/>
              <a:sym typeface="Poppins"/>
            </a:endParaRPr>
          </a:p>
        </p:txBody>
      </p:sp>
      <p:sp>
        <p:nvSpPr>
          <p:cNvPr id="88" name="Google Shape;88;p1"/>
          <p:cNvSpPr txBox="1"/>
          <p:nvPr/>
        </p:nvSpPr>
        <p:spPr>
          <a:xfrm>
            <a:off x="1195013" y="1446609"/>
            <a:ext cx="14773500" cy="492442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8000" b="1" dirty="0">
                <a:solidFill>
                  <a:srgbClr val="6E481E"/>
                </a:solidFill>
                <a:latin typeface="Times New Roman" panose="02020603050405020304" pitchFamily="18" charset="0"/>
                <a:ea typeface="Poppins"/>
                <a:cs typeface="Times New Roman" panose="02020603050405020304" pitchFamily="18" charset="0"/>
                <a:sym typeface="Poppins"/>
              </a:rPr>
              <a:t>BMIH4002 </a:t>
            </a:r>
            <a:endParaRPr sz="8000" b="1">
              <a:solidFill>
                <a:srgbClr val="6E481E"/>
              </a:solidFill>
              <a:latin typeface="Times New Roman" panose="02020603050405020304" pitchFamily="18" charset="0"/>
              <a:ea typeface="Poppins"/>
              <a:cs typeface="Times New Roman" panose="02020603050405020304" pitchFamily="18" charset="0"/>
              <a:sym typeface="Poppins"/>
            </a:endParaRPr>
          </a:p>
          <a:p>
            <a:pPr marL="0" marR="0" lvl="0" indent="0" algn="l" rtl="0">
              <a:lnSpc>
                <a:spcPct val="100000"/>
              </a:lnSpc>
              <a:spcBef>
                <a:spcPts val="0"/>
              </a:spcBef>
              <a:spcAft>
                <a:spcPts val="0"/>
              </a:spcAft>
              <a:buNone/>
            </a:pPr>
            <a:r>
              <a:rPr lang="en-US" sz="8000" b="1" dirty="0">
                <a:solidFill>
                  <a:srgbClr val="6E481E"/>
                </a:solidFill>
                <a:latin typeface="Times New Roman" panose="02020603050405020304" pitchFamily="18" charset="0"/>
                <a:ea typeface="Poppins"/>
                <a:cs typeface="Times New Roman" panose="02020603050405020304" pitchFamily="18" charset="0"/>
                <a:sym typeface="Poppins"/>
              </a:rPr>
              <a:t>FOOD AND BEVERAGE OPERATIONS</a:t>
            </a:r>
          </a:p>
          <a:p>
            <a:pPr marL="0" marR="0" lvl="0" indent="0" algn="l" rtl="0">
              <a:lnSpc>
                <a:spcPct val="100000"/>
              </a:lnSpc>
              <a:spcBef>
                <a:spcPts val="0"/>
              </a:spcBef>
              <a:spcAft>
                <a:spcPts val="0"/>
              </a:spcAft>
              <a:buNone/>
            </a:pPr>
            <a:r>
              <a:rPr lang="en-US" sz="8000" b="1" dirty="0">
                <a:solidFill>
                  <a:srgbClr val="6E481E"/>
                </a:solidFill>
                <a:latin typeface="Times New Roman" panose="02020603050405020304" pitchFamily="18" charset="0"/>
                <a:ea typeface="Poppins"/>
                <a:cs typeface="Times New Roman" panose="02020603050405020304" pitchFamily="18" charset="0"/>
                <a:sym typeface="Poppins"/>
              </a:rPr>
              <a:t>Menu Engineering</a:t>
            </a:r>
            <a:endParaRPr sz="8000" b="1">
              <a:solidFill>
                <a:srgbClr val="6E481E"/>
              </a:solidFill>
              <a:latin typeface="Times New Roman" panose="02020603050405020304" pitchFamily="18" charset="0"/>
              <a:ea typeface="Poppins"/>
              <a:cs typeface="Times New Roman" panose="02020603050405020304" pitchFamily="18" charset="0"/>
              <a:sym typeface="Poppins"/>
            </a:endParaRPr>
          </a:p>
        </p:txBody>
      </p:sp>
      <p:pic>
        <p:nvPicPr>
          <p:cNvPr id="89" name="Google Shape;89;p1"/>
          <p:cNvPicPr preferRelativeResize="0"/>
          <p:nvPr/>
        </p:nvPicPr>
        <p:blipFill>
          <a:blip r:embed="rId4">
            <a:alphaModFix/>
          </a:blip>
          <a:stretch>
            <a:fillRect/>
          </a:stretch>
        </p:blipFill>
        <p:spPr>
          <a:xfrm>
            <a:off x="12505295" y="7642200"/>
            <a:ext cx="3847700" cy="21242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93"/>
        <p:cNvGrpSpPr/>
        <p:nvPr/>
      </p:nvGrpSpPr>
      <p:grpSpPr>
        <a:xfrm>
          <a:off x="0" y="0"/>
          <a:ext cx="0" cy="0"/>
          <a:chOff x="0" y="0"/>
          <a:chExt cx="0" cy="0"/>
        </a:xfrm>
      </p:grpSpPr>
      <p:pic>
        <p:nvPicPr>
          <p:cNvPr id="96" name="Google Shape;96;p2"/>
          <p:cNvPicPr preferRelativeResize="0"/>
          <p:nvPr/>
        </p:nvPicPr>
        <p:blipFill rotWithShape="1">
          <a:blip r:embed="rId3">
            <a:alphaModFix/>
          </a:blip>
          <a:srcRect/>
          <a:stretch/>
        </p:blipFill>
        <p:spPr>
          <a:xfrm>
            <a:off x="12319604" y="5156906"/>
            <a:ext cx="3788325" cy="3931275"/>
          </a:xfrm>
          <a:prstGeom prst="rect">
            <a:avLst/>
          </a:prstGeom>
          <a:noFill/>
          <a:ln>
            <a:noFill/>
          </a:ln>
        </p:spPr>
      </p:pic>
      <p:sp>
        <p:nvSpPr>
          <p:cNvPr id="97" name="Google Shape;97;p2"/>
          <p:cNvSpPr txBox="1"/>
          <p:nvPr/>
        </p:nvSpPr>
        <p:spPr>
          <a:xfrm>
            <a:off x="5632988" y="1095201"/>
            <a:ext cx="5114400" cy="13854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a:solidFill>
                  <a:schemeClr val="dk1"/>
                </a:solidFill>
                <a:latin typeface="Times New Roman"/>
                <a:ea typeface="Times New Roman"/>
                <a:cs typeface="Times New Roman"/>
                <a:sym typeface="Times New Roman"/>
              </a:rPr>
              <a:t>Hotel Trinity Valentine’s Menu:</a:t>
            </a:r>
            <a:endParaRPr sz="3800" b="1">
              <a:latin typeface="Times New Roman"/>
              <a:ea typeface="Times New Roman"/>
              <a:cs typeface="Times New Roman"/>
              <a:sym typeface="Times New Roman"/>
            </a:endParaRPr>
          </a:p>
        </p:txBody>
      </p:sp>
      <p:sp>
        <p:nvSpPr>
          <p:cNvPr id="98" name="Google Shape;98;p2"/>
          <p:cNvSpPr txBox="1"/>
          <p:nvPr/>
        </p:nvSpPr>
        <p:spPr>
          <a:xfrm>
            <a:off x="7844438" y="3362950"/>
            <a:ext cx="3474600" cy="69267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Clr>
                <a:schemeClr val="dk1"/>
              </a:buClr>
              <a:buSzPts val="1100"/>
              <a:buFont typeface="Arial"/>
              <a:buNone/>
            </a:pPr>
            <a:r>
              <a:rPr lang="en-US" sz="1600" b="1">
                <a:solidFill>
                  <a:schemeClr val="dk1"/>
                </a:solidFill>
                <a:latin typeface="Times New Roman"/>
                <a:ea typeface="Times New Roman"/>
                <a:cs typeface="Times New Roman"/>
                <a:sym typeface="Times New Roman"/>
              </a:rPr>
              <a:t>Main Course</a:t>
            </a:r>
            <a:endParaRPr sz="1600" b="1">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374151"/>
              </a:buClr>
              <a:buSzPts val="1600"/>
              <a:buFont typeface="Roboto"/>
              <a:buChar char="●"/>
            </a:pPr>
            <a:r>
              <a:rPr lang="en-US" sz="1600">
                <a:solidFill>
                  <a:schemeClr val="dk1"/>
                </a:solidFill>
                <a:latin typeface="Times New Roman"/>
                <a:ea typeface="Times New Roman"/>
                <a:cs typeface="Times New Roman"/>
                <a:sym typeface="Times New Roman"/>
              </a:rPr>
              <a:t>Beef Wellington: A tender fillet of beef coated in mushroom duxelles and wrapped in puff pastry, served with buttery mashed potatoes, roasted root vegetables and red wine sauce.</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374151"/>
              </a:buClr>
              <a:buSzPts val="1600"/>
              <a:buFont typeface="Roboto"/>
              <a:buChar char="●"/>
            </a:pPr>
            <a:r>
              <a:rPr lang="en-US" sz="1600">
                <a:solidFill>
                  <a:schemeClr val="dk1"/>
                </a:solidFill>
                <a:latin typeface="Times New Roman"/>
                <a:ea typeface="Times New Roman"/>
                <a:cs typeface="Times New Roman"/>
                <a:sym typeface="Times New Roman"/>
              </a:rPr>
              <a:t>Vegetarian Option: Wild Mushroom Risotto: Arborio rice cooked with a variety of wild mushrooms, finished with white wine, parmesan, and truffle oil.</a:t>
            </a:r>
            <a:endParaRPr sz="16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600" b="1">
                <a:solidFill>
                  <a:schemeClr val="dk1"/>
                </a:solidFill>
                <a:latin typeface="Times New Roman"/>
                <a:ea typeface="Times New Roman"/>
                <a:cs typeface="Times New Roman"/>
                <a:sym typeface="Times New Roman"/>
              </a:rPr>
              <a:t>Dessert</a:t>
            </a:r>
            <a:endParaRPr sz="1600" b="1">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374151"/>
              </a:buClr>
              <a:buSzPts val="1600"/>
              <a:buFont typeface="Roboto"/>
              <a:buChar char="●"/>
            </a:pPr>
            <a:r>
              <a:rPr lang="en-US" sz="1600">
                <a:solidFill>
                  <a:schemeClr val="dk1"/>
                </a:solidFill>
                <a:latin typeface="Times New Roman"/>
                <a:ea typeface="Times New Roman"/>
                <a:cs typeface="Times New Roman"/>
                <a:sym typeface="Times New Roman"/>
              </a:rPr>
              <a:t>Chocolate Fondue: A romantic dessert to share, consisting of melted Belgian chocolate served with fresh fruit, marshmallows, and shortbread for dipping.</a:t>
            </a:r>
            <a:endParaRPr sz="1600">
              <a:solidFill>
                <a:schemeClr val="dk1"/>
              </a:solidFill>
              <a:latin typeface="Times New Roman"/>
              <a:ea typeface="Times New Roman"/>
              <a:cs typeface="Times New Roman"/>
              <a:sym typeface="Times New Roman"/>
            </a:endParaRPr>
          </a:p>
          <a:p>
            <a:pPr marL="0" marR="0" lvl="0" indent="0" algn="just" rtl="0">
              <a:lnSpc>
                <a:spcPct val="140000"/>
              </a:lnSpc>
              <a:spcBef>
                <a:spcPts val="0"/>
              </a:spcBef>
              <a:spcAft>
                <a:spcPts val="0"/>
              </a:spcAft>
              <a:buNone/>
            </a:pPr>
            <a:endParaRPr sz="1800"/>
          </a:p>
        </p:txBody>
      </p:sp>
      <p:pic>
        <p:nvPicPr>
          <p:cNvPr id="99" name="Google Shape;99;p2"/>
          <p:cNvPicPr preferRelativeResize="0"/>
          <p:nvPr/>
        </p:nvPicPr>
        <p:blipFill rotWithShape="1">
          <a:blip r:embed="rId4">
            <a:alphaModFix/>
          </a:blip>
          <a:srcRect/>
          <a:stretch/>
        </p:blipFill>
        <p:spPr>
          <a:xfrm>
            <a:off x="12038749" y="618301"/>
            <a:ext cx="4069176" cy="4064076"/>
          </a:xfrm>
          <a:prstGeom prst="rect">
            <a:avLst/>
          </a:prstGeom>
          <a:noFill/>
          <a:ln>
            <a:noFill/>
          </a:ln>
        </p:spPr>
      </p:pic>
      <p:pic>
        <p:nvPicPr>
          <p:cNvPr id="100" name="Google Shape;100;p2"/>
          <p:cNvPicPr preferRelativeResize="0"/>
          <p:nvPr/>
        </p:nvPicPr>
        <p:blipFill rotWithShape="1">
          <a:blip r:embed="rId5">
            <a:alphaModFix/>
          </a:blip>
          <a:srcRect/>
          <a:stretch/>
        </p:blipFill>
        <p:spPr>
          <a:xfrm>
            <a:off x="-1" y="7054335"/>
            <a:ext cx="3071025" cy="3232665"/>
          </a:xfrm>
          <a:prstGeom prst="rect">
            <a:avLst/>
          </a:prstGeom>
          <a:noFill/>
          <a:ln>
            <a:noFill/>
          </a:ln>
        </p:spPr>
      </p:pic>
      <p:sp>
        <p:nvSpPr>
          <p:cNvPr id="101" name="Google Shape;101;p2"/>
          <p:cNvSpPr txBox="1"/>
          <p:nvPr/>
        </p:nvSpPr>
        <p:spPr>
          <a:xfrm>
            <a:off x="3379050" y="3604050"/>
            <a:ext cx="3000000" cy="61800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1900">
                <a:solidFill>
                  <a:schemeClr val="dk1"/>
                </a:solidFill>
                <a:latin typeface="Times New Roman"/>
                <a:ea typeface="Times New Roman"/>
                <a:cs typeface="Times New Roman"/>
                <a:sym typeface="Times New Roman"/>
              </a:rPr>
              <a:t>Appetizer</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374151"/>
              </a:buClr>
              <a:buSzPts val="1900"/>
              <a:buFont typeface="Roboto"/>
              <a:buChar char="●"/>
            </a:pPr>
            <a:r>
              <a:rPr lang="en-US" sz="1900">
                <a:solidFill>
                  <a:schemeClr val="dk1"/>
                </a:solidFill>
                <a:latin typeface="Times New Roman"/>
                <a:ea typeface="Times New Roman"/>
                <a:cs typeface="Times New Roman"/>
                <a:sym typeface="Times New Roman"/>
              </a:rPr>
              <a:t>Love Potion Cocktail: A mix of strawberry puree, vodka, and champagne with a heart-shaped strawberry on top.</a:t>
            </a:r>
            <a:endParaRPr sz="19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900">
                <a:solidFill>
                  <a:schemeClr val="dk1"/>
                </a:solidFill>
                <a:latin typeface="Times New Roman"/>
                <a:ea typeface="Times New Roman"/>
                <a:cs typeface="Times New Roman"/>
                <a:sym typeface="Times New Roman"/>
              </a:rPr>
              <a:t>Starter</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374151"/>
              </a:buClr>
              <a:buSzPts val="1900"/>
              <a:buFont typeface="Roboto"/>
              <a:buChar char="●"/>
            </a:pPr>
            <a:r>
              <a:rPr lang="en-US" sz="1900">
                <a:solidFill>
                  <a:schemeClr val="dk1"/>
                </a:solidFill>
                <a:latin typeface="Times New Roman"/>
                <a:ea typeface="Times New Roman"/>
                <a:cs typeface="Times New Roman"/>
                <a:sym typeface="Times New Roman"/>
              </a:rPr>
              <a:t>Lobster Bisque: A rich and creamy soup made with fresh lobster, topped with chives and served with warm bread.</a:t>
            </a:r>
            <a:endParaRPr sz="1800"/>
          </a:p>
        </p:txBody>
      </p:sp>
      <p:pic>
        <p:nvPicPr>
          <p:cNvPr id="102" name="Google Shape;102;p2"/>
          <p:cNvPicPr preferRelativeResize="0"/>
          <p:nvPr/>
        </p:nvPicPr>
        <p:blipFill rotWithShape="1">
          <a:blip r:embed="rId6">
            <a:alphaModFix/>
          </a:blip>
          <a:srcRect/>
          <a:stretch/>
        </p:blipFill>
        <p:spPr>
          <a:xfrm>
            <a:off x="0" y="3429000"/>
            <a:ext cx="3204403" cy="3232674"/>
          </a:xfrm>
          <a:prstGeom prst="rect">
            <a:avLst/>
          </a:prstGeom>
          <a:noFill/>
          <a:ln>
            <a:noFill/>
          </a:ln>
        </p:spPr>
      </p:pic>
      <p:pic>
        <p:nvPicPr>
          <p:cNvPr id="11" name="Google Shape;89;p1"/>
          <p:cNvPicPr preferRelativeResize="0"/>
          <p:nvPr/>
        </p:nvPicPr>
        <p:blipFill>
          <a:blip r:embed="rId7">
            <a:alphaModFix/>
          </a:blip>
          <a:stretch>
            <a:fillRect/>
          </a:stretch>
        </p:blipFill>
        <p:spPr>
          <a:xfrm>
            <a:off x="493927" y="618301"/>
            <a:ext cx="3847700" cy="21242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06"/>
        <p:cNvGrpSpPr/>
        <p:nvPr/>
      </p:nvGrpSpPr>
      <p:grpSpPr>
        <a:xfrm>
          <a:off x="0" y="0"/>
          <a:ext cx="0" cy="0"/>
          <a:chOff x="0" y="0"/>
          <a:chExt cx="0" cy="0"/>
        </a:xfrm>
      </p:grpSpPr>
      <p:sp>
        <p:nvSpPr>
          <p:cNvPr id="110" name="Google Shape;110;p4"/>
          <p:cNvSpPr txBox="1"/>
          <p:nvPr/>
        </p:nvSpPr>
        <p:spPr>
          <a:xfrm>
            <a:off x="4572000" y="1933450"/>
            <a:ext cx="3000000" cy="79731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2300" b="1">
                <a:solidFill>
                  <a:schemeClr val="dk1"/>
                </a:solidFill>
                <a:latin typeface="Times New Roman"/>
                <a:ea typeface="Times New Roman"/>
                <a:cs typeface="Times New Roman"/>
                <a:sym typeface="Times New Roman"/>
              </a:rPr>
              <a:t>Drinks Packages:</a:t>
            </a:r>
            <a:endParaRPr sz="2300" b="1">
              <a:solidFill>
                <a:schemeClr val="dk1"/>
              </a:solidFill>
              <a:latin typeface="Times New Roman"/>
              <a:ea typeface="Times New Roman"/>
              <a:cs typeface="Times New Roman"/>
              <a:sym typeface="Times New Roman"/>
            </a:endParaRPr>
          </a:p>
          <a:p>
            <a:pPr marL="457200" lvl="0" indent="-374650" algn="just" rtl="0">
              <a:lnSpc>
                <a:spcPct val="150000"/>
              </a:lnSpc>
              <a:spcBef>
                <a:spcPts val="0"/>
              </a:spcBef>
              <a:spcAft>
                <a:spcPts val="0"/>
              </a:spcAft>
              <a:buClr>
                <a:srgbClr val="374151"/>
              </a:buClr>
              <a:buSzPts val="2300"/>
              <a:buFont typeface="Roboto"/>
              <a:buChar char="●"/>
            </a:pPr>
            <a:r>
              <a:rPr lang="en-US" sz="2300">
                <a:solidFill>
                  <a:schemeClr val="dk1"/>
                </a:solidFill>
                <a:latin typeface="Times New Roman"/>
                <a:ea typeface="Times New Roman"/>
                <a:cs typeface="Times New Roman"/>
                <a:sym typeface="Times New Roman"/>
              </a:rPr>
              <a:t>Champagne Package: A bottle of Moet &amp; Chandon with two glasses, served with chocolate-covered strawberries.</a:t>
            </a:r>
            <a:endParaRPr sz="2300">
              <a:solidFill>
                <a:schemeClr val="dk1"/>
              </a:solidFill>
              <a:latin typeface="Times New Roman"/>
              <a:ea typeface="Times New Roman"/>
              <a:cs typeface="Times New Roman"/>
              <a:sym typeface="Times New Roman"/>
            </a:endParaRPr>
          </a:p>
          <a:p>
            <a:pPr marL="457200" lvl="0" indent="-374650" algn="just" rtl="0">
              <a:lnSpc>
                <a:spcPct val="150000"/>
              </a:lnSpc>
              <a:spcBef>
                <a:spcPts val="0"/>
              </a:spcBef>
              <a:spcAft>
                <a:spcPts val="0"/>
              </a:spcAft>
              <a:buClr>
                <a:srgbClr val="374151"/>
              </a:buClr>
              <a:buSzPts val="2300"/>
              <a:buFont typeface="Roboto"/>
              <a:buChar char="●"/>
            </a:pPr>
            <a:r>
              <a:rPr lang="en-US" sz="2300">
                <a:solidFill>
                  <a:schemeClr val="dk1"/>
                </a:solidFill>
                <a:latin typeface="Times New Roman"/>
                <a:ea typeface="Times New Roman"/>
                <a:cs typeface="Times New Roman"/>
                <a:sym typeface="Times New Roman"/>
              </a:rPr>
              <a:t>Wine Package: A bottle of red or white wine from our carefully selected range, served with a cheese board.</a:t>
            </a:r>
            <a:endParaRPr sz="2300">
              <a:solidFill>
                <a:schemeClr val="dk1"/>
              </a:solidFill>
              <a:latin typeface="Times New Roman"/>
              <a:ea typeface="Times New Roman"/>
              <a:cs typeface="Times New Roman"/>
              <a:sym typeface="Times New Roman"/>
            </a:endParaRPr>
          </a:p>
        </p:txBody>
      </p:sp>
      <p:sp>
        <p:nvSpPr>
          <p:cNvPr id="111" name="Google Shape;111;p4"/>
          <p:cNvSpPr txBox="1"/>
          <p:nvPr/>
        </p:nvSpPr>
        <p:spPr>
          <a:xfrm>
            <a:off x="8568325" y="2171950"/>
            <a:ext cx="3703800" cy="74961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1900" b="1">
                <a:solidFill>
                  <a:schemeClr val="dk1"/>
                </a:solidFill>
                <a:latin typeface="Times New Roman"/>
                <a:ea typeface="Times New Roman"/>
                <a:cs typeface="Times New Roman"/>
                <a:sym typeface="Times New Roman"/>
              </a:rPr>
              <a:t>Beverages:</a:t>
            </a:r>
            <a:endParaRPr sz="1900" b="1">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374151"/>
              </a:buClr>
              <a:buSzPts val="1900"/>
              <a:buFont typeface="Roboto"/>
              <a:buChar char="●"/>
            </a:pPr>
            <a:r>
              <a:rPr lang="en-US" sz="1900">
                <a:solidFill>
                  <a:schemeClr val="dk1"/>
                </a:solidFill>
                <a:latin typeface="Times New Roman"/>
                <a:ea typeface="Times New Roman"/>
                <a:cs typeface="Times New Roman"/>
                <a:sym typeface="Times New Roman"/>
              </a:rPr>
              <a:t>Love Potion Cocktail: A fruity and indulgent cocktail that combines the sweet flavour of strawberry with the kick of vodka and champagne. Measures: 100ml.</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374151"/>
              </a:buClr>
              <a:buSzPts val="1900"/>
              <a:buFont typeface="Roboto"/>
              <a:buChar char="●"/>
            </a:pPr>
            <a:r>
              <a:rPr lang="en-US" sz="1900">
                <a:solidFill>
                  <a:schemeClr val="dk1"/>
                </a:solidFill>
                <a:latin typeface="Times New Roman"/>
                <a:ea typeface="Times New Roman"/>
                <a:cs typeface="Times New Roman"/>
                <a:sym typeface="Times New Roman"/>
              </a:rPr>
              <a:t>Champagne Package: A bottle of Moet &amp; Chandon with two glasses, served with chocolate-covered strawberries. Measures: 750ml.</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374151"/>
              </a:buClr>
              <a:buSzPts val="1900"/>
              <a:buFont typeface="Roboto"/>
              <a:buChar char="●"/>
            </a:pPr>
            <a:r>
              <a:rPr lang="en-US" sz="1900">
                <a:solidFill>
                  <a:schemeClr val="dk1"/>
                </a:solidFill>
                <a:latin typeface="Times New Roman"/>
                <a:ea typeface="Times New Roman"/>
                <a:cs typeface="Times New Roman"/>
                <a:sym typeface="Times New Roman"/>
              </a:rPr>
              <a:t>Wine Package: A bottle of red or white wine from our carefully selected range, served with a cheese board. Measures: 750ml.</a:t>
            </a:r>
            <a:endParaRPr sz="1900">
              <a:solidFill>
                <a:schemeClr val="dk1"/>
              </a:solidFill>
              <a:latin typeface="Times New Roman"/>
              <a:ea typeface="Times New Roman"/>
              <a:cs typeface="Times New Roman"/>
              <a:sym typeface="Times New Roman"/>
            </a:endParaRPr>
          </a:p>
        </p:txBody>
      </p:sp>
      <p:sp>
        <p:nvSpPr>
          <p:cNvPr id="112" name="Google Shape;112;p4"/>
          <p:cNvSpPr txBox="1"/>
          <p:nvPr/>
        </p:nvSpPr>
        <p:spPr>
          <a:xfrm>
            <a:off x="6172200" y="223100"/>
            <a:ext cx="5180700" cy="1569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3600" b="1">
                <a:solidFill>
                  <a:schemeClr val="dk1"/>
                </a:solidFill>
                <a:latin typeface="Times New Roman"/>
                <a:ea typeface="Times New Roman"/>
                <a:cs typeface="Times New Roman"/>
                <a:sym typeface="Times New Roman"/>
              </a:rPr>
              <a:t>Hotel Trinity Valentine’s Menu:</a:t>
            </a:r>
            <a:endParaRPr sz="3800" b="1">
              <a:solidFill>
                <a:schemeClr val="dk1"/>
              </a:solidFill>
              <a:latin typeface="Times New Roman"/>
              <a:ea typeface="Times New Roman"/>
              <a:cs typeface="Times New Roman"/>
              <a:sym typeface="Times New Roman"/>
            </a:endParaRPr>
          </a:p>
        </p:txBody>
      </p:sp>
      <p:pic>
        <p:nvPicPr>
          <p:cNvPr id="113" name="Google Shape;113;p4"/>
          <p:cNvPicPr preferRelativeResize="0"/>
          <p:nvPr/>
        </p:nvPicPr>
        <p:blipFill rotWithShape="1">
          <a:blip r:embed="rId3">
            <a:alphaModFix/>
          </a:blip>
          <a:srcRect/>
          <a:stretch/>
        </p:blipFill>
        <p:spPr>
          <a:xfrm>
            <a:off x="13421863" y="3818062"/>
            <a:ext cx="4104469" cy="2898781"/>
          </a:xfrm>
          <a:prstGeom prst="rect">
            <a:avLst/>
          </a:prstGeom>
          <a:noFill/>
          <a:ln>
            <a:noFill/>
          </a:ln>
        </p:spPr>
      </p:pic>
      <p:pic>
        <p:nvPicPr>
          <p:cNvPr id="114" name="Google Shape;114;p4"/>
          <p:cNvPicPr preferRelativeResize="0"/>
          <p:nvPr/>
        </p:nvPicPr>
        <p:blipFill rotWithShape="1">
          <a:blip r:embed="rId4">
            <a:alphaModFix/>
          </a:blip>
          <a:srcRect/>
          <a:stretch/>
        </p:blipFill>
        <p:spPr>
          <a:xfrm>
            <a:off x="460589" y="3596225"/>
            <a:ext cx="3703800" cy="2606553"/>
          </a:xfrm>
          <a:prstGeom prst="rect">
            <a:avLst/>
          </a:prstGeom>
          <a:noFill/>
          <a:ln>
            <a:noFill/>
          </a:ln>
        </p:spPr>
      </p:pic>
      <p:pic>
        <p:nvPicPr>
          <p:cNvPr id="115" name="Google Shape;115;p4"/>
          <p:cNvPicPr preferRelativeResize="0"/>
          <p:nvPr/>
        </p:nvPicPr>
        <p:blipFill rotWithShape="1">
          <a:blip r:embed="rId5">
            <a:alphaModFix/>
          </a:blip>
          <a:srcRect/>
          <a:stretch/>
        </p:blipFill>
        <p:spPr>
          <a:xfrm>
            <a:off x="460592" y="435354"/>
            <a:ext cx="3692501" cy="2889383"/>
          </a:xfrm>
          <a:prstGeom prst="rect">
            <a:avLst/>
          </a:prstGeom>
          <a:noFill/>
          <a:ln>
            <a:noFill/>
          </a:ln>
        </p:spPr>
      </p:pic>
      <p:pic>
        <p:nvPicPr>
          <p:cNvPr id="2" name="Picture 1"/>
          <p:cNvPicPr>
            <a:picLocks noChangeAspect="1"/>
          </p:cNvPicPr>
          <p:nvPr/>
        </p:nvPicPr>
        <p:blipFill>
          <a:blip r:embed="rId6"/>
          <a:stretch>
            <a:fillRect/>
          </a:stretch>
        </p:blipFill>
        <p:spPr>
          <a:xfrm>
            <a:off x="638271" y="6474266"/>
            <a:ext cx="3724275" cy="3657600"/>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997513" y="7042109"/>
            <a:ext cx="3063304" cy="3057179"/>
          </a:xfrm>
          <a:prstGeom prst="rect">
            <a:avLst/>
          </a:prstGeom>
        </p:spPr>
      </p:pic>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997513" y="737772"/>
            <a:ext cx="2755024" cy="275502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19"/>
        <p:cNvGrpSpPr/>
        <p:nvPr/>
      </p:nvGrpSpPr>
      <p:grpSpPr>
        <a:xfrm>
          <a:off x="0" y="0"/>
          <a:ext cx="0" cy="0"/>
          <a:chOff x="0" y="0"/>
          <a:chExt cx="0" cy="0"/>
        </a:xfrm>
      </p:grpSpPr>
      <p:pic>
        <p:nvPicPr>
          <p:cNvPr id="120" name="Google Shape;120;p9"/>
          <p:cNvPicPr preferRelativeResize="0"/>
          <p:nvPr/>
        </p:nvPicPr>
        <p:blipFill rotWithShape="1">
          <a:blip r:embed="rId3">
            <a:alphaModFix/>
          </a:blip>
          <a:srcRect/>
          <a:stretch/>
        </p:blipFill>
        <p:spPr>
          <a:xfrm>
            <a:off x="10051897" y="2902543"/>
            <a:ext cx="8236104" cy="7384457"/>
          </a:xfrm>
          <a:prstGeom prst="rect">
            <a:avLst/>
          </a:prstGeom>
          <a:noFill/>
          <a:ln>
            <a:noFill/>
          </a:ln>
        </p:spPr>
      </p:pic>
      <p:pic>
        <p:nvPicPr>
          <p:cNvPr id="122" name="Google Shape;122;p9"/>
          <p:cNvPicPr preferRelativeResize="0"/>
          <p:nvPr/>
        </p:nvPicPr>
        <p:blipFill rotWithShape="1">
          <a:blip r:embed="rId4">
            <a:alphaModFix/>
          </a:blip>
          <a:srcRect/>
          <a:stretch/>
        </p:blipFill>
        <p:spPr>
          <a:xfrm>
            <a:off x="7836140" y="1120693"/>
            <a:ext cx="4143275" cy="2460070"/>
          </a:xfrm>
          <a:prstGeom prst="rect">
            <a:avLst/>
          </a:prstGeom>
          <a:noFill/>
          <a:ln>
            <a:noFill/>
          </a:ln>
        </p:spPr>
      </p:pic>
      <p:pic>
        <p:nvPicPr>
          <p:cNvPr id="123" name="Google Shape;123;p9"/>
          <p:cNvPicPr preferRelativeResize="0"/>
          <p:nvPr/>
        </p:nvPicPr>
        <p:blipFill rotWithShape="1">
          <a:blip r:embed="rId5">
            <a:alphaModFix/>
          </a:blip>
          <a:srcRect/>
          <a:stretch/>
        </p:blipFill>
        <p:spPr>
          <a:xfrm>
            <a:off x="7836152" y="4465278"/>
            <a:ext cx="4074650" cy="2460070"/>
          </a:xfrm>
          <a:prstGeom prst="rect">
            <a:avLst/>
          </a:prstGeom>
          <a:noFill/>
          <a:ln>
            <a:noFill/>
          </a:ln>
        </p:spPr>
      </p:pic>
      <p:pic>
        <p:nvPicPr>
          <p:cNvPr id="124" name="Google Shape;124;p9"/>
          <p:cNvPicPr preferRelativeResize="0"/>
          <p:nvPr/>
        </p:nvPicPr>
        <p:blipFill rotWithShape="1">
          <a:blip r:embed="rId6">
            <a:alphaModFix/>
          </a:blip>
          <a:srcRect/>
          <a:stretch/>
        </p:blipFill>
        <p:spPr>
          <a:xfrm>
            <a:off x="15089461" y="7981861"/>
            <a:ext cx="2884718" cy="1831800"/>
          </a:xfrm>
          <a:prstGeom prst="rect">
            <a:avLst/>
          </a:prstGeom>
          <a:noFill/>
          <a:ln>
            <a:noFill/>
          </a:ln>
        </p:spPr>
      </p:pic>
      <p:pic>
        <p:nvPicPr>
          <p:cNvPr id="125" name="Google Shape;125;p9"/>
          <p:cNvPicPr preferRelativeResize="0"/>
          <p:nvPr/>
        </p:nvPicPr>
        <p:blipFill rotWithShape="1">
          <a:blip r:embed="rId7">
            <a:alphaModFix/>
          </a:blip>
          <a:srcRect/>
          <a:stretch/>
        </p:blipFill>
        <p:spPr>
          <a:xfrm>
            <a:off x="1405913" y="2902543"/>
            <a:ext cx="5631600" cy="3259575"/>
          </a:xfrm>
          <a:prstGeom prst="rect">
            <a:avLst/>
          </a:prstGeom>
          <a:noFill/>
          <a:ln>
            <a:noFill/>
          </a:ln>
        </p:spPr>
      </p:pic>
      <p:sp>
        <p:nvSpPr>
          <p:cNvPr id="126" name="Google Shape;126;p9"/>
          <p:cNvSpPr txBox="1"/>
          <p:nvPr/>
        </p:nvSpPr>
        <p:spPr>
          <a:xfrm>
            <a:off x="1260833" y="870207"/>
            <a:ext cx="5373600" cy="923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6000" b="1">
                <a:solidFill>
                  <a:srgbClr val="6E481E"/>
                </a:solidFill>
                <a:latin typeface="Poppins"/>
                <a:ea typeface="Poppins"/>
                <a:cs typeface="Poppins"/>
                <a:sym typeface="Poppins"/>
              </a:rPr>
              <a:t>SERVICES</a:t>
            </a:r>
            <a:endParaRPr/>
          </a:p>
        </p:txBody>
      </p:sp>
      <p:sp>
        <p:nvSpPr>
          <p:cNvPr id="127" name="Google Shape;127;p9"/>
          <p:cNvSpPr txBox="1"/>
          <p:nvPr/>
        </p:nvSpPr>
        <p:spPr>
          <a:xfrm>
            <a:off x="12268520" y="1481983"/>
            <a:ext cx="4166400" cy="623248"/>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SzPts val="1100"/>
              <a:buNone/>
            </a:pPr>
            <a:r>
              <a:rPr lang="en-US" sz="2700" b="1">
                <a:solidFill>
                  <a:schemeClr val="dk1"/>
                </a:solidFill>
                <a:latin typeface="Times New Roman" panose="02020603050405020304" pitchFamily="18" charset="0"/>
                <a:ea typeface="Poppins"/>
                <a:cs typeface="Times New Roman" panose="02020603050405020304" pitchFamily="18" charset="0"/>
                <a:sym typeface="Poppins"/>
              </a:rPr>
              <a:t>Location and Services:</a:t>
            </a:r>
            <a:endParaRPr sz="4500" b="1">
              <a:solidFill>
                <a:srgbClr val="6E481E"/>
              </a:solidFill>
              <a:latin typeface="Times New Roman" panose="02020603050405020304" pitchFamily="18" charset="0"/>
              <a:ea typeface="Poppins"/>
              <a:cs typeface="Times New Roman" panose="02020603050405020304" pitchFamily="18" charset="0"/>
              <a:sym typeface="Poppins"/>
            </a:endParaRPr>
          </a:p>
        </p:txBody>
      </p:sp>
      <p:sp>
        <p:nvSpPr>
          <p:cNvPr id="128" name="Google Shape;128;p9"/>
          <p:cNvSpPr txBox="1"/>
          <p:nvPr/>
        </p:nvSpPr>
        <p:spPr>
          <a:xfrm>
            <a:off x="12268520" y="2098711"/>
            <a:ext cx="4393800" cy="18318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Clr>
                <a:schemeClr val="dk1"/>
              </a:buClr>
              <a:buSzPts val="1100"/>
              <a:buFont typeface="Arial"/>
              <a:buNone/>
            </a:pPr>
            <a:r>
              <a:rPr lang="en-US">
                <a:solidFill>
                  <a:schemeClr val="dk1"/>
                </a:solidFill>
                <a:latin typeface="Times New Roman"/>
                <a:ea typeface="Times New Roman"/>
                <a:cs typeface="Times New Roman"/>
                <a:sym typeface="Times New Roman"/>
              </a:rPr>
              <a:t>Hotel Trinity is a 4-star city centre hotel located in the heart of your locality. Our Valentine's Day menu will be served in our beautiful on-site restaurant, which boasts a relaxed and romantic atmosphere. Our experienced chefs use the freshest, seasonal ingredients to create an exquisite dining experience that is sure to impress.</a:t>
            </a:r>
            <a:endParaRPr sz="1600"/>
          </a:p>
        </p:txBody>
      </p:sp>
      <p:sp>
        <p:nvSpPr>
          <p:cNvPr id="129" name="Google Shape;129;p9"/>
          <p:cNvSpPr txBox="1"/>
          <p:nvPr/>
        </p:nvSpPr>
        <p:spPr>
          <a:xfrm>
            <a:off x="12268520" y="4283021"/>
            <a:ext cx="4263300" cy="600164"/>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None/>
            </a:pPr>
            <a:r>
              <a:rPr lang="en-US" sz="3000" b="1">
                <a:solidFill>
                  <a:schemeClr val="tx1"/>
                </a:solidFill>
                <a:latin typeface="Times New Roman" panose="02020603050405020304" pitchFamily="18" charset="0"/>
                <a:ea typeface="Poppins"/>
                <a:cs typeface="Times New Roman" panose="02020603050405020304" pitchFamily="18" charset="0"/>
                <a:sym typeface="Poppins"/>
              </a:rPr>
              <a:t>Payment Option</a:t>
            </a:r>
            <a:endParaRPr>
              <a:solidFill>
                <a:schemeClr val="tx1"/>
              </a:solidFill>
              <a:latin typeface="Times New Roman" panose="02020603050405020304" pitchFamily="18" charset="0"/>
              <a:cs typeface="Times New Roman" panose="02020603050405020304" pitchFamily="18" charset="0"/>
            </a:endParaRPr>
          </a:p>
        </p:txBody>
      </p:sp>
      <p:sp>
        <p:nvSpPr>
          <p:cNvPr id="130" name="Google Shape;130;p9"/>
          <p:cNvSpPr txBox="1"/>
          <p:nvPr/>
        </p:nvSpPr>
        <p:spPr>
          <a:xfrm>
            <a:off x="12268520" y="4899749"/>
            <a:ext cx="4393800" cy="2025600"/>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a:solidFill>
                  <a:srgbClr val="6E481E"/>
                </a:solidFill>
                <a:latin typeface="Times New Roman"/>
                <a:ea typeface="Times New Roman"/>
                <a:cs typeface="Times New Roman"/>
                <a:sym typeface="Times New Roman"/>
              </a:rPr>
              <a:t>The room rate for two at the Hotel Mint is £40, and it includes a welcome cocktail of 100 ml. Customers are expected to inform us of any food allergies they may have so that we may better accommodate them and ensure they have a pleasant and safe time while visiting our establishment. In addition, there will be musical performances and other festivities to celebrate the holiday of love.</a:t>
            </a:r>
            <a:endParaRPr sz="800">
              <a:latin typeface="Times New Roman"/>
              <a:ea typeface="Times New Roman"/>
              <a:cs typeface="Times New Roman"/>
              <a:sym typeface="Times New Roman"/>
            </a:endParaRPr>
          </a:p>
        </p:txBody>
      </p:sp>
      <p:sp>
        <p:nvSpPr>
          <p:cNvPr id="131" name="Google Shape;131;p9"/>
          <p:cNvSpPr txBox="1"/>
          <p:nvPr/>
        </p:nvSpPr>
        <p:spPr>
          <a:xfrm>
            <a:off x="12268528" y="7084050"/>
            <a:ext cx="6818100" cy="709425"/>
          </a:xfrm>
          <a:prstGeom prst="rect">
            <a:avLst/>
          </a:prstGeom>
          <a:noFill/>
          <a:ln>
            <a:noFill/>
          </a:ln>
        </p:spPr>
        <p:txBody>
          <a:bodyPr spcFirstLastPara="1" wrap="square" lIns="0" tIns="0" rIns="0" bIns="0" anchor="t" anchorCtr="0">
            <a:spAutoFit/>
          </a:bodyPr>
          <a:lstStyle/>
          <a:p>
            <a:pPr marL="0" lvl="0" indent="0" algn="l" rtl="0">
              <a:spcBef>
                <a:spcPts val="0"/>
              </a:spcBef>
              <a:spcAft>
                <a:spcPts val="0"/>
              </a:spcAft>
              <a:buClr>
                <a:schemeClr val="dk1"/>
              </a:buClr>
              <a:buFont typeface="Arial"/>
              <a:buNone/>
            </a:pPr>
            <a:r>
              <a:rPr lang="en-US" sz="3700" b="1">
                <a:solidFill>
                  <a:schemeClr val="tx1"/>
                </a:solidFill>
                <a:latin typeface="Times New Roman" panose="02020603050405020304" pitchFamily="18" charset="0"/>
                <a:ea typeface="Poppins"/>
                <a:cs typeface="Times New Roman" panose="02020603050405020304" pitchFamily="18" charset="0"/>
                <a:sym typeface="Poppins"/>
              </a:rPr>
              <a:t>KEEP IN TOUCH</a:t>
            </a:r>
            <a:endParaRPr sz="100">
              <a:solidFill>
                <a:schemeClr val="tx1"/>
              </a:solidFill>
              <a:latin typeface="Times New Roman" panose="02020603050405020304" pitchFamily="18" charset="0"/>
              <a:cs typeface="Times New Roman" panose="02020603050405020304" pitchFamily="18" charset="0"/>
            </a:endParaRPr>
          </a:p>
          <a:p>
            <a:pPr marL="0" marR="0" lvl="0" indent="0" algn="l" rtl="0">
              <a:lnSpc>
                <a:spcPct val="130000"/>
              </a:lnSpc>
              <a:spcBef>
                <a:spcPts val="0"/>
              </a:spcBef>
              <a:spcAft>
                <a:spcPts val="0"/>
              </a:spcAft>
              <a:buNone/>
            </a:pPr>
            <a:endParaRPr sz="700" b="1">
              <a:solidFill>
                <a:schemeClr val="tx1"/>
              </a:solidFill>
              <a:latin typeface="Times New Roman" panose="02020603050405020304" pitchFamily="18" charset="0"/>
              <a:ea typeface="Poppins"/>
              <a:cs typeface="Times New Roman" panose="02020603050405020304" pitchFamily="18" charset="0"/>
              <a:sym typeface="Poppins"/>
            </a:endParaRPr>
          </a:p>
        </p:txBody>
      </p:sp>
      <p:sp>
        <p:nvSpPr>
          <p:cNvPr id="132" name="Google Shape;132;p9"/>
          <p:cNvSpPr txBox="1"/>
          <p:nvPr/>
        </p:nvSpPr>
        <p:spPr>
          <a:xfrm>
            <a:off x="12268520" y="7700786"/>
            <a:ext cx="4393800" cy="3116238"/>
          </a:xfrm>
          <a:prstGeom prst="rect">
            <a:avLst/>
          </a:prstGeom>
          <a:noFill/>
          <a:ln>
            <a:noFill/>
          </a:ln>
        </p:spPr>
        <p:txBody>
          <a:bodyPr spcFirstLastPara="1" wrap="square" lIns="0" tIns="0" rIns="0" bIns="0" anchor="t" anchorCtr="0">
            <a:spAutoFit/>
          </a:bodyPr>
          <a:lstStyle/>
          <a:p>
            <a:pPr marL="0" lvl="0" indent="0" algn="l" rtl="0">
              <a:lnSpc>
                <a:spcPct val="130000"/>
              </a:lnSpc>
              <a:spcBef>
                <a:spcPts val="0"/>
              </a:spcBef>
              <a:spcAft>
                <a:spcPts val="0"/>
              </a:spcAft>
              <a:buClr>
                <a:schemeClr val="dk1"/>
              </a:buClr>
              <a:buFont typeface="Arial"/>
              <a:buNone/>
            </a:pPr>
            <a:r>
              <a:rPr lang="en-US" sz="2500" b="1">
                <a:solidFill>
                  <a:schemeClr val="tx1"/>
                </a:solidFill>
                <a:latin typeface="Times New Roman" panose="02020603050405020304" pitchFamily="18" charset="0"/>
                <a:ea typeface="Poppins"/>
                <a:cs typeface="Times New Roman" panose="02020603050405020304" pitchFamily="18" charset="0"/>
                <a:sym typeface="Poppins"/>
              </a:rPr>
              <a:t>STORE LOCATION</a:t>
            </a:r>
            <a:endParaRPr sz="900">
              <a:solidFill>
                <a:schemeClr val="tx1"/>
              </a:solidFill>
              <a:latin typeface="Times New Roman" panose="02020603050405020304" pitchFamily="18" charset="0"/>
              <a:cs typeface="Times New Roman" panose="02020603050405020304" pitchFamily="18" charset="0"/>
            </a:endParaRPr>
          </a:p>
          <a:p>
            <a:pPr marL="0" lvl="0" indent="0" algn="l" rtl="0">
              <a:lnSpc>
                <a:spcPct val="140000"/>
              </a:lnSpc>
              <a:spcBef>
                <a:spcPts val="0"/>
              </a:spcBef>
              <a:spcAft>
                <a:spcPts val="0"/>
              </a:spcAft>
              <a:buClr>
                <a:schemeClr val="dk1"/>
              </a:buClr>
              <a:buFont typeface="Arial"/>
              <a:buNone/>
            </a:pPr>
            <a:r>
              <a:rPr lang="en-US" sz="1500">
                <a:solidFill>
                  <a:schemeClr val="tx1"/>
                </a:solidFill>
                <a:latin typeface="Times New Roman" panose="02020603050405020304" pitchFamily="18" charset="0"/>
                <a:ea typeface="Open Sans Light"/>
                <a:cs typeface="Times New Roman" panose="02020603050405020304" pitchFamily="18" charset="0"/>
                <a:sym typeface="Open Sans Light"/>
              </a:rPr>
              <a:t>123 Anywhere St., Any City, </a:t>
            </a:r>
            <a:endParaRPr sz="900">
              <a:solidFill>
                <a:schemeClr val="tx1"/>
              </a:solidFill>
              <a:latin typeface="Times New Roman" panose="02020603050405020304" pitchFamily="18" charset="0"/>
              <a:cs typeface="Times New Roman" panose="02020603050405020304" pitchFamily="18" charset="0"/>
            </a:endParaRPr>
          </a:p>
          <a:p>
            <a:pPr marL="0" lvl="0" indent="0" algn="l" rtl="0">
              <a:lnSpc>
                <a:spcPct val="140000"/>
              </a:lnSpc>
              <a:spcBef>
                <a:spcPts val="0"/>
              </a:spcBef>
              <a:spcAft>
                <a:spcPts val="0"/>
              </a:spcAft>
              <a:buNone/>
            </a:pPr>
            <a:r>
              <a:rPr lang="en-US" sz="1500">
                <a:solidFill>
                  <a:schemeClr val="tx1"/>
                </a:solidFill>
                <a:latin typeface="Times New Roman" panose="02020603050405020304" pitchFamily="18" charset="0"/>
                <a:ea typeface="Open Sans Light"/>
                <a:cs typeface="Times New Roman" panose="02020603050405020304" pitchFamily="18" charset="0"/>
                <a:sym typeface="Open Sans Light"/>
              </a:rPr>
              <a:t>ST 12345</a:t>
            </a:r>
            <a:endParaRPr sz="1500">
              <a:solidFill>
                <a:schemeClr val="tx1"/>
              </a:solidFill>
              <a:latin typeface="Times New Roman" panose="02020603050405020304" pitchFamily="18" charset="0"/>
              <a:ea typeface="Open Sans Light"/>
              <a:cs typeface="Times New Roman" panose="02020603050405020304" pitchFamily="18" charset="0"/>
              <a:sym typeface="Open Sans Light"/>
            </a:endParaRPr>
          </a:p>
          <a:p>
            <a:pPr marL="0" lvl="0" indent="0" algn="l" rtl="0">
              <a:lnSpc>
                <a:spcPct val="130000"/>
              </a:lnSpc>
              <a:spcBef>
                <a:spcPts val="0"/>
              </a:spcBef>
              <a:spcAft>
                <a:spcPts val="0"/>
              </a:spcAft>
              <a:buNone/>
            </a:pPr>
            <a:r>
              <a:rPr lang="en-US" sz="2500" b="1">
                <a:solidFill>
                  <a:schemeClr val="tx1"/>
                </a:solidFill>
                <a:latin typeface="Times New Roman" panose="02020603050405020304" pitchFamily="18" charset="0"/>
                <a:ea typeface="Poppins"/>
                <a:cs typeface="Times New Roman" panose="02020603050405020304" pitchFamily="18" charset="0"/>
                <a:sym typeface="Poppins"/>
              </a:rPr>
              <a:t>PHONE</a:t>
            </a:r>
            <a:endParaRPr sz="2500" b="1">
              <a:solidFill>
                <a:schemeClr val="tx1"/>
              </a:solidFill>
              <a:latin typeface="Times New Roman" panose="02020603050405020304" pitchFamily="18" charset="0"/>
              <a:ea typeface="Poppins"/>
              <a:cs typeface="Times New Roman" panose="02020603050405020304" pitchFamily="18" charset="0"/>
              <a:sym typeface="Poppins"/>
            </a:endParaRPr>
          </a:p>
          <a:p>
            <a:pPr marL="0" lvl="0" indent="0" algn="l" rtl="0">
              <a:lnSpc>
                <a:spcPct val="140000"/>
              </a:lnSpc>
              <a:spcBef>
                <a:spcPts val="0"/>
              </a:spcBef>
              <a:spcAft>
                <a:spcPts val="0"/>
              </a:spcAft>
              <a:buNone/>
            </a:pPr>
            <a:r>
              <a:rPr lang="en-US" sz="1500">
                <a:solidFill>
                  <a:schemeClr val="tx1"/>
                </a:solidFill>
                <a:latin typeface="Times New Roman" panose="02020603050405020304" pitchFamily="18" charset="0"/>
                <a:ea typeface="Open Sans Light"/>
                <a:cs typeface="Times New Roman" panose="02020603050405020304" pitchFamily="18" charset="0"/>
                <a:sym typeface="Open Sans Light"/>
              </a:rPr>
              <a:t>123-456-7890</a:t>
            </a:r>
            <a:endParaRPr sz="900">
              <a:solidFill>
                <a:schemeClr val="tx1"/>
              </a:solidFill>
              <a:latin typeface="Times New Roman" panose="02020603050405020304" pitchFamily="18" charset="0"/>
              <a:cs typeface="Times New Roman" panose="02020603050405020304" pitchFamily="18" charset="0"/>
            </a:endParaRPr>
          </a:p>
          <a:p>
            <a:pPr marL="0" lvl="0" indent="0" algn="l" rtl="0">
              <a:lnSpc>
                <a:spcPct val="140000"/>
              </a:lnSpc>
              <a:spcBef>
                <a:spcPts val="0"/>
              </a:spcBef>
              <a:spcAft>
                <a:spcPts val="0"/>
              </a:spcAft>
              <a:buNone/>
            </a:pPr>
            <a:r>
              <a:rPr lang="en-US" sz="1500">
                <a:solidFill>
                  <a:schemeClr val="tx1"/>
                </a:solidFill>
                <a:latin typeface="Times New Roman" panose="02020603050405020304" pitchFamily="18" charset="0"/>
                <a:ea typeface="Open Sans Light"/>
                <a:cs typeface="Times New Roman" panose="02020603050405020304" pitchFamily="18" charset="0"/>
                <a:sym typeface="Open Sans Light"/>
              </a:rPr>
              <a:t>+123-456-7890</a:t>
            </a:r>
            <a:endParaRPr sz="900">
              <a:solidFill>
                <a:schemeClr val="tx1"/>
              </a:solidFill>
              <a:latin typeface="Times New Roman" panose="02020603050405020304" pitchFamily="18" charset="0"/>
              <a:cs typeface="Times New Roman" panose="02020603050405020304" pitchFamily="18" charset="0"/>
            </a:endParaRPr>
          </a:p>
          <a:p>
            <a:pPr marL="0" lvl="0" indent="0" algn="l" rtl="0">
              <a:lnSpc>
                <a:spcPct val="130000"/>
              </a:lnSpc>
              <a:spcBef>
                <a:spcPts val="0"/>
              </a:spcBef>
              <a:spcAft>
                <a:spcPts val="0"/>
              </a:spcAft>
              <a:buNone/>
            </a:pPr>
            <a:endParaRPr sz="2500" b="1">
              <a:solidFill>
                <a:schemeClr val="tx1"/>
              </a:solidFill>
              <a:latin typeface="Times New Roman" panose="02020603050405020304" pitchFamily="18" charset="0"/>
              <a:ea typeface="Poppins"/>
              <a:cs typeface="Times New Roman" panose="02020603050405020304" pitchFamily="18" charset="0"/>
              <a:sym typeface="Poppins"/>
            </a:endParaRPr>
          </a:p>
          <a:p>
            <a:pPr marL="0" lvl="0" indent="0" algn="l" rtl="0">
              <a:lnSpc>
                <a:spcPct val="140000"/>
              </a:lnSpc>
              <a:spcBef>
                <a:spcPts val="0"/>
              </a:spcBef>
              <a:spcAft>
                <a:spcPts val="0"/>
              </a:spcAft>
              <a:buClr>
                <a:schemeClr val="dk1"/>
              </a:buClr>
              <a:buFont typeface="Arial"/>
              <a:buNone/>
            </a:pPr>
            <a:endParaRPr sz="1500">
              <a:solidFill>
                <a:schemeClr val="tx1"/>
              </a:solidFill>
              <a:latin typeface="Times New Roman" panose="02020603050405020304" pitchFamily="18" charset="0"/>
              <a:ea typeface="Open Sans Light"/>
              <a:cs typeface="Times New Roman" panose="02020603050405020304" pitchFamily="18" charset="0"/>
              <a:sym typeface="Open Sans Light"/>
            </a:endParaRPr>
          </a:p>
        </p:txBody>
      </p:sp>
      <p:sp>
        <p:nvSpPr>
          <p:cNvPr id="133" name="Google Shape;133;p9"/>
          <p:cNvSpPr txBox="1"/>
          <p:nvPr/>
        </p:nvSpPr>
        <p:spPr>
          <a:xfrm>
            <a:off x="1260833" y="6661597"/>
            <a:ext cx="5373600" cy="600164"/>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None/>
            </a:pPr>
            <a:r>
              <a:rPr lang="en-US" sz="3000">
                <a:solidFill>
                  <a:schemeClr val="tx1"/>
                </a:solidFill>
                <a:latin typeface="Times New Roman" panose="02020603050405020304" pitchFamily="18" charset="0"/>
                <a:ea typeface="Poppins"/>
                <a:cs typeface="Times New Roman" panose="02020603050405020304" pitchFamily="18" charset="0"/>
                <a:sym typeface="Poppins"/>
              </a:rPr>
              <a:t>Time Avail</a:t>
            </a:r>
            <a:r>
              <a:rPr lang="en-GB" sz="3000">
                <a:solidFill>
                  <a:schemeClr val="tx1"/>
                </a:solidFill>
                <a:latin typeface="Times New Roman" panose="02020603050405020304" pitchFamily="18" charset="0"/>
                <a:ea typeface="Poppins"/>
                <a:cs typeface="Times New Roman" panose="02020603050405020304" pitchFamily="18" charset="0"/>
                <a:sym typeface="Poppins"/>
              </a:rPr>
              <a:t>ability </a:t>
            </a:r>
            <a:endParaRPr>
              <a:solidFill>
                <a:schemeClr val="tx1"/>
              </a:solidFill>
              <a:latin typeface="Times New Roman" panose="02020603050405020304" pitchFamily="18" charset="0"/>
              <a:cs typeface="Times New Roman" panose="02020603050405020304" pitchFamily="18" charset="0"/>
            </a:endParaRPr>
          </a:p>
        </p:txBody>
      </p:sp>
      <p:sp>
        <p:nvSpPr>
          <p:cNvPr id="134" name="Google Shape;134;p9"/>
          <p:cNvSpPr txBox="1"/>
          <p:nvPr/>
        </p:nvSpPr>
        <p:spPr>
          <a:xfrm>
            <a:off x="1136883" y="7509375"/>
            <a:ext cx="5631600" cy="156966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Clr>
                <a:schemeClr val="dk1"/>
              </a:buClr>
              <a:buSzPts val="1100"/>
              <a:buFont typeface="Arial"/>
              <a:buNone/>
            </a:pPr>
            <a:r>
              <a:rPr lang="en-US" sz="1700">
                <a:solidFill>
                  <a:schemeClr val="dk1"/>
                </a:solidFill>
                <a:latin typeface="Times New Roman" panose="02020603050405020304" pitchFamily="18" charset="0"/>
                <a:ea typeface="Times New Roman"/>
                <a:cs typeface="Times New Roman" panose="02020603050405020304" pitchFamily="18" charset="0"/>
                <a:sym typeface="Times New Roman"/>
              </a:rPr>
              <a:t>Our Valentine's Day fixed-price menu is available for two days only, on February 14th and 15th. Reservations are essential and can be made by calling our reception team and it is available in the morning 10:30 AM to 9 P&gt;M</a:t>
            </a:r>
            <a:endParaRPr sz="1900">
              <a:latin typeface="Times New Roman" panose="02020603050405020304" pitchFamily="18" charset="0"/>
              <a:ea typeface="Open Sans Light"/>
              <a:cs typeface="Times New Roman" panose="02020603050405020304" pitchFamily="18" charset="0"/>
              <a:sym typeface="Open Sans Light"/>
            </a:endParaRPr>
          </a:p>
        </p:txBody>
      </p:sp>
      <p:grpSp>
        <p:nvGrpSpPr>
          <p:cNvPr id="135" name="Google Shape;135;p9"/>
          <p:cNvGrpSpPr/>
          <p:nvPr/>
        </p:nvGrpSpPr>
        <p:grpSpPr>
          <a:xfrm>
            <a:off x="8992753" y="7434037"/>
            <a:ext cx="1650086" cy="2459355"/>
            <a:chOff x="0" y="0"/>
            <a:chExt cx="9461500" cy="19050000"/>
          </a:xfrm>
        </p:grpSpPr>
        <p:sp>
          <p:nvSpPr>
            <p:cNvPr id="136" name="Google Shape;136;p9"/>
            <p:cNvSpPr/>
            <p:nvPr/>
          </p:nvSpPr>
          <p:spPr>
            <a:xfrm>
              <a:off x="400304" y="312801"/>
              <a:ext cx="8650859" cy="18424398"/>
            </a:xfrm>
            <a:custGeom>
              <a:avLst/>
              <a:gdLst/>
              <a:ahLst/>
              <a:cxnLst/>
              <a:rect l="l" t="t" r="r" b="b"/>
              <a:pathLst>
                <a:path w="8650859" h="18424398" extrusionOk="0">
                  <a:moveTo>
                    <a:pt x="7532370" y="18424398"/>
                  </a:moveTo>
                  <a:lnTo>
                    <a:pt x="1118489" y="18424398"/>
                  </a:lnTo>
                  <a:cubicBezTo>
                    <a:pt x="500761" y="18424398"/>
                    <a:pt x="0" y="17923636"/>
                    <a:pt x="0" y="17305910"/>
                  </a:cubicBezTo>
                  <a:lnTo>
                    <a:pt x="0" y="1118489"/>
                  </a:lnTo>
                  <a:cubicBezTo>
                    <a:pt x="0" y="500761"/>
                    <a:pt x="500761" y="0"/>
                    <a:pt x="1118489" y="0"/>
                  </a:cubicBezTo>
                  <a:lnTo>
                    <a:pt x="7532370" y="0"/>
                  </a:lnTo>
                  <a:cubicBezTo>
                    <a:pt x="8150098" y="0"/>
                    <a:pt x="8650859" y="500761"/>
                    <a:pt x="8650859" y="1118489"/>
                  </a:cubicBezTo>
                  <a:lnTo>
                    <a:pt x="8650859" y="17305910"/>
                  </a:lnTo>
                  <a:cubicBezTo>
                    <a:pt x="8650732" y="17923636"/>
                    <a:pt x="8150098" y="18424398"/>
                    <a:pt x="7532370" y="18424398"/>
                  </a:cubicBezTo>
                  <a:close/>
                </a:path>
              </a:pathLst>
            </a:custGeom>
            <a:blipFill rotWithShape="1">
              <a:blip r:embed="rId8">
                <a:alphaModFix/>
              </a:blip>
              <a:stretch>
                <a:fillRect l="-20948" r="-2093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9"/>
            <p:cNvSpPr/>
            <p:nvPr/>
          </p:nvSpPr>
          <p:spPr>
            <a:xfrm>
              <a:off x="0" y="0"/>
              <a:ext cx="9461500" cy="19050000"/>
            </a:xfrm>
            <a:custGeom>
              <a:avLst/>
              <a:gdLst/>
              <a:ahLst/>
              <a:cxnLst/>
              <a:rect l="l" t="t" r="r" b="b"/>
              <a:pathLst>
                <a:path w="9461500" h="19050000" extrusionOk="0">
                  <a:moveTo>
                    <a:pt x="9461500" y="19050000"/>
                  </a:moveTo>
                  <a:lnTo>
                    <a:pt x="0" y="19050000"/>
                  </a:lnTo>
                  <a:lnTo>
                    <a:pt x="0" y="0"/>
                  </a:lnTo>
                  <a:lnTo>
                    <a:pt x="9461500" y="0"/>
                  </a:lnTo>
                  <a:lnTo>
                    <a:pt x="9461500" y="19050000"/>
                  </a:lnTo>
                  <a:close/>
                </a:path>
              </a:pathLst>
            </a:custGeom>
            <a:blipFill rotWithShape="1">
              <a:blip r:embed="rId9">
                <a:alphaModFix/>
              </a:blip>
              <a:stretch>
                <a:fillRect l="-79" r="-79"/>
              </a:stretch>
            </a:blipFill>
            <a:ln>
              <a:noFill/>
            </a:ln>
          </p:spPr>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41"/>
        <p:cNvGrpSpPr/>
        <p:nvPr/>
      </p:nvGrpSpPr>
      <p:grpSpPr>
        <a:xfrm>
          <a:off x="0" y="0"/>
          <a:ext cx="0" cy="0"/>
          <a:chOff x="0" y="0"/>
          <a:chExt cx="0" cy="0"/>
        </a:xfrm>
      </p:grpSpPr>
      <p:pic>
        <p:nvPicPr>
          <p:cNvPr id="142" name="Google Shape;142;p15"/>
          <p:cNvPicPr preferRelativeResize="0"/>
          <p:nvPr/>
        </p:nvPicPr>
        <p:blipFill rotWithShape="1">
          <a:blip r:embed="rId3">
            <a:alphaModFix/>
          </a:blip>
          <a:srcRect/>
          <a:stretch/>
        </p:blipFill>
        <p:spPr>
          <a:xfrm>
            <a:off x="6955277" y="-182880"/>
            <a:ext cx="11332723" cy="10652760"/>
          </a:xfrm>
          <a:prstGeom prst="rect">
            <a:avLst/>
          </a:prstGeom>
          <a:noFill/>
          <a:ln>
            <a:noFill/>
          </a:ln>
        </p:spPr>
      </p:pic>
      <p:pic>
        <p:nvPicPr>
          <p:cNvPr id="144" name="Google Shape;144;p15"/>
          <p:cNvPicPr preferRelativeResize="0"/>
          <p:nvPr/>
        </p:nvPicPr>
        <p:blipFill rotWithShape="1">
          <a:blip r:embed="rId4">
            <a:alphaModFix/>
          </a:blip>
          <a:srcRect/>
          <a:stretch/>
        </p:blipFill>
        <p:spPr>
          <a:xfrm flipH="1">
            <a:off x="1850253" y="1400227"/>
            <a:ext cx="6275087" cy="7486546"/>
          </a:xfrm>
          <a:prstGeom prst="rect">
            <a:avLst/>
          </a:prstGeom>
          <a:noFill/>
          <a:ln>
            <a:noFill/>
          </a:ln>
        </p:spPr>
      </p:pic>
      <p:sp>
        <p:nvSpPr>
          <p:cNvPr id="145" name="Google Shape;145;p15"/>
          <p:cNvSpPr txBox="1"/>
          <p:nvPr/>
        </p:nvSpPr>
        <p:spPr>
          <a:xfrm>
            <a:off x="8952004" y="4347884"/>
            <a:ext cx="6837182" cy="123110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8000" b="1" i="0" u="none" strike="noStrike" cap="none" dirty="0">
                <a:solidFill>
                  <a:srgbClr val="6E481E"/>
                </a:solidFill>
                <a:latin typeface="Poppins"/>
                <a:ea typeface="Poppins"/>
                <a:cs typeface="Poppins"/>
                <a:sym typeface="Poppins"/>
              </a:rPr>
              <a:t>THANK YOU</a:t>
            </a:r>
            <a:endParaRPr/>
          </a:p>
        </p:txBody>
      </p:sp>
      <p:sp>
        <p:nvSpPr>
          <p:cNvPr id="146" name="Google Shape;146;p15"/>
          <p:cNvSpPr txBox="1"/>
          <p:nvPr/>
        </p:nvSpPr>
        <p:spPr>
          <a:xfrm>
            <a:off x="8675557" y="6291394"/>
            <a:ext cx="6147000" cy="215400"/>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482</Words>
  <Application>Microsoft Office PowerPoint</Application>
  <PresentationFormat>Custom</PresentationFormat>
  <Paragraphs>38</Paragraphs>
  <Slides>5</Slides>
  <Notes>5</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Juhinur Roshid (2208706)</cp:lastModifiedBy>
  <cp:revision>1</cp:revision>
  <dcterms:created xsi:type="dcterms:W3CDTF">2006-08-16T00:00:00Z</dcterms:created>
  <dcterms:modified xsi:type="dcterms:W3CDTF">2023-02-17T19:21:11Z</dcterms:modified>
</cp:coreProperties>
</file>