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479" r:id="rId4"/>
    <p:sldId id="279" r:id="rId5"/>
    <p:sldId id="293" r:id="rId6"/>
    <p:sldId id="282" r:id="rId7"/>
    <p:sldId id="297" r:id="rId8"/>
    <p:sldId id="281" r:id="rId9"/>
    <p:sldId id="283" r:id="rId10"/>
    <p:sldId id="298" r:id="rId11"/>
    <p:sldId id="284" r:id="rId12"/>
    <p:sldId id="299" r:id="rId13"/>
    <p:sldId id="285" r:id="rId14"/>
    <p:sldId id="300" r:id="rId15"/>
    <p:sldId id="475" r:id="rId16"/>
    <p:sldId id="478" r:id="rId17"/>
    <p:sldId id="476" r:id="rId18"/>
    <p:sldId id="477" r:id="rId19"/>
    <p:sldId id="280" r:id="rId20"/>
    <p:sldId id="286" r:id="rId21"/>
    <p:sldId id="287" r:id="rId22"/>
    <p:sldId id="288" r:id="rId23"/>
    <p:sldId id="289" r:id="rId24"/>
    <p:sldId id="290" r:id="rId25"/>
    <p:sldId id="291" r:id="rId26"/>
    <p:sldId id="292" r:id="rId27"/>
    <p:sldId id="474" r:id="rId28"/>
    <p:sldId id="294" r:id="rId29"/>
    <p:sldId id="295" r:id="rId30"/>
    <p:sldId id="296"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660" autoAdjust="0"/>
    <p:restoredTop sz="95794" autoAdjust="0"/>
  </p:normalViewPr>
  <p:slideViewPr>
    <p:cSldViewPr>
      <p:cViewPr varScale="1">
        <p:scale>
          <a:sx n="111" d="100"/>
          <a:sy n="111" d="100"/>
        </p:scale>
        <p:origin x="76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Segmentation, targeting, and positioning - (STP) are fundamental concepts in marketing that help businesses effectively reach and engage their target audience. These three processes work together to define a clear marketing strategy and ensure that a product or service aligns with the needs and preferences of specific customer groups.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7</a:t>
            </a:fld>
            <a:endParaRPr lang="en-GB" altLang="en-US"/>
          </a:p>
        </p:txBody>
      </p:sp>
    </p:spTree>
    <p:extLst>
      <p:ext uri="{BB962C8B-B14F-4D97-AF65-F5344CB8AC3E}">
        <p14:creationId xmlns:p14="http://schemas.microsoft.com/office/powerpoint/2010/main" val="937965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05/03/2024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05/03/2024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05/03/2024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05/03/2024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05/03/2024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05/03/2024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05/03/2024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05/03/2024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05/03/2024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a:t>Marketing</a:t>
            </a:r>
            <a:br>
              <a:rPr lang="en-GB" altLang="en-US" b="1" dirty="0"/>
            </a:br>
            <a:r>
              <a:rPr lang="en-GB" altLang="en-US" b="1" dirty="0"/>
              <a:t>LCBB4007</a:t>
            </a:r>
            <a:br>
              <a:rPr lang="en-GB" altLang="en-US" b="1" dirty="0"/>
            </a:br>
            <a:br>
              <a:rPr lang="en-GB" altLang="en-US" b="1" dirty="0"/>
            </a:br>
            <a:br>
              <a:rPr lang="en-GB" altLang="en-US" sz="3600" b="1" dirty="0"/>
            </a:br>
            <a:br>
              <a:rPr lang="en-GB" altLang="en-US" sz="3600" b="1" dirty="0"/>
            </a:br>
            <a:r>
              <a:rPr lang="en-GB" altLang="en-US" sz="3600" b="1" dirty="0"/>
              <a:t>						</a:t>
            </a:r>
            <a:r>
              <a:rPr lang="en-GB" altLang="en-US" sz="2400" b="1"/>
              <a:t>Week 4 </a:t>
            </a:r>
            <a:r>
              <a:rPr lang="en-GB" altLang="en-US" sz="2400" b="1" dirty="0"/>
              <a:t>– 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Defining Marketing</a:t>
            </a:r>
          </a:p>
          <a:p>
            <a:r>
              <a:rPr lang="en-US" sz="2000" dirty="0"/>
              <a:t>Importance of marketing in business</a:t>
            </a:r>
          </a:p>
          <a:p>
            <a:r>
              <a:rPr lang="en-US" sz="2000" dirty="0"/>
              <a:t>Market research, segmentation, targeting, and positioning </a:t>
            </a:r>
          </a:p>
          <a:p>
            <a:r>
              <a:rPr lang="en-US" sz="2000" dirty="0"/>
              <a:t>Marketing mix (7ps)</a:t>
            </a:r>
          </a:p>
          <a:p>
            <a:pPr lvl="1"/>
            <a:r>
              <a:rPr lang="en-US" sz="1800" dirty="0"/>
              <a:t>Product</a:t>
            </a:r>
          </a:p>
          <a:p>
            <a:pPr lvl="1"/>
            <a:r>
              <a:rPr lang="en-US" sz="1800" dirty="0"/>
              <a:t>Price</a:t>
            </a:r>
          </a:p>
          <a:p>
            <a:pPr lvl="1"/>
            <a:r>
              <a:rPr lang="en-US" sz="1800" dirty="0"/>
              <a:t>Promotion </a:t>
            </a:r>
          </a:p>
          <a:p>
            <a:pPr lvl="1"/>
            <a:r>
              <a:rPr lang="en-US" sz="1800" dirty="0"/>
              <a:t>Place</a:t>
            </a:r>
          </a:p>
          <a:p>
            <a:pPr lvl="1"/>
            <a:r>
              <a:rPr lang="en-US" sz="1800" dirty="0"/>
              <a:t>People</a:t>
            </a:r>
          </a:p>
          <a:p>
            <a:pPr lvl="1"/>
            <a:r>
              <a:rPr lang="en-US" sz="1800" dirty="0"/>
              <a:t>Process</a:t>
            </a:r>
          </a:p>
          <a:p>
            <a:pPr lvl="1"/>
            <a:r>
              <a:rPr lang="en-US" sz="1800" dirty="0"/>
              <a:t>Physical evidence</a:t>
            </a:r>
          </a:p>
          <a:p>
            <a:pPr marL="457200" lvl="1" indent="0">
              <a:buNone/>
            </a:pPr>
            <a:endParaRPr lang="en-US" sz="20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53AD0D7-1231-A860-AA09-EF2A0F1761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54968" y="404664"/>
            <a:ext cx="7834064" cy="5112569"/>
          </a:xfrm>
          <a:prstGeom prst="rect">
            <a:avLst/>
          </a:prstGeom>
          <a:solidFill>
            <a:srgbClr val="FFFFFF"/>
          </a:solidFill>
        </p:spPr>
      </p:pic>
      <p:sp>
        <p:nvSpPr>
          <p:cNvPr id="4" name="Date Placeholder 3">
            <a:extLst>
              <a:ext uri="{FF2B5EF4-FFF2-40B4-BE49-F238E27FC236}">
                <a16:creationId xmlns:a16="http://schemas.microsoft.com/office/drawing/2014/main" id="{79AFFFF4-2A20-B939-4E1C-1917446C495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659FCF9F-D82B-3523-16B5-AC3C2DE4B5D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65120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marketing</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“Marketing is defined as an interaction process aimed at understanding, satisfying, or even extending customer needs.” (Needles and Burns, 2019)</a:t>
            </a:r>
          </a:p>
          <a:p>
            <a:r>
              <a:rPr lang="en-US" sz="2400" dirty="0"/>
              <a:t>It is concerned with the new product design, branding, pricing, promotion communication and accessibility to customer of goods, services and ideas.</a:t>
            </a:r>
          </a:p>
          <a:p>
            <a:r>
              <a:rPr lang="en-US" sz="2400" dirty="0"/>
              <a:t>It exists in all types of organizations and involves all members of the organization.</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7166E-3959-7746-2AB9-4571A354332F}"/>
              </a:ext>
            </a:extLst>
          </p:cNvPr>
          <p:cNvSpPr>
            <a:spLocks noGrp="1"/>
          </p:cNvSpPr>
          <p:nvPr>
            <p:ph type="title"/>
          </p:nvPr>
        </p:nvSpPr>
        <p:spPr/>
        <p:txBody>
          <a:bodyPr/>
          <a:lstStyle/>
          <a:p>
            <a:r>
              <a:rPr lang="en-US" sz="3600" b="1" dirty="0"/>
              <a:t>Importance of marketing in business</a:t>
            </a:r>
          </a:p>
        </p:txBody>
      </p:sp>
      <p:sp>
        <p:nvSpPr>
          <p:cNvPr id="3" name="Content Placeholder 2">
            <a:extLst>
              <a:ext uri="{FF2B5EF4-FFF2-40B4-BE49-F238E27FC236}">
                <a16:creationId xmlns:a16="http://schemas.microsoft.com/office/drawing/2014/main" id="{B5C42339-7D11-6F32-4758-D90A549A6C66}"/>
              </a:ext>
            </a:extLst>
          </p:cNvPr>
          <p:cNvSpPr>
            <a:spLocks noGrp="1"/>
          </p:cNvSpPr>
          <p:nvPr>
            <p:ph idx="1"/>
          </p:nvPr>
        </p:nvSpPr>
        <p:spPr/>
        <p:txBody>
          <a:bodyPr/>
          <a:lstStyle/>
          <a:p>
            <a:pPr algn="l"/>
            <a:r>
              <a:rPr lang="en-GB" sz="2400" b="0" i="0" dirty="0">
                <a:solidFill>
                  <a:srgbClr val="343541"/>
                </a:solidFill>
                <a:effectLst/>
              </a:rPr>
              <a:t>Marketing is crucial in business for several reasons:</a:t>
            </a:r>
          </a:p>
          <a:p>
            <a:pPr algn="l"/>
            <a:r>
              <a:rPr lang="en-GB" sz="2400" b="0" i="0" dirty="0">
                <a:solidFill>
                  <a:srgbClr val="343541"/>
                </a:solidFill>
                <a:effectLst/>
              </a:rPr>
              <a:t> It serves as the primary bridge between a company and its target audience. </a:t>
            </a:r>
          </a:p>
          <a:p>
            <a:pPr algn="l"/>
            <a:r>
              <a:rPr lang="en-GB" sz="2400" b="0" i="0" dirty="0">
                <a:solidFill>
                  <a:srgbClr val="343541"/>
                </a:solidFill>
                <a:effectLst/>
              </a:rPr>
              <a:t>It creates awareness about the company's products or services, ensuring that potential customers are informed about what is offered and how it can meet their needs.</a:t>
            </a:r>
          </a:p>
          <a:p>
            <a:pPr algn="l"/>
            <a:r>
              <a:rPr lang="en-GB" sz="2400" dirty="0">
                <a:solidFill>
                  <a:srgbClr val="343541"/>
                </a:solidFill>
              </a:rPr>
              <a:t>M</a:t>
            </a:r>
            <a:r>
              <a:rPr lang="en-GB" sz="2400" b="0" i="0" dirty="0">
                <a:solidFill>
                  <a:srgbClr val="343541"/>
                </a:solidFill>
                <a:effectLst/>
              </a:rPr>
              <a:t>arketing is concerned about advertising, promotional activities, and various outreach efforts.</a:t>
            </a:r>
          </a:p>
          <a:p>
            <a:endParaRPr lang="en-US" dirty="0"/>
          </a:p>
        </p:txBody>
      </p:sp>
      <p:sp>
        <p:nvSpPr>
          <p:cNvPr id="4" name="Date Placeholder 3">
            <a:extLst>
              <a:ext uri="{FF2B5EF4-FFF2-40B4-BE49-F238E27FC236}">
                <a16:creationId xmlns:a16="http://schemas.microsoft.com/office/drawing/2014/main" id="{18903EC3-36D3-63C2-6714-D15CACDE9708}"/>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981D6AC-DD5C-AB2A-6C98-508BEA1BF39E}"/>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861861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808FB-F85C-0A87-FF69-2E20B824D2AD}"/>
              </a:ext>
            </a:extLst>
          </p:cNvPr>
          <p:cNvSpPr>
            <a:spLocks noGrp="1"/>
          </p:cNvSpPr>
          <p:nvPr>
            <p:ph sz="half" idx="1"/>
          </p:nvPr>
        </p:nvSpPr>
        <p:spPr>
          <a:xfrm>
            <a:off x="457200" y="836712"/>
            <a:ext cx="4038600" cy="3989040"/>
          </a:xfrm>
        </p:spPr>
        <p:txBody>
          <a:bodyPr wrap="square" anchor="t">
            <a:normAutofit lnSpcReduction="10000"/>
          </a:bodyPr>
          <a:lstStyle/>
          <a:p>
            <a:pPr marL="0" indent="0">
              <a:buNone/>
            </a:pPr>
            <a:r>
              <a:rPr lang="en-US" dirty="0"/>
              <a:t>Decisions about marketing cannot be made without researching the market in all its aspects, including an understanding of the consumer buying behavior (Needles and Burns, 2019)</a:t>
            </a:r>
          </a:p>
        </p:txBody>
      </p:sp>
      <p:pic>
        <p:nvPicPr>
          <p:cNvPr id="1026" name="Picture 2" descr="A graphic of a marketing word&#10;&#10;Description automatically generated with medium confidence">
            <a:extLst>
              <a:ext uri="{FF2B5EF4-FFF2-40B4-BE49-F238E27FC236}">
                <a16:creationId xmlns:a16="http://schemas.microsoft.com/office/drawing/2014/main" id="{61BD0B63-6062-C9D7-CEA8-410F4C1D8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85071"/>
            <a:ext cx="4038600" cy="2019300"/>
          </a:xfrm>
          <a:prstGeom prst="rect">
            <a:avLst/>
          </a:prstGeom>
          <a:solidFill>
            <a:srgbClr val="FFFFFF"/>
          </a:solidFill>
        </p:spPr>
      </p:pic>
      <p:sp>
        <p:nvSpPr>
          <p:cNvPr id="4" name="Date Placeholder 3">
            <a:extLst>
              <a:ext uri="{FF2B5EF4-FFF2-40B4-BE49-F238E27FC236}">
                <a16:creationId xmlns:a16="http://schemas.microsoft.com/office/drawing/2014/main" id="{A775609D-C499-B579-DC98-624B727971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2D703B1F-9CEA-5B8C-787E-56A281A318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3738489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6823-F926-C73C-2817-8F913989E891}"/>
              </a:ext>
            </a:extLst>
          </p:cNvPr>
          <p:cNvSpPr>
            <a:spLocks noGrp="1"/>
          </p:cNvSpPr>
          <p:nvPr>
            <p:ph type="title"/>
          </p:nvPr>
        </p:nvSpPr>
        <p:spPr/>
        <p:txBody>
          <a:bodyPr/>
          <a:lstStyle/>
          <a:p>
            <a:r>
              <a:rPr lang="en-US" sz="3600" b="1" dirty="0"/>
              <a:t>Marketing tools</a:t>
            </a:r>
          </a:p>
        </p:txBody>
      </p:sp>
      <p:sp>
        <p:nvSpPr>
          <p:cNvPr id="3" name="Content Placeholder 2">
            <a:extLst>
              <a:ext uri="{FF2B5EF4-FFF2-40B4-BE49-F238E27FC236}">
                <a16:creationId xmlns:a16="http://schemas.microsoft.com/office/drawing/2014/main" id="{7272F259-B2D3-5FD7-F293-6DD1FAB88941}"/>
              </a:ext>
            </a:extLst>
          </p:cNvPr>
          <p:cNvSpPr>
            <a:spLocks noGrp="1"/>
          </p:cNvSpPr>
          <p:nvPr>
            <p:ph idx="1"/>
          </p:nvPr>
        </p:nvSpPr>
        <p:spPr/>
        <p:txBody>
          <a:bodyPr/>
          <a:lstStyle/>
          <a:p>
            <a:r>
              <a:rPr lang="en-US" sz="2400" dirty="0"/>
              <a:t>Market research </a:t>
            </a:r>
          </a:p>
          <a:p>
            <a:r>
              <a:rPr lang="en-US" sz="2400" dirty="0"/>
              <a:t>Segmentation</a:t>
            </a:r>
          </a:p>
          <a:p>
            <a:r>
              <a:rPr lang="en-US" sz="2400" dirty="0"/>
              <a:t>Targeting </a:t>
            </a:r>
          </a:p>
          <a:p>
            <a:r>
              <a:rPr lang="en-US" sz="2400" dirty="0"/>
              <a:t>Positioning</a:t>
            </a:r>
          </a:p>
        </p:txBody>
      </p:sp>
      <p:sp>
        <p:nvSpPr>
          <p:cNvPr id="4" name="Date Placeholder 3">
            <a:extLst>
              <a:ext uri="{FF2B5EF4-FFF2-40B4-BE49-F238E27FC236}">
                <a16:creationId xmlns:a16="http://schemas.microsoft.com/office/drawing/2014/main" id="{22627FD1-6337-996D-C2F6-4AC956445742}"/>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AE2E951A-ABFC-63E6-316D-89460429C54B}"/>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82105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655A-742B-0081-F247-4D593D127CCD}"/>
              </a:ext>
            </a:extLst>
          </p:cNvPr>
          <p:cNvSpPr>
            <a:spLocks noGrp="1"/>
          </p:cNvSpPr>
          <p:nvPr>
            <p:ph type="title"/>
          </p:nvPr>
        </p:nvSpPr>
        <p:spPr/>
        <p:txBody>
          <a:bodyPr/>
          <a:lstStyle/>
          <a:p>
            <a:r>
              <a:rPr lang="en-US" sz="3600" b="1" dirty="0"/>
              <a:t>Market research </a:t>
            </a:r>
          </a:p>
        </p:txBody>
      </p:sp>
      <p:sp>
        <p:nvSpPr>
          <p:cNvPr id="3" name="Content Placeholder 2">
            <a:extLst>
              <a:ext uri="{FF2B5EF4-FFF2-40B4-BE49-F238E27FC236}">
                <a16:creationId xmlns:a16="http://schemas.microsoft.com/office/drawing/2014/main" id="{092AECC0-826D-8D3D-50F4-252747FBB8C4}"/>
              </a:ext>
            </a:extLst>
          </p:cNvPr>
          <p:cNvSpPr>
            <a:spLocks noGrp="1"/>
          </p:cNvSpPr>
          <p:nvPr>
            <p:ph idx="1"/>
          </p:nvPr>
        </p:nvSpPr>
        <p:spPr>
          <a:xfrm>
            <a:off x="457200" y="1412776"/>
            <a:ext cx="8229600" cy="3917032"/>
          </a:xfrm>
        </p:spPr>
        <p:txBody>
          <a:bodyPr/>
          <a:lstStyle/>
          <a:p>
            <a:r>
              <a:rPr lang="en-US" sz="2400" dirty="0"/>
              <a:t>Market research involves the collection and analysis of information to gain feedback on current marketing activities including those concerned with product launches and testing the market response to product proposals.</a:t>
            </a:r>
          </a:p>
          <a:p>
            <a:r>
              <a:rPr lang="en-US" sz="2400" dirty="0"/>
              <a:t>It is concerned with collecting and reviewing information about competitors’ products, pricing, promotions and distribution policies.</a:t>
            </a:r>
          </a:p>
          <a:p>
            <a:r>
              <a:rPr lang="en-US" sz="2400" dirty="0"/>
              <a:t>Effective market research enables managers to make more objective marketing decisions and to be more responsive to existing and emerging customer needs.</a:t>
            </a:r>
          </a:p>
          <a:p>
            <a:endParaRPr lang="en-US" sz="2400" dirty="0"/>
          </a:p>
        </p:txBody>
      </p:sp>
      <p:sp>
        <p:nvSpPr>
          <p:cNvPr id="4" name="Date Placeholder 3">
            <a:extLst>
              <a:ext uri="{FF2B5EF4-FFF2-40B4-BE49-F238E27FC236}">
                <a16:creationId xmlns:a16="http://schemas.microsoft.com/office/drawing/2014/main" id="{C8434876-ED80-6BC1-755B-BAD19A272016}"/>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B4963BA8-95CC-5AFF-5019-E8F8FE8ABCF4}"/>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601492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80F46-C100-DD9A-AD22-B9188328FA55}"/>
              </a:ext>
            </a:extLst>
          </p:cNvPr>
          <p:cNvSpPr>
            <a:spLocks noGrp="1"/>
          </p:cNvSpPr>
          <p:nvPr>
            <p:ph type="title"/>
          </p:nvPr>
        </p:nvSpPr>
        <p:spPr/>
        <p:txBody>
          <a:bodyPr/>
          <a:lstStyle/>
          <a:p>
            <a:r>
              <a:rPr lang="en-US" sz="3600" b="1" dirty="0"/>
              <a:t>Segmentation</a:t>
            </a:r>
          </a:p>
        </p:txBody>
      </p:sp>
      <p:sp>
        <p:nvSpPr>
          <p:cNvPr id="3" name="Content Placeholder 2">
            <a:extLst>
              <a:ext uri="{FF2B5EF4-FFF2-40B4-BE49-F238E27FC236}">
                <a16:creationId xmlns:a16="http://schemas.microsoft.com/office/drawing/2014/main" id="{13D92181-4669-5082-D93A-48D6478195C8}"/>
              </a:ext>
            </a:extLst>
          </p:cNvPr>
          <p:cNvSpPr>
            <a:spLocks noGrp="1"/>
          </p:cNvSpPr>
          <p:nvPr>
            <p:ph idx="1"/>
          </p:nvPr>
        </p:nvSpPr>
        <p:spPr/>
        <p:txBody>
          <a:bodyPr/>
          <a:lstStyle/>
          <a:p>
            <a:pPr algn="l"/>
            <a:r>
              <a:rPr lang="en-GB" sz="2400" b="1" i="0" dirty="0">
                <a:effectLst/>
              </a:rPr>
              <a:t>Market Segmentation</a:t>
            </a:r>
            <a:r>
              <a:rPr lang="en-GB" sz="2400" dirty="0"/>
              <a:t> </a:t>
            </a:r>
            <a:r>
              <a:rPr lang="en-GB" sz="2400" b="0" i="0" dirty="0">
                <a:effectLst/>
              </a:rPr>
              <a:t>is the process of dividing a broad and diverse market into smaller, more manageable segments or groups of consumers who share similar characteristics, needs, and behaviours. </a:t>
            </a:r>
          </a:p>
          <a:p>
            <a:pPr algn="l"/>
            <a:r>
              <a:rPr lang="en-GB" sz="2400" b="0" i="0" dirty="0">
                <a:effectLst/>
              </a:rPr>
              <a:t>The goal of segmentation is to identify distinct customer segments that a business can serve more effectively. </a:t>
            </a:r>
          </a:p>
          <a:p>
            <a:pPr algn="l"/>
            <a:r>
              <a:rPr lang="en-GB" sz="2400" b="0" i="0" dirty="0">
                <a:effectLst/>
              </a:rPr>
              <a:t>Segmentation criteria can include </a:t>
            </a:r>
            <a:r>
              <a:rPr lang="en-GB" sz="2400" b="1" i="0" dirty="0">
                <a:effectLst/>
              </a:rPr>
              <a:t>demographics</a:t>
            </a:r>
            <a:r>
              <a:rPr lang="en-GB" sz="2400" b="0" i="0" dirty="0">
                <a:effectLst/>
              </a:rPr>
              <a:t> (age, gender, income), </a:t>
            </a:r>
            <a:r>
              <a:rPr lang="en-GB" sz="2400" b="1" i="0" dirty="0">
                <a:effectLst/>
              </a:rPr>
              <a:t>psychological</a:t>
            </a:r>
            <a:r>
              <a:rPr lang="en-GB" sz="2400" b="0" i="0" dirty="0">
                <a:effectLst/>
              </a:rPr>
              <a:t> (lifestyle, values, interests), and </a:t>
            </a:r>
            <a:r>
              <a:rPr lang="en-GB" sz="2400" b="1" i="0" dirty="0">
                <a:effectLst/>
              </a:rPr>
              <a:t>behavioural </a:t>
            </a:r>
            <a:r>
              <a:rPr lang="en-GB" sz="2400" dirty="0"/>
              <a:t>aspects (</a:t>
            </a:r>
            <a:r>
              <a:rPr lang="en-GB" sz="2400" b="0" i="0" dirty="0">
                <a:effectLst/>
              </a:rPr>
              <a:t>buying habits, product usage).</a:t>
            </a:r>
          </a:p>
          <a:p>
            <a:endParaRPr lang="en-US" dirty="0"/>
          </a:p>
        </p:txBody>
      </p:sp>
      <p:sp>
        <p:nvSpPr>
          <p:cNvPr id="4" name="Date Placeholder 3">
            <a:extLst>
              <a:ext uri="{FF2B5EF4-FFF2-40B4-BE49-F238E27FC236}">
                <a16:creationId xmlns:a16="http://schemas.microsoft.com/office/drawing/2014/main" id="{010A0453-AE6F-EA65-E94C-FFF91B8BDC68}"/>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3EB848E5-E3C0-6DC4-23AB-D85E4D9D47A0}"/>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908901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E7A99-2D88-0DD4-7602-E8B9018509E2}"/>
              </a:ext>
            </a:extLst>
          </p:cNvPr>
          <p:cNvSpPr>
            <a:spLocks noGrp="1"/>
          </p:cNvSpPr>
          <p:nvPr>
            <p:ph type="title"/>
          </p:nvPr>
        </p:nvSpPr>
        <p:spPr/>
        <p:txBody>
          <a:bodyPr/>
          <a:lstStyle/>
          <a:p>
            <a:r>
              <a:rPr lang="en-US" sz="3600" b="1" dirty="0"/>
              <a:t>Segmentation</a:t>
            </a:r>
          </a:p>
        </p:txBody>
      </p:sp>
      <p:sp>
        <p:nvSpPr>
          <p:cNvPr id="3" name="Content Placeholder 2">
            <a:extLst>
              <a:ext uri="{FF2B5EF4-FFF2-40B4-BE49-F238E27FC236}">
                <a16:creationId xmlns:a16="http://schemas.microsoft.com/office/drawing/2014/main" id="{27B2142F-5E1A-4D97-1D93-A2852B3D2050}"/>
              </a:ext>
            </a:extLst>
          </p:cNvPr>
          <p:cNvSpPr>
            <a:spLocks noGrp="1"/>
          </p:cNvSpPr>
          <p:nvPr>
            <p:ph idx="1"/>
          </p:nvPr>
        </p:nvSpPr>
        <p:spPr/>
        <p:txBody>
          <a:bodyPr/>
          <a:lstStyle/>
          <a:p>
            <a:r>
              <a:rPr lang="en-GB" sz="2400" b="0" i="0" dirty="0">
                <a:effectLst/>
              </a:rPr>
              <a:t>For example, an organization might segment the market for a new smartphone into groups based on factors such as: </a:t>
            </a:r>
          </a:p>
          <a:p>
            <a:pPr lvl="1"/>
            <a:r>
              <a:rPr lang="en-GB" sz="2000" dirty="0"/>
              <a:t>A</a:t>
            </a:r>
            <a:r>
              <a:rPr lang="en-GB" sz="2000" b="0" i="0" dirty="0">
                <a:effectLst/>
              </a:rPr>
              <a:t>ge: teenagers, young adults, professionals</a:t>
            </a:r>
            <a:r>
              <a:rPr lang="en-GB" sz="2000" dirty="0"/>
              <a:t>.</a:t>
            </a:r>
            <a:endParaRPr lang="en-GB" sz="2000" b="0" i="0" dirty="0">
              <a:effectLst/>
            </a:endParaRPr>
          </a:p>
          <a:p>
            <a:pPr lvl="1"/>
            <a:r>
              <a:rPr lang="en-GB" sz="2000" b="0" i="0" dirty="0">
                <a:effectLst/>
              </a:rPr>
              <a:t>Usage: heavy users, casual users  </a:t>
            </a:r>
          </a:p>
          <a:p>
            <a:pPr lvl="1"/>
            <a:r>
              <a:rPr lang="en-GB" sz="2000" b="0" i="0" dirty="0">
                <a:effectLst/>
              </a:rPr>
              <a:t>geographic location: urban, suburban, rural.</a:t>
            </a:r>
          </a:p>
          <a:p>
            <a:endParaRPr lang="en-US" dirty="0"/>
          </a:p>
        </p:txBody>
      </p:sp>
      <p:sp>
        <p:nvSpPr>
          <p:cNvPr id="4" name="Date Placeholder 3">
            <a:extLst>
              <a:ext uri="{FF2B5EF4-FFF2-40B4-BE49-F238E27FC236}">
                <a16:creationId xmlns:a16="http://schemas.microsoft.com/office/drawing/2014/main" id="{BF7963B6-ECB5-8919-D06B-5B6C9AE55765}"/>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3A306353-0211-E8B4-1186-5F529EE62416}"/>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102729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1299-3181-6AF2-6193-4D661F41DD64}"/>
              </a:ext>
            </a:extLst>
          </p:cNvPr>
          <p:cNvSpPr>
            <a:spLocks noGrp="1"/>
          </p:cNvSpPr>
          <p:nvPr>
            <p:ph type="title"/>
          </p:nvPr>
        </p:nvSpPr>
        <p:spPr/>
        <p:txBody>
          <a:bodyPr/>
          <a:lstStyle/>
          <a:p>
            <a:r>
              <a:rPr lang="en-US" sz="3600" b="1" dirty="0"/>
              <a:t>Targeting</a:t>
            </a:r>
          </a:p>
        </p:txBody>
      </p:sp>
      <p:sp>
        <p:nvSpPr>
          <p:cNvPr id="3" name="Content Placeholder 2">
            <a:extLst>
              <a:ext uri="{FF2B5EF4-FFF2-40B4-BE49-F238E27FC236}">
                <a16:creationId xmlns:a16="http://schemas.microsoft.com/office/drawing/2014/main" id="{22B13640-4AE3-455F-DB6E-E9A8F9762D43}"/>
              </a:ext>
            </a:extLst>
          </p:cNvPr>
          <p:cNvSpPr>
            <a:spLocks noGrp="1"/>
          </p:cNvSpPr>
          <p:nvPr>
            <p:ph idx="1"/>
          </p:nvPr>
        </p:nvSpPr>
        <p:spPr/>
        <p:txBody>
          <a:bodyPr/>
          <a:lstStyle/>
          <a:p>
            <a:pPr algn="l"/>
            <a:r>
              <a:rPr lang="en-GB" sz="2400" b="1" i="0" dirty="0">
                <a:effectLst/>
              </a:rPr>
              <a:t>Targeting</a:t>
            </a:r>
            <a:r>
              <a:rPr lang="en-GB" sz="2400" b="0" i="0" dirty="0">
                <a:effectLst/>
              </a:rPr>
              <a:t> involves selecting one or more specific customer segments from the segmented market to focus marketing efforts on. </a:t>
            </a:r>
          </a:p>
          <a:p>
            <a:pPr algn="l"/>
            <a:r>
              <a:rPr lang="en-GB" sz="2400" b="0" i="0" dirty="0">
                <a:effectLst/>
              </a:rPr>
              <a:t>Businesses evaluate the attractiveness and potential profitability of each segment and choose the segments that align best with their product or service offerings and overall business goals. </a:t>
            </a:r>
          </a:p>
          <a:p>
            <a:pPr algn="l"/>
            <a:r>
              <a:rPr lang="en-GB" sz="2400" b="0" i="0" dirty="0">
                <a:effectLst/>
              </a:rPr>
              <a:t>Targeting ensures that marketing resources are concentrated on the most promising opportunities.</a:t>
            </a:r>
          </a:p>
          <a:p>
            <a:endParaRPr lang="en-US" dirty="0"/>
          </a:p>
        </p:txBody>
      </p:sp>
      <p:sp>
        <p:nvSpPr>
          <p:cNvPr id="4" name="Date Placeholder 3">
            <a:extLst>
              <a:ext uri="{FF2B5EF4-FFF2-40B4-BE49-F238E27FC236}">
                <a16:creationId xmlns:a16="http://schemas.microsoft.com/office/drawing/2014/main" id="{DCF4285F-BB0B-BF22-1CBE-36FC248E6803}"/>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A548D1B3-1C0C-9834-2C49-512DCC850F2A}"/>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373999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5707-2356-6E7C-D9C6-63FB3B511811}"/>
              </a:ext>
            </a:extLst>
          </p:cNvPr>
          <p:cNvSpPr>
            <a:spLocks noGrp="1"/>
          </p:cNvSpPr>
          <p:nvPr>
            <p:ph type="title"/>
          </p:nvPr>
        </p:nvSpPr>
        <p:spPr>
          <a:xfrm>
            <a:off x="457200" y="274638"/>
            <a:ext cx="8229600" cy="1143000"/>
          </a:xfrm>
        </p:spPr>
        <p:txBody>
          <a:bodyPr wrap="square" anchor="ctr">
            <a:normAutofit/>
          </a:bodyPr>
          <a:lstStyle/>
          <a:p>
            <a:r>
              <a:rPr lang="en-US" b="1"/>
              <a:t>Targeting</a:t>
            </a:r>
            <a:endParaRPr lang="en-US"/>
          </a:p>
        </p:txBody>
      </p:sp>
      <p:sp>
        <p:nvSpPr>
          <p:cNvPr id="3" name="Content Placeholder 2">
            <a:extLst>
              <a:ext uri="{FF2B5EF4-FFF2-40B4-BE49-F238E27FC236}">
                <a16:creationId xmlns:a16="http://schemas.microsoft.com/office/drawing/2014/main" id="{33AA8891-603A-34B5-5B5D-B81CF29AB29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0" i="0" dirty="0">
                <a:effectLst/>
              </a:rPr>
              <a:t>Continuing with the smartphone example, after segmentation, a business might decide to target the </a:t>
            </a:r>
            <a:r>
              <a:rPr lang="en-GB" sz="2400" b="1" i="0" dirty="0">
                <a:effectLst/>
              </a:rPr>
              <a:t>young adults’</a:t>
            </a:r>
            <a:r>
              <a:rPr lang="en-GB" sz="2400" b="0" i="0" dirty="0">
                <a:effectLst/>
              </a:rPr>
              <a:t> segment because it aligns with the smartphone's features and pricing strategy.</a:t>
            </a:r>
          </a:p>
          <a:p>
            <a:pPr>
              <a:lnSpc>
                <a:spcPct val="90000"/>
              </a:lnSpc>
            </a:pPr>
            <a:endParaRPr lang="en-US" dirty="0"/>
          </a:p>
        </p:txBody>
      </p:sp>
      <p:pic>
        <p:nvPicPr>
          <p:cNvPr id="1026" name="Picture 2" descr="What is Targeted Marketing? Definition, Strategies &amp; Examples | Sender">
            <a:extLst>
              <a:ext uri="{FF2B5EF4-FFF2-40B4-BE49-F238E27FC236}">
                <a16:creationId xmlns:a16="http://schemas.microsoft.com/office/drawing/2014/main" id="{D2AB58E3-B60E-81D9-D141-D0918D446D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97321"/>
            <a:ext cx="4038600" cy="2594800"/>
          </a:xfrm>
          <a:prstGeom prst="rect">
            <a:avLst/>
          </a:prstGeom>
          <a:solidFill>
            <a:srgbClr val="FFFFFF"/>
          </a:solidFill>
        </p:spPr>
      </p:pic>
      <p:sp>
        <p:nvSpPr>
          <p:cNvPr id="4" name="Date Placeholder 3">
            <a:extLst>
              <a:ext uri="{FF2B5EF4-FFF2-40B4-BE49-F238E27FC236}">
                <a16:creationId xmlns:a16="http://schemas.microsoft.com/office/drawing/2014/main" id="{A5D3475C-E26E-2B75-2161-82FAA67602A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8DD14C29-06BF-2881-ED54-19F98AC5970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48418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0A931-FC0A-F271-E6FE-2C36AD324052}"/>
              </a:ext>
            </a:extLst>
          </p:cNvPr>
          <p:cNvSpPr>
            <a:spLocks noGrp="1"/>
          </p:cNvSpPr>
          <p:nvPr>
            <p:ph type="title"/>
          </p:nvPr>
        </p:nvSpPr>
        <p:spPr/>
        <p:txBody>
          <a:bodyPr/>
          <a:lstStyle/>
          <a:p>
            <a:r>
              <a:rPr lang="en-US" sz="3600" b="1" dirty="0"/>
              <a:t>Positioning</a:t>
            </a:r>
          </a:p>
        </p:txBody>
      </p:sp>
      <p:sp>
        <p:nvSpPr>
          <p:cNvPr id="3" name="Content Placeholder 2">
            <a:extLst>
              <a:ext uri="{FF2B5EF4-FFF2-40B4-BE49-F238E27FC236}">
                <a16:creationId xmlns:a16="http://schemas.microsoft.com/office/drawing/2014/main" id="{D6C91311-840F-3BF3-5D12-D701D3C12BE4}"/>
              </a:ext>
            </a:extLst>
          </p:cNvPr>
          <p:cNvSpPr>
            <a:spLocks noGrp="1"/>
          </p:cNvSpPr>
          <p:nvPr>
            <p:ph idx="1"/>
          </p:nvPr>
        </p:nvSpPr>
        <p:spPr/>
        <p:txBody>
          <a:bodyPr/>
          <a:lstStyle/>
          <a:p>
            <a:pPr algn="l"/>
            <a:r>
              <a:rPr lang="en-GB" sz="2400" b="1" i="0" dirty="0">
                <a:effectLst/>
              </a:rPr>
              <a:t>Positioning</a:t>
            </a:r>
            <a:r>
              <a:rPr lang="en-GB" sz="2400" dirty="0"/>
              <a:t> </a:t>
            </a:r>
            <a:r>
              <a:rPr lang="en-GB" sz="2400" b="0" i="0" dirty="0">
                <a:effectLst/>
              </a:rPr>
              <a:t>is the process of defining how a product or brand is perceived by the target audience comparing with competing products or brands. </a:t>
            </a:r>
          </a:p>
          <a:p>
            <a:pPr algn="l"/>
            <a:r>
              <a:rPr lang="en-GB" sz="2400" b="0" i="0" dirty="0">
                <a:effectLst/>
              </a:rPr>
              <a:t>It involves creating a unique and favourable position in the customer's mind. </a:t>
            </a:r>
          </a:p>
          <a:p>
            <a:pPr algn="l"/>
            <a:r>
              <a:rPr lang="en-GB" sz="2400" b="0" i="0" dirty="0">
                <a:effectLst/>
              </a:rPr>
              <a:t>Effective positioning communicates why a product or brand is different and better than competitors. </a:t>
            </a:r>
          </a:p>
          <a:p>
            <a:endParaRPr lang="en-US" dirty="0"/>
          </a:p>
        </p:txBody>
      </p:sp>
      <p:sp>
        <p:nvSpPr>
          <p:cNvPr id="4" name="Date Placeholder 3">
            <a:extLst>
              <a:ext uri="{FF2B5EF4-FFF2-40B4-BE49-F238E27FC236}">
                <a16:creationId xmlns:a16="http://schemas.microsoft.com/office/drawing/2014/main" id="{2F4A1523-5856-5EAD-9E3C-8D5C6CBC8A71}"/>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5EEF01A9-F6F1-8E47-1066-A2561901A83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859817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0420-830E-B690-18F5-11DFA7EB1F2A}"/>
              </a:ext>
            </a:extLst>
          </p:cNvPr>
          <p:cNvSpPr>
            <a:spLocks noGrp="1"/>
          </p:cNvSpPr>
          <p:nvPr>
            <p:ph type="title"/>
          </p:nvPr>
        </p:nvSpPr>
        <p:spPr>
          <a:xfrm>
            <a:off x="457200" y="274638"/>
            <a:ext cx="8229600" cy="1143000"/>
          </a:xfrm>
        </p:spPr>
        <p:txBody>
          <a:bodyPr wrap="square" anchor="ctr">
            <a:normAutofit/>
          </a:bodyPr>
          <a:lstStyle/>
          <a:p>
            <a:r>
              <a:rPr lang="en-US" sz="3600" b="1" dirty="0"/>
              <a:t>Positioning</a:t>
            </a:r>
          </a:p>
        </p:txBody>
      </p:sp>
      <p:sp>
        <p:nvSpPr>
          <p:cNvPr id="3" name="Content Placeholder 2">
            <a:extLst>
              <a:ext uri="{FF2B5EF4-FFF2-40B4-BE49-F238E27FC236}">
                <a16:creationId xmlns:a16="http://schemas.microsoft.com/office/drawing/2014/main" id="{EC7E3AED-BEFB-373B-B882-D20887DD458A}"/>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0" i="0" dirty="0">
                <a:effectLst/>
              </a:rPr>
              <a:t>For example, a smartphone brand may position itself as </a:t>
            </a:r>
            <a:r>
              <a:rPr lang="en-GB" sz="2400" b="1" i="0" dirty="0">
                <a:effectLst/>
              </a:rPr>
              <a:t>innovative and feature-rich </a:t>
            </a:r>
            <a:r>
              <a:rPr lang="en-GB" sz="2400" b="0" i="0" dirty="0">
                <a:effectLst/>
              </a:rPr>
              <a:t>for young adults, highlighting the product's competitive pricing, high-quality camera, and compatibility with popular apps and games.</a:t>
            </a:r>
          </a:p>
          <a:p>
            <a:pPr>
              <a:lnSpc>
                <a:spcPct val="90000"/>
              </a:lnSpc>
            </a:pPr>
            <a:endParaRPr lang="en-US" sz="2400" dirty="0"/>
          </a:p>
        </p:txBody>
      </p:sp>
      <p:pic>
        <p:nvPicPr>
          <p:cNvPr id="2050" name="Picture 2" descr="The 5th P in Marketing: Positioning Your Brand | Upstart Group">
            <a:extLst>
              <a:ext uri="{FF2B5EF4-FFF2-40B4-BE49-F238E27FC236}">
                <a16:creationId xmlns:a16="http://schemas.microsoft.com/office/drawing/2014/main" id="{53B2BF76-E979-7CA1-66A7-B3F414DC49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93" r="28562"/>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D7B14463-D36F-51BB-E50E-2EA30E60DDE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54191A9E-F066-0951-5BD3-527F26D2E8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248627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D4422-B4BB-37D5-212C-A579CFCA5215}"/>
              </a:ext>
            </a:extLst>
          </p:cNvPr>
          <p:cNvSpPr>
            <a:spLocks noGrp="1"/>
          </p:cNvSpPr>
          <p:nvPr>
            <p:ph type="title"/>
          </p:nvPr>
        </p:nvSpPr>
        <p:spPr/>
        <p:txBody>
          <a:bodyPr/>
          <a:lstStyle/>
          <a:p>
            <a:r>
              <a:rPr lang="en-US" sz="3600" b="1" dirty="0"/>
              <a:t>STP Analysis for Zara Fashion Company </a:t>
            </a:r>
          </a:p>
        </p:txBody>
      </p:sp>
      <p:sp>
        <p:nvSpPr>
          <p:cNvPr id="3" name="Content Placeholder 2">
            <a:extLst>
              <a:ext uri="{FF2B5EF4-FFF2-40B4-BE49-F238E27FC236}">
                <a16:creationId xmlns:a16="http://schemas.microsoft.com/office/drawing/2014/main" id="{C3BB1D7C-86D8-8C57-8FC0-56B9027EA4FD}"/>
              </a:ext>
            </a:extLst>
          </p:cNvPr>
          <p:cNvSpPr>
            <a:spLocks noGrp="1"/>
          </p:cNvSpPr>
          <p:nvPr>
            <p:ph idx="1"/>
          </p:nvPr>
        </p:nvSpPr>
        <p:spPr>
          <a:xfrm>
            <a:off x="628650" y="1417638"/>
            <a:ext cx="7886700" cy="3863051"/>
          </a:xfrm>
        </p:spPr>
        <p:txBody>
          <a:bodyPr>
            <a:normAutofit fontScale="25000" lnSpcReduction="20000"/>
          </a:bodyPr>
          <a:lstStyle/>
          <a:p>
            <a:pPr marL="0" indent="0">
              <a:buNone/>
            </a:pPr>
            <a:r>
              <a:rPr lang="en-US" sz="9600" b="1" dirty="0">
                <a:solidFill>
                  <a:srgbClr val="FF0000"/>
                </a:solidFill>
              </a:rPr>
              <a:t>Segmentation:</a:t>
            </a:r>
          </a:p>
          <a:p>
            <a:pPr marL="0" indent="0">
              <a:buNone/>
            </a:pPr>
            <a:endParaRPr lang="en-US" sz="9600" b="1" dirty="0">
              <a:solidFill>
                <a:srgbClr val="FF0000"/>
              </a:solidFill>
            </a:endParaRPr>
          </a:p>
          <a:p>
            <a:r>
              <a:rPr lang="en-US" sz="9600" b="1" dirty="0"/>
              <a:t>Demographic Segmentation: </a:t>
            </a:r>
            <a:r>
              <a:rPr lang="en-US" sz="9600" dirty="0"/>
              <a:t>Zara segments male and female customers into three primary groups:</a:t>
            </a:r>
          </a:p>
          <a:p>
            <a:pPr lvl="1"/>
            <a:r>
              <a:rPr lang="en-US" sz="9200" dirty="0"/>
              <a:t>Teens/college students </a:t>
            </a:r>
          </a:p>
          <a:p>
            <a:pPr lvl="1"/>
            <a:r>
              <a:rPr lang="en-US" sz="9200" dirty="0"/>
              <a:t>Working professionals</a:t>
            </a:r>
          </a:p>
          <a:p>
            <a:pPr lvl="1"/>
            <a:r>
              <a:rPr lang="en-US" sz="9200" dirty="0"/>
              <a:t>Middle-aged individuals</a:t>
            </a:r>
          </a:p>
          <a:p>
            <a:pPr marL="0" indent="0">
              <a:buNone/>
            </a:pPr>
            <a:r>
              <a:rPr lang="en-US" sz="9600" dirty="0"/>
              <a:t>In each of these groups, Zara can tailor its marketing message and product offering to address the unique needs and preferences of each audience.</a:t>
            </a:r>
          </a:p>
          <a:p>
            <a:r>
              <a:rPr lang="en-US" sz="9600" b="1" dirty="0"/>
              <a:t>Psychographic Segmentation: </a:t>
            </a:r>
            <a:r>
              <a:rPr lang="en-US" sz="9600" dirty="0"/>
              <a:t>Zara appeals to fashion-conscious and trend-oriented consumers who seek stylish and contemporary clothing. </a:t>
            </a:r>
          </a:p>
          <a:p>
            <a:endParaRPr lang="en-US" dirty="0"/>
          </a:p>
        </p:txBody>
      </p:sp>
      <p:pic>
        <p:nvPicPr>
          <p:cNvPr id="1026" name="Picture 2" descr="Women's New In Clothes | ZARA United Kingdom">
            <a:extLst>
              <a:ext uri="{FF2B5EF4-FFF2-40B4-BE49-F238E27FC236}">
                <a16:creationId xmlns:a16="http://schemas.microsoft.com/office/drawing/2014/main" id="{28C1ADBE-DD30-3D29-3F19-2330B6F06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5440362"/>
            <a:ext cx="2267744"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80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3F74-5CA3-5C7E-B905-DC6F0F96146B}"/>
              </a:ext>
            </a:extLst>
          </p:cNvPr>
          <p:cNvSpPr>
            <a:spLocks noGrp="1"/>
          </p:cNvSpPr>
          <p:nvPr>
            <p:ph type="title"/>
          </p:nvPr>
        </p:nvSpPr>
        <p:spPr/>
        <p:txBody>
          <a:bodyPr/>
          <a:lstStyle/>
          <a:p>
            <a:r>
              <a:rPr lang="en-US" sz="3600" b="1" dirty="0"/>
              <a:t>Segmentation: Zara (</a:t>
            </a:r>
            <a:r>
              <a:rPr lang="en-US" sz="3600" b="1" dirty="0" err="1"/>
              <a:t>Cont</a:t>
            </a:r>
            <a:r>
              <a:rPr lang="en-US" sz="3600" b="1" dirty="0"/>
              <a:t>)</a:t>
            </a:r>
            <a:endParaRPr lang="en-US" sz="3600" dirty="0"/>
          </a:p>
        </p:txBody>
      </p:sp>
      <p:sp>
        <p:nvSpPr>
          <p:cNvPr id="3" name="Content Placeholder 2">
            <a:extLst>
              <a:ext uri="{FF2B5EF4-FFF2-40B4-BE49-F238E27FC236}">
                <a16:creationId xmlns:a16="http://schemas.microsoft.com/office/drawing/2014/main" id="{3DCE31D9-5ACE-4F6A-D143-76A3C9E266B9}"/>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Myriad Pro"/>
                <a:ea typeface="+mn-ea"/>
                <a:cs typeface="+mn-cs"/>
              </a:rPr>
              <a:t>Geographic Segmentation: </a:t>
            </a:r>
            <a:r>
              <a:rPr kumimoji="0" lang="en-US" sz="2400" b="0" i="0" u="none" strike="noStrike" kern="1200" cap="none" spc="0" normalizeH="0" baseline="0" noProof="0" dirty="0">
                <a:ln>
                  <a:noFill/>
                </a:ln>
                <a:solidFill>
                  <a:prstClr val="black"/>
                </a:solidFill>
                <a:effectLst/>
                <a:uLnTx/>
                <a:uFillTx/>
                <a:latin typeface="Myriad Pro"/>
                <a:ea typeface="+mn-ea"/>
                <a:cs typeface="+mn-cs"/>
              </a:rPr>
              <a:t>Zara operates </a:t>
            </a:r>
            <a:r>
              <a:rPr kumimoji="0" lang="en-US" sz="2400" b="1" i="1" u="none" strike="noStrike" kern="1200" cap="none" spc="0" normalizeH="0" baseline="0" noProof="0" dirty="0">
                <a:ln>
                  <a:noFill/>
                </a:ln>
                <a:solidFill>
                  <a:prstClr val="black"/>
                </a:solidFill>
                <a:effectLst/>
                <a:uLnTx/>
                <a:uFillTx/>
                <a:latin typeface="Myriad Pro"/>
                <a:ea typeface="+mn-ea"/>
                <a:cs typeface="+mn-cs"/>
              </a:rPr>
              <a:t>globally</a:t>
            </a:r>
            <a:r>
              <a:rPr kumimoji="0" lang="en-US" sz="2400" b="0" i="0" u="none" strike="noStrike" kern="1200" cap="none" spc="0" normalizeH="0" baseline="0" noProof="0" dirty="0">
                <a:ln>
                  <a:noFill/>
                </a:ln>
                <a:solidFill>
                  <a:prstClr val="black"/>
                </a:solidFill>
                <a:effectLst/>
                <a:uLnTx/>
                <a:uFillTx/>
                <a:latin typeface="Myriad Pro"/>
                <a:ea typeface="+mn-ea"/>
                <a:cs typeface="+mn-cs"/>
              </a:rPr>
              <a:t>. It takes advantage of geographic segmentation to adapt its marketing efforts to regional differences in taste, climate, cultural norms, and economic conditions. For example, Zara may adjust its product lineup to include warmer clothing for colder regions.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Myriad Pro"/>
                <a:ea typeface="+mn-ea"/>
                <a:cs typeface="+mn-cs"/>
              </a:rPr>
              <a:t>Behavioral Segmentation: </a:t>
            </a:r>
            <a:r>
              <a:rPr kumimoji="0" lang="en-US" sz="2400" b="0" i="0" u="none" strike="noStrike" kern="1200" cap="none" spc="0" normalizeH="0" baseline="0" noProof="0" dirty="0">
                <a:ln>
                  <a:noFill/>
                </a:ln>
                <a:solidFill>
                  <a:prstClr val="black"/>
                </a:solidFill>
                <a:effectLst/>
                <a:uLnTx/>
                <a:uFillTx/>
                <a:latin typeface="Myriad Pro"/>
                <a:ea typeface="+mn-ea"/>
                <a:cs typeface="+mn-cs"/>
              </a:rPr>
              <a:t>Zara utilizes behavioral segmentation to understand how customers interact with its brand and make purchase decisions. </a:t>
            </a:r>
            <a:endParaRPr lang="en-US" dirty="0"/>
          </a:p>
        </p:txBody>
      </p:sp>
      <p:sp>
        <p:nvSpPr>
          <p:cNvPr id="4" name="Date Placeholder 3">
            <a:extLst>
              <a:ext uri="{FF2B5EF4-FFF2-40B4-BE49-F238E27FC236}">
                <a16:creationId xmlns:a16="http://schemas.microsoft.com/office/drawing/2014/main" id="{7C950BEE-9223-36BF-D80B-7AF4302D8C2D}"/>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48ABB308-0C9F-BA9C-365F-72A458A663E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749091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7285-8D05-318D-45BF-226ECF9813DC}"/>
              </a:ext>
            </a:extLst>
          </p:cNvPr>
          <p:cNvSpPr>
            <a:spLocks noGrp="1"/>
          </p:cNvSpPr>
          <p:nvPr>
            <p:ph type="title"/>
          </p:nvPr>
        </p:nvSpPr>
        <p:spPr/>
        <p:txBody>
          <a:bodyPr/>
          <a:lstStyle/>
          <a:p>
            <a:r>
              <a:rPr lang="en-US" sz="3600" b="1" dirty="0"/>
              <a:t>Targeting: Zara </a:t>
            </a:r>
          </a:p>
        </p:txBody>
      </p:sp>
      <p:sp>
        <p:nvSpPr>
          <p:cNvPr id="3" name="Content Placeholder 2">
            <a:extLst>
              <a:ext uri="{FF2B5EF4-FFF2-40B4-BE49-F238E27FC236}">
                <a16:creationId xmlns:a16="http://schemas.microsoft.com/office/drawing/2014/main" id="{90EA662C-E34A-EE6C-2A84-ABC38B6212C0}"/>
              </a:ext>
            </a:extLst>
          </p:cNvPr>
          <p:cNvSpPr>
            <a:spLocks noGrp="1"/>
          </p:cNvSpPr>
          <p:nvPr>
            <p:ph idx="1"/>
          </p:nvPr>
        </p:nvSpPr>
        <p:spPr/>
        <p:txBody>
          <a:bodyPr>
            <a:normAutofit/>
          </a:bodyPr>
          <a:lstStyle/>
          <a:p>
            <a:pPr marL="0" indent="0">
              <a:buNone/>
            </a:pPr>
            <a:r>
              <a:rPr lang="en-US" sz="2400" b="1" dirty="0">
                <a:solidFill>
                  <a:srgbClr val="FF0000"/>
                </a:solidFill>
              </a:rPr>
              <a:t>Targeting</a:t>
            </a:r>
          </a:p>
          <a:p>
            <a:r>
              <a:rPr lang="en-US" sz="2400" dirty="0"/>
              <a:t>After segmenting the market, Zara identifies specific target segments that align with its brand objectives. This is essential to craft a messaging designed to attract these customers and encourage their buying behavior while increasing their loyalty:</a:t>
            </a:r>
          </a:p>
          <a:p>
            <a:pPr lvl="1"/>
            <a:r>
              <a:rPr lang="en-US" sz="2000" dirty="0"/>
              <a:t>Trendsetters and Fashion Enthusiasts</a:t>
            </a:r>
          </a:p>
          <a:p>
            <a:pPr lvl="1"/>
            <a:r>
              <a:rPr lang="en-US" sz="2000" dirty="0"/>
              <a:t>Value-Conscious Fashionable people</a:t>
            </a:r>
          </a:p>
          <a:p>
            <a:endParaRPr lang="en-US" dirty="0"/>
          </a:p>
        </p:txBody>
      </p:sp>
      <p:pic>
        <p:nvPicPr>
          <p:cNvPr id="2052" name="Picture 4" descr="zara fast fashion success story">
            <a:extLst>
              <a:ext uri="{FF2B5EF4-FFF2-40B4-BE49-F238E27FC236}">
                <a16:creationId xmlns:a16="http://schemas.microsoft.com/office/drawing/2014/main" id="{CD5ABBA5-F75D-B775-6CBC-7A54E2E6A2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4797152"/>
            <a:ext cx="2975496" cy="1988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464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27ED8A2-4568-63B2-B223-B0A78EE8CC94}"/>
              </a:ext>
            </a:extLst>
          </p:cNvPr>
          <p:cNvSpPr>
            <a:spLocks noGrp="1"/>
          </p:cNvSpPr>
          <p:nvPr>
            <p:ph type="title"/>
          </p:nvPr>
        </p:nvSpPr>
        <p:spPr>
          <a:xfrm>
            <a:off x="1089932" y="405686"/>
            <a:ext cx="6964136" cy="994172"/>
          </a:xfrm>
        </p:spPr>
        <p:txBody>
          <a:bodyPr/>
          <a:lstStyle/>
          <a:p>
            <a:r>
              <a:rPr lang="en-US" sz="3600" b="1" dirty="0"/>
              <a:t>Positioning: Zara</a:t>
            </a:r>
          </a:p>
        </p:txBody>
      </p:sp>
      <p:pic>
        <p:nvPicPr>
          <p:cNvPr id="5" name="Content Placeholder 4" descr="A diagram of a company&#10;&#10;Description automatically generated with medium confidence">
            <a:extLst>
              <a:ext uri="{FF2B5EF4-FFF2-40B4-BE49-F238E27FC236}">
                <a16:creationId xmlns:a16="http://schemas.microsoft.com/office/drawing/2014/main" id="{D2F64761-BF8A-5042-12B1-A82B9590EE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399858"/>
            <a:ext cx="6480720" cy="4090115"/>
          </a:xfrm>
          <a:noFill/>
        </p:spPr>
      </p:pic>
    </p:spTree>
    <p:extLst>
      <p:ext uri="{BB962C8B-B14F-4D97-AF65-F5344CB8AC3E}">
        <p14:creationId xmlns:p14="http://schemas.microsoft.com/office/powerpoint/2010/main" val="1988489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59DF1-5E7D-404D-76EE-556C4CBB82A1}"/>
              </a:ext>
            </a:extLst>
          </p:cNvPr>
          <p:cNvSpPr>
            <a:spLocks noGrp="1"/>
          </p:cNvSpPr>
          <p:nvPr>
            <p:ph type="title"/>
          </p:nvPr>
        </p:nvSpPr>
        <p:spPr/>
        <p:txBody>
          <a:bodyPr/>
          <a:lstStyle/>
          <a:p>
            <a:r>
              <a:rPr lang="en-US" sz="3600" b="1" dirty="0"/>
              <a:t>Marketing mix</a:t>
            </a:r>
          </a:p>
        </p:txBody>
      </p:sp>
      <p:sp>
        <p:nvSpPr>
          <p:cNvPr id="3" name="Content Placeholder 2">
            <a:extLst>
              <a:ext uri="{FF2B5EF4-FFF2-40B4-BE49-F238E27FC236}">
                <a16:creationId xmlns:a16="http://schemas.microsoft.com/office/drawing/2014/main" id="{10AED81A-A82B-17D8-207D-87F32FD95369}"/>
              </a:ext>
            </a:extLst>
          </p:cNvPr>
          <p:cNvSpPr>
            <a:spLocks noGrp="1"/>
          </p:cNvSpPr>
          <p:nvPr>
            <p:ph idx="1"/>
          </p:nvPr>
        </p:nvSpPr>
        <p:spPr/>
        <p:txBody>
          <a:bodyPr/>
          <a:lstStyle/>
          <a:p>
            <a:r>
              <a:rPr lang="en-US" sz="2400" b="1" dirty="0"/>
              <a:t>Marketing mix </a:t>
            </a:r>
            <a:r>
              <a:rPr lang="en-US" sz="2400" dirty="0"/>
              <a:t>describes the marketing elements that could affect the way a product performed in the marketplace.</a:t>
            </a:r>
          </a:p>
        </p:txBody>
      </p:sp>
      <p:sp>
        <p:nvSpPr>
          <p:cNvPr id="4" name="Date Placeholder 3">
            <a:extLst>
              <a:ext uri="{FF2B5EF4-FFF2-40B4-BE49-F238E27FC236}">
                <a16:creationId xmlns:a16="http://schemas.microsoft.com/office/drawing/2014/main" id="{EB3A25F1-762A-F7A9-814F-A7EFC6E55E22}"/>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99DFE362-5A5A-491B-3BB6-D052662D038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7" name="Picture 6" descr="A diagram of a diagram&#10;&#10;Description automatically generated">
            <a:extLst>
              <a:ext uri="{FF2B5EF4-FFF2-40B4-BE49-F238E27FC236}">
                <a16:creationId xmlns:a16="http://schemas.microsoft.com/office/drawing/2014/main" id="{8C945A22-1F44-5597-6590-B751F17373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2852936"/>
            <a:ext cx="5616624" cy="2627114"/>
          </a:xfrm>
          <a:prstGeom prst="rect">
            <a:avLst/>
          </a:prstGeom>
        </p:spPr>
      </p:pic>
    </p:spTree>
    <p:extLst>
      <p:ext uri="{BB962C8B-B14F-4D97-AF65-F5344CB8AC3E}">
        <p14:creationId xmlns:p14="http://schemas.microsoft.com/office/powerpoint/2010/main" val="3247588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A003F-0017-FAA5-DFF3-DCF9AD673CC1}"/>
              </a:ext>
            </a:extLst>
          </p:cNvPr>
          <p:cNvSpPr>
            <a:spLocks noGrp="1"/>
          </p:cNvSpPr>
          <p:nvPr>
            <p:ph type="title"/>
          </p:nvPr>
        </p:nvSpPr>
        <p:spPr/>
        <p:txBody>
          <a:bodyPr/>
          <a:lstStyle/>
          <a:p>
            <a:r>
              <a:rPr lang="en-US" sz="3600" b="1" dirty="0"/>
              <a:t>Product</a:t>
            </a:r>
          </a:p>
        </p:txBody>
      </p:sp>
      <p:sp>
        <p:nvSpPr>
          <p:cNvPr id="3" name="Content Placeholder 2">
            <a:extLst>
              <a:ext uri="{FF2B5EF4-FFF2-40B4-BE49-F238E27FC236}">
                <a16:creationId xmlns:a16="http://schemas.microsoft.com/office/drawing/2014/main" id="{679C2E60-0F24-EEF8-6610-C8ABCAA1A2A9}"/>
              </a:ext>
            </a:extLst>
          </p:cNvPr>
          <p:cNvSpPr>
            <a:spLocks noGrp="1"/>
          </p:cNvSpPr>
          <p:nvPr>
            <p:ph idx="1"/>
          </p:nvPr>
        </p:nvSpPr>
        <p:spPr/>
        <p:txBody>
          <a:bodyPr/>
          <a:lstStyle/>
          <a:p>
            <a:r>
              <a:rPr lang="en-GB" sz="2400" b="0" i="0" dirty="0">
                <a:effectLst/>
              </a:rPr>
              <a:t>This refers to the actual offering that a business provides to its customers. </a:t>
            </a:r>
          </a:p>
          <a:p>
            <a:r>
              <a:rPr lang="en-GB" sz="2400" b="0" i="0" dirty="0">
                <a:effectLst/>
              </a:rPr>
              <a:t>It encompasses not only the physical product but also any associated features, warranties, design, packaging, and branding. </a:t>
            </a:r>
          </a:p>
          <a:p>
            <a:r>
              <a:rPr lang="en-GB" sz="2400" b="0" i="0" dirty="0">
                <a:effectLst/>
              </a:rPr>
              <a:t>Product decisions involve defining what the product is, its unique selling points, and how it meets customer needs and wants.</a:t>
            </a:r>
            <a:endParaRPr lang="en-US" sz="2400" dirty="0"/>
          </a:p>
        </p:txBody>
      </p:sp>
      <p:sp>
        <p:nvSpPr>
          <p:cNvPr id="4" name="Date Placeholder 3">
            <a:extLst>
              <a:ext uri="{FF2B5EF4-FFF2-40B4-BE49-F238E27FC236}">
                <a16:creationId xmlns:a16="http://schemas.microsoft.com/office/drawing/2014/main" id="{AFF657B0-0E88-F076-8704-ACBC66A8E89B}"/>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1CB179A8-BE50-24FE-C0F4-54B968B128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126115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C48B-37B7-34AE-EA19-7C35F0BDDE40}"/>
              </a:ext>
            </a:extLst>
          </p:cNvPr>
          <p:cNvSpPr>
            <a:spLocks noGrp="1"/>
          </p:cNvSpPr>
          <p:nvPr>
            <p:ph type="title"/>
          </p:nvPr>
        </p:nvSpPr>
        <p:spPr/>
        <p:txBody>
          <a:bodyPr/>
          <a:lstStyle/>
          <a:p>
            <a:r>
              <a:rPr lang="en-US" sz="3600" b="1" dirty="0"/>
              <a:t>Price</a:t>
            </a:r>
          </a:p>
        </p:txBody>
      </p:sp>
      <p:sp>
        <p:nvSpPr>
          <p:cNvPr id="3" name="Content Placeholder 2">
            <a:extLst>
              <a:ext uri="{FF2B5EF4-FFF2-40B4-BE49-F238E27FC236}">
                <a16:creationId xmlns:a16="http://schemas.microsoft.com/office/drawing/2014/main" id="{98AB2CE1-B66A-A0F1-CA38-5A9A31296222}"/>
              </a:ext>
            </a:extLst>
          </p:cNvPr>
          <p:cNvSpPr>
            <a:spLocks noGrp="1"/>
          </p:cNvSpPr>
          <p:nvPr>
            <p:ph idx="1"/>
          </p:nvPr>
        </p:nvSpPr>
        <p:spPr/>
        <p:txBody>
          <a:bodyPr/>
          <a:lstStyle/>
          <a:p>
            <a:r>
              <a:rPr lang="en-GB" sz="2400" b="0" i="0" dirty="0">
                <a:effectLst/>
              </a:rPr>
              <a:t>Price represents the amount of money customers are willing to pay for the product or service. </a:t>
            </a:r>
          </a:p>
          <a:p>
            <a:r>
              <a:rPr lang="en-GB" sz="2400" b="0" i="0" dirty="0">
                <a:effectLst/>
              </a:rPr>
              <a:t>Pricing strategies can vary widely and include options like competitive pricing, premium pricing, discount pricing, or value-based pricing. </a:t>
            </a:r>
          </a:p>
          <a:p>
            <a:r>
              <a:rPr lang="en-GB" sz="2400" b="0" i="0" dirty="0">
                <a:effectLst/>
              </a:rPr>
              <a:t>Pricing decisions need to align with the product's perceived value and the target market's willingness and ability to pay.</a:t>
            </a:r>
            <a:endParaRPr lang="en-US" sz="2400" dirty="0"/>
          </a:p>
        </p:txBody>
      </p:sp>
      <p:sp>
        <p:nvSpPr>
          <p:cNvPr id="4" name="Date Placeholder 3">
            <a:extLst>
              <a:ext uri="{FF2B5EF4-FFF2-40B4-BE49-F238E27FC236}">
                <a16:creationId xmlns:a16="http://schemas.microsoft.com/office/drawing/2014/main" id="{8E45F1AF-7871-5A56-E914-52D6465F9A82}"/>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A2BE47A3-1B87-8F76-0A12-34E4C5C9E6E4}"/>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904436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60768-3593-493E-BC1D-E718F25FE0C6}"/>
              </a:ext>
            </a:extLst>
          </p:cNvPr>
          <p:cNvSpPr>
            <a:spLocks noGrp="1"/>
          </p:cNvSpPr>
          <p:nvPr>
            <p:ph type="title"/>
          </p:nvPr>
        </p:nvSpPr>
        <p:spPr/>
        <p:txBody>
          <a:bodyPr/>
          <a:lstStyle/>
          <a:p>
            <a:r>
              <a:rPr lang="en-US" sz="3600" b="1" dirty="0"/>
              <a:t>Promotion</a:t>
            </a:r>
          </a:p>
        </p:txBody>
      </p:sp>
      <p:sp>
        <p:nvSpPr>
          <p:cNvPr id="3" name="Content Placeholder 2">
            <a:extLst>
              <a:ext uri="{FF2B5EF4-FFF2-40B4-BE49-F238E27FC236}">
                <a16:creationId xmlns:a16="http://schemas.microsoft.com/office/drawing/2014/main" id="{6954043E-85CA-B2ED-22A1-004902E5B11E}"/>
              </a:ext>
            </a:extLst>
          </p:cNvPr>
          <p:cNvSpPr>
            <a:spLocks noGrp="1"/>
          </p:cNvSpPr>
          <p:nvPr>
            <p:ph idx="1"/>
          </p:nvPr>
        </p:nvSpPr>
        <p:spPr/>
        <p:txBody>
          <a:bodyPr/>
          <a:lstStyle/>
          <a:p>
            <a:r>
              <a:rPr lang="en-GB" sz="2400" b="0" i="0" dirty="0">
                <a:effectLst/>
              </a:rPr>
              <a:t>Promotion encompasses all the communication and marketing activities used to inform, persuade, and influence customers to purchase the product or service.</a:t>
            </a:r>
          </a:p>
          <a:p>
            <a:r>
              <a:rPr lang="en-GB" sz="2400" b="0" i="0" dirty="0">
                <a:effectLst/>
              </a:rPr>
              <a:t>It includes advertising, public relations, sales promotions, social media marketing, content marketing, and more. Promotion strategies aim to create awareness, generate interest, and drive sales.</a:t>
            </a:r>
            <a:endParaRPr lang="en-US" sz="2400" dirty="0"/>
          </a:p>
        </p:txBody>
      </p:sp>
      <p:sp>
        <p:nvSpPr>
          <p:cNvPr id="4" name="Date Placeholder 3">
            <a:extLst>
              <a:ext uri="{FF2B5EF4-FFF2-40B4-BE49-F238E27FC236}">
                <a16:creationId xmlns:a16="http://schemas.microsoft.com/office/drawing/2014/main" id="{F64A2517-5BB8-0042-629E-6D5D44499F64}"/>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C9504EFF-17B1-0AFD-4853-ED7BE079BC18}"/>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087441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53B8-3ECE-5EB8-4767-CD46FF9D0566}"/>
              </a:ext>
            </a:extLst>
          </p:cNvPr>
          <p:cNvSpPr>
            <a:spLocks noGrp="1"/>
          </p:cNvSpPr>
          <p:nvPr>
            <p:ph type="title"/>
          </p:nvPr>
        </p:nvSpPr>
        <p:spPr/>
        <p:txBody>
          <a:bodyPr/>
          <a:lstStyle/>
          <a:p>
            <a:r>
              <a:rPr lang="en-US" sz="3600" b="1" dirty="0"/>
              <a:t>Place</a:t>
            </a:r>
          </a:p>
        </p:txBody>
      </p:sp>
      <p:sp>
        <p:nvSpPr>
          <p:cNvPr id="3" name="Content Placeholder 2">
            <a:extLst>
              <a:ext uri="{FF2B5EF4-FFF2-40B4-BE49-F238E27FC236}">
                <a16:creationId xmlns:a16="http://schemas.microsoft.com/office/drawing/2014/main" id="{8D1871CF-7A07-4924-E522-D52A942C01BC}"/>
              </a:ext>
            </a:extLst>
          </p:cNvPr>
          <p:cNvSpPr>
            <a:spLocks noGrp="1"/>
          </p:cNvSpPr>
          <p:nvPr>
            <p:ph idx="1"/>
          </p:nvPr>
        </p:nvSpPr>
        <p:spPr/>
        <p:txBody>
          <a:bodyPr/>
          <a:lstStyle/>
          <a:p>
            <a:r>
              <a:rPr lang="en-GB" sz="2400" b="0" i="0" dirty="0">
                <a:effectLst/>
              </a:rPr>
              <a:t>Place refers to the channels and methods a business uses to make its product or service available to customers.</a:t>
            </a:r>
          </a:p>
          <a:p>
            <a:r>
              <a:rPr lang="en-GB" sz="2400" b="0" i="0" dirty="0">
                <a:effectLst/>
              </a:rPr>
              <a:t>This involves decisions about distribution channels (e.g., direct sales, retailers, online platforms), locations, inventory management, and logistics. </a:t>
            </a:r>
          </a:p>
          <a:p>
            <a:r>
              <a:rPr lang="en-GB" sz="2400" b="0" i="0" dirty="0">
                <a:effectLst/>
              </a:rPr>
              <a:t>Effective distribution ensures that the product is accessible to the target audience.</a:t>
            </a:r>
            <a:endParaRPr lang="en-US" sz="2400" dirty="0"/>
          </a:p>
        </p:txBody>
      </p:sp>
      <p:sp>
        <p:nvSpPr>
          <p:cNvPr id="4" name="Date Placeholder 3">
            <a:extLst>
              <a:ext uri="{FF2B5EF4-FFF2-40B4-BE49-F238E27FC236}">
                <a16:creationId xmlns:a16="http://schemas.microsoft.com/office/drawing/2014/main" id="{D0A77B73-E2D8-A071-13EE-5C0BCAE0B876}"/>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BD965D64-9774-02DA-E7A7-1B5F4B1357D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757234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9868-2C9B-2104-87EE-9B7FE324DC24}"/>
              </a:ext>
            </a:extLst>
          </p:cNvPr>
          <p:cNvSpPr>
            <a:spLocks noGrp="1"/>
          </p:cNvSpPr>
          <p:nvPr>
            <p:ph type="title"/>
          </p:nvPr>
        </p:nvSpPr>
        <p:spPr/>
        <p:txBody>
          <a:bodyPr/>
          <a:lstStyle/>
          <a:p>
            <a:r>
              <a:rPr lang="en-US" sz="3600" b="1" dirty="0"/>
              <a:t>People</a:t>
            </a:r>
          </a:p>
        </p:txBody>
      </p:sp>
      <p:sp>
        <p:nvSpPr>
          <p:cNvPr id="3" name="Content Placeholder 2">
            <a:extLst>
              <a:ext uri="{FF2B5EF4-FFF2-40B4-BE49-F238E27FC236}">
                <a16:creationId xmlns:a16="http://schemas.microsoft.com/office/drawing/2014/main" id="{134002E8-E015-9B46-D707-BD48CE332569}"/>
              </a:ext>
            </a:extLst>
          </p:cNvPr>
          <p:cNvSpPr>
            <a:spLocks noGrp="1"/>
          </p:cNvSpPr>
          <p:nvPr>
            <p:ph idx="1"/>
          </p:nvPr>
        </p:nvSpPr>
        <p:spPr/>
        <p:txBody>
          <a:bodyPr/>
          <a:lstStyle/>
          <a:p>
            <a:r>
              <a:rPr lang="en-GB" sz="2400" b="0" i="0" dirty="0">
                <a:effectLst/>
              </a:rPr>
              <a:t>People refer to the employees and personnel who interact directly with customers. </a:t>
            </a:r>
          </a:p>
          <a:p>
            <a:r>
              <a:rPr lang="en-GB" sz="2400" b="0" i="0" dirty="0">
                <a:effectLst/>
              </a:rPr>
              <a:t>Their behaviour, attitude, and competence can significantly impact the customer's experience and satisfaction. </a:t>
            </a:r>
          </a:p>
          <a:p>
            <a:r>
              <a:rPr lang="en-GB" sz="2400" b="0" i="0" dirty="0">
                <a:effectLst/>
              </a:rPr>
              <a:t>Employee training, customer service, and the overall customer-facing culture are critical aspects of this element.</a:t>
            </a:r>
            <a:endParaRPr lang="en-US" sz="2400" dirty="0"/>
          </a:p>
        </p:txBody>
      </p:sp>
      <p:sp>
        <p:nvSpPr>
          <p:cNvPr id="4" name="Date Placeholder 3">
            <a:extLst>
              <a:ext uri="{FF2B5EF4-FFF2-40B4-BE49-F238E27FC236}">
                <a16:creationId xmlns:a16="http://schemas.microsoft.com/office/drawing/2014/main" id="{55E64C4B-FBD7-F221-24DC-72212817F58E}"/>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CF3FD68B-9217-02B6-D7A3-A705D4AABD40}"/>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252308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A042-5062-CC6D-C07A-4A521BEE89BD}"/>
              </a:ext>
            </a:extLst>
          </p:cNvPr>
          <p:cNvSpPr>
            <a:spLocks noGrp="1"/>
          </p:cNvSpPr>
          <p:nvPr>
            <p:ph type="title"/>
          </p:nvPr>
        </p:nvSpPr>
        <p:spPr/>
        <p:txBody>
          <a:bodyPr/>
          <a:lstStyle/>
          <a:p>
            <a:r>
              <a:rPr lang="en-US" sz="3600" b="1" dirty="0"/>
              <a:t>Process</a:t>
            </a:r>
          </a:p>
        </p:txBody>
      </p:sp>
      <p:sp>
        <p:nvSpPr>
          <p:cNvPr id="3" name="Content Placeholder 2">
            <a:extLst>
              <a:ext uri="{FF2B5EF4-FFF2-40B4-BE49-F238E27FC236}">
                <a16:creationId xmlns:a16="http://schemas.microsoft.com/office/drawing/2014/main" id="{ABB353E1-2EEC-84A2-FC46-BC88F0F98508}"/>
              </a:ext>
            </a:extLst>
          </p:cNvPr>
          <p:cNvSpPr>
            <a:spLocks noGrp="1"/>
          </p:cNvSpPr>
          <p:nvPr>
            <p:ph idx="1"/>
          </p:nvPr>
        </p:nvSpPr>
        <p:spPr/>
        <p:txBody>
          <a:bodyPr/>
          <a:lstStyle/>
          <a:p>
            <a:r>
              <a:rPr lang="en-GB" sz="2400" b="0" i="0" dirty="0">
                <a:effectLst/>
              </a:rPr>
              <a:t>Process relates to the methods and procedures used to deliver the product or service. </a:t>
            </a:r>
          </a:p>
          <a:p>
            <a:r>
              <a:rPr lang="en-GB" sz="2400" b="0" i="0" dirty="0">
                <a:effectLst/>
              </a:rPr>
              <a:t>It involves designing efficient and effective processes to ensure consistent quality and customer satisfaction. Examples include order processing, customer onboarding, and service delivery workflows.</a:t>
            </a:r>
            <a:br>
              <a:rPr lang="en-GB" dirty="0"/>
            </a:br>
            <a:endParaRPr lang="en-US" dirty="0"/>
          </a:p>
        </p:txBody>
      </p:sp>
      <p:sp>
        <p:nvSpPr>
          <p:cNvPr id="4" name="Date Placeholder 3">
            <a:extLst>
              <a:ext uri="{FF2B5EF4-FFF2-40B4-BE49-F238E27FC236}">
                <a16:creationId xmlns:a16="http://schemas.microsoft.com/office/drawing/2014/main" id="{F1A9D5DD-AB64-7D37-30DA-2ED8F1EC61AB}"/>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B0F70E98-032F-A631-F933-B175F899B817}"/>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899207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3A20-E166-A064-D3EF-66CFB824126C}"/>
              </a:ext>
            </a:extLst>
          </p:cNvPr>
          <p:cNvSpPr>
            <a:spLocks noGrp="1"/>
          </p:cNvSpPr>
          <p:nvPr>
            <p:ph type="title"/>
          </p:nvPr>
        </p:nvSpPr>
        <p:spPr/>
        <p:txBody>
          <a:bodyPr/>
          <a:lstStyle/>
          <a:p>
            <a:r>
              <a:rPr lang="en-US" sz="3600" b="1" dirty="0"/>
              <a:t>Physical evidence</a:t>
            </a:r>
          </a:p>
        </p:txBody>
      </p:sp>
      <p:sp>
        <p:nvSpPr>
          <p:cNvPr id="3" name="Content Placeholder 2">
            <a:extLst>
              <a:ext uri="{FF2B5EF4-FFF2-40B4-BE49-F238E27FC236}">
                <a16:creationId xmlns:a16="http://schemas.microsoft.com/office/drawing/2014/main" id="{28D2A50D-029C-36E3-638D-ED429E2E8B47}"/>
              </a:ext>
            </a:extLst>
          </p:cNvPr>
          <p:cNvSpPr>
            <a:spLocks noGrp="1"/>
          </p:cNvSpPr>
          <p:nvPr>
            <p:ph idx="1"/>
          </p:nvPr>
        </p:nvSpPr>
        <p:spPr/>
        <p:txBody>
          <a:bodyPr/>
          <a:lstStyle/>
          <a:p>
            <a:r>
              <a:rPr lang="en-GB" sz="2400" b="0" i="0" dirty="0">
                <a:effectLst/>
              </a:rPr>
              <a:t>Physical evidence refers to the tangible and intangible cues that customers use to evaluate the service or product. </a:t>
            </a:r>
          </a:p>
          <a:p>
            <a:r>
              <a:rPr lang="en-GB" sz="2400" b="0" i="0" dirty="0">
                <a:effectLst/>
              </a:rPr>
              <a:t>It includes elements like the physical environment (e.g., store layout, ambiance), packaging, branding, signage, and customer testimonials. </a:t>
            </a:r>
          </a:p>
          <a:p>
            <a:r>
              <a:rPr lang="en-GB" sz="2400" b="0" i="0" dirty="0">
                <a:effectLst/>
              </a:rPr>
              <a:t>These cues can influence the perception of quality and reliability.</a:t>
            </a:r>
            <a:endParaRPr lang="en-US" sz="2400" dirty="0"/>
          </a:p>
        </p:txBody>
      </p:sp>
      <p:sp>
        <p:nvSpPr>
          <p:cNvPr id="4" name="Date Placeholder 3">
            <a:extLst>
              <a:ext uri="{FF2B5EF4-FFF2-40B4-BE49-F238E27FC236}">
                <a16:creationId xmlns:a16="http://schemas.microsoft.com/office/drawing/2014/main" id="{76B1D33B-0DF4-B5F9-C2F8-0EFB2D8E8387}"/>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AAB777ED-A36F-696E-B1ED-CE2930800AC6}"/>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20648710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DADF4-B2DD-949A-046B-8A50331A0518}"/>
              </a:ext>
            </a:extLst>
          </p:cNvPr>
          <p:cNvSpPr>
            <a:spLocks noGrp="1"/>
          </p:cNvSpPr>
          <p:nvPr>
            <p:ph type="title"/>
          </p:nvPr>
        </p:nvSpPr>
        <p:spPr/>
        <p:txBody>
          <a:bodyPr/>
          <a:lstStyle/>
          <a:p>
            <a:r>
              <a:rPr lang="en-US" sz="3600" b="1" dirty="0"/>
              <a:t>Marketing</a:t>
            </a:r>
            <a:r>
              <a:rPr lang="en-US" dirty="0"/>
              <a:t> </a:t>
            </a:r>
            <a:r>
              <a:rPr lang="en-US" sz="3600" b="1" dirty="0"/>
              <a:t>Mix: Zara</a:t>
            </a:r>
          </a:p>
        </p:txBody>
      </p:sp>
      <p:sp>
        <p:nvSpPr>
          <p:cNvPr id="3" name="Content Placeholder 2">
            <a:extLst>
              <a:ext uri="{FF2B5EF4-FFF2-40B4-BE49-F238E27FC236}">
                <a16:creationId xmlns:a16="http://schemas.microsoft.com/office/drawing/2014/main" id="{90F9DA31-F0C3-9490-CB17-46BC23D29C49}"/>
              </a:ext>
            </a:extLst>
          </p:cNvPr>
          <p:cNvSpPr>
            <a:spLocks noGrp="1"/>
          </p:cNvSpPr>
          <p:nvPr>
            <p:ph idx="1"/>
          </p:nvPr>
        </p:nvSpPr>
        <p:spPr/>
        <p:txBody>
          <a:bodyPr>
            <a:normAutofit fontScale="92500" lnSpcReduction="10000"/>
          </a:bodyPr>
          <a:lstStyle/>
          <a:p>
            <a:r>
              <a:rPr lang="en-US" sz="2000" b="1" dirty="0">
                <a:solidFill>
                  <a:srgbClr val="FF0000"/>
                </a:solidFill>
              </a:rPr>
              <a:t>Product: </a:t>
            </a:r>
            <a:r>
              <a:rPr lang="en-US" sz="2000" dirty="0"/>
              <a:t>Offering trendy and fashionable apparel and accessories for men, women, and children. Introducing new collections and designs to align with the latest fashion trends. Diversity in product Range, fashionable and trendy, good quality.</a:t>
            </a:r>
          </a:p>
          <a:p>
            <a:r>
              <a:rPr lang="en-US" sz="2000" b="1" dirty="0">
                <a:solidFill>
                  <a:srgbClr val="FF0000"/>
                </a:solidFill>
              </a:rPr>
              <a:t>Price: </a:t>
            </a:r>
            <a:r>
              <a:rPr lang="en-US" sz="2000" dirty="0"/>
              <a:t>Zara’s pricing strategy focuses on offering affordable and accessible fashion. The prices of their products starts from £3.99 and varies depending on the product. Competitive pricing, dynamic pricing, tiered pricing.</a:t>
            </a:r>
          </a:p>
          <a:p>
            <a:r>
              <a:rPr lang="en-US" sz="2000" b="1" dirty="0">
                <a:solidFill>
                  <a:srgbClr val="FF0000"/>
                </a:solidFill>
              </a:rPr>
              <a:t>Place (Distribution): </a:t>
            </a:r>
            <a:r>
              <a:rPr lang="en-US" sz="2000" dirty="0"/>
              <a:t>Zara’s distribution strategy plays a crucial role in its fast-fashion model, ensuring that its products reach consumers efficiently and quickly. Global presence, brick and mortal, online retail.</a:t>
            </a:r>
          </a:p>
          <a:p>
            <a:r>
              <a:rPr lang="en-US" sz="2000" b="1" dirty="0">
                <a:solidFill>
                  <a:srgbClr val="FF0000"/>
                </a:solidFill>
              </a:rPr>
              <a:t>Promotion: </a:t>
            </a:r>
            <a:r>
              <a:rPr lang="en-US" sz="2000" dirty="0"/>
              <a:t>Zara’s promotional strategies focus on creating buzz, generating excitement, and maintaining brand visibility. In-store visual merchandising, social media and influencers, sales and discounts.</a:t>
            </a:r>
          </a:p>
        </p:txBody>
      </p:sp>
    </p:spTree>
    <p:extLst>
      <p:ext uri="{BB962C8B-B14F-4D97-AF65-F5344CB8AC3E}">
        <p14:creationId xmlns:p14="http://schemas.microsoft.com/office/powerpoint/2010/main" val="3574201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63DE-230A-56A6-5F57-516E9EE41357}"/>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CE6B9BE5-0748-A122-0A90-AD0AD5095D75}"/>
              </a:ext>
            </a:extLst>
          </p:cNvPr>
          <p:cNvSpPr>
            <a:spLocks noGrp="1"/>
          </p:cNvSpPr>
          <p:nvPr>
            <p:ph idx="1"/>
          </p:nvPr>
        </p:nvSpPr>
        <p:spPr/>
        <p:txBody>
          <a:bodyPr/>
          <a:lstStyle/>
          <a:p>
            <a:r>
              <a:rPr lang="en-US" sz="2400" dirty="0"/>
              <a:t>Form groups of 3-4 and attempt to apply the STP marketing tools on a product/service of your choice.</a:t>
            </a:r>
          </a:p>
          <a:p>
            <a:r>
              <a:rPr lang="en-US" sz="2400" dirty="0"/>
              <a:t>As a group, you need to choose a product or a service first.</a:t>
            </a:r>
          </a:p>
          <a:p>
            <a:r>
              <a:rPr lang="en-US" sz="2400" dirty="0"/>
              <a:t>Apply the </a:t>
            </a:r>
            <a:r>
              <a:rPr lang="en-US" sz="2400" b="1" dirty="0"/>
              <a:t>Segmentation, Targeting, and Positioning</a:t>
            </a:r>
            <a:r>
              <a:rPr lang="en-US" sz="2400" dirty="0"/>
              <a:t> to this product or service.</a:t>
            </a:r>
          </a:p>
          <a:p>
            <a:r>
              <a:rPr lang="en-US" sz="2400" dirty="0"/>
              <a:t>Save your answers for </a:t>
            </a:r>
            <a:r>
              <a:rPr lang="en-US" sz="2400" b="1" dirty="0"/>
              <a:t>activity 2.</a:t>
            </a:r>
          </a:p>
          <a:p>
            <a:r>
              <a:rPr lang="en-US" sz="2400" dirty="0"/>
              <a:t>Be creative.</a:t>
            </a:r>
          </a:p>
          <a:p>
            <a:endParaRPr lang="en-US" sz="2400" dirty="0"/>
          </a:p>
          <a:p>
            <a:endParaRPr lang="en-US" dirty="0"/>
          </a:p>
          <a:p>
            <a:endParaRPr lang="en-US" dirty="0"/>
          </a:p>
        </p:txBody>
      </p:sp>
      <p:sp>
        <p:nvSpPr>
          <p:cNvPr id="4" name="Date Placeholder 3">
            <a:extLst>
              <a:ext uri="{FF2B5EF4-FFF2-40B4-BE49-F238E27FC236}">
                <a16:creationId xmlns:a16="http://schemas.microsoft.com/office/drawing/2014/main" id="{7B4A541D-2F20-B8F9-9B5D-75C51E78BC8F}"/>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FDEF7900-5F21-7C99-5E62-8550A4415698}"/>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989975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7325-EB80-D951-FC11-EE4607EC1DA9}"/>
              </a:ext>
            </a:extLst>
          </p:cNvPr>
          <p:cNvSpPr>
            <a:spLocks noGrp="1"/>
          </p:cNvSpPr>
          <p:nvPr>
            <p:ph type="title"/>
          </p:nvPr>
        </p:nvSpPr>
        <p:spPr>
          <a:xfrm>
            <a:off x="457200" y="274638"/>
            <a:ext cx="8229600" cy="1143000"/>
          </a:xfrm>
        </p:spPr>
        <p:txBody>
          <a:bodyPr wrap="square" anchor="ctr">
            <a:normAutofit/>
          </a:bodyPr>
          <a:lstStyle/>
          <a:p>
            <a:r>
              <a:rPr lang="en-US" b="1"/>
              <a:t>Activity 2</a:t>
            </a:r>
          </a:p>
        </p:txBody>
      </p:sp>
      <p:sp>
        <p:nvSpPr>
          <p:cNvPr id="3" name="Content Placeholder 2">
            <a:extLst>
              <a:ext uri="{FF2B5EF4-FFF2-40B4-BE49-F238E27FC236}">
                <a16:creationId xmlns:a16="http://schemas.microsoft.com/office/drawing/2014/main" id="{935887FA-CE4F-D53E-65A8-61219D595A59}"/>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a:t>Form groups of 3-4 and attempt to apply the 7ps marketing mix on a product/service of your choice.</a:t>
            </a:r>
          </a:p>
          <a:p>
            <a:pPr>
              <a:lnSpc>
                <a:spcPct val="90000"/>
              </a:lnSpc>
            </a:pPr>
            <a:r>
              <a:rPr lang="en-US"/>
              <a:t>In the same groups and using the same product/service, apply the 7Pcs.</a:t>
            </a:r>
          </a:p>
          <a:p>
            <a:pPr>
              <a:lnSpc>
                <a:spcPct val="90000"/>
              </a:lnSpc>
            </a:pPr>
            <a:endParaRPr lang="en-US"/>
          </a:p>
        </p:txBody>
      </p:sp>
      <p:pic>
        <p:nvPicPr>
          <p:cNvPr id="1026" name="Picture 2" descr="The 7 Ps of Marketing Mix | SkillsYouNeed">
            <a:extLst>
              <a:ext uri="{FF2B5EF4-FFF2-40B4-BE49-F238E27FC236}">
                <a16:creationId xmlns:a16="http://schemas.microsoft.com/office/drawing/2014/main" id="{71829F44-10E6-653A-EAE1-D70354C764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905103"/>
            <a:ext cx="4038600" cy="3379236"/>
          </a:xfrm>
          <a:prstGeom prst="rect">
            <a:avLst/>
          </a:prstGeom>
          <a:solidFill>
            <a:srgbClr val="FFFFFF"/>
          </a:solidFill>
        </p:spPr>
      </p:pic>
      <p:sp>
        <p:nvSpPr>
          <p:cNvPr id="4" name="Date Placeholder 3">
            <a:extLst>
              <a:ext uri="{FF2B5EF4-FFF2-40B4-BE49-F238E27FC236}">
                <a16:creationId xmlns:a16="http://schemas.microsoft.com/office/drawing/2014/main" id="{6A75FD4F-C5D4-2B37-F1DA-71420C8A50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05/03/2024</a:t>
            </a:fld>
            <a:endParaRPr lang="en-GB" altLang="en-US" sz="900"/>
          </a:p>
        </p:txBody>
      </p:sp>
      <p:sp>
        <p:nvSpPr>
          <p:cNvPr id="5" name="Slide Number Placeholder 4">
            <a:extLst>
              <a:ext uri="{FF2B5EF4-FFF2-40B4-BE49-F238E27FC236}">
                <a16:creationId xmlns:a16="http://schemas.microsoft.com/office/drawing/2014/main" id="{59363E02-8771-1A36-3585-A63F7D2FE78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1855853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98008-A613-BFD3-323D-FD9463FAD043}"/>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E596D4C4-D385-E5FB-DC87-08AA59DC52AD}"/>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E76877BE-137F-DB5B-354F-D8E14D1F08E0}"/>
              </a:ext>
            </a:extLst>
          </p:cNvPr>
          <p:cNvSpPr>
            <a:spLocks noGrp="1"/>
          </p:cNvSpPr>
          <p:nvPr>
            <p:ph type="dt" sz="half" idx="10"/>
          </p:nvPr>
        </p:nvSpPr>
        <p:spPr/>
        <p:txBody>
          <a:bodyPr/>
          <a:lstStyle/>
          <a:p>
            <a:pPr>
              <a:defRPr/>
            </a:pPr>
            <a:fld id="{130ADD5E-52E0-0D44-B721-F95AB1FBEECE}" type="datetime1">
              <a:rPr lang="en-GB" altLang="en-US" smtClean="0"/>
              <a:pPr>
                <a:defRPr/>
              </a:pPr>
              <a:t>05/03/2024</a:t>
            </a:fld>
            <a:endParaRPr lang="en-GB" altLang="en-US"/>
          </a:p>
        </p:txBody>
      </p:sp>
      <p:sp>
        <p:nvSpPr>
          <p:cNvPr id="5" name="Slide Number Placeholder 4">
            <a:extLst>
              <a:ext uri="{FF2B5EF4-FFF2-40B4-BE49-F238E27FC236}">
                <a16:creationId xmlns:a16="http://schemas.microsoft.com/office/drawing/2014/main" id="{C8C9579C-1A76-1EE5-A25A-5A0FBA7F6B8A}"/>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1696409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991</TotalTime>
  <Words>1651</Words>
  <Application>Microsoft Macintosh PowerPoint</Application>
  <PresentationFormat>On-screen Show (4:3)</PresentationFormat>
  <Paragraphs>170</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Myriad Pro</vt:lpstr>
      <vt:lpstr>Söhne</vt:lpstr>
      <vt:lpstr>Verdana</vt:lpstr>
      <vt:lpstr>20140311PresentationUWTSDTemplate</vt:lpstr>
      <vt:lpstr>Marketing LCBB4007          Week 4 – Session 1 </vt:lpstr>
      <vt:lpstr>Objectives of the session</vt:lpstr>
      <vt:lpstr>PowerPoint Presentation</vt:lpstr>
      <vt:lpstr>Defining marketing</vt:lpstr>
      <vt:lpstr>Importance of marketing in business</vt:lpstr>
      <vt:lpstr>PowerPoint Presentation</vt:lpstr>
      <vt:lpstr>Marketing tools</vt:lpstr>
      <vt:lpstr>Market research </vt:lpstr>
      <vt:lpstr>Segmentation</vt:lpstr>
      <vt:lpstr>Segmentation</vt:lpstr>
      <vt:lpstr>Targeting</vt:lpstr>
      <vt:lpstr>Targeting</vt:lpstr>
      <vt:lpstr>Positioning</vt:lpstr>
      <vt:lpstr>Positioning</vt:lpstr>
      <vt:lpstr>STP Analysis for Zara Fashion Company </vt:lpstr>
      <vt:lpstr>Segmentation: Zara (Cont)</vt:lpstr>
      <vt:lpstr>Targeting: Zara </vt:lpstr>
      <vt:lpstr>Positioning: Zara</vt:lpstr>
      <vt:lpstr>Marketing mix</vt:lpstr>
      <vt:lpstr>Product</vt:lpstr>
      <vt:lpstr>Price</vt:lpstr>
      <vt:lpstr>Promotion</vt:lpstr>
      <vt:lpstr>Place</vt:lpstr>
      <vt:lpstr>People</vt:lpstr>
      <vt:lpstr>Process</vt:lpstr>
      <vt:lpstr>Physical evidence</vt:lpstr>
      <vt:lpstr>Marketing Mix: Zara</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114</cp:revision>
  <cp:lastPrinted>2018-07-02T15:32:24Z</cp:lastPrinted>
  <dcterms:created xsi:type="dcterms:W3CDTF">2002-10-07T19:43:58Z</dcterms:created>
  <dcterms:modified xsi:type="dcterms:W3CDTF">2024-03-05T21:43:59Z</dcterms:modified>
</cp:coreProperties>
</file>