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73" r:id="rId6"/>
    <p:sldId id="260" r:id="rId7"/>
    <p:sldId id="261" r:id="rId8"/>
    <p:sldId id="262" r:id="rId9"/>
    <p:sldId id="263" r:id="rId10"/>
    <p:sldId id="264" r:id="rId11"/>
    <p:sldId id="265" r:id="rId12"/>
    <p:sldId id="266" r:id="rId13"/>
    <p:sldId id="267" r:id="rId14"/>
    <p:sldId id="278" r:id="rId15"/>
    <p:sldId id="277" r:id="rId16"/>
    <p:sldId id="268" r:id="rId17"/>
    <p:sldId id="269" r:id="rId18"/>
    <p:sldId id="270" r:id="rId19"/>
    <p:sldId id="279" r:id="rId20"/>
    <p:sldId id="271"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122" d="100"/>
          <a:sy n="122" d="100"/>
        </p:scale>
        <p:origin x="96" y="9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11/7/2017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www.youtube.com/watch?v=VSrEEDQgFc8"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FYPy-4nxJ5M"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19789FC-D775-4EE3-8FB2-082C56756FB8}"/>
              </a:ext>
            </a:extLst>
          </p:cNvPr>
          <p:cNvSpPr>
            <a:spLocks noGrp="1"/>
          </p:cNvSpPr>
          <p:nvPr>
            <p:ph type="ctrTitle"/>
          </p:nvPr>
        </p:nvSpPr>
        <p:spPr/>
        <p:txBody>
          <a:bodyPr/>
          <a:lstStyle/>
          <a:p>
            <a:r>
              <a:rPr lang="en-GB" dirty="0"/>
              <a:t>Post-Truth</a:t>
            </a:r>
          </a:p>
        </p:txBody>
      </p:sp>
      <p:sp>
        <p:nvSpPr>
          <p:cNvPr id="3" name="Subtitle 2">
            <a:extLst>
              <a:ext uri="{FF2B5EF4-FFF2-40B4-BE49-F238E27FC236}">
                <a16:creationId xmlns="" xmlns:a16="http://schemas.microsoft.com/office/drawing/2014/main" id="{480DDD24-5C08-4284-A171-FC09FE13469B}"/>
              </a:ext>
            </a:extLst>
          </p:cNvPr>
          <p:cNvSpPr>
            <a:spLocks noGrp="1"/>
          </p:cNvSpPr>
          <p:nvPr>
            <p:ph type="subTitle" idx="1"/>
          </p:nvPr>
        </p:nvSpPr>
        <p:spPr/>
        <p:txBody>
          <a:bodyPr/>
          <a:lstStyle/>
          <a:p>
            <a:r>
              <a:rPr lang="en-GB" dirty="0"/>
              <a:t>ECSS6002: Current Political and Ethical Landscape</a:t>
            </a:r>
          </a:p>
          <a:p>
            <a:r>
              <a:rPr lang="en-GB" dirty="0"/>
              <a:t>By Matthew Philpott</a:t>
            </a:r>
          </a:p>
        </p:txBody>
      </p:sp>
      <p:pic>
        <p:nvPicPr>
          <p:cNvPr id="4" name="Picture 3">
            <a:extLst>
              <a:ext uri="{FF2B5EF4-FFF2-40B4-BE49-F238E27FC236}">
                <a16:creationId xmlns="" xmlns:a16="http://schemas.microsoft.com/office/drawing/2014/main" id="{06F01DAE-5860-420F-A5FD-F27385128D15}"/>
              </a:ext>
            </a:extLst>
          </p:cNvPr>
          <p:cNvPicPr>
            <a:picLocks noChangeAspect="1"/>
          </p:cNvPicPr>
          <p:nvPr/>
        </p:nvPicPr>
        <p:blipFill>
          <a:blip r:embed="rId2"/>
          <a:stretch>
            <a:fillRect/>
          </a:stretch>
        </p:blipFill>
        <p:spPr>
          <a:xfrm>
            <a:off x="401631" y="200417"/>
            <a:ext cx="1987543" cy="2649496"/>
          </a:xfrm>
          <a:prstGeom prst="rect">
            <a:avLst/>
          </a:prstGeom>
        </p:spPr>
      </p:pic>
      <p:pic>
        <p:nvPicPr>
          <p:cNvPr id="5" name="Picture 4">
            <a:extLst>
              <a:ext uri="{FF2B5EF4-FFF2-40B4-BE49-F238E27FC236}">
                <a16:creationId xmlns="" xmlns:a16="http://schemas.microsoft.com/office/drawing/2014/main" id="{67987521-F34A-4CB6-B33E-76BDB4E8A8EA}"/>
              </a:ext>
            </a:extLst>
          </p:cNvPr>
          <p:cNvPicPr>
            <a:picLocks noChangeAspect="1"/>
          </p:cNvPicPr>
          <p:nvPr/>
        </p:nvPicPr>
        <p:blipFill>
          <a:blip r:embed="rId3"/>
          <a:stretch>
            <a:fillRect/>
          </a:stretch>
        </p:blipFill>
        <p:spPr>
          <a:xfrm>
            <a:off x="4352042" y="636875"/>
            <a:ext cx="4135707" cy="2695964"/>
          </a:xfrm>
          <a:prstGeom prst="rect">
            <a:avLst/>
          </a:prstGeom>
        </p:spPr>
      </p:pic>
      <p:pic>
        <p:nvPicPr>
          <p:cNvPr id="6" name="Picture 5">
            <a:extLst>
              <a:ext uri="{FF2B5EF4-FFF2-40B4-BE49-F238E27FC236}">
                <a16:creationId xmlns="" xmlns:a16="http://schemas.microsoft.com/office/drawing/2014/main" id="{78D3E57D-2168-48A8-BCC1-8F31CC8570C9}"/>
              </a:ext>
            </a:extLst>
          </p:cNvPr>
          <p:cNvPicPr>
            <a:picLocks noChangeAspect="1"/>
          </p:cNvPicPr>
          <p:nvPr/>
        </p:nvPicPr>
        <p:blipFill>
          <a:blip r:embed="rId4"/>
          <a:stretch>
            <a:fillRect/>
          </a:stretch>
        </p:blipFill>
        <p:spPr>
          <a:xfrm>
            <a:off x="9317733" y="762000"/>
            <a:ext cx="2600325" cy="1752600"/>
          </a:xfrm>
          <a:prstGeom prst="rect">
            <a:avLst/>
          </a:prstGeom>
        </p:spPr>
      </p:pic>
    </p:spTree>
    <p:extLst>
      <p:ext uri="{BB962C8B-B14F-4D97-AF65-F5344CB8AC3E}">
        <p14:creationId xmlns:p14="http://schemas.microsoft.com/office/powerpoint/2010/main" val="24164419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3B563B-BAD4-4D08-8F02-2CADED3C9156}"/>
              </a:ext>
            </a:extLst>
          </p:cNvPr>
          <p:cNvSpPr>
            <a:spLocks noGrp="1"/>
          </p:cNvSpPr>
          <p:nvPr>
            <p:ph type="title"/>
          </p:nvPr>
        </p:nvSpPr>
        <p:spPr/>
        <p:txBody>
          <a:bodyPr/>
          <a:lstStyle/>
          <a:p>
            <a:r>
              <a:rPr lang="en-GB" dirty="0"/>
              <a:t>Some important questions to consider..		</a:t>
            </a:r>
          </a:p>
        </p:txBody>
      </p:sp>
      <p:sp>
        <p:nvSpPr>
          <p:cNvPr id="3" name="Content Placeholder 2">
            <a:extLst>
              <a:ext uri="{FF2B5EF4-FFF2-40B4-BE49-F238E27FC236}">
                <a16:creationId xmlns="" xmlns:a16="http://schemas.microsoft.com/office/drawing/2014/main" id="{1A6C3048-8105-4968-9168-2C863E017818}"/>
              </a:ext>
            </a:extLst>
          </p:cNvPr>
          <p:cNvSpPr>
            <a:spLocks noGrp="1"/>
          </p:cNvSpPr>
          <p:nvPr>
            <p:ph idx="1"/>
          </p:nvPr>
        </p:nvSpPr>
        <p:spPr>
          <a:xfrm>
            <a:off x="2592925" y="1557401"/>
            <a:ext cx="8915400" cy="4567825"/>
          </a:xfrm>
        </p:spPr>
        <p:txBody>
          <a:bodyPr>
            <a:normAutofit lnSpcReduction="10000"/>
          </a:bodyPr>
          <a:lstStyle/>
          <a:p>
            <a:r>
              <a:rPr lang="en-GB" sz="2400" dirty="0"/>
              <a:t>What do we mean by ‘truth’?</a:t>
            </a:r>
          </a:p>
          <a:p>
            <a:r>
              <a:rPr lang="en-GB" sz="2400" dirty="0"/>
              <a:t>How is truth different from knowledge, experience, reality, belief.. </a:t>
            </a:r>
          </a:p>
          <a:p>
            <a:r>
              <a:rPr lang="en-GB" sz="2400" dirty="0"/>
              <a:t>Rationalism vs. Empiricism</a:t>
            </a:r>
          </a:p>
          <a:p>
            <a:endParaRPr lang="en-GB" sz="2400" dirty="0"/>
          </a:p>
          <a:p>
            <a:endParaRPr lang="en-GB" sz="2400" dirty="0"/>
          </a:p>
          <a:p>
            <a:pPr marL="0" indent="0">
              <a:buNone/>
            </a:pPr>
            <a:r>
              <a:rPr lang="en-GB" sz="2400" dirty="0"/>
              <a:t>And perhaps most importantly..</a:t>
            </a:r>
          </a:p>
          <a:p>
            <a:r>
              <a:rPr lang="en-GB" sz="2400" dirty="0"/>
              <a:t>Does truth </a:t>
            </a:r>
            <a:r>
              <a:rPr lang="en-GB" sz="2400" b="1" i="1" dirty="0"/>
              <a:t>exist</a:t>
            </a:r>
            <a:r>
              <a:rPr lang="en-GB" sz="2400" dirty="0"/>
              <a:t>?</a:t>
            </a:r>
          </a:p>
          <a:p>
            <a:r>
              <a:rPr lang="en-GB" sz="2400" dirty="0"/>
              <a:t>Can we know it, or experience it?</a:t>
            </a:r>
          </a:p>
          <a:p>
            <a:r>
              <a:rPr lang="en-GB" sz="2400" dirty="0"/>
              <a:t>How do truth &amp; facts have a role in politics?</a:t>
            </a:r>
          </a:p>
          <a:p>
            <a:pPr marL="0" indent="0">
              <a:buNone/>
            </a:pPr>
            <a:endParaRPr lang="en-GB" sz="2400" dirty="0"/>
          </a:p>
        </p:txBody>
      </p:sp>
      <p:pic>
        <p:nvPicPr>
          <p:cNvPr id="4" name="Picture 3">
            <a:extLst>
              <a:ext uri="{FF2B5EF4-FFF2-40B4-BE49-F238E27FC236}">
                <a16:creationId xmlns="" xmlns:a16="http://schemas.microsoft.com/office/drawing/2014/main" id="{7BAE05DC-8F00-4CCD-A443-C7DFA771D8EE}"/>
              </a:ext>
            </a:extLst>
          </p:cNvPr>
          <p:cNvPicPr>
            <a:picLocks noChangeAspect="1"/>
          </p:cNvPicPr>
          <p:nvPr/>
        </p:nvPicPr>
        <p:blipFill>
          <a:blip r:embed="rId2"/>
          <a:stretch>
            <a:fillRect/>
          </a:stretch>
        </p:blipFill>
        <p:spPr>
          <a:xfrm>
            <a:off x="8849746" y="3091188"/>
            <a:ext cx="2466975" cy="1847850"/>
          </a:xfrm>
          <a:prstGeom prst="rect">
            <a:avLst/>
          </a:prstGeom>
        </p:spPr>
      </p:pic>
    </p:spTree>
    <p:extLst>
      <p:ext uri="{BB962C8B-B14F-4D97-AF65-F5344CB8AC3E}">
        <p14:creationId xmlns:p14="http://schemas.microsoft.com/office/powerpoint/2010/main" val="147013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714AC67A-8A6A-41E2-8D1B-8F6C92A14FBC}"/>
              </a:ext>
            </a:extLst>
          </p:cNvPr>
          <p:cNvPicPr>
            <a:picLocks noChangeAspect="1"/>
          </p:cNvPicPr>
          <p:nvPr/>
        </p:nvPicPr>
        <p:blipFill>
          <a:blip r:embed="rId2"/>
          <a:stretch>
            <a:fillRect/>
          </a:stretch>
        </p:blipFill>
        <p:spPr>
          <a:xfrm>
            <a:off x="3170324" y="2242160"/>
            <a:ext cx="6939636" cy="3664450"/>
          </a:xfrm>
          <a:prstGeom prst="rect">
            <a:avLst/>
          </a:prstGeom>
        </p:spPr>
      </p:pic>
      <p:sp>
        <p:nvSpPr>
          <p:cNvPr id="5" name="TextBox 4">
            <a:extLst>
              <a:ext uri="{FF2B5EF4-FFF2-40B4-BE49-F238E27FC236}">
                <a16:creationId xmlns="" xmlns:a16="http://schemas.microsoft.com/office/drawing/2014/main" id="{2D05D3FD-A76E-4910-824F-6E7A7FFDC2B8}"/>
              </a:ext>
            </a:extLst>
          </p:cNvPr>
          <p:cNvSpPr txBox="1"/>
          <p:nvPr/>
        </p:nvSpPr>
        <p:spPr>
          <a:xfrm>
            <a:off x="4575313" y="1022724"/>
            <a:ext cx="4129657" cy="646331"/>
          </a:xfrm>
          <a:prstGeom prst="rect">
            <a:avLst/>
          </a:prstGeom>
          <a:noFill/>
        </p:spPr>
        <p:txBody>
          <a:bodyPr wrap="none" rtlCol="0">
            <a:spAutoFit/>
          </a:bodyPr>
          <a:lstStyle/>
          <a:p>
            <a:r>
              <a:rPr lang="en-GB" sz="3600" dirty="0"/>
              <a:t>Is truth objective?</a:t>
            </a:r>
          </a:p>
        </p:txBody>
      </p:sp>
    </p:spTree>
    <p:extLst>
      <p:ext uri="{BB962C8B-B14F-4D97-AF65-F5344CB8AC3E}">
        <p14:creationId xmlns:p14="http://schemas.microsoft.com/office/powerpoint/2010/main" val="10031275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C7DF8EE4-E0E2-4DFD-84C3-FFD155CB9538}"/>
              </a:ext>
            </a:extLst>
          </p:cNvPr>
          <p:cNvPicPr>
            <a:picLocks noChangeAspect="1"/>
          </p:cNvPicPr>
          <p:nvPr/>
        </p:nvPicPr>
        <p:blipFill>
          <a:blip r:embed="rId2"/>
          <a:stretch>
            <a:fillRect/>
          </a:stretch>
        </p:blipFill>
        <p:spPr>
          <a:xfrm>
            <a:off x="9058018" y="3031298"/>
            <a:ext cx="2976626" cy="3851754"/>
          </a:xfrm>
          <a:prstGeom prst="rect">
            <a:avLst/>
          </a:prstGeom>
        </p:spPr>
      </p:pic>
      <p:pic>
        <p:nvPicPr>
          <p:cNvPr id="7" name="Picture 6">
            <a:extLst>
              <a:ext uri="{FF2B5EF4-FFF2-40B4-BE49-F238E27FC236}">
                <a16:creationId xmlns="" xmlns:a16="http://schemas.microsoft.com/office/drawing/2014/main" id="{F4670F90-B7EE-4608-A6CA-EEB569B134CD}"/>
              </a:ext>
            </a:extLst>
          </p:cNvPr>
          <p:cNvPicPr>
            <a:picLocks noChangeAspect="1"/>
          </p:cNvPicPr>
          <p:nvPr/>
        </p:nvPicPr>
        <p:blipFill>
          <a:blip r:embed="rId3"/>
          <a:stretch>
            <a:fillRect/>
          </a:stretch>
        </p:blipFill>
        <p:spPr>
          <a:xfrm>
            <a:off x="1866377" y="3499665"/>
            <a:ext cx="3859887" cy="2915019"/>
          </a:xfrm>
          <a:prstGeom prst="rect">
            <a:avLst/>
          </a:prstGeom>
        </p:spPr>
      </p:pic>
      <p:sp>
        <p:nvSpPr>
          <p:cNvPr id="11" name="TextBox 10">
            <a:extLst>
              <a:ext uri="{FF2B5EF4-FFF2-40B4-BE49-F238E27FC236}">
                <a16:creationId xmlns="" xmlns:a16="http://schemas.microsoft.com/office/drawing/2014/main" id="{47C0E770-05BF-42E4-962B-45E8F99595E1}"/>
              </a:ext>
            </a:extLst>
          </p:cNvPr>
          <p:cNvSpPr txBox="1"/>
          <p:nvPr/>
        </p:nvSpPr>
        <p:spPr>
          <a:xfrm>
            <a:off x="1486293" y="1092306"/>
            <a:ext cx="10809785" cy="1938992"/>
          </a:xfrm>
          <a:prstGeom prst="rect">
            <a:avLst/>
          </a:prstGeom>
          <a:noFill/>
        </p:spPr>
        <p:txBody>
          <a:bodyPr wrap="square" rtlCol="0">
            <a:spAutoFit/>
          </a:bodyPr>
          <a:lstStyle/>
          <a:p>
            <a:r>
              <a:rPr lang="en-GB" sz="2400" dirty="0"/>
              <a:t>Kellyanne Conway’s use of the phrase “alternative facts” to describe demonstrable falsehood was widely mocked, and extensively described as ‘Orwellian’. Within 4 days of the interview, sales of Orwell’s </a:t>
            </a:r>
            <a:r>
              <a:rPr lang="en-GB" sz="2400" i="1" dirty="0"/>
              <a:t>1984 </a:t>
            </a:r>
            <a:r>
              <a:rPr lang="en-GB" sz="2400" dirty="0"/>
              <a:t>had sharply risen and became a number one bestseller on Amazon.</a:t>
            </a:r>
          </a:p>
        </p:txBody>
      </p:sp>
      <p:sp>
        <p:nvSpPr>
          <p:cNvPr id="2" name="Rectangle 1"/>
          <p:cNvSpPr/>
          <p:nvPr/>
        </p:nvSpPr>
        <p:spPr>
          <a:xfrm>
            <a:off x="1706202" y="439273"/>
            <a:ext cx="7162538" cy="369332"/>
          </a:xfrm>
          <a:prstGeom prst="rect">
            <a:avLst/>
          </a:prstGeom>
        </p:spPr>
        <p:txBody>
          <a:bodyPr wrap="none">
            <a:spAutoFit/>
          </a:bodyPr>
          <a:lstStyle/>
          <a:p>
            <a:r>
              <a:rPr lang="en-GB" dirty="0">
                <a:hlinkClick r:id="rId4"/>
              </a:rPr>
              <a:t>https://</a:t>
            </a:r>
            <a:r>
              <a:rPr lang="en-GB" dirty="0" smtClean="0">
                <a:hlinkClick r:id="rId4"/>
              </a:rPr>
              <a:t>www.youtube.com/watch?v=VSrEEDQgFc8</a:t>
            </a:r>
            <a:r>
              <a:rPr lang="en-GB" dirty="0" smtClean="0"/>
              <a:t>  1:38 – 2:17</a:t>
            </a:r>
            <a:endParaRPr lang="en-GB" dirty="0"/>
          </a:p>
        </p:txBody>
      </p:sp>
    </p:spTree>
    <p:extLst>
      <p:ext uri="{BB962C8B-B14F-4D97-AF65-F5344CB8AC3E}">
        <p14:creationId xmlns:p14="http://schemas.microsoft.com/office/powerpoint/2010/main" val="980100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2CAF289B-12A1-4098-BF7B-BDC293AEAC74}"/>
              </a:ext>
            </a:extLst>
          </p:cNvPr>
          <p:cNvSpPr>
            <a:spLocks noGrp="1"/>
          </p:cNvSpPr>
          <p:nvPr>
            <p:ph idx="1"/>
          </p:nvPr>
        </p:nvSpPr>
        <p:spPr>
          <a:xfrm>
            <a:off x="2012254" y="2847583"/>
            <a:ext cx="10179746" cy="3777622"/>
          </a:xfrm>
        </p:spPr>
        <p:txBody>
          <a:bodyPr>
            <a:normAutofit fontScale="85000" lnSpcReduction="20000"/>
          </a:bodyPr>
          <a:lstStyle/>
          <a:p>
            <a:r>
              <a:rPr lang="en-GB" sz="2400" dirty="0"/>
              <a:t>O’Brien, warns that ‘reality is not external. Reality exists in the human mind, and nowhere else ….Whatever the Party holds to be truth, is truth. It is impossible to see reality except by looking through the eyes of the Party.’</a:t>
            </a:r>
          </a:p>
          <a:p>
            <a:endParaRPr lang="en-GB" sz="2400" dirty="0"/>
          </a:p>
          <a:p>
            <a:r>
              <a:rPr lang="en-GB" sz="2400" dirty="0"/>
              <a:t>‘We control matter because we control the mind. Reality is inside the skull … There is nothing that we could not do. Invisibility, levitation – anything. I could float off this floor like a soap bubble if I wish to … You must get rid of those nineteenth-century ideas about the laws of Nature. We make the laws of Nature.”</a:t>
            </a:r>
          </a:p>
          <a:p>
            <a:endParaRPr lang="en-GB" dirty="0"/>
          </a:p>
          <a:p>
            <a:pPr marL="0" indent="0">
              <a:buNone/>
            </a:pPr>
            <a:r>
              <a:rPr lang="en-GB" sz="4800" dirty="0"/>
              <a:t>									2+2=5</a:t>
            </a:r>
            <a:endParaRPr lang="en-GB" dirty="0"/>
          </a:p>
        </p:txBody>
      </p:sp>
      <p:pic>
        <p:nvPicPr>
          <p:cNvPr id="4" name="Picture 3">
            <a:extLst>
              <a:ext uri="{FF2B5EF4-FFF2-40B4-BE49-F238E27FC236}">
                <a16:creationId xmlns="" xmlns:a16="http://schemas.microsoft.com/office/drawing/2014/main" id="{07C2B0DD-A465-42B0-922B-FE9B6DC377B9}"/>
              </a:ext>
            </a:extLst>
          </p:cNvPr>
          <p:cNvPicPr>
            <a:picLocks noChangeAspect="1"/>
          </p:cNvPicPr>
          <p:nvPr/>
        </p:nvPicPr>
        <p:blipFill>
          <a:blip r:embed="rId2"/>
          <a:stretch>
            <a:fillRect/>
          </a:stretch>
        </p:blipFill>
        <p:spPr>
          <a:xfrm>
            <a:off x="3815217" y="104122"/>
            <a:ext cx="4168820" cy="2501292"/>
          </a:xfrm>
          <a:prstGeom prst="rect">
            <a:avLst/>
          </a:prstGeom>
        </p:spPr>
      </p:pic>
      <p:sp>
        <p:nvSpPr>
          <p:cNvPr id="2" name="TextBox 1"/>
          <p:cNvSpPr txBox="1"/>
          <p:nvPr/>
        </p:nvSpPr>
        <p:spPr>
          <a:xfrm>
            <a:off x="8265694" y="646882"/>
            <a:ext cx="3557384" cy="707886"/>
          </a:xfrm>
          <a:prstGeom prst="rect">
            <a:avLst/>
          </a:prstGeom>
          <a:noFill/>
        </p:spPr>
        <p:txBody>
          <a:bodyPr wrap="none" rtlCol="0">
            <a:spAutoFit/>
          </a:bodyPr>
          <a:lstStyle/>
          <a:p>
            <a:r>
              <a:rPr lang="en-GB" sz="4000" dirty="0" smtClean="0"/>
              <a:t>Orwell &amp; </a:t>
            </a:r>
            <a:r>
              <a:rPr lang="en-GB" sz="4000" i="1" dirty="0" smtClean="0"/>
              <a:t>1984</a:t>
            </a:r>
            <a:endParaRPr lang="en-GB" sz="4000" dirty="0"/>
          </a:p>
        </p:txBody>
      </p:sp>
    </p:spTree>
    <p:extLst>
      <p:ext uri="{BB962C8B-B14F-4D97-AF65-F5344CB8AC3E}">
        <p14:creationId xmlns:p14="http://schemas.microsoft.com/office/powerpoint/2010/main" val="2978238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6E2C6F5-44E9-450A-9052-637E5A3B2EEC}"/>
              </a:ext>
            </a:extLst>
          </p:cNvPr>
          <p:cNvSpPr>
            <a:spLocks noGrp="1"/>
          </p:cNvSpPr>
          <p:nvPr>
            <p:ph type="title"/>
          </p:nvPr>
        </p:nvSpPr>
        <p:spPr/>
        <p:txBody>
          <a:bodyPr/>
          <a:lstStyle/>
          <a:p>
            <a:r>
              <a:rPr lang="en-GB" dirty="0"/>
              <a:t>What is </a:t>
            </a:r>
            <a:r>
              <a:rPr lang="en-GB" b="1" dirty="0"/>
              <a:t>TRUTH </a:t>
            </a:r>
            <a:r>
              <a:rPr lang="en-GB" dirty="0"/>
              <a:t>then?</a:t>
            </a:r>
          </a:p>
        </p:txBody>
      </p:sp>
      <p:sp>
        <p:nvSpPr>
          <p:cNvPr id="3" name="Content Placeholder 2">
            <a:extLst>
              <a:ext uri="{FF2B5EF4-FFF2-40B4-BE49-F238E27FC236}">
                <a16:creationId xmlns="" xmlns:a16="http://schemas.microsoft.com/office/drawing/2014/main" id="{C994BC0D-C9EC-4E39-86DD-1722CC040B53}"/>
              </a:ext>
            </a:extLst>
          </p:cNvPr>
          <p:cNvSpPr>
            <a:spLocks noGrp="1"/>
          </p:cNvSpPr>
          <p:nvPr>
            <p:ph idx="1"/>
          </p:nvPr>
        </p:nvSpPr>
        <p:spPr>
          <a:xfrm>
            <a:off x="2589212" y="1541172"/>
            <a:ext cx="8915400" cy="3777622"/>
          </a:xfrm>
        </p:spPr>
        <p:txBody>
          <a:bodyPr/>
          <a:lstStyle/>
          <a:p>
            <a:pPr marL="0" indent="0">
              <a:buNone/>
            </a:pPr>
            <a:r>
              <a:rPr lang="en-GB" dirty="0"/>
              <a:t>Truth as a statement of </a:t>
            </a:r>
            <a:r>
              <a:rPr lang="en-GB" b="1" dirty="0"/>
              <a:t>fact:</a:t>
            </a:r>
            <a:endParaRPr lang="en-GB" dirty="0"/>
          </a:p>
          <a:p>
            <a:r>
              <a:rPr lang="en-GB" b="1" dirty="0"/>
              <a:t>Facts </a:t>
            </a:r>
            <a:r>
              <a:rPr lang="en-GB" dirty="0"/>
              <a:t>concern </a:t>
            </a:r>
            <a:r>
              <a:rPr lang="en-GB" b="1" dirty="0"/>
              <a:t>reality</a:t>
            </a:r>
          </a:p>
          <a:p>
            <a:endParaRPr lang="en-GB" dirty="0"/>
          </a:p>
          <a:p>
            <a:r>
              <a:rPr lang="en-GB" dirty="0"/>
              <a:t>By </a:t>
            </a:r>
            <a:r>
              <a:rPr lang="en-GB" u="sng" dirty="0"/>
              <a:t>examining </a:t>
            </a:r>
            <a:r>
              <a:rPr lang="en-GB" b="1" u="sng" dirty="0"/>
              <a:t>reality</a:t>
            </a:r>
            <a:r>
              <a:rPr lang="en-GB" dirty="0"/>
              <a:t>, we form </a:t>
            </a:r>
            <a:r>
              <a:rPr lang="en-GB" b="1" dirty="0"/>
              <a:t>ideas</a:t>
            </a:r>
            <a:r>
              <a:rPr lang="en-GB" dirty="0"/>
              <a:t> about the world</a:t>
            </a:r>
          </a:p>
          <a:p>
            <a:endParaRPr lang="en-GB" dirty="0"/>
          </a:p>
          <a:p>
            <a:r>
              <a:rPr lang="en-GB" b="1" dirty="0"/>
              <a:t>Ideas </a:t>
            </a:r>
            <a:r>
              <a:rPr lang="en-GB" dirty="0"/>
              <a:t>are the basis for our </a:t>
            </a:r>
            <a:r>
              <a:rPr lang="en-GB" b="1" dirty="0"/>
              <a:t>beliefs</a:t>
            </a:r>
          </a:p>
          <a:p>
            <a:endParaRPr lang="en-GB" dirty="0"/>
          </a:p>
          <a:p>
            <a:r>
              <a:rPr lang="en-GB" b="1" dirty="0"/>
              <a:t>Beliefs</a:t>
            </a:r>
            <a:r>
              <a:rPr lang="en-GB" dirty="0"/>
              <a:t> become </a:t>
            </a:r>
            <a:r>
              <a:rPr lang="en-GB" b="1" dirty="0"/>
              <a:t>knowledge</a:t>
            </a:r>
            <a:r>
              <a:rPr lang="en-GB" dirty="0"/>
              <a:t> when a proposition is valid with a </a:t>
            </a:r>
            <a:r>
              <a:rPr lang="en-GB" u="sng" dirty="0"/>
              <a:t>true premise</a:t>
            </a:r>
          </a:p>
        </p:txBody>
      </p:sp>
      <p:pic>
        <p:nvPicPr>
          <p:cNvPr id="4" name="Picture 3">
            <a:extLst>
              <a:ext uri="{FF2B5EF4-FFF2-40B4-BE49-F238E27FC236}">
                <a16:creationId xmlns="" xmlns:a16="http://schemas.microsoft.com/office/drawing/2014/main" id="{BD182AA1-6566-41E0-98D4-CFB91734B3BE}"/>
              </a:ext>
            </a:extLst>
          </p:cNvPr>
          <p:cNvPicPr>
            <a:picLocks noChangeAspect="1"/>
          </p:cNvPicPr>
          <p:nvPr/>
        </p:nvPicPr>
        <p:blipFill>
          <a:blip r:embed="rId2"/>
          <a:stretch>
            <a:fillRect/>
          </a:stretch>
        </p:blipFill>
        <p:spPr>
          <a:xfrm>
            <a:off x="8475662" y="229187"/>
            <a:ext cx="3028950" cy="1514475"/>
          </a:xfrm>
          <a:prstGeom prst="rect">
            <a:avLst/>
          </a:prstGeom>
        </p:spPr>
      </p:pic>
      <p:sp>
        <p:nvSpPr>
          <p:cNvPr id="5" name="TextBox 4">
            <a:extLst>
              <a:ext uri="{FF2B5EF4-FFF2-40B4-BE49-F238E27FC236}">
                <a16:creationId xmlns="" xmlns:a16="http://schemas.microsoft.com/office/drawing/2014/main" id="{00DA3389-27ED-4703-ADFF-617F2E03EF1A}"/>
              </a:ext>
            </a:extLst>
          </p:cNvPr>
          <p:cNvSpPr txBox="1"/>
          <p:nvPr/>
        </p:nvSpPr>
        <p:spPr>
          <a:xfrm>
            <a:off x="1768864" y="6005023"/>
            <a:ext cx="10556095" cy="461665"/>
          </a:xfrm>
          <a:prstGeom prst="rect">
            <a:avLst/>
          </a:prstGeom>
          <a:noFill/>
        </p:spPr>
        <p:txBody>
          <a:bodyPr wrap="none" rtlCol="0">
            <a:spAutoFit/>
          </a:bodyPr>
          <a:lstStyle/>
          <a:p>
            <a:r>
              <a:rPr lang="en-GB" sz="2400" dirty="0"/>
              <a:t>Let’s examine what O’Brien means when he says ’19</a:t>
            </a:r>
            <a:r>
              <a:rPr lang="en-GB" sz="2400" baseline="30000" dirty="0"/>
              <a:t>th</a:t>
            </a:r>
            <a:r>
              <a:rPr lang="en-GB" sz="2400" dirty="0"/>
              <a:t> century ideas..’</a:t>
            </a:r>
          </a:p>
        </p:txBody>
      </p:sp>
    </p:spTree>
    <p:extLst>
      <p:ext uri="{BB962C8B-B14F-4D97-AF65-F5344CB8AC3E}">
        <p14:creationId xmlns:p14="http://schemas.microsoft.com/office/powerpoint/2010/main" val="17671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2606B1-EB6B-4A0D-8619-8D0C8FB11776}"/>
              </a:ext>
            </a:extLst>
          </p:cNvPr>
          <p:cNvSpPr>
            <a:spLocks noGrp="1"/>
          </p:cNvSpPr>
          <p:nvPr>
            <p:ph type="title"/>
          </p:nvPr>
        </p:nvSpPr>
        <p:spPr>
          <a:xfrm>
            <a:off x="2592925" y="223277"/>
            <a:ext cx="8911687" cy="1280890"/>
          </a:xfrm>
        </p:spPr>
        <p:txBody>
          <a:bodyPr/>
          <a:lstStyle/>
          <a:p>
            <a:r>
              <a:rPr lang="en-GB" dirty="0"/>
              <a:t>Reality &amp; ‘True Premises’</a:t>
            </a:r>
          </a:p>
        </p:txBody>
      </p:sp>
      <p:sp>
        <p:nvSpPr>
          <p:cNvPr id="3" name="Content Placeholder 2">
            <a:extLst>
              <a:ext uri="{FF2B5EF4-FFF2-40B4-BE49-F238E27FC236}">
                <a16:creationId xmlns="" xmlns:a16="http://schemas.microsoft.com/office/drawing/2014/main" id="{A09A8095-1580-4275-9035-1066CDC1C05D}"/>
              </a:ext>
            </a:extLst>
          </p:cNvPr>
          <p:cNvSpPr>
            <a:spLocks noGrp="1"/>
          </p:cNvSpPr>
          <p:nvPr>
            <p:ph idx="1"/>
          </p:nvPr>
        </p:nvSpPr>
        <p:spPr>
          <a:xfrm>
            <a:off x="2589211" y="1064653"/>
            <a:ext cx="9336625" cy="5580846"/>
          </a:xfrm>
        </p:spPr>
        <p:txBody>
          <a:bodyPr>
            <a:normAutofit/>
          </a:bodyPr>
          <a:lstStyle/>
          <a:p>
            <a:pPr marL="0" indent="0">
              <a:buNone/>
            </a:pPr>
            <a:r>
              <a:rPr lang="en-GB" sz="2000" dirty="0"/>
              <a:t>We form beliefs about the world in various ways..</a:t>
            </a:r>
          </a:p>
          <a:p>
            <a:r>
              <a:rPr lang="en-GB" sz="2000" dirty="0"/>
              <a:t>Our experience of the world is through the </a:t>
            </a:r>
            <a:r>
              <a:rPr lang="en-GB" sz="2000" b="1" dirty="0"/>
              <a:t>five senses </a:t>
            </a:r>
            <a:endParaRPr lang="en-GB" sz="2000" dirty="0"/>
          </a:p>
          <a:p>
            <a:r>
              <a:rPr lang="en-GB" sz="2000" dirty="0"/>
              <a:t>We can use reason and intuition to make judgements..</a:t>
            </a:r>
          </a:p>
          <a:p>
            <a:r>
              <a:rPr lang="en-GB" sz="2000" dirty="0"/>
              <a:t>This can be either </a:t>
            </a:r>
            <a:r>
              <a:rPr lang="en-GB" sz="2000" b="1" dirty="0"/>
              <a:t>deductive </a:t>
            </a:r>
            <a:r>
              <a:rPr lang="en-GB" sz="2000" dirty="0"/>
              <a:t>or </a:t>
            </a:r>
            <a:r>
              <a:rPr lang="en-GB" sz="2000" b="1" dirty="0"/>
              <a:t>inductive</a:t>
            </a:r>
            <a:endParaRPr lang="en-GB" sz="2000" dirty="0"/>
          </a:p>
          <a:p>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buNone/>
            </a:pPr>
            <a:r>
              <a:rPr lang="en-GB" sz="2000" u="sng" dirty="0"/>
              <a:t>Deductive</a:t>
            </a:r>
            <a:r>
              <a:rPr lang="en-GB" sz="2000" dirty="0"/>
              <a:t> = Humans are mortal, Matthew is a human, therefore Matthew is </a:t>
            </a:r>
            <a:r>
              <a:rPr lang="en-GB" sz="2000" dirty="0" smtClean="0"/>
              <a:t>mortal</a:t>
            </a:r>
            <a:r>
              <a:rPr lang="en-GB" sz="2000" dirty="0"/>
              <a:t>.</a:t>
            </a:r>
          </a:p>
          <a:p>
            <a:pPr marL="0" indent="0">
              <a:buNone/>
            </a:pPr>
            <a:endParaRPr lang="en-GB" sz="2000" dirty="0"/>
          </a:p>
          <a:p>
            <a:pPr marL="0" indent="0">
              <a:buNone/>
            </a:pPr>
            <a:r>
              <a:rPr lang="en-GB" sz="2000" u="sng" dirty="0"/>
              <a:t>Inductive</a:t>
            </a:r>
            <a:r>
              <a:rPr lang="en-GB" sz="2000" dirty="0"/>
              <a:t> = I have dropped the ball 10 times, it has fallen to the ground 10 times, therefore in future when I drop the ball it will fall to the ground. </a:t>
            </a:r>
          </a:p>
          <a:p>
            <a:endParaRPr lang="en-GB" sz="2000" dirty="0"/>
          </a:p>
        </p:txBody>
      </p:sp>
      <p:pic>
        <p:nvPicPr>
          <p:cNvPr id="4" name="Picture 3">
            <a:extLst>
              <a:ext uri="{FF2B5EF4-FFF2-40B4-BE49-F238E27FC236}">
                <a16:creationId xmlns="" xmlns:a16="http://schemas.microsoft.com/office/drawing/2014/main" id="{2E980C73-9341-44FE-A5EB-BA29AF7025DC}"/>
              </a:ext>
            </a:extLst>
          </p:cNvPr>
          <p:cNvPicPr>
            <a:picLocks noChangeAspect="1"/>
          </p:cNvPicPr>
          <p:nvPr/>
        </p:nvPicPr>
        <p:blipFill>
          <a:blip r:embed="rId2"/>
          <a:stretch>
            <a:fillRect/>
          </a:stretch>
        </p:blipFill>
        <p:spPr>
          <a:xfrm>
            <a:off x="8906355" y="2614411"/>
            <a:ext cx="2813420" cy="1575515"/>
          </a:xfrm>
          <a:prstGeom prst="rect">
            <a:avLst/>
          </a:prstGeom>
        </p:spPr>
      </p:pic>
    </p:spTree>
    <p:extLst>
      <p:ext uri="{BB962C8B-B14F-4D97-AF65-F5344CB8AC3E}">
        <p14:creationId xmlns:p14="http://schemas.microsoft.com/office/powerpoint/2010/main" val="406005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FD1B0E-5F6F-4EF2-860A-4BD04AC797B0}"/>
              </a:ext>
            </a:extLst>
          </p:cNvPr>
          <p:cNvSpPr>
            <a:spLocks noGrp="1"/>
          </p:cNvSpPr>
          <p:nvPr>
            <p:ph type="title"/>
          </p:nvPr>
        </p:nvSpPr>
        <p:spPr/>
        <p:txBody>
          <a:bodyPr/>
          <a:lstStyle/>
          <a:p>
            <a:r>
              <a:rPr lang="en-GB" dirty="0"/>
              <a:t>So, in order to discover </a:t>
            </a:r>
            <a:r>
              <a:rPr lang="en-GB" i="1" dirty="0"/>
              <a:t>truth</a:t>
            </a:r>
            <a:r>
              <a:rPr lang="en-GB" dirty="0"/>
              <a:t> we use :</a:t>
            </a:r>
          </a:p>
        </p:txBody>
      </p:sp>
      <p:sp>
        <p:nvSpPr>
          <p:cNvPr id="3" name="Content Placeholder 2">
            <a:extLst>
              <a:ext uri="{FF2B5EF4-FFF2-40B4-BE49-F238E27FC236}">
                <a16:creationId xmlns="" xmlns:a16="http://schemas.microsoft.com/office/drawing/2014/main" id="{2C34C918-7938-449C-8689-97B130CBA2F0}"/>
              </a:ext>
            </a:extLst>
          </p:cNvPr>
          <p:cNvSpPr>
            <a:spLocks noGrp="1"/>
          </p:cNvSpPr>
          <p:nvPr>
            <p:ph idx="1"/>
          </p:nvPr>
        </p:nvSpPr>
        <p:spPr/>
        <p:txBody>
          <a:bodyPr>
            <a:normAutofit/>
          </a:bodyPr>
          <a:lstStyle/>
          <a:p>
            <a:r>
              <a:rPr lang="en-GB" sz="3200" dirty="0"/>
              <a:t>Our senses</a:t>
            </a:r>
          </a:p>
          <a:p>
            <a:r>
              <a:rPr lang="en-GB" sz="3200" dirty="0"/>
              <a:t>Deductive reasoning</a:t>
            </a:r>
          </a:p>
          <a:p>
            <a:r>
              <a:rPr lang="en-GB" sz="3200" dirty="0"/>
              <a:t>Inductive reasoning</a:t>
            </a:r>
          </a:p>
          <a:p>
            <a:endParaRPr lang="en-GB" dirty="0"/>
          </a:p>
          <a:p>
            <a:endParaRPr lang="en-GB" dirty="0"/>
          </a:p>
          <a:p>
            <a:endParaRPr lang="en-GB" dirty="0"/>
          </a:p>
          <a:p>
            <a:pPr marL="0" indent="0">
              <a:buNone/>
            </a:pPr>
            <a:r>
              <a:rPr lang="en-GB" sz="3200" b="1" dirty="0"/>
              <a:t>Are these reliable?</a:t>
            </a:r>
          </a:p>
          <a:p>
            <a:pPr marL="0" indent="0">
              <a:buNone/>
            </a:pPr>
            <a:endParaRPr lang="en-GB" sz="3200" b="1" dirty="0"/>
          </a:p>
          <a:p>
            <a:pPr marL="0" indent="0">
              <a:buNone/>
            </a:pPr>
            <a:endParaRPr lang="en-GB" sz="3200" b="1" dirty="0"/>
          </a:p>
        </p:txBody>
      </p:sp>
      <p:pic>
        <p:nvPicPr>
          <p:cNvPr id="4" name="Picture 3">
            <a:extLst>
              <a:ext uri="{FF2B5EF4-FFF2-40B4-BE49-F238E27FC236}">
                <a16:creationId xmlns="" xmlns:a16="http://schemas.microsoft.com/office/drawing/2014/main" id="{941A646F-9017-4BE7-9C4C-6227E8F0EB02}"/>
              </a:ext>
            </a:extLst>
          </p:cNvPr>
          <p:cNvPicPr>
            <a:picLocks noChangeAspect="1"/>
          </p:cNvPicPr>
          <p:nvPr/>
        </p:nvPicPr>
        <p:blipFill>
          <a:blip r:embed="rId2"/>
          <a:stretch>
            <a:fillRect/>
          </a:stretch>
        </p:blipFill>
        <p:spPr>
          <a:xfrm>
            <a:off x="7954028" y="2133600"/>
            <a:ext cx="3981580" cy="2328450"/>
          </a:xfrm>
          <a:prstGeom prst="rect">
            <a:avLst/>
          </a:prstGeom>
        </p:spPr>
      </p:pic>
    </p:spTree>
    <p:extLst>
      <p:ext uri="{BB962C8B-B14F-4D97-AF65-F5344CB8AC3E}">
        <p14:creationId xmlns:p14="http://schemas.microsoft.com/office/powerpoint/2010/main" val="10466900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7873CC-B909-4471-8953-17F070792A08}"/>
              </a:ext>
            </a:extLst>
          </p:cNvPr>
          <p:cNvSpPr>
            <a:spLocks noGrp="1"/>
          </p:cNvSpPr>
          <p:nvPr>
            <p:ph type="title"/>
          </p:nvPr>
        </p:nvSpPr>
        <p:spPr>
          <a:xfrm>
            <a:off x="2605451" y="174311"/>
            <a:ext cx="8911687" cy="1280890"/>
          </a:xfrm>
        </p:spPr>
        <p:txBody>
          <a:bodyPr/>
          <a:lstStyle/>
          <a:p>
            <a:r>
              <a:rPr lang="en-GB" dirty="0"/>
              <a:t>Problems with induction / deduction</a:t>
            </a:r>
          </a:p>
        </p:txBody>
      </p:sp>
      <p:sp>
        <p:nvSpPr>
          <p:cNvPr id="3" name="Content Placeholder 2">
            <a:extLst>
              <a:ext uri="{FF2B5EF4-FFF2-40B4-BE49-F238E27FC236}">
                <a16:creationId xmlns="" xmlns:a16="http://schemas.microsoft.com/office/drawing/2014/main" id="{3FAE8F53-3F14-4C15-9AD8-615B84F0D20A}"/>
              </a:ext>
            </a:extLst>
          </p:cNvPr>
          <p:cNvSpPr>
            <a:spLocks noGrp="1"/>
          </p:cNvSpPr>
          <p:nvPr>
            <p:ph idx="1"/>
          </p:nvPr>
        </p:nvSpPr>
        <p:spPr>
          <a:xfrm>
            <a:off x="2605450" y="814756"/>
            <a:ext cx="9294275" cy="5548466"/>
          </a:xfrm>
        </p:spPr>
        <p:txBody>
          <a:bodyPr>
            <a:normAutofit/>
          </a:bodyPr>
          <a:lstStyle/>
          <a:p>
            <a:r>
              <a:rPr lang="en-GB" sz="2400" dirty="0"/>
              <a:t>Deductive reasoning is a </a:t>
            </a:r>
            <a:r>
              <a:rPr lang="en-GB" sz="2400" b="1" dirty="0"/>
              <a:t>tautology</a:t>
            </a:r>
            <a:r>
              <a:rPr lang="en-GB" sz="2400" dirty="0"/>
              <a:t>; it tells us nothing new, it just restates what we understand by a linguistic term </a:t>
            </a:r>
            <a:r>
              <a:rPr lang="en-GB" sz="2400" dirty="0" err="1"/>
              <a:t>i.e</a:t>
            </a:r>
            <a:r>
              <a:rPr lang="en-GB" sz="2400" dirty="0"/>
              <a:t> “unmarried men are bachelors”</a:t>
            </a:r>
          </a:p>
          <a:p>
            <a:endParaRPr lang="en-GB" sz="2400" dirty="0"/>
          </a:p>
          <a:p>
            <a:r>
              <a:rPr lang="en-GB" sz="2400" dirty="0"/>
              <a:t>Inductive reasoning is proven wrong the first time something unexpected happens </a:t>
            </a:r>
            <a:r>
              <a:rPr lang="en-GB" sz="2400" dirty="0" err="1"/>
              <a:t>i.e</a:t>
            </a:r>
            <a:r>
              <a:rPr lang="en-GB" sz="2400" dirty="0"/>
              <a:t> All swans are white, and then we discover black swans in Australia..</a:t>
            </a:r>
          </a:p>
          <a:p>
            <a:endParaRPr lang="en-GB" sz="2400" dirty="0"/>
          </a:p>
          <a:p>
            <a:pPr marL="0" indent="0">
              <a:buNone/>
            </a:pPr>
            <a:r>
              <a:rPr lang="en-GB" sz="2400" dirty="0"/>
              <a:t>This is called the Problem of Induction, as suggested by philosopher David Hume</a:t>
            </a:r>
          </a:p>
        </p:txBody>
      </p:sp>
      <p:pic>
        <p:nvPicPr>
          <p:cNvPr id="6" name="Picture 5">
            <a:extLst>
              <a:ext uri="{FF2B5EF4-FFF2-40B4-BE49-F238E27FC236}">
                <a16:creationId xmlns="" xmlns:a16="http://schemas.microsoft.com/office/drawing/2014/main" id="{719D4BB2-DCC3-4AB4-BCFF-72748221D322}"/>
              </a:ext>
            </a:extLst>
          </p:cNvPr>
          <p:cNvPicPr>
            <a:picLocks noChangeAspect="1"/>
          </p:cNvPicPr>
          <p:nvPr/>
        </p:nvPicPr>
        <p:blipFill>
          <a:blip r:embed="rId2"/>
          <a:stretch>
            <a:fillRect/>
          </a:stretch>
        </p:blipFill>
        <p:spPr>
          <a:xfrm>
            <a:off x="8768219" y="4796291"/>
            <a:ext cx="3224908" cy="1893120"/>
          </a:xfrm>
          <a:prstGeom prst="rect">
            <a:avLst/>
          </a:prstGeom>
        </p:spPr>
      </p:pic>
      <p:pic>
        <p:nvPicPr>
          <p:cNvPr id="7" name="Picture 6">
            <a:extLst>
              <a:ext uri="{FF2B5EF4-FFF2-40B4-BE49-F238E27FC236}">
                <a16:creationId xmlns="" xmlns:a16="http://schemas.microsoft.com/office/drawing/2014/main" id="{6045F646-5FE4-4798-AD34-8E24A8984DC0}"/>
              </a:ext>
            </a:extLst>
          </p:cNvPr>
          <p:cNvPicPr>
            <a:picLocks noChangeAspect="1"/>
          </p:cNvPicPr>
          <p:nvPr/>
        </p:nvPicPr>
        <p:blipFill>
          <a:blip r:embed="rId3"/>
          <a:stretch>
            <a:fillRect/>
          </a:stretch>
        </p:blipFill>
        <p:spPr>
          <a:xfrm>
            <a:off x="283402" y="4022411"/>
            <a:ext cx="1905000" cy="2667000"/>
          </a:xfrm>
          <a:prstGeom prst="rect">
            <a:avLst/>
          </a:prstGeom>
        </p:spPr>
      </p:pic>
    </p:spTree>
    <p:extLst>
      <p:ext uri="{BB962C8B-B14F-4D97-AF65-F5344CB8AC3E}">
        <p14:creationId xmlns:p14="http://schemas.microsoft.com/office/powerpoint/2010/main" val="959278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DD8EFCE-A1CF-4726-90E4-6A1224C964E9}"/>
              </a:ext>
            </a:extLst>
          </p:cNvPr>
          <p:cNvSpPr>
            <a:spLocks noGrp="1"/>
          </p:cNvSpPr>
          <p:nvPr>
            <p:ph type="title"/>
          </p:nvPr>
        </p:nvSpPr>
        <p:spPr>
          <a:xfrm>
            <a:off x="2596327" y="135595"/>
            <a:ext cx="8911687" cy="1280890"/>
          </a:xfrm>
        </p:spPr>
        <p:txBody>
          <a:bodyPr/>
          <a:lstStyle/>
          <a:p>
            <a:r>
              <a:rPr lang="en-GB" dirty="0"/>
              <a:t>What about our senses?</a:t>
            </a:r>
          </a:p>
        </p:txBody>
      </p:sp>
      <p:sp>
        <p:nvSpPr>
          <p:cNvPr id="3" name="Content Placeholder 2">
            <a:extLst>
              <a:ext uri="{FF2B5EF4-FFF2-40B4-BE49-F238E27FC236}">
                <a16:creationId xmlns="" xmlns:a16="http://schemas.microsoft.com/office/drawing/2014/main" id="{46303455-7221-4273-845C-C640758E396D}"/>
              </a:ext>
            </a:extLst>
          </p:cNvPr>
          <p:cNvSpPr>
            <a:spLocks noGrp="1"/>
          </p:cNvSpPr>
          <p:nvPr>
            <p:ph idx="1"/>
          </p:nvPr>
        </p:nvSpPr>
        <p:spPr>
          <a:xfrm>
            <a:off x="2100697" y="776040"/>
            <a:ext cx="8915400" cy="5967058"/>
          </a:xfrm>
        </p:spPr>
        <p:txBody>
          <a:bodyPr>
            <a:normAutofit fontScale="92500" lnSpcReduction="10000"/>
          </a:bodyPr>
          <a:lstStyle/>
          <a:p>
            <a:pPr marL="0" indent="0">
              <a:buNone/>
            </a:pPr>
            <a:r>
              <a:rPr lang="en-GB" sz="2400" dirty="0"/>
              <a:t>Our senses can be easily misled, whether by hallucinations or dreams, or more physical causes such as colour-blindness, drug or alcohol intoxication.</a:t>
            </a:r>
          </a:p>
          <a:p>
            <a:endParaRPr lang="en-GB" sz="2400" dirty="0"/>
          </a:p>
          <a:p>
            <a:pPr marL="0" indent="0">
              <a:buNone/>
            </a:pPr>
            <a:r>
              <a:rPr lang="en-GB" sz="2400" b="1" dirty="0"/>
              <a:t>But our senses are the major means by which we interpret the world!</a:t>
            </a:r>
          </a:p>
          <a:p>
            <a:pPr marL="0" indent="0">
              <a:buNone/>
            </a:pPr>
            <a:endParaRPr lang="en-GB" sz="2400" dirty="0"/>
          </a:p>
          <a:p>
            <a:pPr marL="0" indent="0">
              <a:buNone/>
            </a:pPr>
            <a:r>
              <a:rPr lang="en-GB" sz="2400" dirty="0"/>
              <a:t>If our senses are giving us the wrong impression of the world, how would we know?</a:t>
            </a:r>
          </a:p>
          <a:p>
            <a:pPr marL="0" indent="0">
              <a:buNone/>
            </a:pPr>
            <a:r>
              <a:rPr lang="en-GB" sz="2400" dirty="0"/>
              <a:t>We could </a:t>
            </a:r>
            <a:r>
              <a:rPr lang="en-GB" sz="2400" b="1" u="sng" dirty="0"/>
              <a:t>ALWAYS BE WRONG, AND NOT KNOW UNTIL WE’RE CORRECTED, WHICH MIGHT NEVER HAPPEN</a:t>
            </a:r>
          </a:p>
          <a:p>
            <a:pPr marL="0" indent="0">
              <a:buNone/>
            </a:pPr>
            <a:endParaRPr lang="en-GB" sz="2400" b="1" u="sng" dirty="0"/>
          </a:p>
          <a:p>
            <a:pPr marL="0" indent="0">
              <a:buNone/>
            </a:pPr>
            <a:endParaRPr lang="en-GB" sz="2400" b="1" u="sng" dirty="0"/>
          </a:p>
          <a:p>
            <a:pPr marL="0" indent="0">
              <a:buNone/>
            </a:pPr>
            <a:endParaRPr lang="en-GB" sz="2400" dirty="0"/>
          </a:p>
          <a:p>
            <a:pPr marL="0" indent="0">
              <a:buNone/>
            </a:pPr>
            <a:r>
              <a:rPr lang="en-GB" sz="3200" b="1" dirty="0"/>
              <a:t>What’s happened to truth now?</a:t>
            </a:r>
          </a:p>
        </p:txBody>
      </p:sp>
      <p:pic>
        <p:nvPicPr>
          <p:cNvPr id="4" name="Picture 3">
            <a:extLst>
              <a:ext uri="{FF2B5EF4-FFF2-40B4-BE49-F238E27FC236}">
                <a16:creationId xmlns="" xmlns:a16="http://schemas.microsoft.com/office/drawing/2014/main" id="{17C1027A-0583-44B4-80B6-E636B9B990FA}"/>
              </a:ext>
            </a:extLst>
          </p:cNvPr>
          <p:cNvPicPr>
            <a:picLocks noChangeAspect="1"/>
          </p:cNvPicPr>
          <p:nvPr/>
        </p:nvPicPr>
        <p:blipFill>
          <a:blip r:embed="rId2"/>
          <a:stretch>
            <a:fillRect/>
          </a:stretch>
        </p:blipFill>
        <p:spPr>
          <a:xfrm>
            <a:off x="8331598" y="4584527"/>
            <a:ext cx="3618230" cy="1908051"/>
          </a:xfrm>
          <a:prstGeom prst="rect">
            <a:avLst/>
          </a:prstGeom>
        </p:spPr>
      </p:pic>
    </p:spTree>
    <p:extLst>
      <p:ext uri="{BB962C8B-B14F-4D97-AF65-F5344CB8AC3E}">
        <p14:creationId xmlns:p14="http://schemas.microsoft.com/office/powerpoint/2010/main" val="2199669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71FF305-9611-4E2A-80A1-DD2E23B371ED}"/>
              </a:ext>
            </a:extLst>
          </p:cNvPr>
          <p:cNvSpPr>
            <a:spLocks noGrp="1"/>
          </p:cNvSpPr>
          <p:nvPr>
            <p:ph type="title"/>
          </p:nvPr>
        </p:nvSpPr>
        <p:spPr>
          <a:xfrm>
            <a:off x="2548164" y="207096"/>
            <a:ext cx="8911687" cy="1280890"/>
          </a:xfrm>
        </p:spPr>
        <p:txBody>
          <a:bodyPr/>
          <a:lstStyle/>
          <a:p>
            <a:r>
              <a:rPr lang="en-GB" dirty="0"/>
              <a:t>So induction and deduction are flawed, and my senses are unreliable..</a:t>
            </a:r>
          </a:p>
        </p:txBody>
      </p:sp>
      <p:sp>
        <p:nvSpPr>
          <p:cNvPr id="3" name="Content Placeholder 2">
            <a:extLst>
              <a:ext uri="{FF2B5EF4-FFF2-40B4-BE49-F238E27FC236}">
                <a16:creationId xmlns="" xmlns:a16="http://schemas.microsoft.com/office/drawing/2014/main" id="{71F30454-FB48-4821-971E-B4D12249CB7F}"/>
              </a:ext>
            </a:extLst>
          </p:cNvPr>
          <p:cNvSpPr>
            <a:spLocks noGrp="1"/>
          </p:cNvSpPr>
          <p:nvPr>
            <p:ph idx="1"/>
          </p:nvPr>
        </p:nvSpPr>
        <p:spPr>
          <a:xfrm>
            <a:off x="2548164" y="1487986"/>
            <a:ext cx="8915400" cy="3777622"/>
          </a:xfrm>
        </p:spPr>
        <p:txBody>
          <a:bodyPr>
            <a:normAutofit/>
          </a:bodyPr>
          <a:lstStyle/>
          <a:p>
            <a:pPr marL="0" indent="0">
              <a:buNone/>
            </a:pPr>
            <a:r>
              <a:rPr lang="en-GB" sz="2400" dirty="0"/>
              <a:t>Then how can I reach Truth? Knowledge? Reality</a:t>
            </a:r>
            <a:r>
              <a:rPr lang="en-GB" sz="2400" dirty="0" smtClean="0"/>
              <a:t>?</a:t>
            </a:r>
          </a:p>
          <a:p>
            <a:pPr marL="0" indent="0">
              <a:buNone/>
            </a:pPr>
            <a:endParaRPr lang="en-GB" sz="2400" dirty="0"/>
          </a:p>
          <a:p>
            <a:pPr marL="0" indent="0">
              <a:buNone/>
            </a:pPr>
            <a:r>
              <a:rPr lang="en-GB" sz="2400" dirty="0" smtClean="0"/>
              <a:t> </a:t>
            </a:r>
            <a:r>
              <a:rPr lang="en-GB" sz="2400" dirty="0"/>
              <a:t>Perhaps science offers truth! Or the truths of mathematics, geometry</a:t>
            </a:r>
            <a:r>
              <a:rPr lang="en-GB" sz="2400" dirty="0" smtClean="0"/>
              <a:t>..</a:t>
            </a:r>
            <a:endParaRPr lang="en-GB" sz="2400" dirty="0"/>
          </a:p>
          <a:p>
            <a:pPr marL="0" indent="0">
              <a:buNone/>
            </a:pPr>
            <a:r>
              <a:rPr lang="en-GB" sz="2400" dirty="0"/>
              <a:t>A triangle always has 3 sides, all the angles always add up to 180 degrees..</a:t>
            </a:r>
          </a:p>
          <a:p>
            <a:pPr marL="0" indent="0">
              <a:buNone/>
            </a:pPr>
            <a:r>
              <a:rPr lang="en-GB" sz="2400" dirty="0"/>
              <a:t>2+2=4, this cannot be otherwise (unless you’ve got “alternative maths</a:t>
            </a:r>
            <a:r>
              <a:rPr lang="en-GB" sz="2400" dirty="0" smtClean="0"/>
              <a:t>”..)</a:t>
            </a:r>
            <a:endParaRPr lang="en-GB" sz="2400" dirty="0"/>
          </a:p>
          <a:p>
            <a:endParaRPr lang="en-GB" sz="2400" dirty="0"/>
          </a:p>
          <a:p>
            <a:endParaRPr lang="en-GB" sz="2400" dirty="0"/>
          </a:p>
        </p:txBody>
      </p:sp>
      <p:pic>
        <p:nvPicPr>
          <p:cNvPr id="4" name="Picture 3">
            <a:extLst>
              <a:ext uri="{FF2B5EF4-FFF2-40B4-BE49-F238E27FC236}">
                <a16:creationId xmlns="" xmlns:a16="http://schemas.microsoft.com/office/drawing/2014/main" id="{243567A5-70BF-4E96-BACF-A3E86729D0BC}"/>
              </a:ext>
            </a:extLst>
          </p:cNvPr>
          <p:cNvPicPr>
            <a:picLocks noChangeAspect="1"/>
          </p:cNvPicPr>
          <p:nvPr/>
        </p:nvPicPr>
        <p:blipFill>
          <a:blip r:embed="rId2"/>
          <a:stretch>
            <a:fillRect/>
          </a:stretch>
        </p:blipFill>
        <p:spPr>
          <a:xfrm>
            <a:off x="5154706" y="5149640"/>
            <a:ext cx="3384178" cy="1586720"/>
          </a:xfrm>
          <a:prstGeom prst="rect">
            <a:avLst/>
          </a:prstGeom>
        </p:spPr>
      </p:pic>
    </p:spTree>
    <p:extLst>
      <p:ext uri="{BB962C8B-B14F-4D97-AF65-F5344CB8AC3E}">
        <p14:creationId xmlns:p14="http://schemas.microsoft.com/office/powerpoint/2010/main" val="214050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7FFD6DF-9BD9-4469-A289-3F94F2606852}"/>
              </a:ext>
            </a:extLst>
          </p:cNvPr>
          <p:cNvSpPr>
            <a:spLocks noGrp="1"/>
          </p:cNvSpPr>
          <p:nvPr>
            <p:ph type="title"/>
          </p:nvPr>
        </p:nvSpPr>
        <p:spPr>
          <a:xfrm>
            <a:off x="2596638" y="572309"/>
            <a:ext cx="8911687" cy="1280890"/>
          </a:xfrm>
        </p:spPr>
        <p:txBody>
          <a:bodyPr>
            <a:normAutofit/>
          </a:bodyPr>
          <a:lstStyle/>
          <a:p>
            <a:r>
              <a:rPr lang="en-GB" dirty="0" smtClean="0"/>
              <a:t>Is Science objective?</a:t>
            </a:r>
            <a:endParaRPr lang="en-GB" dirty="0"/>
          </a:p>
        </p:txBody>
      </p:sp>
      <p:sp>
        <p:nvSpPr>
          <p:cNvPr id="3" name="Content Placeholder 2">
            <a:extLst>
              <a:ext uri="{FF2B5EF4-FFF2-40B4-BE49-F238E27FC236}">
                <a16:creationId xmlns="" xmlns:a16="http://schemas.microsoft.com/office/drawing/2014/main" id="{4A3B41A6-6AA3-4643-9F93-5642220C5D5A}"/>
              </a:ext>
            </a:extLst>
          </p:cNvPr>
          <p:cNvSpPr>
            <a:spLocks noGrp="1"/>
          </p:cNvSpPr>
          <p:nvPr>
            <p:ph idx="1"/>
          </p:nvPr>
        </p:nvSpPr>
        <p:spPr>
          <a:xfrm>
            <a:off x="2592925" y="1406443"/>
            <a:ext cx="8915400" cy="3777622"/>
          </a:xfrm>
        </p:spPr>
        <p:txBody>
          <a:bodyPr>
            <a:normAutofit/>
          </a:bodyPr>
          <a:lstStyle/>
          <a:p>
            <a:pPr marL="0" indent="0">
              <a:buNone/>
            </a:pPr>
            <a:r>
              <a:rPr lang="en-GB" sz="2000" dirty="0" smtClean="0"/>
              <a:t>Major scientific </a:t>
            </a:r>
            <a:r>
              <a:rPr lang="en-GB" sz="2000" dirty="0"/>
              <a:t>changes in world view have included (in chronological order);</a:t>
            </a:r>
          </a:p>
          <a:p>
            <a:r>
              <a:rPr lang="en-GB" sz="2000" dirty="0"/>
              <a:t> Plato, Aristotle, Ptolemy, St Thomas Aquinas, Nicolaus Copernicus, </a:t>
            </a:r>
            <a:r>
              <a:rPr lang="en-GB" sz="2000" dirty="0" err="1"/>
              <a:t>Tycho</a:t>
            </a:r>
            <a:r>
              <a:rPr lang="en-GB" sz="2000" dirty="0"/>
              <a:t> Brahe, Johannes Kepler, Galileo, Isaac Newton, Pierre Laplace, Charles Darwin, Pierre Teilhard de Chardin, Albert Einstein, Steady-state theory, Quantum theory, Big Bang theory..</a:t>
            </a:r>
          </a:p>
          <a:p>
            <a:endParaRPr lang="en-GB" sz="2000" dirty="0"/>
          </a:p>
          <a:p>
            <a:pPr marL="0" indent="0">
              <a:buNone/>
            </a:pPr>
            <a:r>
              <a:rPr lang="en-GB" sz="2400" dirty="0"/>
              <a:t>So is science really an objective study of the universe? Or is it just a prevailing trend at the time? And does it give us any </a:t>
            </a:r>
            <a:r>
              <a:rPr lang="en-GB" sz="2400" b="1" dirty="0"/>
              <a:t>truth?</a:t>
            </a:r>
            <a:endParaRPr lang="en-GB" sz="2400" dirty="0"/>
          </a:p>
        </p:txBody>
      </p:sp>
      <p:pic>
        <p:nvPicPr>
          <p:cNvPr id="4" name="Picture 3">
            <a:extLst>
              <a:ext uri="{FF2B5EF4-FFF2-40B4-BE49-F238E27FC236}">
                <a16:creationId xmlns="" xmlns:a16="http://schemas.microsoft.com/office/drawing/2014/main" id="{C4F68E88-09CC-4101-AD0F-89C661B11B50}"/>
              </a:ext>
            </a:extLst>
          </p:cNvPr>
          <p:cNvPicPr>
            <a:picLocks noChangeAspect="1"/>
          </p:cNvPicPr>
          <p:nvPr/>
        </p:nvPicPr>
        <p:blipFill>
          <a:blip r:embed="rId2"/>
          <a:stretch>
            <a:fillRect/>
          </a:stretch>
        </p:blipFill>
        <p:spPr>
          <a:xfrm>
            <a:off x="243084" y="5184065"/>
            <a:ext cx="2625376" cy="1575225"/>
          </a:xfrm>
          <a:prstGeom prst="rect">
            <a:avLst/>
          </a:prstGeom>
        </p:spPr>
      </p:pic>
      <p:pic>
        <p:nvPicPr>
          <p:cNvPr id="5" name="Picture 4">
            <a:extLst>
              <a:ext uri="{FF2B5EF4-FFF2-40B4-BE49-F238E27FC236}">
                <a16:creationId xmlns="" xmlns:a16="http://schemas.microsoft.com/office/drawing/2014/main" id="{4A371FED-F58B-4F32-9E7A-0A13D3F21C9D}"/>
              </a:ext>
            </a:extLst>
          </p:cNvPr>
          <p:cNvPicPr>
            <a:picLocks noChangeAspect="1"/>
          </p:cNvPicPr>
          <p:nvPr/>
        </p:nvPicPr>
        <p:blipFill>
          <a:blip r:embed="rId3"/>
          <a:stretch>
            <a:fillRect/>
          </a:stretch>
        </p:blipFill>
        <p:spPr>
          <a:xfrm>
            <a:off x="7979079" y="4891849"/>
            <a:ext cx="3860496" cy="1816704"/>
          </a:xfrm>
          <a:prstGeom prst="rect">
            <a:avLst/>
          </a:prstGeom>
        </p:spPr>
      </p:pic>
      <p:sp>
        <p:nvSpPr>
          <p:cNvPr id="6" name="TextBox 5"/>
          <p:cNvSpPr txBox="1"/>
          <p:nvPr/>
        </p:nvSpPr>
        <p:spPr>
          <a:xfrm>
            <a:off x="3237470" y="5910657"/>
            <a:ext cx="4629665" cy="646331"/>
          </a:xfrm>
          <a:prstGeom prst="rect">
            <a:avLst/>
          </a:prstGeom>
          <a:noFill/>
        </p:spPr>
        <p:txBody>
          <a:bodyPr wrap="square" rtlCol="0">
            <a:spAutoFit/>
          </a:bodyPr>
          <a:lstStyle/>
          <a:p>
            <a:r>
              <a:rPr lang="en-GB" dirty="0" smtClean="0"/>
              <a:t>What about Thomas Kuhn and ‘Kuhn Loss’? Karl Popper and Falsification?</a:t>
            </a:r>
            <a:endParaRPr lang="en-GB" dirty="0"/>
          </a:p>
        </p:txBody>
      </p:sp>
    </p:spTree>
    <p:extLst>
      <p:ext uri="{BB962C8B-B14F-4D97-AF65-F5344CB8AC3E}">
        <p14:creationId xmlns:p14="http://schemas.microsoft.com/office/powerpoint/2010/main" val="398705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7F2226-A7DE-44AF-8195-E357A91DDF4F}"/>
              </a:ext>
            </a:extLst>
          </p:cNvPr>
          <p:cNvSpPr>
            <a:spLocks noGrp="1"/>
          </p:cNvSpPr>
          <p:nvPr>
            <p:ph type="title"/>
          </p:nvPr>
        </p:nvSpPr>
        <p:spPr>
          <a:xfrm>
            <a:off x="2567873" y="148121"/>
            <a:ext cx="8911687" cy="1280890"/>
          </a:xfrm>
        </p:spPr>
        <p:txBody>
          <a:bodyPr/>
          <a:lstStyle/>
          <a:p>
            <a:r>
              <a:rPr lang="en-GB" dirty="0"/>
              <a:t>All this effort to undermine truth!</a:t>
            </a:r>
          </a:p>
        </p:txBody>
      </p:sp>
      <p:sp>
        <p:nvSpPr>
          <p:cNvPr id="3" name="Content Placeholder 2">
            <a:extLst>
              <a:ext uri="{FF2B5EF4-FFF2-40B4-BE49-F238E27FC236}">
                <a16:creationId xmlns="" xmlns:a16="http://schemas.microsoft.com/office/drawing/2014/main" id="{B468512B-9B47-4840-8DFA-D0D69A3FE750}"/>
              </a:ext>
            </a:extLst>
          </p:cNvPr>
          <p:cNvSpPr>
            <a:spLocks noGrp="1"/>
          </p:cNvSpPr>
          <p:nvPr>
            <p:ph idx="1"/>
          </p:nvPr>
        </p:nvSpPr>
        <p:spPr>
          <a:xfrm>
            <a:off x="2279910" y="788566"/>
            <a:ext cx="8915400" cy="3777622"/>
          </a:xfrm>
        </p:spPr>
        <p:txBody>
          <a:bodyPr>
            <a:normAutofit fontScale="92500"/>
          </a:bodyPr>
          <a:lstStyle/>
          <a:p>
            <a:r>
              <a:rPr lang="en-GB" sz="2400" dirty="0"/>
              <a:t>So perhaps we are then </a:t>
            </a:r>
            <a:r>
              <a:rPr lang="en-GB" sz="2400" b="1" dirty="0"/>
              <a:t>POST-TRUTH, </a:t>
            </a:r>
            <a:r>
              <a:rPr lang="en-GB" sz="2400" dirty="0"/>
              <a:t>maybe truth is subjective, maybe we are sceptical, ironic, cynical and rejecting the old ideas of universal truth: We are post-modern!</a:t>
            </a:r>
          </a:p>
          <a:p>
            <a:endParaRPr lang="en-GB" sz="2400" dirty="0"/>
          </a:p>
          <a:p>
            <a:pPr marL="0" indent="0">
              <a:buNone/>
            </a:pPr>
            <a:r>
              <a:rPr lang="en-GB" sz="2400" dirty="0"/>
              <a:t>Post-modern = rejecting traditional concepts of moral absolutism, objective reality, universal truth</a:t>
            </a:r>
          </a:p>
          <a:p>
            <a:endParaRPr lang="en-GB" sz="2400" dirty="0"/>
          </a:p>
          <a:p>
            <a:pPr marL="0" indent="0">
              <a:buNone/>
            </a:pPr>
            <a:r>
              <a:rPr lang="en-GB" sz="2400" dirty="0"/>
              <a:t>Perhaps Trump and Conway are very post-modern? Very Post-truth?</a:t>
            </a:r>
          </a:p>
        </p:txBody>
      </p:sp>
      <p:pic>
        <p:nvPicPr>
          <p:cNvPr id="4" name="Picture 3">
            <a:extLst>
              <a:ext uri="{FF2B5EF4-FFF2-40B4-BE49-F238E27FC236}">
                <a16:creationId xmlns="" xmlns:a16="http://schemas.microsoft.com/office/drawing/2014/main" id="{E414EAF0-4FA4-41C4-AEC2-D25ABE77E5FA}"/>
              </a:ext>
            </a:extLst>
          </p:cNvPr>
          <p:cNvPicPr>
            <a:picLocks noChangeAspect="1"/>
          </p:cNvPicPr>
          <p:nvPr/>
        </p:nvPicPr>
        <p:blipFill>
          <a:blip r:embed="rId2"/>
          <a:stretch>
            <a:fillRect/>
          </a:stretch>
        </p:blipFill>
        <p:spPr>
          <a:xfrm>
            <a:off x="4459265" y="4566188"/>
            <a:ext cx="3955440" cy="2224935"/>
          </a:xfrm>
          <a:prstGeom prst="rect">
            <a:avLst/>
          </a:prstGeom>
        </p:spPr>
      </p:pic>
    </p:spTree>
    <p:extLst>
      <p:ext uri="{BB962C8B-B14F-4D97-AF65-F5344CB8AC3E}">
        <p14:creationId xmlns:p14="http://schemas.microsoft.com/office/powerpoint/2010/main" val="570938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7CEF43D-C4E7-4F29-8F64-1AB1FB664A54}"/>
              </a:ext>
            </a:extLst>
          </p:cNvPr>
          <p:cNvSpPr>
            <a:spLocks noGrp="1"/>
          </p:cNvSpPr>
          <p:nvPr>
            <p:ph type="title"/>
          </p:nvPr>
        </p:nvSpPr>
        <p:spPr>
          <a:xfrm>
            <a:off x="3770371" y="1374629"/>
            <a:ext cx="8911687" cy="1280890"/>
          </a:xfrm>
        </p:spPr>
        <p:txBody>
          <a:bodyPr/>
          <a:lstStyle/>
          <a:p>
            <a:r>
              <a:rPr lang="en-GB" dirty="0"/>
              <a:t>Post-truth Politics</a:t>
            </a:r>
          </a:p>
        </p:txBody>
      </p:sp>
      <p:pic>
        <p:nvPicPr>
          <p:cNvPr id="4" name="Picture 3">
            <a:extLst>
              <a:ext uri="{FF2B5EF4-FFF2-40B4-BE49-F238E27FC236}">
                <a16:creationId xmlns="" xmlns:a16="http://schemas.microsoft.com/office/drawing/2014/main" id="{F80C2254-0734-44B6-8D6F-6FB6817CD5AD}"/>
              </a:ext>
            </a:extLst>
          </p:cNvPr>
          <p:cNvPicPr>
            <a:picLocks noChangeAspect="1"/>
          </p:cNvPicPr>
          <p:nvPr/>
        </p:nvPicPr>
        <p:blipFill>
          <a:blip r:embed="rId2"/>
          <a:stretch>
            <a:fillRect/>
          </a:stretch>
        </p:blipFill>
        <p:spPr>
          <a:xfrm>
            <a:off x="354718" y="2542784"/>
            <a:ext cx="5573954" cy="4195645"/>
          </a:xfrm>
          <a:prstGeom prst="rect">
            <a:avLst/>
          </a:prstGeom>
        </p:spPr>
      </p:pic>
      <p:pic>
        <p:nvPicPr>
          <p:cNvPr id="5" name="Picture 4">
            <a:extLst>
              <a:ext uri="{FF2B5EF4-FFF2-40B4-BE49-F238E27FC236}">
                <a16:creationId xmlns="" xmlns:a16="http://schemas.microsoft.com/office/drawing/2014/main" id="{0D22D78D-D3AF-4831-8864-3B13A3712A3B}"/>
              </a:ext>
            </a:extLst>
          </p:cNvPr>
          <p:cNvPicPr>
            <a:picLocks noChangeAspect="1"/>
          </p:cNvPicPr>
          <p:nvPr/>
        </p:nvPicPr>
        <p:blipFill>
          <a:blip r:embed="rId3"/>
          <a:stretch>
            <a:fillRect/>
          </a:stretch>
        </p:blipFill>
        <p:spPr>
          <a:xfrm>
            <a:off x="6134506" y="2655519"/>
            <a:ext cx="5924275" cy="4202482"/>
          </a:xfrm>
          <a:prstGeom prst="rect">
            <a:avLst/>
          </a:prstGeom>
        </p:spPr>
      </p:pic>
    </p:spTree>
    <p:extLst>
      <p:ext uri="{BB962C8B-B14F-4D97-AF65-F5344CB8AC3E}">
        <p14:creationId xmlns:p14="http://schemas.microsoft.com/office/powerpoint/2010/main" val="7180944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E365C3-209B-43B0-9027-2CEF7A7D6F3D}"/>
              </a:ext>
            </a:extLst>
          </p:cNvPr>
          <p:cNvSpPr>
            <a:spLocks noGrp="1"/>
          </p:cNvSpPr>
          <p:nvPr>
            <p:ph type="title"/>
          </p:nvPr>
        </p:nvSpPr>
        <p:spPr/>
        <p:txBody>
          <a:bodyPr/>
          <a:lstStyle/>
          <a:p>
            <a:r>
              <a:rPr lang="en-GB" dirty="0"/>
              <a:t>What are some of the causes of Post-truth society?</a:t>
            </a:r>
          </a:p>
        </p:txBody>
      </p:sp>
      <p:sp>
        <p:nvSpPr>
          <p:cNvPr id="3" name="Content Placeholder 2">
            <a:extLst>
              <a:ext uri="{FF2B5EF4-FFF2-40B4-BE49-F238E27FC236}">
                <a16:creationId xmlns="" xmlns:a16="http://schemas.microsoft.com/office/drawing/2014/main" id="{85303F69-683C-46BE-AD59-7EE3453678B1}"/>
              </a:ext>
            </a:extLst>
          </p:cNvPr>
          <p:cNvSpPr>
            <a:spLocks noGrp="1"/>
          </p:cNvSpPr>
          <p:nvPr>
            <p:ph idx="1"/>
          </p:nvPr>
        </p:nvSpPr>
        <p:spPr>
          <a:xfrm>
            <a:off x="2228265" y="2037347"/>
            <a:ext cx="8915400" cy="4630455"/>
          </a:xfrm>
        </p:spPr>
        <p:txBody>
          <a:bodyPr>
            <a:normAutofit/>
          </a:bodyPr>
          <a:lstStyle/>
          <a:p>
            <a:r>
              <a:rPr lang="en-GB" sz="3200" dirty="0" smtClean="0"/>
              <a:t>War (conflict more broadly)</a:t>
            </a:r>
            <a:endParaRPr lang="en-GB" sz="3200" dirty="0"/>
          </a:p>
          <a:p>
            <a:r>
              <a:rPr lang="en-GB" sz="3200" dirty="0"/>
              <a:t>Freedom of information</a:t>
            </a:r>
          </a:p>
          <a:p>
            <a:r>
              <a:rPr lang="en-GB" sz="3200" dirty="0"/>
              <a:t>Ease of information and communication</a:t>
            </a:r>
          </a:p>
          <a:p>
            <a:r>
              <a:rPr lang="en-GB" sz="3200" dirty="0"/>
              <a:t>Conspiracy theory</a:t>
            </a:r>
          </a:p>
          <a:p>
            <a:r>
              <a:rPr lang="en-GB" sz="3200" dirty="0"/>
              <a:t>An evolving </a:t>
            </a:r>
            <a:r>
              <a:rPr lang="en-GB" sz="3200" i="1" dirty="0"/>
              <a:t>zeitgeist</a:t>
            </a:r>
            <a:endParaRPr lang="en-GB" sz="3200" dirty="0"/>
          </a:p>
          <a:p>
            <a:r>
              <a:rPr lang="en-GB" sz="3200" dirty="0"/>
              <a:t>Subjectivism, or relativism (your opinion is as good as mine!)</a:t>
            </a:r>
          </a:p>
          <a:p>
            <a:endParaRPr lang="en-GB" sz="3200" dirty="0"/>
          </a:p>
        </p:txBody>
      </p:sp>
      <p:sp>
        <p:nvSpPr>
          <p:cNvPr id="5" name="AutoShape 2" descr="Image result for the first casualty in war is">
            <a:extLst>
              <a:ext uri="{FF2B5EF4-FFF2-40B4-BE49-F238E27FC236}">
                <a16:creationId xmlns="" xmlns:a16="http://schemas.microsoft.com/office/drawing/2014/main" id="{9C032C13-8D3C-4D95-AB91-D2BFD80D49E9}"/>
              </a:ext>
            </a:extLst>
          </p:cNvPr>
          <p:cNvSpPr>
            <a:spLocks noChangeAspect="1" noChangeArrowheads="1"/>
          </p:cNvSpPr>
          <p:nvPr/>
        </p:nvSpPr>
        <p:spPr bwMode="auto">
          <a:xfrm>
            <a:off x="2600325" y="1785938"/>
            <a:ext cx="6991350" cy="3286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 xmlns:a16="http://schemas.microsoft.com/office/drawing/2014/main" id="{5D507CE1-8B2A-4181-A9E9-197C5C62993F}"/>
              </a:ext>
            </a:extLst>
          </p:cNvPr>
          <p:cNvPicPr>
            <a:picLocks noChangeAspect="1"/>
          </p:cNvPicPr>
          <p:nvPr/>
        </p:nvPicPr>
        <p:blipFill>
          <a:blip r:embed="rId2"/>
          <a:stretch>
            <a:fillRect/>
          </a:stretch>
        </p:blipFill>
        <p:spPr>
          <a:xfrm>
            <a:off x="8166969" y="1466710"/>
            <a:ext cx="3888787" cy="1831417"/>
          </a:xfrm>
          <a:prstGeom prst="rect">
            <a:avLst/>
          </a:prstGeom>
        </p:spPr>
      </p:pic>
    </p:spTree>
    <p:extLst>
      <p:ext uri="{BB962C8B-B14F-4D97-AF65-F5344CB8AC3E}">
        <p14:creationId xmlns:p14="http://schemas.microsoft.com/office/powerpoint/2010/main" val="393646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C44183E-3A6B-4106-A99D-6AB979F811D4}"/>
              </a:ext>
            </a:extLst>
          </p:cNvPr>
          <p:cNvSpPr>
            <a:spLocks noGrp="1"/>
          </p:cNvSpPr>
          <p:nvPr>
            <p:ph type="title"/>
          </p:nvPr>
        </p:nvSpPr>
        <p:spPr>
          <a:xfrm>
            <a:off x="2592925" y="120711"/>
            <a:ext cx="8911687" cy="1280890"/>
          </a:xfrm>
        </p:spPr>
        <p:txBody>
          <a:bodyPr/>
          <a:lstStyle/>
          <a:p>
            <a:r>
              <a:rPr lang="en-GB" dirty="0"/>
              <a:t>What does it mean to be Post-Truth?</a:t>
            </a:r>
          </a:p>
        </p:txBody>
      </p:sp>
      <p:sp>
        <p:nvSpPr>
          <p:cNvPr id="3" name="Content Placeholder 2">
            <a:extLst>
              <a:ext uri="{FF2B5EF4-FFF2-40B4-BE49-F238E27FC236}">
                <a16:creationId xmlns="" xmlns:a16="http://schemas.microsoft.com/office/drawing/2014/main" id="{C1F1DF77-618A-4C4C-B605-DCF8045157C5}"/>
              </a:ext>
            </a:extLst>
          </p:cNvPr>
          <p:cNvSpPr>
            <a:spLocks noGrp="1"/>
          </p:cNvSpPr>
          <p:nvPr>
            <p:ph idx="1"/>
          </p:nvPr>
        </p:nvSpPr>
        <p:spPr>
          <a:xfrm>
            <a:off x="2589212" y="1018783"/>
            <a:ext cx="8915400" cy="3777622"/>
          </a:xfrm>
        </p:spPr>
        <p:txBody>
          <a:bodyPr>
            <a:normAutofit lnSpcReduction="10000"/>
          </a:bodyPr>
          <a:lstStyle/>
          <a:p>
            <a:r>
              <a:rPr lang="en-GB" sz="2000" dirty="0"/>
              <a:t>Post-Truth has now been added to the Oxford Dictionary; due in part to the coverage it received with regards to the Brexit campaigns and President Trump</a:t>
            </a:r>
          </a:p>
          <a:p>
            <a:endParaRPr lang="en-GB" sz="2000" dirty="0"/>
          </a:p>
          <a:p>
            <a:r>
              <a:rPr lang="en-GB" sz="2000" dirty="0"/>
              <a:t>A defining trait of post-truth politics is that campaigners continue to repeat their talking points, even if these are found to be untrue by the media or independent experts (“we have had enough of experts”)</a:t>
            </a:r>
          </a:p>
          <a:p>
            <a:endParaRPr lang="en-GB" sz="2000" dirty="0"/>
          </a:p>
          <a:p>
            <a:pPr marL="0" indent="0">
              <a:buNone/>
            </a:pPr>
            <a:r>
              <a:rPr lang="en-GB" sz="2000" dirty="0"/>
              <a:t>“Yeah, well, you can prove anything with </a:t>
            </a:r>
            <a:r>
              <a:rPr lang="en-GB" sz="2000" i="1" dirty="0"/>
              <a:t>facts </a:t>
            </a:r>
            <a:r>
              <a:rPr lang="en-GB" sz="2000" dirty="0"/>
              <a:t>though can’t you?” – from Stewart Lee</a:t>
            </a:r>
          </a:p>
        </p:txBody>
      </p:sp>
      <p:pic>
        <p:nvPicPr>
          <p:cNvPr id="4" name="Picture 3">
            <a:extLst>
              <a:ext uri="{FF2B5EF4-FFF2-40B4-BE49-F238E27FC236}">
                <a16:creationId xmlns="" xmlns:a16="http://schemas.microsoft.com/office/drawing/2014/main" id="{E55E1E9B-3C4E-4E49-BDF2-A170AA7D9760}"/>
              </a:ext>
            </a:extLst>
          </p:cNvPr>
          <p:cNvPicPr>
            <a:picLocks noChangeAspect="1"/>
          </p:cNvPicPr>
          <p:nvPr/>
        </p:nvPicPr>
        <p:blipFill>
          <a:blip r:embed="rId2"/>
          <a:stretch>
            <a:fillRect/>
          </a:stretch>
        </p:blipFill>
        <p:spPr>
          <a:xfrm>
            <a:off x="7966553" y="4509500"/>
            <a:ext cx="3538059" cy="2189174"/>
          </a:xfrm>
          <a:prstGeom prst="rect">
            <a:avLst/>
          </a:prstGeom>
        </p:spPr>
      </p:pic>
      <p:pic>
        <p:nvPicPr>
          <p:cNvPr id="7" name="Picture 6">
            <a:extLst>
              <a:ext uri="{FF2B5EF4-FFF2-40B4-BE49-F238E27FC236}">
                <a16:creationId xmlns="" xmlns:a16="http://schemas.microsoft.com/office/drawing/2014/main" id="{031F59CA-F0D2-4666-8C17-E4BF481C2269}"/>
              </a:ext>
            </a:extLst>
          </p:cNvPr>
          <p:cNvPicPr>
            <a:picLocks noChangeAspect="1"/>
          </p:cNvPicPr>
          <p:nvPr/>
        </p:nvPicPr>
        <p:blipFill>
          <a:blip r:embed="rId3"/>
          <a:stretch>
            <a:fillRect/>
          </a:stretch>
        </p:blipFill>
        <p:spPr>
          <a:xfrm>
            <a:off x="338202" y="4621974"/>
            <a:ext cx="3770335" cy="2076700"/>
          </a:xfrm>
          <a:prstGeom prst="rect">
            <a:avLst/>
          </a:prstGeom>
        </p:spPr>
      </p:pic>
    </p:spTree>
    <p:extLst>
      <p:ext uri="{BB962C8B-B14F-4D97-AF65-F5344CB8AC3E}">
        <p14:creationId xmlns:p14="http://schemas.microsoft.com/office/powerpoint/2010/main" val="2869850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B67E6543-5B35-4796-AB4C-533BA2A1A1C7}"/>
              </a:ext>
            </a:extLst>
          </p:cNvPr>
          <p:cNvPicPr>
            <a:picLocks noChangeAspect="1"/>
          </p:cNvPicPr>
          <p:nvPr/>
        </p:nvPicPr>
        <p:blipFill>
          <a:blip r:embed="rId2"/>
          <a:stretch>
            <a:fillRect/>
          </a:stretch>
        </p:blipFill>
        <p:spPr>
          <a:xfrm>
            <a:off x="3141055" y="424109"/>
            <a:ext cx="7153673" cy="2056044"/>
          </a:xfrm>
          <a:prstGeom prst="rect">
            <a:avLst/>
          </a:prstGeom>
        </p:spPr>
      </p:pic>
      <p:sp>
        <p:nvSpPr>
          <p:cNvPr id="5" name="TextBox 4">
            <a:extLst>
              <a:ext uri="{FF2B5EF4-FFF2-40B4-BE49-F238E27FC236}">
                <a16:creationId xmlns="" xmlns:a16="http://schemas.microsoft.com/office/drawing/2014/main" id="{ABC3125A-E5B7-4BF8-93E0-86DB7A6CC8E5}"/>
              </a:ext>
            </a:extLst>
          </p:cNvPr>
          <p:cNvSpPr txBox="1"/>
          <p:nvPr/>
        </p:nvSpPr>
        <p:spPr>
          <a:xfrm>
            <a:off x="2805830" y="3043825"/>
            <a:ext cx="9181578" cy="3877985"/>
          </a:xfrm>
          <a:prstGeom prst="rect">
            <a:avLst/>
          </a:prstGeom>
          <a:noFill/>
        </p:spPr>
        <p:txBody>
          <a:bodyPr wrap="square" rtlCol="0">
            <a:spAutoFit/>
          </a:bodyPr>
          <a:lstStyle/>
          <a:p>
            <a:r>
              <a:rPr lang="en-GB" sz="2400" dirty="0"/>
              <a:t>In this sense, facts don’t matter. What matters more is the </a:t>
            </a:r>
            <a:r>
              <a:rPr lang="en-GB" sz="2400" i="1" dirty="0"/>
              <a:t>feeling, </a:t>
            </a:r>
            <a:r>
              <a:rPr lang="en-GB" sz="2400" dirty="0"/>
              <a:t>the </a:t>
            </a:r>
            <a:r>
              <a:rPr lang="en-GB" sz="2400" i="1" dirty="0"/>
              <a:t>emotion</a:t>
            </a:r>
            <a:r>
              <a:rPr lang="en-GB" sz="2400" dirty="0"/>
              <a:t> that a mantra is able to connect with. Inconvenient facts are </a:t>
            </a:r>
            <a:r>
              <a:rPr lang="en-GB" sz="2400" b="1" dirty="0"/>
              <a:t>smears</a:t>
            </a:r>
            <a:r>
              <a:rPr lang="en-GB" sz="2400" dirty="0"/>
              <a:t> and warnings are </a:t>
            </a:r>
            <a:r>
              <a:rPr lang="en-GB" sz="2400" b="1" dirty="0"/>
              <a:t>scaremongering</a:t>
            </a:r>
            <a:r>
              <a:rPr lang="en-GB" sz="2400" dirty="0"/>
              <a:t>. Questions or uncertainty are “talking down” an issue, whereas those who engage in post-truth politics see themselves as optimistic and hopeful.</a:t>
            </a:r>
          </a:p>
          <a:p>
            <a:endParaRPr lang="en-GB" i="1" dirty="0"/>
          </a:p>
          <a:p>
            <a:endParaRPr lang="en-GB" i="1" dirty="0"/>
          </a:p>
          <a:p>
            <a:endParaRPr lang="en-GB" i="1" dirty="0"/>
          </a:p>
          <a:p>
            <a:r>
              <a:rPr lang="en-GB" sz="2400" dirty="0">
                <a:hlinkClick r:id="rId3"/>
              </a:rPr>
              <a:t>https://www.youtube.com/watch?v=FYPy-4nxJ5M</a:t>
            </a:r>
            <a:r>
              <a:rPr lang="en-GB" sz="2400" dirty="0"/>
              <a:t> :9.40 – 12:54</a:t>
            </a:r>
          </a:p>
        </p:txBody>
      </p:sp>
    </p:spTree>
    <p:extLst>
      <p:ext uri="{BB962C8B-B14F-4D97-AF65-F5344CB8AC3E}">
        <p14:creationId xmlns:p14="http://schemas.microsoft.com/office/powerpoint/2010/main" val="38277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B218D56-F99D-4525-86B7-0AD0378E9551}"/>
              </a:ext>
            </a:extLst>
          </p:cNvPr>
          <p:cNvSpPr>
            <a:spLocks noGrp="1"/>
          </p:cNvSpPr>
          <p:nvPr>
            <p:ph idx="1"/>
          </p:nvPr>
        </p:nvSpPr>
        <p:spPr>
          <a:xfrm>
            <a:off x="2225956" y="1716066"/>
            <a:ext cx="9966043" cy="4860098"/>
          </a:xfrm>
        </p:spPr>
        <p:txBody>
          <a:bodyPr>
            <a:normAutofit/>
          </a:bodyPr>
          <a:lstStyle/>
          <a:p>
            <a:pPr marL="0" indent="0">
              <a:buNone/>
            </a:pPr>
            <a:r>
              <a:rPr lang="en-GB" sz="2400" dirty="0"/>
              <a:t>Is this right? Perhaps 86% of facts are made up..</a:t>
            </a:r>
          </a:p>
          <a:p>
            <a:pPr marL="0" indent="0">
              <a:buNone/>
            </a:pPr>
            <a:endParaRPr lang="en-GB" sz="2400" dirty="0"/>
          </a:p>
          <a:p>
            <a:pPr marL="0" indent="0">
              <a:buNone/>
            </a:pPr>
            <a:r>
              <a:rPr lang="en-GB" sz="2400" dirty="0"/>
              <a:t>What is the difference between </a:t>
            </a:r>
            <a:r>
              <a:rPr lang="en-GB" sz="2400" b="1" dirty="0"/>
              <a:t>“post-truth politics” and </a:t>
            </a:r>
            <a:r>
              <a:rPr lang="en-GB" sz="2400" b="1" dirty="0" smtClean="0"/>
              <a:t>philosophical </a:t>
            </a:r>
            <a:r>
              <a:rPr lang="en-GB" sz="2400" b="1" dirty="0"/>
              <a:t>questions about the nature of truth</a:t>
            </a:r>
            <a:r>
              <a:rPr lang="en-GB" sz="2400" dirty="0"/>
              <a:t> and knowledge?</a:t>
            </a:r>
          </a:p>
          <a:p>
            <a:pPr marL="0" indent="0">
              <a:buNone/>
            </a:pPr>
            <a:endParaRPr lang="en-GB" sz="2400" dirty="0"/>
          </a:p>
          <a:p>
            <a:pPr marL="0" indent="0">
              <a:buNone/>
            </a:pPr>
            <a:r>
              <a:rPr lang="en-GB" sz="2400" dirty="0"/>
              <a:t>Does it have a different agenda?</a:t>
            </a:r>
          </a:p>
          <a:p>
            <a:pPr marL="0" indent="0">
              <a:buNone/>
            </a:pPr>
            <a:endParaRPr lang="en-GB" sz="2400" dirty="0"/>
          </a:p>
        </p:txBody>
      </p:sp>
      <p:pic>
        <p:nvPicPr>
          <p:cNvPr id="5" name="Picture 4">
            <a:extLst>
              <a:ext uri="{FF2B5EF4-FFF2-40B4-BE49-F238E27FC236}">
                <a16:creationId xmlns="" xmlns:a16="http://schemas.microsoft.com/office/drawing/2014/main" id="{A27F60D9-2615-42DA-8327-3101762780C1}"/>
              </a:ext>
            </a:extLst>
          </p:cNvPr>
          <p:cNvPicPr>
            <a:picLocks noChangeAspect="1"/>
          </p:cNvPicPr>
          <p:nvPr/>
        </p:nvPicPr>
        <p:blipFill>
          <a:blip r:embed="rId2"/>
          <a:stretch>
            <a:fillRect/>
          </a:stretch>
        </p:blipFill>
        <p:spPr>
          <a:xfrm>
            <a:off x="2350857" y="539075"/>
            <a:ext cx="9216745" cy="1176991"/>
          </a:xfrm>
          <a:prstGeom prst="rect">
            <a:avLst/>
          </a:prstGeom>
        </p:spPr>
      </p:pic>
    </p:spTree>
    <p:extLst>
      <p:ext uri="{BB962C8B-B14F-4D97-AF65-F5344CB8AC3E}">
        <p14:creationId xmlns:p14="http://schemas.microsoft.com/office/powerpoint/2010/main" val="27132789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1AD6CDB-0C3A-48AB-A03E-410D0F2202B9}"/>
              </a:ext>
            </a:extLst>
          </p:cNvPr>
          <p:cNvSpPr>
            <a:spLocks noGrp="1"/>
          </p:cNvSpPr>
          <p:nvPr>
            <p:ph type="title"/>
          </p:nvPr>
        </p:nvSpPr>
        <p:spPr/>
        <p:txBody>
          <a:bodyPr/>
          <a:lstStyle/>
          <a:p>
            <a:r>
              <a:rPr lang="en-GB" dirty="0"/>
              <a:t>What relationship does Post-truth have with history?</a:t>
            </a:r>
          </a:p>
        </p:txBody>
      </p:sp>
      <p:pic>
        <p:nvPicPr>
          <p:cNvPr id="4" name="Picture 3">
            <a:extLst>
              <a:ext uri="{FF2B5EF4-FFF2-40B4-BE49-F238E27FC236}">
                <a16:creationId xmlns="" xmlns:a16="http://schemas.microsoft.com/office/drawing/2014/main" id="{4B9566EE-FE17-46BC-8EB4-C78BA0E3405F}"/>
              </a:ext>
            </a:extLst>
          </p:cNvPr>
          <p:cNvPicPr>
            <a:picLocks noChangeAspect="1"/>
          </p:cNvPicPr>
          <p:nvPr/>
        </p:nvPicPr>
        <p:blipFill>
          <a:blip r:embed="rId2"/>
          <a:stretch>
            <a:fillRect/>
          </a:stretch>
        </p:blipFill>
        <p:spPr>
          <a:xfrm>
            <a:off x="1907427" y="2692163"/>
            <a:ext cx="9504488" cy="2225233"/>
          </a:xfrm>
          <a:prstGeom prst="rect">
            <a:avLst/>
          </a:prstGeom>
        </p:spPr>
      </p:pic>
      <p:sp>
        <p:nvSpPr>
          <p:cNvPr id="3" name="TextBox 2"/>
          <p:cNvSpPr txBox="1"/>
          <p:nvPr/>
        </p:nvSpPr>
        <p:spPr>
          <a:xfrm>
            <a:off x="7048768" y="4917396"/>
            <a:ext cx="4655442" cy="369332"/>
          </a:xfrm>
          <a:prstGeom prst="rect">
            <a:avLst/>
          </a:prstGeom>
          <a:noFill/>
        </p:spPr>
        <p:txBody>
          <a:bodyPr wrap="none" rtlCol="0">
            <a:spAutoFit/>
          </a:bodyPr>
          <a:lstStyle/>
          <a:p>
            <a:r>
              <a:rPr lang="en-GB" dirty="0" smtClean="0"/>
              <a:t>From </a:t>
            </a:r>
            <a:r>
              <a:rPr lang="en-GB" i="1" dirty="0" smtClean="0"/>
              <a:t>The Guardian</a:t>
            </a:r>
            <a:r>
              <a:rPr lang="en-GB" dirty="0" smtClean="0"/>
              <a:t> Friday 12</a:t>
            </a:r>
            <a:r>
              <a:rPr lang="en-GB" baseline="30000" dirty="0" smtClean="0"/>
              <a:t>th</a:t>
            </a:r>
            <a:r>
              <a:rPr lang="en-GB" dirty="0" smtClean="0"/>
              <a:t> May 2017</a:t>
            </a:r>
            <a:endParaRPr lang="en-GB" dirty="0"/>
          </a:p>
        </p:txBody>
      </p:sp>
    </p:spTree>
    <p:extLst>
      <p:ext uri="{BB962C8B-B14F-4D97-AF65-F5344CB8AC3E}">
        <p14:creationId xmlns:p14="http://schemas.microsoft.com/office/powerpoint/2010/main" val="18565931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CFF9ED0F-E517-4189-9F31-C52BF686C53A}"/>
              </a:ext>
            </a:extLst>
          </p:cNvPr>
          <p:cNvPicPr>
            <a:picLocks noChangeAspect="1"/>
          </p:cNvPicPr>
          <p:nvPr/>
        </p:nvPicPr>
        <p:blipFill>
          <a:blip r:embed="rId2"/>
          <a:stretch>
            <a:fillRect/>
          </a:stretch>
        </p:blipFill>
        <p:spPr>
          <a:xfrm>
            <a:off x="2464862" y="833860"/>
            <a:ext cx="4092347" cy="5238204"/>
          </a:xfrm>
          <a:prstGeom prst="rect">
            <a:avLst/>
          </a:prstGeom>
        </p:spPr>
      </p:pic>
      <p:sp>
        <p:nvSpPr>
          <p:cNvPr id="5" name="TextBox 4">
            <a:extLst>
              <a:ext uri="{FF2B5EF4-FFF2-40B4-BE49-F238E27FC236}">
                <a16:creationId xmlns="" xmlns:a16="http://schemas.microsoft.com/office/drawing/2014/main" id="{69C23905-C230-4D74-BD63-508E7FC9B0CD}"/>
              </a:ext>
            </a:extLst>
          </p:cNvPr>
          <p:cNvSpPr txBox="1"/>
          <p:nvPr/>
        </p:nvSpPr>
        <p:spPr>
          <a:xfrm>
            <a:off x="6557209" y="2298800"/>
            <a:ext cx="4738224" cy="2308324"/>
          </a:xfrm>
          <a:prstGeom prst="rect">
            <a:avLst/>
          </a:prstGeom>
          <a:noFill/>
        </p:spPr>
        <p:txBody>
          <a:bodyPr wrap="square" rtlCol="0">
            <a:spAutoFit/>
          </a:bodyPr>
          <a:lstStyle/>
          <a:p>
            <a:r>
              <a:rPr lang="en-GB" sz="2400" dirty="0"/>
              <a:t>3,000 complaints filed against this headline, which The Sun was later investigated for by Independent Press Standards, and admitted the statistic was ‘deeply misleading’.</a:t>
            </a:r>
          </a:p>
        </p:txBody>
      </p:sp>
    </p:spTree>
    <p:extLst>
      <p:ext uri="{BB962C8B-B14F-4D97-AF65-F5344CB8AC3E}">
        <p14:creationId xmlns:p14="http://schemas.microsoft.com/office/powerpoint/2010/main" val="26802572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1366A7-272F-4253-9611-B2AD0CB1132D}"/>
              </a:ext>
            </a:extLst>
          </p:cNvPr>
          <p:cNvSpPr>
            <a:spLocks noGrp="1"/>
          </p:cNvSpPr>
          <p:nvPr>
            <p:ph type="title"/>
          </p:nvPr>
        </p:nvSpPr>
        <p:spPr>
          <a:xfrm>
            <a:off x="2702780" y="0"/>
            <a:ext cx="8911687" cy="1280890"/>
          </a:xfrm>
        </p:spPr>
        <p:txBody>
          <a:bodyPr/>
          <a:lstStyle/>
          <a:p>
            <a:r>
              <a:rPr lang="en-GB" dirty="0"/>
              <a:t>How has Post-truth politics influenced modern society?</a:t>
            </a:r>
          </a:p>
        </p:txBody>
      </p:sp>
      <p:sp>
        <p:nvSpPr>
          <p:cNvPr id="3" name="Content Placeholder 2">
            <a:extLst>
              <a:ext uri="{FF2B5EF4-FFF2-40B4-BE49-F238E27FC236}">
                <a16:creationId xmlns="" xmlns:a16="http://schemas.microsoft.com/office/drawing/2014/main" id="{1F4E4F8F-AF16-4A4E-B9C0-A4F69FF48D33}"/>
              </a:ext>
            </a:extLst>
          </p:cNvPr>
          <p:cNvSpPr>
            <a:spLocks noGrp="1"/>
          </p:cNvSpPr>
          <p:nvPr>
            <p:ph idx="1"/>
          </p:nvPr>
        </p:nvSpPr>
        <p:spPr>
          <a:xfrm>
            <a:off x="2317313" y="1258865"/>
            <a:ext cx="9682619" cy="5599135"/>
          </a:xfrm>
        </p:spPr>
        <p:txBody>
          <a:bodyPr>
            <a:normAutofit fontScale="92500" lnSpcReduction="10000"/>
          </a:bodyPr>
          <a:lstStyle/>
          <a:p>
            <a:r>
              <a:rPr lang="en-GB" sz="2400" dirty="0"/>
              <a:t>Data becomes increasingly more accessible through technology</a:t>
            </a:r>
          </a:p>
          <a:p>
            <a:endParaRPr lang="en-GB" sz="2400" dirty="0"/>
          </a:p>
          <a:p>
            <a:r>
              <a:rPr lang="en-GB" sz="2400" dirty="0"/>
              <a:t>An obsession for</a:t>
            </a:r>
            <a:r>
              <a:rPr lang="en-GB" sz="2400" i="1" dirty="0"/>
              <a:t> </a:t>
            </a:r>
            <a:r>
              <a:rPr lang="en-GB" sz="2400" dirty="0"/>
              <a:t>data &amp; stats filters into the political scene</a:t>
            </a:r>
          </a:p>
          <a:p>
            <a:endParaRPr lang="en-GB" sz="2400" dirty="0"/>
          </a:p>
          <a:p>
            <a:r>
              <a:rPr lang="en-GB" sz="2400" dirty="0"/>
              <a:t>Newspapers and speeches are filled with snippets of information</a:t>
            </a:r>
          </a:p>
          <a:p>
            <a:endParaRPr lang="en-GB" sz="2400" dirty="0"/>
          </a:p>
          <a:p>
            <a:r>
              <a:rPr lang="en-GB" sz="2400" dirty="0"/>
              <a:t>This information may be false, misconstrued, out of context, not contain the whole picture and so on..</a:t>
            </a:r>
          </a:p>
          <a:p>
            <a:endParaRPr lang="en-GB" sz="2400" dirty="0"/>
          </a:p>
          <a:p>
            <a:r>
              <a:rPr lang="en-GB" sz="2400" dirty="0"/>
              <a:t>What matters is not necessarily the data’s accuracy, but the </a:t>
            </a:r>
            <a:r>
              <a:rPr lang="en-GB" sz="2400" b="1" dirty="0"/>
              <a:t>overall emotive message that the speech / newspaper is trying to convey</a:t>
            </a:r>
          </a:p>
          <a:p>
            <a:endParaRPr lang="en-GB" sz="2400" b="1" dirty="0"/>
          </a:p>
          <a:p>
            <a:r>
              <a:rPr lang="en-GB" sz="2400" dirty="0"/>
              <a:t>This shapes how the public engages with political views, candidates and their attitudes towards certain issues.</a:t>
            </a:r>
          </a:p>
        </p:txBody>
      </p:sp>
    </p:spTree>
    <p:extLst>
      <p:ext uri="{BB962C8B-B14F-4D97-AF65-F5344CB8AC3E}">
        <p14:creationId xmlns:p14="http://schemas.microsoft.com/office/powerpoint/2010/main" val="2612470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67345A-CB57-4434-A37C-EBFCAE37D8E5}"/>
              </a:ext>
            </a:extLst>
          </p:cNvPr>
          <p:cNvSpPr>
            <a:spLocks noGrp="1"/>
          </p:cNvSpPr>
          <p:nvPr>
            <p:ph type="title"/>
          </p:nvPr>
        </p:nvSpPr>
        <p:spPr/>
        <p:txBody>
          <a:bodyPr/>
          <a:lstStyle/>
          <a:p>
            <a:r>
              <a:rPr lang="en-GB" dirty="0"/>
              <a:t>Does it matter that this is not ‘true’?</a:t>
            </a:r>
          </a:p>
        </p:txBody>
      </p:sp>
      <p:pic>
        <p:nvPicPr>
          <p:cNvPr id="4" name="Picture 3">
            <a:extLst>
              <a:ext uri="{FF2B5EF4-FFF2-40B4-BE49-F238E27FC236}">
                <a16:creationId xmlns="" xmlns:a16="http://schemas.microsoft.com/office/drawing/2014/main" id="{B3DBC6DF-2B9B-447C-B375-D5BAE3BDEBB1}"/>
              </a:ext>
            </a:extLst>
          </p:cNvPr>
          <p:cNvPicPr>
            <a:picLocks noChangeAspect="1"/>
          </p:cNvPicPr>
          <p:nvPr/>
        </p:nvPicPr>
        <p:blipFill>
          <a:blip r:embed="rId2"/>
          <a:stretch>
            <a:fillRect/>
          </a:stretch>
        </p:blipFill>
        <p:spPr>
          <a:xfrm>
            <a:off x="3143003" y="1264555"/>
            <a:ext cx="7811529" cy="4307910"/>
          </a:xfrm>
          <a:prstGeom prst="rect">
            <a:avLst/>
          </a:prstGeom>
        </p:spPr>
      </p:pic>
      <p:sp>
        <p:nvSpPr>
          <p:cNvPr id="5" name="TextBox 4">
            <a:extLst>
              <a:ext uri="{FF2B5EF4-FFF2-40B4-BE49-F238E27FC236}">
                <a16:creationId xmlns="" xmlns:a16="http://schemas.microsoft.com/office/drawing/2014/main" id="{ADFBDC4F-592E-4EE4-BB81-BCA60619B4D4}"/>
              </a:ext>
            </a:extLst>
          </p:cNvPr>
          <p:cNvSpPr txBox="1"/>
          <p:nvPr/>
        </p:nvSpPr>
        <p:spPr>
          <a:xfrm>
            <a:off x="1417897" y="5751245"/>
            <a:ext cx="10774103" cy="461665"/>
          </a:xfrm>
          <a:prstGeom prst="rect">
            <a:avLst/>
          </a:prstGeom>
          <a:noFill/>
        </p:spPr>
        <p:txBody>
          <a:bodyPr wrap="none" rtlCol="0">
            <a:spAutoFit/>
          </a:bodyPr>
          <a:lstStyle/>
          <a:p>
            <a:r>
              <a:rPr lang="en-GB" sz="2400" dirty="0"/>
              <a:t>Is it more concerned with a </a:t>
            </a:r>
            <a:r>
              <a:rPr lang="en-GB" sz="2400" b="1" dirty="0"/>
              <a:t>feeling, </a:t>
            </a:r>
            <a:r>
              <a:rPr lang="en-GB" sz="2400" dirty="0"/>
              <a:t>that leaving the EU would address?</a:t>
            </a:r>
          </a:p>
        </p:txBody>
      </p:sp>
    </p:spTree>
    <p:extLst>
      <p:ext uri="{BB962C8B-B14F-4D97-AF65-F5344CB8AC3E}">
        <p14:creationId xmlns:p14="http://schemas.microsoft.com/office/powerpoint/2010/main" val="36944945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4F38E0B-2359-49E7-8F4C-651D67021D27}"/>
              </a:ext>
            </a:extLst>
          </p:cNvPr>
          <p:cNvSpPr>
            <a:spLocks noGrp="1"/>
          </p:cNvSpPr>
          <p:nvPr>
            <p:ph type="title"/>
          </p:nvPr>
        </p:nvSpPr>
        <p:spPr>
          <a:xfrm>
            <a:off x="2589212" y="151252"/>
            <a:ext cx="8911687" cy="1280890"/>
          </a:xfrm>
        </p:spPr>
        <p:txBody>
          <a:bodyPr/>
          <a:lstStyle/>
          <a:p>
            <a:r>
              <a:rPr lang="en-GB" dirty="0"/>
              <a:t>How did we get here?! What’s left?</a:t>
            </a:r>
          </a:p>
        </p:txBody>
      </p:sp>
      <p:sp>
        <p:nvSpPr>
          <p:cNvPr id="3" name="Content Placeholder 2">
            <a:extLst>
              <a:ext uri="{FF2B5EF4-FFF2-40B4-BE49-F238E27FC236}">
                <a16:creationId xmlns="" xmlns:a16="http://schemas.microsoft.com/office/drawing/2014/main" id="{FFD20A33-E469-4826-BCC9-0B3382FA89C5}"/>
              </a:ext>
            </a:extLst>
          </p:cNvPr>
          <p:cNvSpPr>
            <a:spLocks noGrp="1"/>
          </p:cNvSpPr>
          <p:nvPr>
            <p:ph idx="1"/>
          </p:nvPr>
        </p:nvSpPr>
        <p:spPr>
          <a:xfrm>
            <a:off x="2589212" y="801666"/>
            <a:ext cx="8915400" cy="4408098"/>
          </a:xfrm>
        </p:spPr>
        <p:txBody>
          <a:bodyPr>
            <a:normAutofit/>
          </a:bodyPr>
          <a:lstStyle/>
          <a:p>
            <a:r>
              <a:rPr lang="en-GB" sz="2000" dirty="0" smtClean="0"/>
              <a:t>Maybe for </a:t>
            </a:r>
            <a:r>
              <a:rPr lang="en-GB" sz="2000" dirty="0"/>
              <a:t>every-day life it is impossible to act as if things are not true or false</a:t>
            </a:r>
          </a:p>
          <a:p>
            <a:endParaRPr lang="en-GB" sz="2000" dirty="0"/>
          </a:p>
          <a:p>
            <a:r>
              <a:rPr lang="en-GB" sz="2000" dirty="0"/>
              <a:t>Perhaps we need to hold on to </a:t>
            </a:r>
            <a:r>
              <a:rPr lang="en-GB" sz="2000" b="1" dirty="0"/>
              <a:t>SOME</a:t>
            </a:r>
            <a:r>
              <a:rPr lang="en-GB" sz="2000" dirty="0"/>
              <a:t> idea of truth, even if what that means is tenuous, or requires a great deal of thought</a:t>
            </a:r>
          </a:p>
          <a:p>
            <a:endParaRPr lang="en-GB" sz="2000" dirty="0"/>
          </a:p>
          <a:p>
            <a:r>
              <a:rPr lang="en-GB" sz="2000" dirty="0"/>
              <a:t>Particularly with regard to the political world, where decisions have real social and economic consequences in the lives of others</a:t>
            </a:r>
          </a:p>
          <a:p>
            <a:endParaRPr lang="en-GB" sz="2000" dirty="0"/>
          </a:p>
          <a:p>
            <a:r>
              <a:rPr lang="en-GB" sz="2000" dirty="0"/>
              <a:t>If we abandon truth entirely, are we more vulnerable?</a:t>
            </a:r>
          </a:p>
        </p:txBody>
      </p:sp>
      <p:pic>
        <p:nvPicPr>
          <p:cNvPr id="4" name="Picture 3">
            <a:extLst>
              <a:ext uri="{FF2B5EF4-FFF2-40B4-BE49-F238E27FC236}">
                <a16:creationId xmlns="" xmlns:a16="http://schemas.microsoft.com/office/drawing/2014/main" id="{7D57236E-066C-4E5D-9B02-31F3E1FC1A87}"/>
              </a:ext>
            </a:extLst>
          </p:cNvPr>
          <p:cNvPicPr>
            <a:picLocks noChangeAspect="1"/>
          </p:cNvPicPr>
          <p:nvPr/>
        </p:nvPicPr>
        <p:blipFill>
          <a:blip r:embed="rId2"/>
          <a:stretch>
            <a:fillRect/>
          </a:stretch>
        </p:blipFill>
        <p:spPr>
          <a:xfrm>
            <a:off x="481861" y="4001217"/>
            <a:ext cx="1733550" cy="2638425"/>
          </a:xfrm>
          <a:prstGeom prst="rect">
            <a:avLst/>
          </a:prstGeom>
        </p:spPr>
      </p:pic>
      <p:pic>
        <p:nvPicPr>
          <p:cNvPr id="5" name="Picture 4">
            <a:extLst>
              <a:ext uri="{FF2B5EF4-FFF2-40B4-BE49-F238E27FC236}">
                <a16:creationId xmlns="" xmlns:a16="http://schemas.microsoft.com/office/drawing/2014/main" id="{CD1A3680-6DD2-4C89-BD70-EB8C790E4574}"/>
              </a:ext>
            </a:extLst>
          </p:cNvPr>
          <p:cNvPicPr>
            <a:picLocks noChangeAspect="1"/>
          </p:cNvPicPr>
          <p:nvPr/>
        </p:nvPicPr>
        <p:blipFill>
          <a:blip r:embed="rId3"/>
          <a:stretch>
            <a:fillRect/>
          </a:stretch>
        </p:blipFill>
        <p:spPr>
          <a:xfrm>
            <a:off x="4516893" y="4835046"/>
            <a:ext cx="4052670" cy="1934945"/>
          </a:xfrm>
          <a:prstGeom prst="rect">
            <a:avLst/>
          </a:prstGeom>
        </p:spPr>
      </p:pic>
    </p:spTree>
    <p:extLst>
      <p:ext uri="{BB962C8B-B14F-4D97-AF65-F5344CB8AC3E}">
        <p14:creationId xmlns:p14="http://schemas.microsoft.com/office/powerpoint/2010/main" val="241301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509</TotalTime>
  <Words>1313</Words>
  <Application>Microsoft Office PowerPoint</Application>
  <PresentationFormat>Widescreen</PresentationFormat>
  <Paragraphs>136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Century Gothic</vt:lpstr>
      <vt:lpstr>Wingdings 3</vt:lpstr>
      <vt:lpstr>Wisp</vt:lpstr>
      <vt:lpstr>Post-Truth</vt:lpstr>
      <vt:lpstr>Some important questions to consider..  </vt:lpstr>
      <vt:lpstr>PowerPoint Presentation</vt:lpstr>
      <vt:lpstr>PowerPoint Presentation</vt:lpstr>
      <vt:lpstr>PowerPoint Presentation</vt:lpstr>
      <vt:lpstr>What is TRUTH then?</vt:lpstr>
      <vt:lpstr>Reality &amp; ‘True Premises’</vt:lpstr>
      <vt:lpstr>So, in order to discover truth we use :</vt:lpstr>
      <vt:lpstr>Problems with induction / deduction</vt:lpstr>
      <vt:lpstr>What about our senses?</vt:lpstr>
      <vt:lpstr>So induction and deduction are flawed, and my senses are unreliable..</vt:lpstr>
      <vt:lpstr>Is Science objective?</vt:lpstr>
      <vt:lpstr>All this effort to undermine truth!</vt:lpstr>
      <vt:lpstr>Post-truth Politics</vt:lpstr>
      <vt:lpstr>What are some of the causes of Post-truth society?</vt:lpstr>
      <vt:lpstr>What does it mean to be Post-Truth?</vt:lpstr>
      <vt:lpstr>PowerPoint Presentation</vt:lpstr>
      <vt:lpstr>PowerPoint Presentation</vt:lpstr>
      <vt:lpstr>What relationship does Post-truth have with history?</vt:lpstr>
      <vt:lpstr>PowerPoint Presentation</vt:lpstr>
      <vt:lpstr>How has Post-truth politics influenced modern society?</vt:lpstr>
      <vt:lpstr>Does it matter that this is not ‘true’?</vt:lpstr>
      <vt:lpstr>How did we get here?! What’s left?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Post-Truth</dc:title>
  <dc:creator>Caroline Lohmann-Hancock</dc:creator>
  <cp:lastModifiedBy>Matthew Philpot (1703597)</cp:lastModifiedBy>
  <cp:revision>32</cp:revision>
  <dcterms:created xsi:type="dcterms:W3CDTF">2017-11-01T10:28:33Z</dcterms:created>
  <dcterms:modified xsi:type="dcterms:W3CDTF">2017-11-07T13:29:19Z</dcterms:modified>
</cp:coreProperties>
</file>