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ADC2E1-AB44-4520-A4EE-A7C410678BF0}" v="59" dt="2026-10-15T08:29:59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 snapToGrid="0">
      <p:cViewPr>
        <p:scale>
          <a:sx n="66" d="100"/>
          <a:sy n="66" d="100"/>
        </p:scale>
        <p:origin x="610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Begum" userId="40fe7fe6a2e5dc37" providerId="LiveId" clId="{2F3166BE-A84C-4C7E-B352-D3EAE458CF52}"/>
    <pc:docChg chg="undo custSel addSld delSld modSld">
      <pc:chgData name="Salma Begum" userId="40fe7fe6a2e5dc37" providerId="LiveId" clId="{2F3166BE-A84C-4C7E-B352-D3EAE458CF52}" dt="2026-10-15T08:42:35.204" v="771" actId="1076"/>
      <pc:docMkLst>
        <pc:docMk/>
      </pc:docMkLst>
      <pc:sldChg chg="modSp mod">
        <pc:chgData name="Salma Begum" userId="40fe7fe6a2e5dc37" providerId="LiveId" clId="{2F3166BE-A84C-4C7E-B352-D3EAE458CF52}" dt="2026-10-14T20:55:40.198" v="127"/>
        <pc:sldMkLst>
          <pc:docMk/>
          <pc:sldMk cId="938904188" sldId="261"/>
        </pc:sldMkLst>
        <pc:spChg chg="mod">
          <ac:chgData name="Salma Begum" userId="40fe7fe6a2e5dc37" providerId="LiveId" clId="{2F3166BE-A84C-4C7E-B352-D3EAE458CF52}" dt="2026-10-14T20:55:40.198" v="127"/>
          <ac:spMkLst>
            <pc:docMk/>
            <pc:sldMk cId="938904188" sldId="261"/>
            <ac:spMk id="8" creationId="{7C36F846-0DAB-41C2-BAC2-DFAA36A5719F}"/>
          </ac:spMkLst>
        </pc:spChg>
      </pc:sldChg>
      <pc:sldChg chg="addSp delSp modSp mod">
        <pc:chgData name="Salma Begum" userId="40fe7fe6a2e5dc37" providerId="LiveId" clId="{2F3166BE-A84C-4C7E-B352-D3EAE458CF52}" dt="2026-10-14T20:50:27.155" v="124"/>
        <pc:sldMkLst>
          <pc:docMk/>
          <pc:sldMk cId="272470198" sldId="267"/>
        </pc:sldMkLst>
        <pc:spChg chg="mod">
          <ac:chgData name="Salma Begum" userId="40fe7fe6a2e5dc37" providerId="LiveId" clId="{2F3166BE-A84C-4C7E-B352-D3EAE458CF52}" dt="2026-10-14T20:50:27.155" v="124"/>
          <ac:spMkLst>
            <pc:docMk/>
            <pc:sldMk cId="272470198" sldId="267"/>
            <ac:spMk id="7" creationId="{B9E43795-744E-4A27-82BC-51D905D2063B}"/>
          </ac:spMkLst>
        </pc:spChg>
        <pc:picChg chg="del">
          <ac:chgData name="Salma Begum" userId="40fe7fe6a2e5dc37" providerId="LiveId" clId="{2F3166BE-A84C-4C7E-B352-D3EAE458CF52}" dt="2026-10-14T20:49:14.165" v="114" actId="478"/>
          <ac:picMkLst>
            <pc:docMk/>
            <pc:sldMk cId="272470198" sldId="267"/>
            <ac:picMk id="2" creationId="{A6575D7B-CAFB-42FA-9F28-241F3D34A4B0}"/>
          </ac:picMkLst>
        </pc:picChg>
        <pc:picChg chg="add mod">
          <ac:chgData name="Salma Begum" userId="40fe7fe6a2e5dc37" providerId="LiveId" clId="{2F3166BE-A84C-4C7E-B352-D3EAE458CF52}" dt="2026-10-14T20:49:30.041" v="118" actId="1076"/>
          <ac:picMkLst>
            <pc:docMk/>
            <pc:sldMk cId="272470198" sldId="267"/>
            <ac:picMk id="11" creationId="{2C50E783-495F-3C17-80BD-98DC2FFE7A3E}"/>
          </ac:picMkLst>
        </pc:picChg>
      </pc:sldChg>
      <pc:sldChg chg="add del">
        <pc:chgData name="Salma Begum" userId="40fe7fe6a2e5dc37" providerId="LiveId" clId="{2F3166BE-A84C-4C7E-B352-D3EAE458CF52}" dt="2026-10-15T08:35:44.370" v="746" actId="2696"/>
        <pc:sldMkLst>
          <pc:docMk/>
          <pc:sldMk cId="642401054" sldId="268"/>
        </pc:sldMkLst>
      </pc:sldChg>
      <pc:sldChg chg="modSp mod">
        <pc:chgData name="Salma Begum" userId="40fe7fe6a2e5dc37" providerId="LiveId" clId="{2F3166BE-A84C-4C7E-B352-D3EAE458CF52}" dt="2026-10-15T08:40:09.248" v="756" actId="1076"/>
        <pc:sldMkLst>
          <pc:docMk/>
          <pc:sldMk cId="575622679" sldId="271"/>
        </pc:sldMkLst>
        <pc:spChg chg="mod">
          <ac:chgData name="Salma Begum" userId="40fe7fe6a2e5dc37" providerId="LiveId" clId="{2F3166BE-A84C-4C7E-B352-D3EAE458CF52}" dt="2026-10-15T08:39:57.156" v="755" actId="1076"/>
          <ac:spMkLst>
            <pc:docMk/>
            <pc:sldMk cId="575622679" sldId="271"/>
            <ac:spMk id="2" creationId="{8B66337B-A1D0-44D9-B078-FD247B2E5738}"/>
          </ac:spMkLst>
        </pc:spChg>
        <pc:spChg chg="mod">
          <ac:chgData name="Salma Begum" userId="40fe7fe6a2e5dc37" providerId="LiveId" clId="{2F3166BE-A84C-4C7E-B352-D3EAE458CF52}" dt="2026-10-14T21:28:05.867" v="167" actId="20577"/>
          <ac:spMkLst>
            <pc:docMk/>
            <pc:sldMk cId="575622679" sldId="271"/>
            <ac:spMk id="3" creationId="{632BD4D7-6545-44C0-A293-25BCEC6D0828}"/>
          </ac:spMkLst>
        </pc:spChg>
        <pc:spChg chg="mod">
          <ac:chgData name="Salma Begum" userId="40fe7fe6a2e5dc37" providerId="LiveId" clId="{2F3166BE-A84C-4C7E-B352-D3EAE458CF52}" dt="2026-10-15T08:40:09.248" v="756" actId="1076"/>
          <ac:spMkLst>
            <pc:docMk/>
            <pc:sldMk cId="575622679" sldId="271"/>
            <ac:spMk id="4" creationId="{DA334935-35E7-4428-8AD9-AADBFA4C617F}"/>
          </ac:spMkLst>
        </pc:spChg>
        <pc:spChg chg="mod">
          <ac:chgData name="Salma Begum" userId="40fe7fe6a2e5dc37" providerId="LiveId" clId="{2F3166BE-A84C-4C7E-B352-D3EAE458CF52}" dt="2026-10-14T22:08:45.942" v="667" actId="20577"/>
          <ac:spMkLst>
            <pc:docMk/>
            <pc:sldMk cId="575622679" sldId="271"/>
            <ac:spMk id="6" creationId="{83241A72-EB2F-43BD-99F3-E02E9A237062}"/>
          </ac:spMkLst>
        </pc:spChg>
      </pc:sldChg>
      <pc:sldChg chg="addSp delSp modSp mod">
        <pc:chgData name="Salma Begum" userId="40fe7fe6a2e5dc37" providerId="LiveId" clId="{2F3166BE-A84C-4C7E-B352-D3EAE458CF52}" dt="2026-10-15T08:40:37.345" v="758" actId="1076"/>
        <pc:sldMkLst>
          <pc:docMk/>
          <pc:sldMk cId="1042294159" sldId="272"/>
        </pc:sldMkLst>
        <pc:spChg chg="mod">
          <ac:chgData name="Salma Begum" userId="40fe7fe6a2e5dc37" providerId="LiveId" clId="{2F3166BE-A84C-4C7E-B352-D3EAE458CF52}" dt="2026-10-14T21:31:46.005" v="194" actId="20577"/>
          <ac:spMkLst>
            <pc:docMk/>
            <pc:sldMk cId="1042294159" sldId="272"/>
            <ac:spMk id="2" creationId="{32C08065-3198-4FC5-B7D9-136C527AB942}"/>
          </ac:spMkLst>
        </pc:spChg>
        <pc:spChg chg="mod">
          <ac:chgData name="Salma Begum" userId="40fe7fe6a2e5dc37" providerId="LiveId" clId="{2F3166BE-A84C-4C7E-B352-D3EAE458CF52}" dt="2026-10-15T08:40:28.258" v="757" actId="1076"/>
          <ac:spMkLst>
            <pc:docMk/>
            <pc:sldMk cId="1042294159" sldId="272"/>
            <ac:spMk id="3" creationId="{AC857226-EEAA-407B-8939-822CBB4294C4}"/>
          </ac:spMkLst>
        </pc:spChg>
        <pc:spChg chg="mod">
          <ac:chgData name="Salma Begum" userId="40fe7fe6a2e5dc37" providerId="LiveId" clId="{2F3166BE-A84C-4C7E-B352-D3EAE458CF52}" dt="2026-10-15T08:40:37.345" v="758" actId="1076"/>
          <ac:spMkLst>
            <pc:docMk/>
            <pc:sldMk cId="1042294159" sldId="272"/>
            <ac:spMk id="4" creationId="{E2BEF6F5-CD5E-468E-9640-0C523E6D1791}"/>
          </ac:spMkLst>
        </pc:spChg>
        <pc:spChg chg="mod">
          <ac:chgData name="Salma Begum" userId="40fe7fe6a2e5dc37" providerId="LiveId" clId="{2F3166BE-A84C-4C7E-B352-D3EAE458CF52}" dt="2026-10-14T22:08:53.075" v="674" actId="20577"/>
          <ac:spMkLst>
            <pc:docMk/>
            <pc:sldMk cId="1042294159" sldId="272"/>
            <ac:spMk id="6" creationId="{3A2F65DB-86E9-4D15-A65E-E85139CCB12C}"/>
          </ac:spMkLst>
        </pc:spChg>
        <pc:spChg chg="add del">
          <ac:chgData name="Salma Begum" userId="40fe7fe6a2e5dc37" providerId="LiveId" clId="{2F3166BE-A84C-4C7E-B352-D3EAE458CF52}" dt="2026-10-14T21:31:48.182" v="196" actId="22"/>
          <ac:spMkLst>
            <pc:docMk/>
            <pc:sldMk cId="1042294159" sldId="272"/>
            <ac:spMk id="8" creationId="{FF6E2A04-FCEE-31B7-5E18-5E3F01E1E53D}"/>
          </ac:spMkLst>
        </pc:spChg>
      </pc:sldChg>
      <pc:sldChg chg="modSp mod">
        <pc:chgData name="Salma Begum" userId="40fe7fe6a2e5dc37" providerId="LiveId" clId="{2F3166BE-A84C-4C7E-B352-D3EAE458CF52}" dt="2026-10-15T08:42:35.204" v="771" actId="1076"/>
        <pc:sldMkLst>
          <pc:docMk/>
          <pc:sldMk cId="1627595002" sldId="273"/>
        </pc:sldMkLst>
        <pc:spChg chg="mod">
          <ac:chgData name="Salma Begum" userId="40fe7fe6a2e5dc37" providerId="LiveId" clId="{2F3166BE-A84C-4C7E-B352-D3EAE458CF52}" dt="2026-10-15T08:41:46.355" v="766" actId="20577"/>
          <ac:spMkLst>
            <pc:docMk/>
            <pc:sldMk cId="1627595002" sldId="273"/>
            <ac:spMk id="2" creationId="{64AFCE74-2DD8-4F01-9AE3-7364362DDE51}"/>
          </ac:spMkLst>
        </pc:spChg>
        <pc:spChg chg="mod">
          <ac:chgData name="Salma Begum" userId="40fe7fe6a2e5dc37" providerId="LiveId" clId="{2F3166BE-A84C-4C7E-B352-D3EAE458CF52}" dt="2026-10-15T08:42:35.204" v="771" actId="1076"/>
          <ac:spMkLst>
            <pc:docMk/>
            <pc:sldMk cId="1627595002" sldId="273"/>
            <ac:spMk id="3" creationId="{91BA2419-0A70-4E22-B709-62182FDDE1A7}"/>
          </ac:spMkLst>
        </pc:spChg>
        <pc:spChg chg="mod">
          <ac:chgData name="Salma Begum" userId="40fe7fe6a2e5dc37" providerId="LiveId" clId="{2F3166BE-A84C-4C7E-B352-D3EAE458CF52}" dt="2026-10-14T21:35:18.312" v="221" actId="20577"/>
          <ac:spMkLst>
            <pc:docMk/>
            <pc:sldMk cId="1627595002" sldId="273"/>
            <ac:spMk id="4" creationId="{E9F76C54-BF48-4F11-9D2C-73F3D5E6C20C}"/>
          </ac:spMkLst>
        </pc:spChg>
        <pc:spChg chg="mod">
          <ac:chgData name="Salma Begum" userId="40fe7fe6a2e5dc37" providerId="LiveId" clId="{2F3166BE-A84C-4C7E-B352-D3EAE458CF52}" dt="2026-10-14T22:08:39.207" v="661" actId="20577"/>
          <ac:spMkLst>
            <pc:docMk/>
            <pc:sldMk cId="1627595002" sldId="273"/>
            <ac:spMk id="6" creationId="{23492E62-0A65-4B6F-9E9F-824BBA776FF0}"/>
          </ac:spMkLst>
        </pc:spChg>
      </pc:sldChg>
      <pc:sldChg chg="modSp del mod">
        <pc:chgData name="Salma Begum" userId="40fe7fe6a2e5dc37" providerId="LiveId" clId="{2F3166BE-A84C-4C7E-B352-D3EAE458CF52}" dt="2026-10-14T21:43:10.069" v="503" actId="47"/>
        <pc:sldMkLst>
          <pc:docMk/>
          <pc:sldMk cId="2056483914" sldId="274"/>
        </pc:sldMkLst>
        <pc:spChg chg="mod">
          <ac:chgData name="Salma Begum" userId="40fe7fe6a2e5dc37" providerId="LiveId" clId="{2F3166BE-A84C-4C7E-B352-D3EAE458CF52}" dt="2026-10-14T20:17:47.249" v="13" actId="20577"/>
          <ac:spMkLst>
            <pc:docMk/>
            <pc:sldMk cId="2056483914" sldId="274"/>
            <ac:spMk id="2" creationId="{F4BC38F2-50C9-4C4D-BF7A-2EA164BE7C73}"/>
          </ac:spMkLst>
        </pc:spChg>
        <pc:spChg chg="mod">
          <ac:chgData name="Salma Begum" userId="40fe7fe6a2e5dc37" providerId="LiveId" clId="{2F3166BE-A84C-4C7E-B352-D3EAE458CF52}" dt="2026-10-14T20:18:02.531" v="15" actId="20577"/>
          <ac:spMkLst>
            <pc:docMk/>
            <pc:sldMk cId="2056483914" sldId="274"/>
            <ac:spMk id="3" creationId="{3B1EDBEA-BED2-4E76-8A4F-AE26CF8D7F23}"/>
          </ac:spMkLst>
        </pc:spChg>
        <pc:spChg chg="mod">
          <ac:chgData name="Salma Begum" userId="40fe7fe6a2e5dc37" providerId="LiveId" clId="{2F3166BE-A84C-4C7E-B352-D3EAE458CF52}" dt="2026-10-14T20:18:17.483" v="16" actId="20577"/>
          <ac:spMkLst>
            <pc:docMk/>
            <pc:sldMk cId="2056483914" sldId="274"/>
            <ac:spMk id="4" creationId="{B2321DA6-1EB1-46E3-9C9E-CAA5250D3568}"/>
          </ac:spMkLst>
        </pc:spChg>
      </pc:sldChg>
      <pc:sldChg chg="delSp modSp del mod">
        <pc:chgData name="Salma Begum" userId="40fe7fe6a2e5dc37" providerId="LiveId" clId="{2F3166BE-A84C-4C7E-B352-D3EAE458CF52}" dt="2026-10-14T21:43:22.665" v="504" actId="47"/>
        <pc:sldMkLst>
          <pc:docMk/>
          <pc:sldMk cId="2082035150" sldId="275"/>
        </pc:sldMkLst>
        <pc:spChg chg="mod">
          <ac:chgData name="Salma Begum" userId="40fe7fe6a2e5dc37" providerId="LiveId" clId="{2F3166BE-A84C-4C7E-B352-D3EAE458CF52}" dt="2026-10-14T21:26:45.164" v="159"/>
          <ac:spMkLst>
            <pc:docMk/>
            <pc:sldMk cId="2082035150" sldId="275"/>
            <ac:spMk id="2" creationId="{25839180-41D3-4FC1-9C8D-17000B64163D}"/>
          </ac:spMkLst>
        </pc:spChg>
        <pc:spChg chg="del mod">
          <ac:chgData name="Salma Begum" userId="40fe7fe6a2e5dc37" providerId="LiveId" clId="{2F3166BE-A84C-4C7E-B352-D3EAE458CF52}" dt="2026-10-14T21:26:55.411" v="161" actId="478"/>
          <ac:spMkLst>
            <pc:docMk/>
            <pc:sldMk cId="2082035150" sldId="275"/>
            <ac:spMk id="3" creationId="{5272B730-694F-4CDD-8A7A-33A9755B413A}"/>
          </ac:spMkLst>
        </pc:spChg>
        <pc:spChg chg="mod">
          <ac:chgData name="Salma Begum" userId="40fe7fe6a2e5dc37" providerId="LiveId" clId="{2F3166BE-A84C-4C7E-B352-D3EAE458CF52}" dt="2026-10-14T21:27:32.531" v="163" actId="20577"/>
          <ac:spMkLst>
            <pc:docMk/>
            <pc:sldMk cId="2082035150" sldId="275"/>
            <ac:spMk id="4" creationId="{8C4C37AA-ED7F-4EC6-8730-F17E4A42185D}"/>
          </ac:spMkLst>
        </pc:spChg>
      </pc:sldChg>
      <pc:sldChg chg="delSp modSp mod">
        <pc:chgData name="Salma Begum" userId="40fe7fe6a2e5dc37" providerId="LiveId" clId="{2F3166BE-A84C-4C7E-B352-D3EAE458CF52}" dt="2026-10-15T08:32:13.439" v="739" actId="20577"/>
        <pc:sldMkLst>
          <pc:docMk/>
          <pc:sldMk cId="2044587517" sldId="276"/>
        </pc:sldMkLst>
        <pc:spChg chg="mod">
          <ac:chgData name="Salma Begum" userId="40fe7fe6a2e5dc37" providerId="LiveId" clId="{2F3166BE-A84C-4C7E-B352-D3EAE458CF52}" dt="2026-10-15T08:27:41.273" v="686" actId="20577"/>
          <ac:spMkLst>
            <pc:docMk/>
            <pc:sldMk cId="2044587517" sldId="276"/>
            <ac:spMk id="2" creationId="{16C77D3F-B4E3-4E7E-A883-BC10B8C87045}"/>
          </ac:spMkLst>
        </pc:spChg>
        <pc:spChg chg="del mod">
          <ac:chgData name="Salma Begum" userId="40fe7fe6a2e5dc37" providerId="LiveId" clId="{2F3166BE-A84C-4C7E-B352-D3EAE458CF52}" dt="2026-10-14T21:41:24.120" v="494" actId="478"/>
          <ac:spMkLst>
            <pc:docMk/>
            <pc:sldMk cId="2044587517" sldId="276"/>
            <ac:spMk id="3" creationId="{76689990-1703-4696-82E8-3360FD276E9C}"/>
          </ac:spMkLst>
        </pc:spChg>
        <pc:spChg chg="mod">
          <ac:chgData name="Salma Begum" userId="40fe7fe6a2e5dc37" providerId="LiveId" clId="{2F3166BE-A84C-4C7E-B352-D3EAE458CF52}" dt="2026-10-15T08:32:13.439" v="739" actId="20577"/>
          <ac:spMkLst>
            <pc:docMk/>
            <pc:sldMk cId="2044587517" sldId="276"/>
            <ac:spMk id="4" creationId="{540385AE-3C77-4C12-A0B5-1B5E7A0ACE15}"/>
          </ac:spMkLst>
        </pc:spChg>
        <pc:spChg chg="mod">
          <ac:chgData name="Salma Begum" userId="40fe7fe6a2e5dc37" providerId="LiveId" clId="{2F3166BE-A84C-4C7E-B352-D3EAE458CF52}" dt="2026-10-14T21:41:49.440" v="497" actId="20577"/>
          <ac:spMkLst>
            <pc:docMk/>
            <pc:sldMk cId="2044587517" sldId="276"/>
            <ac:spMk id="5" creationId="{50EC9791-CBD3-4790-8971-F369D94C6BCE}"/>
          </ac:spMkLst>
        </pc:spChg>
        <pc:spChg chg="mod">
          <ac:chgData name="Salma Begum" userId="40fe7fe6a2e5dc37" providerId="LiveId" clId="{2F3166BE-A84C-4C7E-B352-D3EAE458CF52}" dt="2026-10-14T22:08:33.816" v="654" actId="20577"/>
          <ac:spMkLst>
            <pc:docMk/>
            <pc:sldMk cId="2044587517" sldId="276"/>
            <ac:spMk id="7" creationId="{DF9316AA-309F-4465-94D2-8F5713B15684}"/>
          </ac:spMkLst>
        </pc:spChg>
      </pc:sldChg>
      <pc:sldChg chg="modSp del mod">
        <pc:chgData name="Salma Begum" userId="40fe7fe6a2e5dc37" providerId="LiveId" clId="{2F3166BE-A84C-4C7E-B352-D3EAE458CF52}" dt="2026-10-14T21:39:03.619" v="228" actId="47"/>
        <pc:sldMkLst>
          <pc:docMk/>
          <pc:sldMk cId="1247999902" sldId="277"/>
        </pc:sldMkLst>
        <pc:spChg chg="mod">
          <ac:chgData name="Salma Begum" userId="40fe7fe6a2e5dc37" providerId="LiveId" clId="{2F3166BE-A84C-4C7E-B352-D3EAE458CF52}" dt="2026-10-14T20:33:53.009" v="109" actId="20577"/>
          <ac:spMkLst>
            <pc:docMk/>
            <pc:sldMk cId="1247999902" sldId="277"/>
            <ac:spMk id="2" creationId="{05702362-055C-4804-9825-B6F33F809B2B}"/>
          </ac:spMkLst>
        </pc:spChg>
        <pc:spChg chg="mod">
          <ac:chgData name="Salma Begum" userId="40fe7fe6a2e5dc37" providerId="LiveId" clId="{2F3166BE-A84C-4C7E-B352-D3EAE458CF52}" dt="2026-10-14T20:50:02.254" v="123" actId="20577"/>
          <ac:spMkLst>
            <pc:docMk/>
            <pc:sldMk cId="1247999902" sldId="277"/>
            <ac:spMk id="3" creationId="{87F0E687-BB7A-4622-AFA6-73E97C8C94D4}"/>
          </ac:spMkLst>
        </pc:spChg>
        <pc:spChg chg="mod">
          <ac:chgData name="Salma Begum" userId="40fe7fe6a2e5dc37" providerId="LiveId" clId="{2F3166BE-A84C-4C7E-B352-D3EAE458CF52}" dt="2026-10-14T20:34:29.093" v="113" actId="20577"/>
          <ac:spMkLst>
            <pc:docMk/>
            <pc:sldMk cId="1247999902" sldId="277"/>
            <ac:spMk id="4" creationId="{82BF0894-8717-4ED9-967B-13D2A8F539C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Most deprived 10%</c:v>
          </c:tx>
          <c:spPr>
            <a:solidFill>
              <a:srgbClr val="087D7C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Data'!$A$2:$A$3</c:f>
              <c:strCache>
                <c:ptCount val="2"/>
                <c:pt idx="0">
                  <c:v>Male</c:v>
                </c:pt>
                <c:pt idx="1">
                  <c:v>Female</c:v>
                </c:pt>
              </c:strCache>
            </c:strRef>
          </c:cat>
          <c:val>
            <c:numRef>
              <c:f>'Chart Data'!$B$2:$B$3</c:f>
              <c:numCache>
                <c:formatCode>General</c:formatCode>
                <c:ptCount val="2"/>
                <c:pt idx="0">
                  <c:v>49.8</c:v>
                </c:pt>
                <c:pt idx="1">
                  <c:v>48.2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E4-4D20-BB78-2DB6C9252791}"/>
            </c:ext>
          </c:extLst>
        </c:ser>
        <c:ser>
          <c:idx val="1"/>
          <c:order val="1"/>
          <c:tx>
            <c:v>Least deprived 10%</c:v>
          </c:tx>
          <c:spPr>
            <a:solidFill>
              <a:srgbClr val="87A8C0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Data'!$C$2:$C$3</c:f>
              <c:strCache>
                <c:ptCount val="2"/>
                <c:pt idx="0">
                  <c:v>Male</c:v>
                </c:pt>
                <c:pt idx="1">
                  <c:v>Female</c:v>
                </c:pt>
              </c:strCache>
            </c:strRef>
          </c:cat>
          <c:val>
            <c:numRef>
              <c:f>'Chart Data'!$D$2:$D$3</c:f>
              <c:numCache>
                <c:formatCode>General</c:formatCode>
                <c:ptCount val="2"/>
                <c:pt idx="0">
                  <c:v>69.2</c:v>
                </c:pt>
                <c:pt idx="1">
                  <c:v>68.5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FE4-4D20-BB78-2DB6C925279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48650112"/>
        <c:axId val="48672768"/>
      </c:barChart>
      <c:catAx>
        <c:axId val="48650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>
                <a:solidFill>
                  <a:srgbClr val="666666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  <c:max val="80"/>
          <c:min val="0"/>
        </c:scaling>
        <c:delete val="0"/>
        <c:axPos val="l"/>
        <c:majorGridlines>
          <c:spPr>
            <a:ln w="9525">
              <a:solidFill>
                <a:srgbClr val="DDE6E6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r>
                  <a:rPr lang="en-GB">
                    <a:latin typeface="Arial"/>
                    <a:ea typeface="Arial"/>
                    <a:cs typeface="Arial"/>
                  </a:rPr>
                  <a:t>Years in good health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>
                <a:solidFill>
                  <a:srgbClr val="666666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8650112"/>
        <c:crosses val="autoZero"/>
        <c:crossBetween val="between"/>
      </c:valAx>
      <c:spPr>
        <a:solidFill>
          <a:srgbClr val="FAFCFA"/>
        </a:solidFill>
      </c:spPr>
    </c:plotArea>
    <c:legend>
      <c:legendPos val="b"/>
      <c:overlay val="0"/>
      <c:txPr>
        <a:bodyPr anchorCtr="1"/>
        <a:lstStyle/>
        <a:p>
          <a:pPr>
            <a:defRPr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zero"/>
    <c:showDLblsOverMax val="1"/>
  </c:chart>
  <c:spPr>
    <a:solidFill>
      <a:srgbClr val="FAFCFA"/>
    </a:solidFill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  <a:p>
            <a:endParaRPr/>
          </a:p>
          <a:p>
            <a:r>
              <a:t>Image source: MyWay Digital Health, https://www.preventingdiabetes.org.uk/professional/ (accessed 13 October 2026). Promotional image, not study participants.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  <a:p>
            <a:endParaRPr/>
          </a:p>
          <a:p>
            <a:r>
              <a:t>Image source: Birmingham Community Leisure Trust, https://www.moreleisure.com/beeches-pool-fitness-centre/ (accessed 13 October 2026). Promotional leisure photograph. It does not document a specific Be Active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A2A6D51E-C010-46B1-81FB-BA5E95D5F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7A2F37A1-08CC-4630-A275-BC9EE4078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1828BF14-B9CE-4AAA-97BC-95EE547B7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FA88AA70-1B76-46DA-9B28-90949868B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0B986D32-48C8-4D94-A3E4-727D98458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039D4DE7-A37E-499E-B5A6-A0B130DBD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BF697E51-41CD-4DBA-AE75-DE00EA4B7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AFD52F34-1D4D-4471-965C-94FF4BFCF130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5D18B295-6DBC-4D36-A3CA-D57629856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C987BEF5-6A90-4E60-99C5-D81CAE90B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10-year-health-plan-for-england-fit-for-the-future" TargetMode="External"/><Relationship Id="rId3" Type="http://schemas.openxmlformats.org/officeDocument/2006/relationships/hyperlink" Target="https://doi.org/10.1111/dme.14804" TargetMode="External"/><Relationship Id="rId7" Type="http://schemas.openxmlformats.org/officeDocument/2006/relationships/hyperlink" Target="https://doi.org/10.1016/j.puhe.2021.08.009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doi.org/10.1016/j.drugalcdep.2013.11.003" TargetMode="External"/><Relationship Id="rId4" Type="http://schemas.openxmlformats.org/officeDocument/2006/relationships/hyperlink" Target="https://www.moreleisure.com/ladywood-leisure-centre/wellbeing/" TargetMode="External"/><Relationship Id="rId9" Type="http://schemas.openxmlformats.org/officeDocument/2006/relationships/hyperlink" Target="https://doi.org/10.5502/ijw.v2i3.4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phirst.nihr.ac.uk/evaluations/be-active-birmingham/" TargetMode="External"/><Relationship Id="rId3" Type="http://schemas.openxmlformats.org/officeDocument/2006/relationships/hyperlink" Target="https://doi.org/10.1126/science.847460" TargetMode="External"/><Relationship Id="rId7" Type="http://schemas.openxmlformats.org/officeDocument/2006/relationships/hyperlink" Target="https://www.nice.org.uk/guidance/qs209/chapter/Quality-statement-1-Preventing-type-2-diabete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preventingdiabetes.org.uk/professional/" TargetMode="External"/><Relationship Id="rId5" Type="http://schemas.openxmlformats.org/officeDocument/2006/relationships/hyperlink" Target="https://www.instituteofhealthequity.org/resources-reports/marmot-review-10-years-on" TargetMode="External"/><Relationship Id="rId4" Type="http://schemas.openxmlformats.org/officeDocument/2006/relationships/hyperlink" Target="https://doi.org/10.1136/bjsports-2012-09120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healthandsocialcare/healthinequalities/bulletins/healthylifeexpectancybynationalareadeprivationenglandandwales/between2013to2015and2022to2024" TargetMode="External"/><Relationship Id="rId7" Type="http://schemas.openxmlformats.org/officeDocument/2006/relationships/hyperlink" Target="https://sdgs.un.org/2030agenda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ommons.wikimedia.org/wiki/File:Sustainable_Development_Goal_03GoodHealth.svg" TargetMode="External"/><Relationship Id="rId5" Type="http://schemas.openxmlformats.org/officeDocument/2006/relationships/hyperlink" Target="https://doi.org/10.1177/109019817400200403" TargetMode="External"/><Relationship Id="rId4" Type="http://schemas.openxmlformats.org/officeDocument/2006/relationships/hyperlink" Target="https://doi.org/10.1371/journal.pmed.1004177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37/dc19-1425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who.int/publications/i/item/9789241506908" TargetMode="External"/><Relationship Id="rId5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sdgs.un.org/sites/default/files/documents/5987our-common-futur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-1">
            <a:extLst>
              <a:ext uri="{FF2B5EF4-FFF2-40B4-BE49-F238E27FC236}">
                <a16:creationId xmlns:a16="http://schemas.microsoft.com/office/drawing/2014/main" id="{E477206D-3EC7-4948-AD3F-037CA9A46410}"/>
              </a:ext>
            </a:extLst>
          </p:cNvPr>
          <p:cNvSpPr>
            <a:spLocks noGrp="1"/>
          </p:cNvSpPr>
          <p:nvPr/>
        </p:nvSpPr>
        <p:spPr>
          <a:xfrm>
            <a:off x="609600" y="495300"/>
            <a:ext cx="106680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0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00" b="0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1800" b="0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Component 1: Presentation</a:t>
            </a:r>
          </a:p>
        </p:txBody>
      </p:sp>
      <p:sp>
        <p:nvSpPr>
          <p:cNvPr id="2" name="text-2">
            <a:extLst>
              <a:ext uri="{FF2B5EF4-FFF2-40B4-BE49-F238E27FC236}">
                <a16:creationId xmlns:a16="http://schemas.microsoft.com/office/drawing/2014/main" id="{98F8AE30-E042-4AC7-864E-D32B6E4E3B26}"/>
              </a:ext>
            </a:extLst>
          </p:cNvPr>
          <p:cNvSpPr>
            <a:spLocks noGrp="1"/>
          </p:cNvSpPr>
          <p:nvPr/>
        </p:nvSpPr>
        <p:spPr>
          <a:xfrm>
            <a:off x="609600" y="1285875"/>
            <a:ext cx="10763250" cy="1714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427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427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427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Health, Wellbeing and</a:t>
            </a:r>
          </a:p>
          <a:p>
            <a:pPr>
              <a:defRPr sz="427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427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Sustainable Development</a:t>
            </a:r>
          </a:p>
        </p:txBody>
      </p:sp>
      <p:sp>
        <p:nvSpPr>
          <p:cNvPr id="3" name="text-3">
            <a:extLst>
              <a:ext uri="{FF2B5EF4-FFF2-40B4-BE49-F238E27FC236}">
                <a16:creationId xmlns:a16="http://schemas.microsoft.com/office/drawing/2014/main" id="{A6B0BAFC-1CA4-40D9-8007-A4BC27B1C46E}"/>
              </a:ext>
            </a:extLst>
          </p:cNvPr>
          <p:cNvSpPr>
            <a:spLocks noGrp="1"/>
          </p:cNvSpPr>
          <p:nvPr/>
        </p:nvSpPr>
        <p:spPr>
          <a:xfrm>
            <a:off x="609600" y="3171825"/>
            <a:ext cx="105727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A critical examination of prevention and equitable care in England</a:t>
            </a:r>
          </a:p>
        </p:txBody>
      </p:sp>
      <p:sp>
        <p:nvSpPr>
          <p:cNvPr id="4" name="text-4">
            <a:extLst>
              <a:ext uri="{FF2B5EF4-FFF2-40B4-BE49-F238E27FC236}">
                <a16:creationId xmlns:a16="http://schemas.microsoft.com/office/drawing/2014/main" id="{C36C1FFF-BFEE-4D7B-B4A9-5BBD0D662D28}"/>
              </a:ext>
            </a:extLst>
          </p:cNvPr>
          <p:cNvSpPr>
            <a:spLocks noGrp="1"/>
          </p:cNvSpPr>
          <p:nvPr/>
        </p:nvSpPr>
        <p:spPr>
          <a:xfrm>
            <a:off x="609600" y="4324350"/>
            <a:ext cx="5048250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Salma Begum</a:t>
            </a:r>
          </a:p>
          <a:p>
            <a:pPr>
              <a:defRPr sz="210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Student number: 2310090</a:t>
            </a:r>
          </a:p>
        </p:txBody>
      </p:sp>
      <p:sp>
        <p:nvSpPr>
          <p:cNvPr id="5" name="text-5">
            <a:extLst>
              <a:ext uri="{FF2B5EF4-FFF2-40B4-BE49-F238E27FC236}">
                <a16:creationId xmlns:a16="http://schemas.microsoft.com/office/drawing/2014/main" id="{FF9F1ED0-AC74-4B43-87DA-D423E521907A}"/>
              </a:ext>
            </a:extLst>
          </p:cNvPr>
          <p:cNvSpPr>
            <a:spLocks noGrp="1"/>
          </p:cNvSpPr>
          <p:nvPr/>
        </p:nvSpPr>
        <p:spPr>
          <a:xfrm>
            <a:off x="6191250" y="4324350"/>
            <a:ext cx="5334000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Module: Health, Wellbeing and Sustainable Development</a:t>
            </a:r>
          </a:p>
          <a:p>
            <a: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Module code: BMHP6030</a:t>
            </a:r>
          </a:p>
          <a:p>
            <a: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Lecturer: Olufemi Oluranti</a:t>
            </a:r>
          </a:p>
        </p:txBody>
      </p:sp>
      <p:sp>
        <p:nvSpPr>
          <p:cNvPr id="6" name="text-6">
            <a:extLst>
              <a:ext uri="{FF2B5EF4-FFF2-40B4-BE49-F238E27FC236}">
                <a16:creationId xmlns:a16="http://schemas.microsoft.com/office/drawing/2014/main" id="{92CDB496-17D9-4A01-8B62-A1CAEDF5EE96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91814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-7">
            <a:extLst>
              <a:ext uri="{FF2B5EF4-FFF2-40B4-BE49-F238E27FC236}">
                <a16:creationId xmlns:a16="http://schemas.microsoft.com/office/drawing/2014/main" id="{721E4E0D-D102-40E3-B760-39BF6B9C8C2D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Focus and central argument</a:t>
            </a:r>
          </a:p>
        </p:txBody>
      </p:sp>
      <p:sp>
        <p:nvSpPr>
          <p:cNvPr id="2" name="text-8">
            <a:extLst>
              <a:ext uri="{FF2B5EF4-FFF2-40B4-BE49-F238E27FC236}">
                <a16:creationId xmlns:a16="http://schemas.microsoft.com/office/drawing/2014/main" id="{13A8498D-F5D2-4EE2-A50B-CB0864C07D61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4810125" cy="2286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0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0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30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Prevention improves health when people can access and sustain support.</a:t>
            </a:r>
          </a:p>
        </p:txBody>
      </p:sp>
      <p:sp>
        <p:nvSpPr>
          <p:cNvPr id="3" name="text-9">
            <a:extLst>
              <a:ext uri="{FF2B5EF4-FFF2-40B4-BE49-F238E27FC236}">
                <a16:creationId xmlns:a16="http://schemas.microsoft.com/office/drawing/2014/main" id="{3FC61900-A2EA-4325-94E2-5BE403663DB2}"/>
              </a:ext>
            </a:extLst>
          </p:cNvPr>
          <p:cNvSpPr>
            <a:spLocks noGrp="1"/>
          </p:cNvSpPr>
          <p:nvPr/>
        </p:nvSpPr>
        <p:spPr>
          <a:xfrm>
            <a:off x="6191250" y="1762125"/>
            <a:ext cx="514350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 marL="228600" indent="-127000">
              <a:spcAft>
                <a:spcPts val="2000"/>
              </a:spcAft>
              <a:buChar char="•"/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How concepts and models shape service delivery</a:t>
            </a:r>
          </a:p>
          <a:p>
            <a:pPr marL="228600" indent="-127000">
              <a:spcAft>
                <a:spcPts val="2000"/>
              </a:spcAft>
              <a:buChar char="•"/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What national and local evidence shows</a:t>
            </a:r>
          </a:p>
          <a:p>
            <a:pPr marL="228600" indent="-127000">
              <a:spcAft>
                <a:spcPts val="2000"/>
              </a:spcAft>
              <a:buChar char="•"/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Which changes could improve equitable access</a:t>
            </a:r>
          </a:p>
        </p:txBody>
      </p:sp>
      <p:sp>
        <p:nvSpPr>
          <p:cNvPr id="4" name="text-10">
            <a:extLst>
              <a:ext uri="{FF2B5EF4-FFF2-40B4-BE49-F238E27FC236}">
                <a16:creationId xmlns:a16="http://schemas.microsoft.com/office/drawing/2014/main" id="{EAA59139-999A-4386-AD6D-9846CA8C4740}"/>
              </a:ext>
            </a:extLst>
          </p:cNvPr>
          <p:cNvSpPr>
            <a:spLocks noGrp="1"/>
          </p:cNvSpPr>
          <p:nvPr/>
        </p:nvSpPr>
        <p:spPr>
          <a:xfrm>
            <a:off x="609600" y="5095875"/>
            <a:ext cx="10620375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Two main examples: NHS Diabetes Prevention Programme and Be Active Birmingham</a:t>
            </a:r>
          </a:p>
        </p:txBody>
      </p:sp>
      <p:sp>
        <p:nvSpPr>
          <p:cNvPr id="5" name="text-11">
            <a:extLst>
              <a:ext uri="{FF2B5EF4-FFF2-40B4-BE49-F238E27FC236}">
                <a16:creationId xmlns:a16="http://schemas.microsoft.com/office/drawing/2014/main" id="{52D5A955-9996-42EC-A97F-D77CE48B2C1F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(United Nations, 2015; Marmot et al., 2020)</a:t>
            </a:r>
          </a:p>
        </p:txBody>
      </p:sp>
      <p:sp>
        <p:nvSpPr>
          <p:cNvPr id="6" name="text-12">
            <a:extLst>
              <a:ext uri="{FF2B5EF4-FFF2-40B4-BE49-F238E27FC236}">
                <a16:creationId xmlns:a16="http://schemas.microsoft.com/office/drawing/2014/main" id="{1C0D869E-EDDA-488D-8B43-013D91E915FD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061900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-13">
            <a:extLst>
              <a:ext uri="{FF2B5EF4-FFF2-40B4-BE49-F238E27FC236}">
                <a16:creationId xmlns:a16="http://schemas.microsoft.com/office/drawing/2014/main" id="{0A0F926E-8915-4B54-9437-AD9EEAF26F8E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Health, wellbeing and sustainability</a:t>
            </a:r>
          </a:p>
        </p:txBody>
      </p:sp>
      <p:sp>
        <p:nvSpPr>
          <p:cNvPr id="2" name="text-14">
            <a:extLst>
              <a:ext uri="{FF2B5EF4-FFF2-40B4-BE49-F238E27FC236}">
                <a16:creationId xmlns:a16="http://schemas.microsoft.com/office/drawing/2014/main" id="{15B199CF-5D0A-449F-8D12-FACA1364AB8C}"/>
              </a:ext>
            </a:extLst>
          </p:cNvPr>
          <p:cNvSpPr>
            <a:spLocks noGrp="1"/>
          </p:cNvSpPr>
          <p:nvPr/>
        </p:nvSpPr>
        <p:spPr>
          <a:xfrm>
            <a:off x="609600" y="1714500"/>
            <a:ext cx="33337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3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Health</a:t>
            </a:r>
          </a:p>
        </p:txBody>
      </p:sp>
      <p:sp>
        <p:nvSpPr>
          <p:cNvPr id="3" name="text-15">
            <a:extLst>
              <a:ext uri="{FF2B5EF4-FFF2-40B4-BE49-F238E27FC236}">
                <a16:creationId xmlns:a16="http://schemas.microsoft.com/office/drawing/2014/main" id="{ABFAA381-942C-4D67-92F3-DC4E99D47D45}"/>
              </a:ext>
            </a:extLst>
          </p:cNvPr>
          <p:cNvSpPr>
            <a:spLocks noGrp="1"/>
          </p:cNvSpPr>
          <p:nvPr/>
        </p:nvSpPr>
        <p:spPr>
          <a:xfrm>
            <a:off x="4410075" y="1714500"/>
            <a:ext cx="33337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3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Wellbeing</a:t>
            </a:r>
          </a:p>
        </p:txBody>
      </p:sp>
      <p:sp>
        <p:nvSpPr>
          <p:cNvPr id="4" name="text-16">
            <a:extLst>
              <a:ext uri="{FF2B5EF4-FFF2-40B4-BE49-F238E27FC236}">
                <a16:creationId xmlns:a16="http://schemas.microsoft.com/office/drawing/2014/main" id="{76AABCD8-1881-44AC-9E6E-C91D59CCFD5D}"/>
              </a:ext>
            </a:extLst>
          </p:cNvPr>
          <p:cNvSpPr>
            <a:spLocks noGrp="1"/>
          </p:cNvSpPr>
          <p:nvPr/>
        </p:nvSpPr>
        <p:spPr>
          <a:xfrm>
            <a:off x="8210550" y="1714500"/>
            <a:ext cx="33337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3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Sustainable development</a:t>
            </a:r>
          </a:p>
        </p:txBody>
      </p:sp>
      <p:sp>
        <p:nvSpPr>
          <p:cNvPr id="5" name="text-17">
            <a:extLst>
              <a:ext uri="{FF2B5EF4-FFF2-40B4-BE49-F238E27FC236}">
                <a16:creationId xmlns:a16="http://schemas.microsoft.com/office/drawing/2014/main" id="{191F1BB0-FD2F-46F3-A486-95EEBC377742}"/>
              </a:ext>
            </a:extLst>
          </p:cNvPr>
          <p:cNvSpPr>
            <a:spLocks noGrp="1"/>
          </p:cNvSpPr>
          <p:nvPr/>
        </p:nvSpPr>
        <p:spPr>
          <a:xfrm>
            <a:off x="609600" y="2667000"/>
            <a:ext cx="3333750" cy="1619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Physical, mental and social wellbeing beyond disease.</a:t>
            </a:r>
          </a:p>
        </p:txBody>
      </p:sp>
      <p:sp>
        <p:nvSpPr>
          <p:cNvPr id="6" name="text-18">
            <a:extLst>
              <a:ext uri="{FF2B5EF4-FFF2-40B4-BE49-F238E27FC236}">
                <a16:creationId xmlns:a16="http://schemas.microsoft.com/office/drawing/2014/main" id="{04FEAACE-5F54-4C89-A484-10215261432D}"/>
              </a:ext>
            </a:extLst>
          </p:cNvPr>
          <p:cNvSpPr>
            <a:spLocks noGrp="1"/>
          </p:cNvSpPr>
          <p:nvPr/>
        </p:nvSpPr>
        <p:spPr>
          <a:xfrm>
            <a:off x="4410075" y="2667000"/>
            <a:ext cx="3333750" cy="1619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Subjective experience and objective living conditions.</a:t>
            </a:r>
          </a:p>
        </p:txBody>
      </p:sp>
      <p:sp>
        <p:nvSpPr>
          <p:cNvPr id="7" name="text-19">
            <a:extLst>
              <a:ext uri="{FF2B5EF4-FFF2-40B4-BE49-F238E27FC236}">
                <a16:creationId xmlns:a16="http://schemas.microsoft.com/office/drawing/2014/main" id="{907D6C4B-4650-48F3-8496-B771F0FD0070}"/>
              </a:ext>
            </a:extLst>
          </p:cNvPr>
          <p:cNvSpPr>
            <a:spLocks noGrp="1"/>
          </p:cNvSpPr>
          <p:nvPr/>
        </p:nvSpPr>
        <p:spPr>
          <a:xfrm>
            <a:off x="8210550" y="2667000"/>
            <a:ext cx="3333750" cy="1619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Meeting present needs while protecting future generations.</a:t>
            </a:r>
          </a:p>
        </p:txBody>
      </p:sp>
      <p:sp>
        <p:nvSpPr>
          <p:cNvPr id="8" name="text-20">
            <a:extLst>
              <a:ext uri="{FF2B5EF4-FFF2-40B4-BE49-F238E27FC236}">
                <a16:creationId xmlns:a16="http://schemas.microsoft.com/office/drawing/2014/main" id="{219DF30B-C7DD-4513-9FF4-A6A2CBFEE157}"/>
              </a:ext>
            </a:extLst>
          </p:cNvPr>
          <p:cNvSpPr>
            <a:spLocks noGrp="1"/>
          </p:cNvSpPr>
          <p:nvPr/>
        </p:nvSpPr>
        <p:spPr>
          <a:xfrm>
            <a:off x="609600" y="5048250"/>
            <a:ext cx="10572750" cy="809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3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3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3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Care should measure clinical improvement alongside quality of life and fair access.</a:t>
            </a:r>
          </a:p>
        </p:txBody>
      </p:sp>
      <p:sp>
        <p:nvSpPr>
          <p:cNvPr id="9" name="text-21">
            <a:extLst>
              <a:ext uri="{FF2B5EF4-FFF2-40B4-BE49-F238E27FC236}">
                <a16:creationId xmlns:a16="http://schemas.microsoft.com/office/drawing/2014/main" id="{C2621D9C-D7B9-4B74-9A3B-A04622166D8D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(World Health Organization, 1948; Dodge et al., 2012; World Commission on Environment and Development, 1987)</a:t>
            </a:r>
          </a:p>
        </p:txBody>
      </p:sp>
      <p:sp>
        <p:nvSpPr>
          <p:cNvPr id="10" name="text-22">
            <a:extLst>
              <a:ext uri="{FF2B5EF4-FFF2-40B4-BE49-F238E27FC236}">
                <a16:creationId xmlns:a16="http://schemas.microsoft.com/office/drawing/2014/main" id="{9284D928-0488-44E1-A467-B9946AFDF4C8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380674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-23">
            <a:extLst>
              <a:ext uri="{FF2B5EF4-FFF2-40B4-BE49-F238E27FC236}">
                <a16:creationId xmlns:a16="http://schemas.microsoft.com/office/drawing/2014/main" id="{CC4E59C9-9119-40B6-B6A9-E7597F72F800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Models and service design</a:t>
            </a:r>
          </a:p>
        </p:txBody>
      </p:sp>
      <p:sp>
        <p:nvSpPr>
          <p:cNvPr id="2" name="text-24">
            <a:extLst>
              <a:ext uri="{FF2B5EF4-FFF2-40B4-BE49-F238E27FC236}">
                <a16:creationId xmlns:a16="http://schemas.microsoft.com/office/drawing/2014/main" id="{45A3D2BE-EFFA-475E-B90A-22BB556F926C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476250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3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Biomedical approach</a:t>
            </a:r>
          </a:p>
        </p:txBody>
      </p:sp>
      <p:sp>
        <p:nvSpPr>
          <p:cNvPr id="3" name="text-25">
            <a:extLst>
              <a:ext uri="{FF2B5EF4-FFF2-40B4-BE49-F238E27FC236}">
                <a16:creationId xmlns:a16="http://schemas.microsoft.com/office/drawing/2014/main" id="{33266BF2-5974-4A6B-84E7-0148F8822793}"/>
              </a:ext>
            </a:extLst>
          </p:cNvPr>
          <p:cNvSpPr>
            <a:spLocks noGrp="1"/>
          </p:cNvSpPr>
          <p:nvPr/>
        </p:nvSpPr>
        <p:spPr>
          <a:xfrm>
            <a:off x="6191250" y="1666875"/>
            <a:ext cx="533400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3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3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Biopsychosocial approach</a:t>
            </a:r>
          </a:p>
        </p:txBody>
      </p:sp>
      <p:sp>
        <p:nvSpPr>
          <p:cNvPr id="4" name="text-26">
            <a:extLst>
              <a:ext uri="{FF2B5EF4-FFF2-40B4-BE49-F238E27FC236}">
                <a16:creationId xmlns:a16="http://schemas.microsoft.com/office/drawing/2014/main" id="{A5CB92C5-7C7A-47ED-A995-9FB225C512C5}"/>
              </a:ext>
            </a:extLst>
          </p:cNvPr>
          <p:cNvSpPr>
            <a:spLocks noGrp="1"/>
          </p:cNvSpPr>
          <p:nvPr/>
        </p:nvSpPr>
        <p:spPr>
          <a:xfrm>
            <a:off x="609600" y="2476500"/>
            <a:ext cx="4857750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2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2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25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Detect raised blood glucose.</a:t>
            </a:r>
          </a:p>
          <a:p>
            <a:pPr>
              <a:defRPr sz="22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25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Identify and treat disease.</a:t>
            </a:r>
          </a:p>
        </p:txBody>
      </p:sp>
      <p:sp>
        <p:nvSpPr>
          <p:cNvPr id="5" name="text-27">
            <a:extLst>
              <a:ext uri="{FF2B5EF4-FFF2-40B4-BE49-F238E27FC236}">
                <a16:creationId xmlns:a16="http://schemas.microsoft.com/office/drawing/2014/main" id="{CDA50120-16EC-4BD7-8C88-C4EB0C2FFF52}"/>
              </a:ext>
            </a:extLst>
          </p:cNvPr>
          <p:cNvSpPr>
            <a:spLocks noGrp="1"/>
          </p:cNvSpPr>
          <p:nvPr/>
        </p:nvSpPr>
        <p:spPr>
          <a:xfrm>
            <a:off x="6191250" y="2476500"/>
            <a:ext cx="5238750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2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2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25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Consider distress, motivation and social circumstances alongside clinical risk.</a:t>
            </a:r>
          </a:p>
        </p:txBody>
      </p:sp>
      <p:sp>
        <p:nvSpPr>
          <p:cNvPr id="6" name="text-28">
            <a:extLst>
              <a:ext uri="{FF2B5EF4-FFF2-40B4-BE49-F238E27FC236}">
                <a16:creationId xmlns:a16="http://schemas.microsoft.com/office/drawing/2014/main" id="{F88C6385-94FC-4D08-998D-935576DE2A46}"/>
              </a:ext>
            </a:extLst>
          </p:cNvPr>
          <p:cNvSpPr>
            <a:spLocks noGrp="1"/>
          </p:cNvSpPr>
          <p:nvPr/>
        </p:nvSpPr>
        <p:spPr>
          <a:xfrm>
            <a:off x="609600" y="4457700"/>
            <a:ext cx="47625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7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Ecological application</a:t>
            </a:r>
          </a:p>
        </p:txBody>
      </p:sp>
      <p:sp>
        <p:nvSpPr>
          <p:cNvPr id="7" name="text-29">
            <a:extLst>
              <a:ext uri="{FF2B5EF4-FFF2-40B4-BE49-F238E27FC236}">
                <a16:creationId xmlns:a16="http://schemas.microsoft.com/office/drawing/2014/main" id="{B4C889D2-E443-480B-AB54-C3FC51681BCC}"/>
              </a:ext>
            </a:extLst>
          </p:cNvPr>
          <p:cNvSpPr>
            <a:spLocks noGrp="1"/>
          </p:cNvSpPr>
          <p:nvPr/>
        </p:nvSpPr>
        <p:spPr>
          <a:xfrm>
            <a:off x="609600" y="4972050"/>
            <a:ext cx="109061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Safe spaces, affordable food and supportive policies shape the opportunity to change.</a:t>
            </a:r>
          </a:p>
        </p:txBody>
      </p:sp>
      <p:sp>
        <p:nvSpPr>
          <p:cNvPr id="8" name="text-30">
            <a:extLst>
              <a:ext uri="{FF2B5EF4-FFF2-40B4-BE49-F238E27FC236}">
                <a16:creationId xmlns:a16="http://schemas.microsoft.com/office/drawing/2014/main" id="{E8232693-521D-4D4A-8688-1CBB8DE29719}"/>
              </a:ext>
            </a:extLst>
          </p:cNvPr>
          <p:cNvSpPr>
            <a:spLocks noGrp="1"/>
          </p:cNvSpPr>
          <p:nvPr/>
        </p:nvSpPr>
        <p:spPr>
          <a:xfrm>
            <a:off x="609600" y="5781675"/>
            <a:ext cx="108585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7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7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17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Limitation: broader assessment needs staff and services able to respond.</a:t>
            </a:r>
          </a:p>
        </p:txBody>
      </p:sp>
      <p:sp>
        <p:nvSpPr>
          <p:cNvPr id="9" name="text-31">
            <a:extLst>
              <a:ext uri="{FF2B5EF4-FFF2-40B4-BE49-F238E27FC236}">
                <a16:creationId xmlns:a16="http://schemas.microsoft.com/office/drawing/2014/main" id="{636858A9-B253-4A3C-A1E6-0FF07550A95E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(Engel, 1977; Dahlgren and Whitehead, 2021)</a:t>
            </a:r>
          </a:p>
        </p:txBody>
      </p:sp>
      <p:sp>
        <p:nvSpPr>
          <p:cNvPr id="10" name="text-32">
            <a:extLst>
              <a:ext uri="{FF2B5EF4-FFF2-40B4-BE49-F238E27FC236}">
                <a16:creationId xmlns:a16="http://schemas.microsoft.com/office/drawing/2014/main" id="{DB6F9A19-34BD-4863-8D3A-E298076166C1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970189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-33">
            <a:extLst>
              <a:ext uri="{FF2B5EF4-FFF2-40B4-BE49-F238E27FC236}">
                <a16:creationId xmlns:a16="http://schemas.microsoft.com/office/drawing/2014/main" id="{08110670-B96F-40E8-AAF1-78803FF53E3B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Dahlgren and Whitehead: determinants</a:t>
            </a:r>
          </a:p>
        </p:txBody>
      </p:sp>
      <p:sp>
        <p:nvSpPr>
          <p:cNvPr id="2" name="text-34">
            <a:extLst>
              <a:ext uri="{FF2B5EF4-FFF2-40B4-BE49-F238E27FC236}">
                <a16:creationId xmlns:a16="http://schemas.microsoft.com/office/drawing/2014/main" id="{5808529B-4744-4E97-B95D-6C8435F0D078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Lifestyle</a:t>
            </a:r>
          </a:p>
        </p:txBody>
      </p:sp>
      <p:sp>
        <p:nvSpPr>
          <p:cNvPr id="3" name="text-35">
            <a:extLst>
              <a:ext uri="{FF2B5EF4-FFF2-40B4-BE49-F238E27FC236}">
                <a16:creationId xmlns:a16="http://schemas.microsoft.com/office/drawing/2014/main" id="{D09635DF-B4A5-4293-B912-5F1198CAD07A}"/>
              </a:ext>
            </a:extLst>
          </p:cNvPr>
          <p:cNvSpPr>
            <a:spLocks noGrp="1"/>
          </p:cNvSpPr>
          <p:nvPr/>
        </p:nvSpPr>
        <p:spPr>
          <a:xfrm>
            <a:off x="3571875" y="161925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Diet and physical activity</a:t>
            </a:r>
          </a:p>
        </p:txBody>
      </p:sp>
      <p:sp>
        <p:nvSpPr>
          <p:cNvPr id="4" name="text-36">
            <a:extLst>
              <a:ext uri="{FF2B5EF4-FFF2-40B4-BE49-F238E27FC236}">
                <a16:creationId xmlns:a16="http://schemas.microsoft.com/office/drawing/2014/main" id="{AABFDB29-F6D8-41C6-9101-57750F30B5BF}"/>
              </a:ext>
            </a:extLst>
          </p:cNvPr>
          <p:cNvSpPr>
            <a:spLocks noGrp="1"/>
          </p:cNvSpPr>
          <p:nvPr/>
        </p:nvSpPr>
        <p:spPr>
          <a:xfrm>
            <a:off x="609600" y="255270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Social networks</a:t>
            </a:r>
          </a:p>
        </p:txBody>
      </p:sp>
      <p:sp>
        <p:nvSpPr>
          <p:cNvPr id="5" name="text-37">
            <a:extLst>
              <a:ext uri="{FF2B5EF4-FFF2-40B4-BE49-F238E27FC236}">
                <a16:creationId xmlns:a16="http://schemas.microsoft.com/office/drawing/2014/main" id="{1FEBE280-7655-46DF-B237-D7D074B78AC4}"/>
              </a:ext>
            </a:extLst>
          </p:cNvPr>
          <p:cNvSpPr>
            <a:spLocks noGrp="1"/>
          </p:cNvSpPr>
          <p:nvPr/>
        </p:nvSpPr>
        <p:spPr>
          <a:xfrm>
            <a:off x="3571875" y="255270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Family and community support</a:t>
            </a:r>
          </a:p>
        </p:txBody>
      </p:sp>
      <p:sp>
        <p:nvSpPr>
          <p:cNvPr id="6" name="text-38">
            <a:extLst>
              <a:ext uri="{FF2B5EF4-FFF2-40B4-BE49-F238E27FC236}">
                <a16:creationId xmlns:a16="http://schemas.microsoft.com/office/drawing/2014/main" id="{3FD1C0CE-2361-4994-9439-768D5E17E56F}"/>
              </a:ext>
            </a:extLst>
          </p:cNvPr>
          <p:cNvSpPr>
            <a:spLocks noGrp="1"/>
          </p:cNvSpPr>
          <p:nvPr/>
        </p:nvSpPr>
        <p:spPr>
          <a:xfrm>
            <a:off x="609600" y="348615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Living conditions</a:t>
            </a:r>
          </a:p>
        </p:txBody>
      </p:sp>
      <p:sp>
        <p:nvSpPr>
          <p:cNvPr id="7" name="text-39">
            <a:extLst>
              <a:ext uri="{FF2B5EF4-FFF2-40B4-BE49-F238E27FC236}">
                <a16:creationId xmlns:a16="http://schemas.microsoft.com/office/drawing/2014/main" id="{F6CB99A2-B048-48F2-9C17-5E547639FFA4}"/>
              </a:ext>
            </a:extLst>
          </p:cNvPr>
          <p:cNvSpPr>
            <a:spLocks noGrp="1"/>
          </p:cNvSpPr>
          <p:nvPr/>
        </p:nvSpPr>
        <p:spPr>
          <a:xfrm>
            <a:off x="3571875" y="348615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Housing, work and access to services</a:t>
            </a:r>
          </a:p>
        </p:txBody>
      </p:sp>
      <p:sp>
        <p:nvSpPr>
          <p:cNvPr id="8" name="text-40">
            <a:extLst>
              <a:ext uri="{FF2B5EF4-FFF2-40B4-BE49-F238E27FC236}">
                <a16:creationId xmlns:a16="http://schemas.microsoft.com/office/drawing/2014/main" id="{9CB6DCBA-A731-4307-B1D7-9000F18EE1FB}"/>
              </a:ext>
            </a:extLst>
          </p:cNvPr>
          <p:cNvSpPr>
            <a:spLocks noGrp="1"/>
          </p:cNvSpPr>
          <p:nvPr/>
        </p:nvSpPr>
        <p:spPr>
          <a:xfrm>
            <a:off x="609600" y="441960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Wider systems</a:t>
            </a:r>
          </a:p>
        </p:txBody>
      </p:sp>
      <p:sp>
        <p:nvSpPr>
          <p:cNvPr id="9" name="text-41">
            <a:extLst>
              <a:ext uri="{FF2B5EF4-FFF2-40B4-BE49-F238E27FC236}">
                <a16:creationId xmlns:a16="http://schemas.microsoft.com/office/drawing/2014/main" id="{BDF2B2E8-0A62-4C68-B662-DA8F2FD854A4}"/>
              </a:ext>
            </a:extLst>
          </p:cNvPr>
          <p:cNvSpPr>
            <a:spLocks noGrp="1"/>
          </p:cNvSpPr>
          <p:nvPr/>
        </p:nvSpPr>
        <p:spPr>
          <a:xfrm>
            <a:off x="3571875" y="441960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Income, policy and the environment</a:t>
            </a:r>
          </a:p>
        </p:txBody>
      </p:sp>
      <p:sp>
        <p:nvSpPr>
          <p:cNvPr id="10" name="text-42">
            <a:extLst>
              <a:ext uri="{FF2B5EF4-FFF2-40B4-BE49-F238E27FC236}">
                <a16:creationId xmlns:a16="http://schemas.microsoft.com/office/drawing/2014/main" id="{382A4726-61AC-4D4E-94DB-1D172610B437}"/>
              </a:ext>
            </a:extLst>
          </p:cNvPr>
          <p:cNvSpPr>
            <a:spLocks noGrp="1"/>
          </p:cNvSpPr>
          <p:nvPr/>
        </p:nvSpPr>
        <p:spPr>
          <a:xfrm>
            <a:off x="609600" y="5553075"/>
            <a:ext cx="107632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18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Application: flexible sessions help, but wider poverty requires action beyond healthcare.</a:t>
            </a:r>
          </a:p>
        </p:txBody>
      </p:sp>
      <p:sp>
        <p:nvSpPr>
          <p:cNvPr id="11" name="text-43">
            <a:extLst>
              <a:ext uri="{FF2B5EF4-FFF2-40B4-BE49-F238E27FC236}">
                <a16:creationId xmlns:a16="http://schemas.microsoft.com/office/drawing/2014/main" id="{8E9DA126-B12E-48E6-B9E8-041384E7E9EC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(Dahlgren and Whitehead, 2021; Marmot et al., 2020)</a:t>
            </a:r>
          </a:p>
        </p:txBody>
      </p:sp>
      <p:sp>
        <p:nvSpPr>
          <p:cNvPr id="12" name="text-44">
            <a:extLst>
              <a:ext uri="{FF2B5EF4-FFF2-40B4-BE49-F238E27FC236}">
                <a16:creationId xmlns:a16="http://schemas.microsoft.com/office/drawing/2014/main" id="{B238F7DC-3176-45B9-A665-AD921E80AAF8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810163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-45">
            <a:extLst>
              <a:ext uri="{FF2B5EF4-FFF2-40B4-BE49-F238E27FC236}">
                <a16:creationId xmlns:a16="http://schemas.microsoft.com/office/drawing/2014/main" id="{7F4F4D71-F1F3-4199-A1DD-37C2F5696CE6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SDG 3: global framework, English delivery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CCC048-2580-4395-89D5-B14DCF25C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8096250" y="1685925"/>
            <a:ext cx="3238500" cy="3238500"/>
          </a:xfrm>
          <a:prstGeom prst="rect">
            <a:avLst/>
          </a:prstGeom>
        </p:spPr>
      </p:pic>
      <p:sp>
        <p:nvSpPr>
          <p:cNvPr id="3" name="text-46">
            <a:extLst>
              <a:ext uri="{FF2B5EF4-FFF2-40B4-BE49-F238E27FC236}">
                <a16:creationId xmlns:a16="http://schemas.microsoft.com/office/drawing/2014/main" id="{C117F052-45EB-402F-83A3-AA35080455C7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1428750" cy="619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9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2000</a:t>
            </a:r>
          </a:p>
        </p:txBody>
      </p:sp>
      <p:sp>
        <p:nvSpPr>
          <p:cNvPr id="4" name="text-47">
            <a:extLst>
              <a:ext uri="{FF2B5EF4-FFF2-40B4-BE49-F238E27FC236}">
                <a16:creationId xmlns:a16="http://schemas.microsoft.com/office/drawing/2014/main" id="{1C1681D0-1F49-42A9-92F3-E3EA1670169A}"/>
              </a:ext>
            </a:extLst>
          </p:cNvPr>
          <p:cNvSpPr>
            <a:spLocks noGrp="1"/>
          </p:cNvSpPr>
          <p:nvPr/>
        </p:nvSpPr>
        <p:spPr>
          <a:xfrm>
            <a:off x="2286000" y="1714500"/>
            <a:ext cx="54292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Millennium Development Goals</a:t>
            </a:r>
          </a:p>
        </p:txBody>
      </p:sp>
      <p:sp>
        <p:nvSpPr>
          <p:cNvPr id="5" name="text-48">
            <a:extLst>
              <a:ext uri="{FF2B5EF4-FFF2-40B4-BE49-F238E27FC236}">
                <a16:creationId xmlns:a16="http://schemas.microsoft.com/office/drawing/2014/main" id="{4F70444F-E0EA-4842-BAA7-C47C9A3D7BE4}"/>
              </a:ext>
            </a:extLst>
          </p:cNvPr>
          <p:cNvSpPr>
            <a:spLocks noGrp="1"/>
          </p:cNvSpPr>
          <p:nvPr/>
        </p:nvSpPr>
        <p:spPr>
          <a:xfrm>
            <a:off x="609600" y="2476500"/>
            <a:ext cx="1428750" cy="619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9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2015</a:t>
            </a:r>
          </a:p>
        </p:txBody>
      </p:sp>
      <p:sp>
        <p:nvSpPr>
          <p:cNvPr id="6" name="text-49">
            <a:extLst>
              <a:ext uri="{FF2B5EF4-FFF2-40B4-BE49-F238E27FC236}">
                <a16:creationId xmlns:a16="http://schemas.microsoft.com/office/drawing/2014/main" id="{E08F7B7C-06C0-4B65-9FAB-52F6014DEC88}"/>
              </a:ext>
            </a:extLst>
          </p:cNvPr>
          <p:cNvSpPr>
            <a:spLocks noGrp="1"/>
          </p:cNvSpPr>
          <p:nvPr/>
        </p:nvSpPr>
        <p:spPr>
          <a:xfrm>
            <a:off x="2286000" y="2571750"/>
            <a:ext cx="54292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17 SDGs adopted for 2030</a:t>
            </a:r>
          </a:p>
        </p:txBody>
      </p:sp>
      <p:sp>
        <p:nvSpPr>
          <p:cNvPr id="7" name="text-50">
            <a:extLst>
              <a:ext uri="{FF2B5EF4-FFF2-40B4-BE49-F238E27FC236}">
                <a16:creationId xmlns:a16="http://schemas.microsoft.com/office/drawing/2014/main" id="{9D67891A-5496-4ECF-A410-8BAC8E2DAAA3}"/>
              </a:ext>
            </a:extLst>
          </p:cNvPr>
          <p:cNvSpPr>
            <a:spLocks noGrp="1"/>
          </p:cNvSpPr>
          <p:nvPr/>
        </p:nvSpPr>
        <p:spPr>
          <a:xfrm>
            <a:off x="609600" y="3619500"/>
            <a:ext cx="14287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6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6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6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3.4</a:t>
            </a:r>
          </a:p>
        </p:txBody>
      </p:sp>
      <p:sp>
        <p:nvSpPr>
          <p:cNvPr id="8" name="text-51">
            <a:extLst>
              <a:ext uri="{FF2B5EF4-FFF2-40B4-BE49-F238E27FC236}">
                <a16:creationId xmlns:a16="http://schemas.microsoft.com/office/drawing/2014/main" id="{7C36F846-0DAB-41C2-BAC2-DFAA36A5719F}"/>
              </a:ext>
            </a:extLst>
          </p:cNvPr>
          <p:cNvSpPr>
            <a:spLocks noGrp="1"/>
          </p:cNvSpPr>
          <p:nvPr/>
        </p:nvSpPr>
        <p:spPr>
          <a:xfrm>
            <a:off x="2286000" y="3667125"/>
            <a:ext cx="54292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GB" sz="2100" dirty="0">
                <a:solidFill>
                  <a:srgbClr val="183B43"/>
                </a:solidFill>
                <a:latin typeface="Arial"/>
              </a:rPr>
              <a:t>Reduce early deaths from non-communicable diseases and promote mental wellbeing.</a:t>
            </a:r>
            <a:endParaRPr sz="2100" b="0" i="0" dirty="0">
              <a:solidFill>
                <a:srgbClr val="183B4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9" name="text-52">
            <a:extLst>
              <a:ext uri="{FF2B5EF4-FFF2-40B4-BE49-F238E27FC236}">
                <a16:creationId xmlns:a16="http://schemas.microsoft.com/office/drawing/2014/main" id="{B4FF9B08-C73D-4CE0-9BE1-A17AF691985D}"/>
              </a:ext>
            </a:extLst>
          </p:cNvPr>
          <p:cNvSpPr>
            <a:spLocks noGrp="1"/>
          </p:cNvSpPr>
          <p:nvPr/>
        </p:nvSpPr>
        <p:spPr>
          <a:xfrm>
            <a:off x="609600" y="4667250"/>
            <a:ext cx="14287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6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6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6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3.8</a:t>
            </a:r>
          </a:p>
        </p:txBody>
      </p:sp>
      <p:sp>
        <p:nvSpPr>
          <p:cNvPr id="10" name="text-53">
            <a:extLst>
              <a:ext uri="{FF2B5EF4-FFF2-40B4-BE49-F238E27FC236}">
                <a16:creationId xmlns:a16="http://schemas.microsoft.com/office/drawing/2014/main" id="{240D8D11-FF29-457A-80B9-C53D4807BF5A}"/>
              </a:ext>
            </a:extLst>
          </p:cNvPr>
          <p:cNvSpPr>
            <a:spLocks noGrp="1"/>
          </p:cNvSpPr>
          <p:nvPr/>
        </p:nvSpPr>
        <p:spPr>
          <a:xfrm>
            <a:off x="2286000" y="4714875"/>
            <a:ext cx="54292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Universal coverage and quality essential services</a:t>
            </a:r>
          </a:p>
        </p:txBody>
      </p:sp>
      <p:sp>
        <p:nvSpPr>
          <p:cNvPr id="11" name="text-54">
            <a:extLst>
              <a:ext uri="{FF2B5EF4-FFF2-40B4-BE49-F238E27FC236}">
                <a16:creationId xmlns:a16="http://schemas.microsoft.com/office/drawing/2014/main" id="{2D168B2D-36FC-4539-9416-52FBAE5E1419}"/>
              </a:ext>
            </a:extLst>
          </p:cNvPr>
          <p:cNvSpPr>
            <a:spLocks noGrp="1"/>
          </p:cNvSpPr>
          <p:nvPr/>
        </p:nvSpPr>
        <p:spPr>
          <a:xfrm>
            <a:off x="609600" y="5667375"/>
            <a:ext cx="10953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0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00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SDG 3 depends on poverty reduction (SDG 1) and sustainable communities (SDG 11).</a:t>
            </a:r>
          </a:p>
        </p:txBody>
      </p:sp>
      <p:sp>
        <p:nvSpPr>
          <p:cNvPr id="12" name="text-55">
            <a:extLst>
              <a:ext uri="{FF2B5EF4-FFF2-40B4-BE49-F238E27FC236}">
                <a16:creationId xmlns:a16="http://schemas.microsoft.com/office/drawing/2014/main" id="{3B9063D4-91F1-4B61-8832-7D7CAAD7626F}"/>
              </a:ext>
            </a:extLst>
          </p:cNvPr>
          <p:cNvSpPr>
            <a:spLocks noGrp="1"/>
          </p:cNvSpPr>
          <p:nvPr/>
        </p:nvSpPr>
        <p:spPr>
          <a:xfrm>
            <a:off x="8096250" y="5114925"/>
            <a:ext cx="33337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Icon: United Nations, via Wikimedia Commons</a:t>
            </a:r>
          </a:p>
        </p:txBody>
      </p:sp>
      <p:sp>
        <p:nvSpPr>
          <p:cNvPr id="13" name="text-56">
            <a:extLst>
              <a:ext uri="{FF2B5EF4-FFF2-40B4-BE49-F238E27FC236}">
                <a16:creationId xmlns:a16="http://schemas.microsoft.com/office/drawing/2014/main" id="{0F45DDDC-328A-4C05-B953-45054D46B909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(United Nations, 2015)</a:t>
            </a:r>
          </a:p>
        </p:txBody>
      </p:sp>
      <p:sp>
        <p:nvSpPr>
          <p:cNvPr id="14" name="text-57">
            <a:extLst>
              <a:ext uri="{FF2B5EF4-FFF2-40B4-BE49-F238E27FC236}">
                <a16:creationId xmlns:a16="http://schemas.microsoft.com/office/drawing/2014/main" id="{19DD294F-0B74-4DE1-B183-E848FEAAA82C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938904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-58">
            <a:extLst>
              <a:ext uri="{FF2B5EF4-FFF2-40B4-BE49-F238E27FC236}">
                <a16:creationId xmlns:a16="http://schemas.microsoft.com/office/drawing/2014/main" id="{6EE801A9-C77F-42EE-8543-25E173CBD06A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Policy, guidance and legal duties</a:t>
            </a:r>
          </a:p>
        </p:txBody>
      </p:sp>
      <p:sp>
        <p:nvSpPr>
          <p:cNvPr id="2" name="text-59">
            <a:extLst>
              <a:ext uri="{FF2B5EF4-FFF2-40B4-BE49-F238E27FC236}">
                <a16:creationId xmlns:a16="http://schemas.microsoft.com/office/drawing/2014/main" id="{415600D2-8BE4-4A00-AE42-2AD98BF95512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Strategy</a:t>
            </a:r>
          </a:p>
        </p:txBody>
      </p:sp>
      <p:sp>
        <p:nvSpPr>
          <p:cNvPr id="3" name="text-60">
            <a:extLst>
              <a:ext uri="{FF2B5EF4-FFF2-40B4-BE49-F238E27FC236}">
                <a16:creationId xmlns:a16="http://schemas.microsoft.com/office/drawing/2014/main" id="{D349B99B-7CBA-470E-AA15-522B17CA34A4}"/>
              </a:ext>
            </a:extLst>
          </p:cNvPr>
          <p:cNvSpPr>
            <a:spLocks noGrp="1"/>
          </p:cNvSpPr>
          <p:nvPr/>
        </p:nvSpPr>
        <p:spPr>
          <a:xfrm>
            <a:off x="3571875" y="161925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2025 Health Plan: community, digital and preventive care</a:t>
            </a:r>
          </a:p>
        </p:txBody>
      </p:sp>
      <p:sp>
        <p:nvSpPr>
          <p:cNvPr id="4" name="text-61">
            <a:extLst>
              <a:ext uri="{FF2B5EF4-FFF2-40B4-BE49-F238E27FC236}">
                <a16:creationId xmlns:a16="http://schemas.microsoft.com/office/drawing/2014/main" id="{01392AA3-5CB5-434A-B899-9111C861CEBC}"/>
              </a:ext>
            </a:extLst>
          </p:cNvPr>
          <p:cNvSpPr>
            <a:spLocks noGrp="1"/>
          </p:cNvSpPr>
          <p:nvPr/>
        </p:nvSpPr>
        <p:spPr>
          <a:xfrm>
            <a:off x="609600" y="255270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Guidance</a:t>
            </a:r>
          </a:p>
        </p:txBody>
      </p:sp>
      <p:sp>
        <p:nvSpPr>
          <p:cNvPr id="5" name="text-62">
            <a:extLst>
              <a:ext uri="{FF2B5EF4-FFF2-40B4-BE49-F238E27FC236}">
                <a16:creationId xmlns:a16="http://schemas.microsoft.com/office/drawing/2014/main" id="{02C7DA9C-2083-45A1-A795-2EDA4A843611}"/>
              </a:ext>
            </a:extLst>
          </p:cNvPr>
          <p:cNvSpPr>
            <a:spLocks noGrp="1"/>
          </p:cNvSpPr>
          <p:nvPr/>
        </p:nvSpPr>
        <p:spPr>
          <a:xfrm>
            <a:off x="3571875" y="255270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NICE: diabetes prevention referral for adults at high risk</a:t>
            </a:r>
          </a:p>
        </p:txBody>
      </p:sp>
      <p:sp>
        <p:nvSpPr>
          <p:cNvPr id="6" name="text-63">
            <a:extLst>
              <a:ext uri="{FF2B5EF4-FFF2-40B4-BE49-F238E27FC236}">
                <a16:creationId xmlns:a16="http://schemas.microsoft.com/office/drawing/2014/main" id="{40DF0179-670F-4027-AB2E-0B5EF21B6BF0}"/>
              </a:ext>
            </a:extLst>
          </p:cNvPr>
          <p:cNvSpPr>
            <a:spLocks noGrp="1"/>
          </p:cNvSpPr>
          <p:nvPr/>
        </p:nvSpPr>
        <p:spPr>
          <a:xfrm>
            <a:off x="609600" y="348615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Legal duty</a:t>
            </a:r>
          </a:p>
        </p:txBody>
      </p:sp>
      <p:sp>
        <p:nvSpPr>
          <p:cNvPr id="7" name="text-64">
            <a:extLst>
              <a:ext uri="{FF2B5EF4-FFF2-40B4-BE49-F238E27FC236}">
                <a16:creationId xmlns:a16="http://schemas.microsoft.com/office/drawing/2014/main" id="{4E509B20-2B94-4154-99CE-6512086CDC64}"/>
              </a:ext>
            </a:extLst>
          </p:cNvPr>
          <p:cNvSpPr>
            <a:spLocks noGrp="1"/>
          </p:cNvSpPr>
          <p:nvPr/>
        </p:nvSpPr>
        <p:spPr>
          <a:xfrm>
            <a:off x="3571875" y="348615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Care Act 2014: wellbeing and prevention in adult care</a:t>
            </a:r>
          </a:p>
        </p:txBody>
      </p:sp>
      <p:sp>
        <p:nvSpPr>
          <p:cNvPr id="8" name="text-65">
            <a:extLst>
              <a:ext uri="{FF2B5EF4-FFF2-40B4-BE49-F238E27FC236}">
                <a16:creationId xmlns:a16="http://schemas.microsoft.com/office/drawing/2014/main" id="{635AE519-F602-449C-9F13-D5A77E1F4AE3}"/>
              </a:ext>
            </a:extLst>
          </p:cNvPr>
          <p:cNvSpPr>
            <a:spLocks noGrp="1"/>
          </p:cNvSpPr>
          <p:nvPr/>
        </p:nvSpPr>
        <p:spPr>
          <a:xfrm>
            <a:off x="609600" y="4419600"/>
            <a:ext cx="2762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Cross-sector action</a:t>
            </a:r>
          </a:p>
        </p:txBody>
      </p:sp>
      <p:sp>
        <p:nvSpPr>
          <p:cNvPr id="9" name="text-66">
            <a:extLst>
              <a:ext uri="{FF2B5EF4-FFF2-40B4-BE49-F238E27FC236}">
                <a16:creationId xmlns:a16="http://schemas.microsoft.com/office/drawing/2014/main" id="{CE53165F-EBF7-4923-AADE-5E3778D7EC5B}"/>
              </a:ext>
            </a:extLst>
          </p:cNvPr>
          <p:cNvSpPr>
            <a:spLocks noGrp="1"/>
          </p:cNvSpPr>
          <p:nvPr/>
        </p:nvSpPr>
        <p:spPr>
          <a:xfrm>
            <a:off x="3571875" y="4419600"/>
            <a:ext cx="7953375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WHO Health in All Policies: health across government</a:t>
            </a:r>
          </a:p>
        </p:txBody>
      </p:sp>
      <p:sp>
        <p:nvSpPr>
          <p:cNvPr id="10" name="text-67">
            <a:extLst>
              <a:ext uri="{FF2B5EF4-FFF2-40B4-BE49-F238E27FC236}">
                <a16:creationId xmlns:a16="http://schemas.microsoft.com/office/drawing/2014/main" id="{44AB33C0-C73E-4958-851E-154BCF260C84}"/>
              </a:ext>
            </a:extLst>
          </p:cNvPr>
          <p:cNvSpPr>
            <a:spLocks noGrp="1"/>
          </p:cNvSpPr>
          <p:nvPr/>
        </p:nvSpPr>
        <p:spPr>
          <a:xfrm>
            <a:off x="609600" y="5572125"/>
            <a:ext cx="108585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9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9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19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Implementation depends on workforce, funding and shared accountability.</a:t>
            </a:r>
          </a:p>
        </p:txBody>
      </p:sp>
      <p:sp>
        <p:nvSpPr>
          <p:cNvPr id="11" name="text-68">
            <a:extLst>
              <a:ext uri="{FF2B5EF4-FFF2-40B4-BE49-F238E27FC236}">
                <a16:creationId xmlns:a16="http://schemas.microsoft.com/office/drawing/2014/main" id="{0C40F599-69B1-4590-8043-BBB8EDD05E14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(DHSC, 2025; NICE, 2026; Care Act 2014, ss. 1–2; WHO, 2014)</a:t>
            </a:r>
          </a:p>
        </p:txBody>
      </p:sp>
      <p:sp>
        <p:nvSpPr>
          <p:cNvPr id="12" name="text-69">
            <a:extLst>
              <a:ext uri="{FF2B5EF4-FFF2-40B4-BE49-F238E27FC236}">
                <a16:creationId xmlns:a16="http://schemas.microsoft.com/office/drawing/2014/main" id="{B22DDE7A-0F88-4AB4-BA8A-C7994E0B8E14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892791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-70">
            <a:extLst>
              <a:ext uri="{FF2B5EF4-FFF2-40B4-BE49-F238E27FC236}">
                <a16:creationId xmlns:a16="http://schemas.microsoft.com/office/drawing/2014/main" id="{922F0627-3D53-4588-96BA-FEA5AB872D01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England’s unequal years of healthy life</a:t>
            </a:r>
          </a:p>
        </p:txBody>
      </p:sp>
      <p:sp>
        <p:nvSpPr>
          <p:cNvPr id="2" name="text-71">
            <a:extLst>
              <a:ext uri="{FF2B5EF4-FFF2-40B4-BE49-F238E27FC236}">
                <a16:creationId xmlns:a16="http://schemas.microsoft.com/office/drawing/2014/main" id="{18D45F2D-9B46-4775-9F25-9E5F369FDB52}"/>
              </a:ext>
            </a:extLst>
          </p:cNvPr>
          <p:cNvSpPr>
            <a:spLocks noGrp="1"/>
          </p:cNvSpPr>
          <p:nvPr/>
        </p:nvSpPr>
        <p:spPr>
          <a:xfrm>
            <a:off x="609600" y="1428750"/>
            <a:ext cx="106680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950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950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950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Healthy life expectancy, England, 2022–2024</a:t>
            </a:r>
          </a:p>
        </p:txBody>
      </p:sp>
      <p:graphicFrame>
        <p:nvGraphicFramePr>
          <p:cNvPr id="3" name="Chart">
            <a:extLst>
              <a:ext uri="{FF2B5EF4-FFF2-40B4-BE49-F238E27FC236}">
                <a16:creationId xmlns:a16="http://schemas.microsoft.com/office/drawing/2014/main" id="{3E41A9BA-408B-4C28-B1E0-1ECC7862B4C6}"/>
              </a:ext>
            </a:extLst>
          </p:cNvPr>
          <p:cNvGraphicFramePr/>
          <p:nvPr/>
        </p:nvGraphicFramePr>
        <p:xfrm>
          <a:off x="609600" y="2066925"/>
          <a:ext cx="7715250" cy="3524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-72">
            <a:extLst>
              <a:ext uri="{FF2B5EF4-FFF2-40B4-BE49-F238E27FC236}">
                <a16:creationId xmlns:a16="http://schemas.microsoft.com/office/drawing/2014/main" id="{841FE8D2-8466-4DCB-858E-C1E2AC2A880A}"/>
              </a:ext>
            </a:extLst>
          </p:cNvPr>
          <p:cNvSpPr>
            <a:spLocks noGrp="1"/>
          </p:cNvSpPr>
          <p:nvPr/>
        </p:nvSpPr>
        <p:spPr>
          <a:xfrm>
            <a:off x="8829675" y="2438400"/>
            <a:ext cx="2762250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9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19.4 years</a:t>
            </a:r>
          </a:p>
        </p:txBody>
      </p:sp>
      <p:sp>
        <p:nvSpPr>
          <p:cNvPr id="5" name="text-73">
            <a:extLst>
              <a:ext uri="{FF2B5EF4-FFF2-40B4-BE49-F238E27FC236}">
                <a16:creationId xmlns:a16="http://schemas.microsoft.com/office/drawing/2014/main" id="{C7BDE380-F999-4935-970B-55B858E1E9BE}"/>
              </a:ext>
            </a:extLst>
          </p:cNvPr>
          <p:cNvSpPr>
            <a:spLocks noGrp="1"/>
          </p:cNvSpPr>
          <p:nvPr/>
        </p:nvSpPr>
        <p:spPr>
          <a:xfrm>
            <a:off x="8829675" y="3171825"/>
            <a:ext cx="27622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Male difference</a:t>
            </a:r>
          </a:p>
        </p:txBody>
      </p:sp>
      <p:sp>
        <p:nvSpPr>
          <p:cNvPr id="6" name="text-74">
            <a:extLst>
              <a:ext uri="{FF2B5EF4-FFF2-40B4-BE49-F238E27FC236}">
                <a16:creationId xmlns:a16="http://schemas.microsoft.com/office/drawing/2014/main" id="{B9A8631F-95B8-47AC-8762-420CD2857042}"/>
              </a:ext>
            </a:extLst>
          </p:cNvPr>
          <p:cNvSpPr>
            <a:spLocks noGrp="1"/>
          </p:cNvSpPr>
          <p:nvPr/>
        </p:nvSpPr>
        <p:spPr>
          <a:xfrm>
            <a:off x="8829675" y="4095750"/>
            <a:ext cx="2762250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92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92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20.3 years</a:t>
            </a:r>
          </a:p>
        </p:txBody>
      </p:sp>
      <p:sp>
        <p:nvSpPr>
          <p:cNvPr id="7" name="text-75">
            <a:extLst>
              <a:ext uri="{FF2B5EF4-FFF2-40B4-BE49-F238E27FC236}">
                <a16:creationId xmlns:a16="http://schemas.microsoft.com/office/drawing/2014/main" id="{50B2C281-A7B9-4602-BB52-42E080EF93B3}"/>
              </a:ext>
            </a:extLst>
          </p:cNvPr>
          <p:cNvSpPr>
            <a:spLocks noGrp="1"/>
          </p:cNvSpPr>
          <p:nvPr/>
        </p:nvSpPr>
        <p:spPr>
          <a:xfrm>
            <a:off x="8829675" y="4829175"/>
            <a:ext cx="27622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Female difference</a:t>
            </a:r>
          </a:p>
        </p:txBody>
      </p:sp>
      <p:sp>
        <p:nvSpPr>
          <p:cNvPr id="8" name="text-76">
            <a:extLst>
              <a:ext uri="{FF2B5EF4-FFF2-40B4-BE49-F238E27FC236}">
                <a16:creationId xmlns:a16="http://schemas.microsoft.com/office/drawing/2014/main" id="{E00239D3-05BA-46FE-B391-2B088317016B}"/>
              </a:ext>
            </a:extLst>
          </p:cNvPr>
          <p:cNvSpPr>
            <a:spLocks noGrp="1"/>
          </p:cNvSpPr>
          <p:nvPr/>
        </p:nvSpPr>
        <p:spPr>
          <a:xfrm>
            <a:off x="609600" y="5734050"/>
            <a:ext cx="107632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95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950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950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Avoidable, unfair differences require support proportionate to need.</a:t>
            </a:r>
          </a:p>
        </p:txBody>
      </p:sp>
      <p:sp>
        <p:nvSpPr>
          <p:cNvPr id="9" name="text-77">
            <a:extLst>
              <a:ext uri="{FF2B5EF4-FFF2-40B4-BE49-F238E27FC236}">
                <a16:creationId xmlns:a16="http://schemas.microsoft.com/office/drawing/2014/main" id="{83DFB315-A73A-4A15-9996-4E4911B0129B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(Office for National Statistics, 2026; Marmot et al., 2020)</a:t>
            </a:r>
          </a:p>
        </p:txBody>
      </p:sp>
      <p:sp>
        <p:nvSpPr>
          <p:cNvPr id="10" name="text-78">
            <a:extLst>
              <a:ext uri="{FF2B5EF4-FFF2-40B4-BE49-F238E27FC236}">
                <a16:creationId xmlns:a16="http://schemas.microsoft.com/office/drawing/2014/main" id="{C57472DE-753A-413B-8161-0CC475EBC117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82392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-79">
            <a:extLst>
              <a:ext uri="{FF2B5EF4-FFF2-40B4-BE49-F238E27FC236}">
                <a16:creationId xmlns:a16="http://schemas.microsoft.com/office/drawing/2014/main" id="{5F7A6E85-4136-40C9-B1BF-B3C52400A594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National example: diabetes prevention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07B11D-273F-4F6F-880C-E018735818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105650" y="1524000"/>
            <a:ext cx="4333875" cy="4333875"/>
          </a:xfrm>
          <a:prstGeom prst="rect">
            <a:avLst/>
          </a:prstGeom>
        </p:spPr>
      </p:pic>
      <p:sp>
        <p:nvSpPr>
          <p:cNvPr id="3" name="text-80">
            <a:extLst>
              <a:ext uri="{FF2B5EF4-FFF2-40B4-BE49-F238E27FC236}">
                <a16:creationId xmlns:a16="http://schemas.microsoft.com/office/drawing/2014/main" id="{48196B83-3D49-4FB2-A5E5-5DE68D30DF94}"/>
              </a:ext>
            </a:extLst>
          </p:cNvPr>
          <p:cNvSpPr>
            <a:spLocks noGrp="1"/>
          </p:cNvSpPr>
          <p:nvPr/>
        </p:nvSpPr>
        <p:spPr>
          <a:xfrm>
            <a:off x="609600" y="1714500"/>
            <a:ext cx="5953125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Clinical identification</a:t>
            </a:r>
          </a:p>
        </p:txBody>
      </p:sp>
      <p:sp>
        <p:nvSpPr>
          <p:cNvPr id="4" name="text-81">
            <a:extLst>
              <a:ext uri="{FF2B5EF4-FFF2-40B4-BE49-F238E27FC236}">
                <a16:creationId xmlns:a16="http://schemas.microsoft.com/office/drawing/2014/main" id="{5D7554D2-8B76-4C5E-8F13-BCD9C93E2E3F}"/>
              </a:ext>
            </a:extLst>
          </p:cNvPr>
          <p:cNvSpPr>
            <a:spLocks noGrp="1"/>
          </p:cNvSpPr>
          <p:nvPr/>
        </p:nvSpPr>
        <p:spPr>
          <a:xfrm>
            <a:off x="609600" y="2305050"/>
            <a:ext cx="581025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Raised glucose below the diabetes threshold</a:t>
            </a:r>
          </a:p>
        </p:txBody>
      </p:sp>
      <p:sp>
        <p:nvSpPr>
          <p:cNvPr id="5" name="text-82">
            <a:extLst>
              <a:ext uri="{FF2B5EF4-FFF2-40B4-BE49-F238E27FC236}">
                <a16:creationId xmlns:a16="http://schemas.microsoft.com/office/drawing/2014/main" id="{5203A6EB-541C-4F57-94B3-A55EDE5B108B}"/>
              </a:ext>
            </a:extLst>
          </p:cNvPr>
          <p:cNvSpPr>
            <a:spLocks noGrp="1"/>
          </p:cNvSpPr>
          <p:nvPr/>
        </p:nvSpPr>
        <p:spPr>
          <a:xfrm>
            <a:off x="609600" y="3571875"/>
            <a:ext cx="5953125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Accessible lifestyle support</a:t>
            </a:r>
          </a:p>
        </p:txBody>
      </p:sp>
      <p:sp>
        <p:nvSpPr>
          <p:cNvPr id="6" name="text-83">
            <a:extLst>
              <a:ext uri="{FF2B5EF4-FFF2-40B4-BE49-F238E27FC236}">
                <a16:creationId xmlns:a16="http://schemas.microsoft.com/office/drawing/2014/main" id="{446656D4-EE0E-415F-9C2A-8598F33FE39B}"/>
              </a:ext>
            </a:extLst>
          </p:cNvPr>
          <p:cNvSpPr>
            <a:spLocks noGrp="1"/>
          </p:cNvSpPr>
          <p:nvPr/>
        </p:nvSpPr>
        <p:spPr>
          <a:xfrm>
            <a:off x="609600" y="4257675"/>
            <a:ext cx="5810250" cy="1143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35 interviews in South London: understanding risk and practical access shaped attendance.</a:t>
            </a:r>
          </a:p>
        </p:txBody>
      </p:sp>
      <p:sp>
        <p:nvSpPr>
          <p:cNvPr id="7" name="text-84">
            <a:extLst>
              <a:ext uri="{FF2B5EF4-FFF2-40B4-BE49-F238E27FC236}">
                <a16:creationId xmlns:a16="http://schemas.microsoft.com/office/drawing/2014/main" id="{A852CCD3-DC08-4F03-AF0C-CB8DF5A31F10}"/>
              </a:ext>
            </a:extLst>
          </p:cNvPr>
          <p:cNvSpPr>
            <a:spLocks noGrp="1"/>
          </p:cNvSpPr>
          <p:nvPr/>
        </p:nvSpPr>
        <p:spPr>
          <a:xfrm>
            <a:off x="609600" y="5619750"/>
            <a:ext cx="5857875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157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One locality and English-language interviews limit transferability.</a:t>
            </a:r>
          </a:p>
        </p:txBody>
      </p:sp>
      <p:sp>
        <p:nvSpPr>
          <p:cNvPr id="8" name="text-85">
            <a:extLst>
              <a:ext uri="{FF2B5EF4-FFF2-40B4-BE49-F238E27FC236}">
                <a16:creationId xmlns:a16="http://schemas.microsoft.com/office/drawing/2014/main" id="{5970061F-5C58-443A-B658-53D79178BA90}"/>
              </a:ext>
            </a:extLst>
          </p:cNvPr>
          <p:cNvSpPr>
            <a:spLocks noGrp="1"/>
          </p:cNvSpPr>
          <p:nvPr/>
        </p:nvSpPr>
        <p:spPr>
          <a:xfrm>
            <a:off x="7105650" y="5934075"/>
            <a:ext cx="433387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Programme image: MyWay Digital Health (no date)</a:t>
            </a:r>
          </a:p>
        </p:txBody>
      </p:sp>
      <p:sp>
        <p:nvSpPr>
          <p:cNvPr id="9" name="text-86">
            <a:extLst>
              <a:ext uri="{FF2B5EF4-FFF2-40B4-BE49-F238E27FC236}">
                <a16:creationId xmlns:a16="http://schemas.microsoft.com/office/drawing/2014/main" id="{7EDC7409-BAB8-4A8F-B379-F40D0E53EE2B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(NICE, 2026; Begum et al., 2022)</a:t>
            </a:r>
          </a:p>
        </p:txBody>
      </p:sp>
      <p:sp>
        <p:nvSpPr>
          <p:cNvPr id="10" name="text-87">
            <a:extLst>
              <a:ext uri="{FF2B5EF4-FFF2-40B4-BE49-F238E27FC236}">
                <a16:creationId xmlns:a16="http://schemas.microsoft.com/office/drawing/2014/main" id="{834FF874-4104-4B59-B29D-D0BE39959FF4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61606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-88">
            <a:extLst>
              <a:ext uri="{FF2B5EF4-FFF2-40B4-BE49-F238E27FC236}">
                <a16:creationId xmlns:a16="http://schemas.microsoft.com/office/drawing/2014/main" id="{C23C7133-4B08-4D38-95FC-B926EC58536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Effectiveness: promising, with limits</a:t>
            </a:r>
          </a:p>
        </p:txBody>
      </p:sp>
      <p:sp>
        <p:nvSpPr>
          <p:cNvPr id="2" name="text-89">
            <a:extLst>
              <a:ext uri="{FF2B5EF4-FFF2-40B4-BE49-F238E27FC236}">
                <a16:creationId xmlns:a16="http://schemas.microsoft.com/office/drawing/2014/main" id="{8188B3CA-7E1B-407C-BF73-44542C56E8B6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4286250" cy="1095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60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60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60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0.80</a:t>
            </a:r>
          </a:p>
        </p:txBody>
      </p:sp>
      <p:sp>
        <p:nvSpPr>
          <p:cNvPr id="3" name="text-90">
            <a:extLst>
              <a:ext uri="{FF2B5EF4-FFF2-40B4-BE49-F238E27FC236}">
                <a16:creationId xmlns:a16="http://schemas.microsoft.com/office/drawing/2014/main" id="{3DFA9ECD-BE49-45E4-983F-F1E9CC88C253}"/>
              </a:ext>
            </a:extLst>
          </p:cNvPr>
          <p:cNvSpPr>
            <a:spLocks noGrp="1"/>
          </p:cNvSpPr>
          <p:nvPr/>
        </p:nvSpPr>
        <p:spPr>
          <a:xfrm>
            <a:off x="609600" y="2809875"/>
            <a:ext cx="5334000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9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9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950" b="0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Referral versus no referral</a:t>
            </a:r>
          </a:p>
          <a:p>
            <a:pPr>
              <a:defRPr sz="19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950" b="0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Adjusted hazard ratio, 95% CI: 0.73–0.87</a:t>
            </a:r>
          </a:p>
        </p:txBody>
      </p:sp>
      <p:sp>
        <p:nvSpPr>
          <p:cNvPr id="4" name="text-91">
            <a:extLst>
              <a:ext uri="{FF2B5EF4-FFF2-40B4-BE49-F238E27FC236}">
                <a16:creationId xmlns:a16="http://schemas.microsoft.com/office/drawing/2014/main" id="{F74C68D5-2C59-4304-8047-F19AC1D0FE9A}"/>
              </a:ext>
            </a:extLst>
          </p:cNvPr>
          <p:cNvSpPr>
            <a:spLocks noGrp="1"/>
          </p:cNvSpPr>
          <p:nvPr/>
        </p:nvSpPr>
        <p:spPr>
          <a:xfrm>
            <a:off x="6572250" y="1619250"/>
            <a:ext cx="4095750" cy="1095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60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60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60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53%</a:t>
            </a:r>
          </a:p>
        </p:txBody>
      </p:sp>
      <p:sp>
        <p:nvSpPr>
          <p:cNvPr id="5" name="text-92">
            <a:extLst>
              <a:ext uri="{FF2B5EF4-FFF2-40B4-BE49-F238E27FC236}">
                <a16:creationId xmlns:a16="http://schemas.microsoft.com/office/drawing/2014/main" id="{A5EED411-31C0-411C-A8DC-63CBFC076C7A}"/>
              </a:ext>
            </a:extLst>
          </p:cNvPr>
          <p:cNvSpPr>
            <a:spLocks noGrp="1"/>
          </p:cNvSpPr>
          <p:nvPr/>
        </p:nvSpPr>
        <p:spPr>
          <a:xfrm>
            <a:off x="6572250" y="2809875"/>
            <a:ext cx="4857750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Completed the early programme*</a:t>
            </a:r>
          </a:p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Mean weight reduction: 2.3 kg</a:t>
            </a:r>
          </a:p>
        </p:txBody>
      </p:sp>
      <p:sp>
        <p:nvSpPr>
          <p:cNvPr id="6" name="text-93">
            <a:extLst>
              <a:ext uri="{FF2B5EF4-FFF2-40B4-BE49-F238E27FC236}">
                <a16:creationId xmlns:a16="http://schemas.microsoft.com/office/drawing/2014/main" id="{5D0D3E3C-9F5C-4CF3-A693-B9DB7DCA9262}"/>
              </a:ext>
            </a:extLst>
          </p:cNvPr>
          <p:cNvSpPr>
            <a:spLocks noGrp="1"/>
          </p:cNvSpPr>
          <p:nvPr/>
        </p:nvSpPr>
        <p:spPr>
          <a:xfrm>
            <a:off x="609600" y="4219575"/>
            <a:ext cx="38100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7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Interpretation</a:t>
            </a:r>
          </a:p>
        </p:txBody>
      </p:sp>
      <p:sp>
        <p:nvSpPr>
          <p:cNvPr id="7" name="text-94">
            <a:extLst>
              <a:ext uri="{FF2B5EF4-FFF2-40B4-BE49-F238E27FC236}">
                <a16:creationId xmlns:a16="http://schemas.microsoft.com/office/drawing/2014/main" id="{E0E8C1FC-8E99-4DC0-8592-153C221FB384}"/>
              </a:ext>
            </a:extLst>
          </p:cNvPr>
          <p:cNvSpPr>
            <a:spLocks noGrp="1"/>
          </p:cNvSpPr>
          <p:nvPr/>
        </p:nvSpPr>
        <p:spPr>
          <a:xfrm>
            <a:off x="609600" y="4857750"/>
            <a:ext cx="1066800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Referral was associated with lower diabetes hazard. Causality and equitable long-term benefit remain uncertain.</a:t>
            </a:r>
          </a:p>
        </p:txBody>
      </p:sp>
      <p:sp>
        <p:nvSpPr>
          <p:cNvPr id="8" name="text-95">
            <a:extLst>
              <a:ext uri="{FF2B5EF4-FFF2-40B4-BE49-F238E27FC236}">
                <a16:creationId xmlns:a16="http://schemas.microsoft.com/office/drawing/2014/main" id="{B8582DFF-2201-42ED-B1DD-B9A623483391}"/>
              </a:ext>
            </a:extLst>
          </p:cNvPr>
          <p:cNvSpPr>
            <a:spLocks noGrp="1"/>
          </p:cNvSpPr>
          <p:nvPr/>
        </p:nvSpPr>
        <p:spPr>
          <a:xfrm>
            <a:off x="609600" y="5810250"/>
            <a:ext cx="107632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42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42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42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*Among session attendees with sufficient time to finish (Valabhji et al., 2020).</a:t>
            </a:r>
          </a:p>
        </p:txBody>
      </p:sp>
      <p:sp>
        <p:nvSpPr>
          <p:cNvPr id="9" name="text-96">
            <a:extLst>
              <a:ext uri="{FF2B5EF4-FFF2-40B4-BE49-F238E27FC236}">
                <a16:creationId xmlns:a16="http://schemas.microsoft.com/office/drawing/2014/main" id="{685AA7A2-142E-447D-B8D1-33976BE44681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(Ravindrarajah et al., 2023; Valabhji et al., 2020)</a:t>
            </a:r>
          </a:p>
        </p:txBody>
      </p:sp>
      <p:sp>
        <p:nvSpPr>
          <p:cNvPr id="10" name="text-97">
            <a:extLst>
              <a:ext uri="{FF2B5EF4-FFF2-40B4-BE49-F238E27FC236}">
                <a16:creationId xmlns:a16="http://schemas.microsoft.com/office/drawing/2014/main" id="{BEA01D60-488B-414F-B08B-2770619EA179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916448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-98">
            <a:extLst>
              <a:ext uri="{FF2B5EF4-FFF2-40B4-BE49-F238E27FC236}">
                <a16:creationId xmlns:a16="http://schemas.microsoft.com/office/drawing/2014/main" id="{B3C976BB-D3B7-4CB0-AC73-F7ED2D4F37B6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Media, health beliefs and responsibility</a:t>
            </a:r>
          </a:p>
        </p:txBody>
      </p:sp>
      <p:sp>
        <p:nvSpPr>
          <p:cNvPr id="2" name="text-99">
            <a:extLst>
              <a:ext uri="{FF2B5EF4-FFF2-40B4-BE49-F238E27FC236}">
                <a16:creationId xmlns:a16="http://schemas.microsoft.com/office/drawing/2014/main" id="{44488F37-D18F-4606-936D-475C6B879388}"/>
              </a:ext>
            </a:extLst>
          </p:cNvPr>
          <p:cNvSpPr>
            <a:spLocks noGrp="1"/>
          </p:cNvSpPr>
          <p:nvPr/>
        </p:nvSpPr>
        <p:spPr>
          <a:xfrm>
            <a:off x="609600" y="1590675"/>
            <a:ext cx="50482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Social processes</a:t>
            </a:r>
          </a:p>
        </p:txBody>
      </p:sp>
      <p:sp>
        <p:nvSpPr>
          <p:cNvPr id="3" name="text-100">
            <a:extLst>
              <a:ext uri="{FF2B5EF4-FFF2-40B4-BE49-F238E27FC236}">
                <a16:creationId xmlns:a16="http://schemas.microsoft.com/office/drawing/2014/main" id="{2C4CF4FB-C8EF-48E6-8AC2-3B2EC1BF4321}"/>
              </a:ext>
            </a:extLst>
          </p:cNvPr>
          <p:cNvSpPr>
            <a:spLocks noGrp="1"/>
          </p:cNvSpPr>
          <p:nvPr/>
        </p:nvSpPr>
        <p:spPr>
          <a:xfrm>
            <a:off x="609600" y="2286000"/>
            <a:ext cx="5048250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Norms, family influence and stigma can shape help-seeking.</a:t>
            </a:r>
          </a:p>
        </p:txBody>
      </p:sp>
      <p:sp>
        <p:nvSpPr>
          <p:cNvPr id="4" name="text-101">
            <a:extLst>
              <a:ext uri="{FF2B5EF4-FFF2-40B4-BE49-F238E27FC236}">
                <a16:creationId xmlns:a16="http://schemas.microsoft.com/office/drawing/2014/main" id="{5E6057B8-0AB9-4BAE-BC43-277B743C3B81}"/>
              </a:ext>
            </a:extLst>
          </p:cNvPr>
          <p:cNvSpPr>
            <a:spLocks noGrp="1"/>
          </p:cNvSpPr>
          <p:nvPr/>
        </p:nvSpPr>
        <p:spPr>
          <a:xfrm>
            <a:off x="6524625" y="1590675"/>
            <a:ext cx="4857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2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Ideologies</a:t>
            </a:r>
          </a:p>
        </p:txBody>
      </p:sp>
      <p:sp>
        <p:nvSpPr>
          <p:cNvPr id="5" name="text-102">
            <a:extLst>
              <a:ext uri="{FF2B5EF4-FFF2-40B4-BE49-F238E27FC236}">
                <a16:creationId xmlns:a16="http://schemas.microsoft.com/office/drawing/2014/main" id="{247900B5-8DE1-4412-9986-297AEF584004}"/>
              </a:ext>
            </a:extLst>
          </p:cNvPr>
          <p:cNvSpPr>
            <a:spLocks noGrp="1"/>
          </p:cNvSpPr>
          <p:nvPr/>
        </p:nvSpPr>
        <p:spPr>
          <a:xfrm>
            <a:off x="6524625" y="2286000"/>
            <a:ext cx="4857750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0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Personal responsibility and collective provision shape policy choices.</a:t>
            </a:r>
          </a:p>
        </p:txBody>
      </p:sp>
      <p:sp>
        <p:nvSpPr>
          <p:cNvPr id="6" name="text-103">
            <a:extLst>
              <a:ext uri="{FF2B5EF4-FFF2-40B4-BE49-F238E27FC236}">
                <a16:creationId xmlns:a16="http://schemas.microsoft.com/office/drawing/2014/main" id="{9E3F2F69-A1C5-445A-B9F8-D12FAA52853D}"/>
              </a:ext>
            </a:extLst>
          </p:cNvPr>
          <p:cNvSpPr>
            <a:spLocks noGrp="1"/>
          </p:cNvSpPr>
          <p:nvPr/>
        </p:nvSpPr>
        <p:spPr>
          <a:xfrm>
            <a:off x="609600" y="3905250"/>
            <a:ext cx="50482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45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45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457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350,000</a:t>
            </a:r>
          </a:p>
        </p:txBody>
      </p:sp>
      <p:sp>
        <p:nvSpPr>
          <p:cNvPr id="7" name="text-104">
            <a:extLst>
              <a:ext uri="{FF2B5EF4-FFF2-40B4-BE49-F238E27FC236}">
                <a16:creationId xmlns:a16="http://schemas.microsoft.com/office/drawing/2014/main" id="{387230A5-69CF-4A4D-826C-1BF2338EC5B5}"/>
              </a:ext>
            </a:extLst>
          </p:cNvPr>
          <p:cNvSpPr>
            <a:spLocks noGrp="1"/>
          </p:cNvSpPr>
          <p:nvPr/>
        </p:nvSpPr>
        <p:spPr>
          <a:xfrm>
            <a:off x="609600" y="4857750"/>
            <a:ext cx="5048250" cy="809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Estimated additional quit attempts</a:t>
            </a:r>
          </a:p>
          <a:p>
            <a: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02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Stoptober 2012, England</a:t>
            </a:r>
          </a:p>
        </p:txBody>
      </p:sp>
      <p:sp>
        <p:nvSpPr>
          <p:cNvPr id="8" name="text-105">
            <a:extLst>
              <a:ext uri="{FF2B5EF4-FFF2-40B4-BE49-F238E27FC236}">
                <a16:creationId xmlns:a16="http://schemas.microsoft.com/office/drawing/2014/main" id="{E9F47E61-95EA-42FD-9699-86DEA837FD20}"/>
              </a:ext>
            </a:extLst>
          </p:cNvPr>
          <p:cNvSpPr>
            <a:spLocks noGrp="1"/>
          </p:cNvSpPr>
          <p:nvPr/>
        </p:nvSpPr>
        <p:spPr>
          <a:xfrm>
            <a:off x="6524625" y="3905250"/>
            <a:ext cx="47625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175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HBM application</a:t>
            </a:r>
          </a:p>
        </p:txBody>
      </p:sp>
      <p:sp>
        <p:nvSpPr>
          <p:cNvPr id="9" name="text-106">
            <a:extLst>
              <a:ext uri="{FF2B5EF4-FFF2-40B4-BE49-F238E27FC236}">
                <a16:creationId xmlns:a16="http://schemas.microsoft.com/office/drawing/2014/main" id="{D7B51EC3-EE73-4442-A14B-49E528C6B45A}"/>
              </a:ext>
            </a:extLst>
          </p:cNvPr>
          <p:cNvSpPr>
            <a:spLocks noGrp="1"/>
          </p:cNvSpPr>
          <p:nvPr/>
        </p:nvSpPr>
        <p:spPr>
          <a:xfrm>
            <a:off x="6524625" y="4572000"/>
            <a:ext cx="4953000" cy="1381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9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9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95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Perceived risk, benefits and barriers shape action. A campaign offers a cue, but attempts do not prove sustained quitting.</a:t>
            </a:r>
          </a:p>
        </p:txBody>
      </p:sp>
      <p:sp>
        <p:nvSpPr>
          <p:cNvPr id="10" name="text-107">
            <a:extLst>
              <a:ext uri="{FF2B5EF4-FFF2-40B4-BE49-F238E27FC236}">
                <a16:creationId xmlns:a16="http://schemas.microsoft.com/office/drawing/2014/main" id="{6812FC67-B4AF-4D79-ACE1-9A671E9D7FA2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(Rosenstock, 1974; Brown et al., 2014; Marmot et al., 2020)</a:t>
            </a:r>
          </a:p>
        </p:txBody>
      </p:sp>
      <p:sp>
        <p:nvSpPr>
          <p:cNvPr id="11" name="text-108">
            <a:extLst>
              <a:ext uri="{FF2B5EF4-FFF2-40B4-BE49-F238E27FC236}">
                <a16:creationId xmlns:a16="http://schemas.microsoft.com/office/drawing/2014/main" id="{70F0711B-79BF-41D8-B5AB-6CEBE5A99105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958299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-109">
            <a:extLst>
              <a:ext uri="{FF2B5EF4-FFF2-40B4-BE49-F238E27FC236}">
                <a16:creationId xmlns:a16="http://schemas.microsoft.com/office/drawing/2014/main" id="{F5B19B8A-B43B-4EB1-807A-246863BD2F36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Local example: Be Active Birmingham</a:t>
            </a:r>
          </a:p>
        </p:txBody>
      </p:sp>
      <p:sp>
        <p:nvSpPr>
          <p:cNvPr id="3" name="text-110">
            <a:extLst>
              <a:ext uri="{FF2B5EF4-FFF2-40B4-BE49-F238E27FC236}">
                <a16:creationId xmlns:a16="http://schemas.microsoft.com/office/drawing/2014/main" id="{E1E30163-46ED-47BE-A554-819BEBF04F0F}"/>
              </a:ext>
            </a:extLst>
          </p:cNvPr>
          <p:cNvSpPr>
            <a:spLocks noGrp="1"/>
          </p:cNvSpPr>
          <p:nvPr/>
        </p:nvSpPr>
        <p:spPr>
          <a:xfrm>
            <a:off x="609600" y="1685925"/>
            <a:ext cx="495300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4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Free access removes a cost barrier</a:t>
            </a:r>
          </a:p>
        </p:txBody>
      </p:sp>
      <p:sp>
        <p:nvSpPr>
          <p:cNvPr id="4" name="text-111">
            <a:extLst>
              <a:ext uri="{FF2B5EF4-FFF2-40B4-BE49-F238E27FC236}">
                <a16:creationId xmlns:a16="http://schemas.microsoft.com/office/drawing/2014/main" id="{13037674-4CD8-4F92-AA34-CAA05535C194}"/>
              </a:ext>
            </a:extLst>
          </p:cNvPr>
          <p:cNvSpPr>
            <a:spLocks noGrp="1"/>
          </p:cNvSpPr>
          <p:nvPr/>
        </p:nvSpPr>
        <p:spPr>
          <a:xfrm>
            <a:off x="609600" y="3048000"/>
            <a:ext cx="485775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Transport, timing and confidence still matter.</a:t>
            </a:r>
          </a:p>
        </p:txBody>
      </p:sp>
      <p:sp>
        <p:nvSpPr>
          <p:cNvPr id="5" name="text-112">
            <a:extLst>
              <a:ext uri="{FF2B5EF4-FFF2-40B4-BE49-F238E27FC236}">
                <a16:creationId xmlns:a16="http://schemas.microsoft.com/office/drawing/2014/main" id="{29CED214-3CF8-41B1-BCEF-017ECAADDC1F}"/>
              </a:ext>
            </a:extLst>
          </p:cNvPr>
          <p:cNvSpPr>
            <a:spLocks noGrp="1"/>
          </p:cNvSpPr>
          <p:nvPr/>
        </p:nvSpPr>
        <p:spPr>
          <a:xfrm>
            <a:off x="609600" y="4448175"/>
            <a:ext cx="5048250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3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3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33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£400 per QALY</a:t>
            </a:r>
          </a:p>
        </p:txBody>
      </p:sp>
      <p:sp>
        <p:nvSpPr>
          <p:cNvPr id="6" name="text-113">
            <a:extLst>
              <a:ext uri="{FF2B5EF4-FFF2-40B4-BE49-F238E27FC236}">
                <a16:creationId xmlns:a16="http://schemas.microsoft.com/office/drawing/2014/main" id="{58060B69-886D-4620-A682-2B8C115927E8}"/>
              </a:ext>
            </a:extLst>
          </p:cNvPr>
          <p:cNvSpPr>
            <a:spLocks noGrp="1"/>
          </p:cNvSpPr>
          <p:nvPr/>
        </p:nvSpPr>
        <p:spPr>
          <a:xfrm>
            <a:off x="609600" y="5238750"/>
            <a:ext cx="4953000" cy="781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6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6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65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Quality-adjusted life year</a:t>
            </a:r>
          </a:p>
          <a:p>
            <a:pPr>
              <a:defRPr sz="165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650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Historical model assumes 5-year benefits</a:t>
            </a:r>
          </a:p>
        </p:txBody>
      </p:sp>
      <p:sp>
        <p:nvSpPr>
          <p:cNvPr id="7" name="text-114">
            <a:extLst>
              <a:ext uri="{FF2B5EF4-FFF2-40B4-BE49-F238E27FC236}">
                <a16:creationId xmlns:a16="http://schemas.microsoft.com/office/drawing/2014/main" id="{B9E43795-744E-4A27-82BC-51D905D2063B}"/>
              </a:ext>
            </a:extLst>
          </p:cNvPr>
          <p:cNvSpPr>
            <a:spLocks noGrp="1"/>
          </p:cNvSpPr>
          <p:nvPr/>
        </p:nvSpPr>
        <p:spPr>
          <a:xfrm>
            <a:off x="6191250" y="5381625"/>
            <a:ext cx="53340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lang="en-GB" sz="1275" dirty="0">
                <a:solidFill>
                  <a:srgbClr val="52656B"/>
                </a:solidFill>
                <a:latin typeface="Arial"/>
              </a:rPr>
              <a:t>Physical activity illustration (Birmingham Community Leisure Trust, no date).</a:t>
            </a:r>
            <a:endParaRPr sz="1275" b="0" i="0" dirty="0">
              <a:solidFill>
                <a:srgbClr val="52656B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8" name="text-115">
            <a:extLst>
              <a:ext uri="{FF2B5EF4-FFF2-40B4-BE49-F238E27FC236}">
                <a16:creationId xmlns:a16="http://schemas.microsoft.com/office/drawing/2014/main" id="{3B993082-1152-4DC6-BC3F-DEFC60554B0D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(Frew et al., 2014; NIHR PHIRST, no date)</a:t>
            </a:r>
          </a:p>
        </p:txBody>
      </p:sp>
      <p:sp>
        <p:nvSpPr>
          <p:cNvPr id="9" name="text-116">
            <a:extLst>
              <a:ext uri="{FF2B5EF4-FFF2-40B4-BE49-F238E27FC236}">
                <a16:creationId xmlns:a16="http://schemas.microsoft.com/office/drawing/2014/main" id="{2C1A8544-59D7-4881-B3E0-5211797B1999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12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50E783-495F-3C17-80BD-98DC2FFE7A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7850" y="1216742"/>
            <a:ext cx="5718687" cy="3812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70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-117">
            <a:extLst>
              <a:ext uri="{FF2B5EF4-FFF2-40B4-BE49-F238E27FC236}">
                <a16:creationId xmlns:a16="http://schemas.microsoft.com/office/drawing/2014/main" id="{93493F17-B712-4D8C-911C-EFE48C03E902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Sustainability in service delivery</a:t>
            </a:r>
          </a:p>
        </p:txBody>
      </p:sp>
      <p:sp>
        <p:nvSpPr>
          <p:cNvPr id="2" name="text-118">
            <a:extLst>
              <a:ext uri="{FF2B5EF4-FFF2-40B4-BE49-F238E27FC236}">
                <a16:creationId xmlns:a16="http://schemas.microsoft.com/office/drawing/2014/main" id="{B560AF66-9A2F-4582-8435-E82FF599FBA1}"/>
              </a:ext>
            </a:extLst>
          </p:cNvPr>
          <p:cNvSpPr>
            <a:spLocks noGrp="1"/>
          </p:cNvSpPr>
          <p:nvPr/>
        </p:nvSpPr>
        <p:spPr>
          <a:xfrm>
            <a:off x="609600" y="1714500"/>
            <a:ext cx="33337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4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Social</a:t>
            </a:r>
          </a:p>
        </p:txBody>
      </p:sp>
      <p:sp>
        <p:nvSpPr>
          <p:cNvPr id="3" name="text-119">
            <a:extLst>
              <a:ext uri="{FF2B5EF4-FFF2-40B4-BE49-F238E27FC236}">
                <a16:creationId xmlns:a16="http://schemas.microsoft.com/office/drawing/2014/main" id="{13C6C15B-9036-48C2-A254-C0D180A15B54}"/>
              </a:ext>
            </a:extLst>
          </p:cNvPr>
          <p:cNvSpPr>
            <a:spLocks noGrp="1"/>
          </p:cNvSpPr>
          <p:nvPr/>
        </p:nvSpPr>
        <p:spPr>
          <a:xfrm>
            <a:off x="4410075" y="1714500"/>
            <a:ext cx="33337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4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Economic</a:t>
            </a:r>
          </a:p>
        </p:txBody>
      </p:sp>
      <p:sp>
        <p:nvSpPr>
          <p:cNvPr id="4" name="text-120">
            <a:extLst>
              <a:ext uri="{FF2B5EF4-FFF2-40B4-BE49-F238E27FC236}">
                <a16:creationId xmlns:a16="http://schemas.microsoft.com/office/drawing/2014/main" id="{7CE9EBB1-D8F6-4478-B8B0-B54513C5FCEF}"/>
              </a:ext>
            </a:extLst>
          </p:cNvPr>
          <p:cNvSpPr>
            <a:spLocks noGrp="1"/>
          </p:cNvSpPr>
          <p:nvPr/>
        </p:nvSpPr>
        <p:spPr>
          <a:xfrm>
            <a:off x="8210550" y="1714500"/>
            <a:ext cx="33337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4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4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Environmental</a:t>
            </a:r>
          </a:p>
        </p:txBody>
      </p:sp>
      <p:sp>
        <p:nvSpPr>
          <p:cNvPr id="5" name="text-121">
            <a:extLst>
              <a:ext uri="{FF2B5EF4-FFF2-40B4-BE49-F238E27FC236}">
                <a16:creationId xmlns:a16="http://schemas.microsoft.com/office/drawing/2014/main" id="{5B2618C5-89A3-44FE-BB5A-1633B2521054}"/>
              </a:ext>
            </a:extLst>
          </p:cNvPr>
          <p:cNvSpPr>
            <a:spLocks noGrp="1"/>
          </p:cNvSpPr>
          <p:nvPr/>
        </p:nvSpPr>
        <p:spPr>
          <a:xfrm>
            <a:off x="609600" y="2667000"/>
            <a:ext cx="3333750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Inclusive access, dignity and participant wellbeing</a:t>
            </a:r>
          </a:p>
        </p:txBody>
      </p:sp>
      <p:sp>
        <p:nvSpPr>
          <p:cNvPr id="6" name="text-122">
            <a:extLst>
              <a:ext uri="{FF2B5EF4-FFF2-40B4-BE49-F238E27FC236}">
                <a16:creationId xmlns:a16="http://schemas.microsoft.com/office/drawing/2014/main" id="{6F9F265D-73ED-4D33-B026-AD9B00DB8368}"/>
              </a:ext>
            </a:extLst>
          </p:cNvPr>
          <p:cNvSpPr>
            <a:spLocks noGrp="1"/>
          </p:cNvSpPr>
          <p:nvPr/>
        </p:nvSpPr>
        <p:spPr>
          <a:xfrm>
            <a:off x="4410075" y="2667000"/>
            <a:ext cx="3333750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Credible value, realistic costs and stable funding</a:t>
            </a:r>
          </a:p>
        </p:txBody>
      </p:sp>
      <p:sp>
        <p:nvSpPr>
          <p:cNvPr id="7" name="text-123">
            <a:extLst>
              <a:ext uri="{FF2B5EF4-FFF2-40B4-BE49-F238E27FC236}">
                <a16:creationId xmlns:a16="http://schemas.microsoft.com/office/drawing/2014/main" id="{C3CC5FBC-6105-469C-899C-2BF968622162}"/>
              </a:ext>
            </a:extLst>
          </p:cNvPr>
          <p:cNvSpPr>
            <a:spLocks noGrp="1"/>
          </p:cNvSpPr>
          <p:nvPr/>
        </p:nvSpPr>
        <p:spPr>
          <a:xfrm>
            <a:off x="8210550" y="2667000"/>
            <a:ext cx="3333750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175" b="0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Travel, facilities and resource use</a:t>
            </a:r>
          </a:p>
        </p:txBody>
      </p:sp>
      <p:sp>
        <p:nvSpPr>
          <p:cNvPr id="8" name="text-124">
            <a:extLst>
              <a:ext uri="{FF2B5EF4-FFF2-40B4-BE49-F238E27FC236}">
                <a16:creationId xmlns:a16="http://schemas.microsoft.com/office/drawing/2014/main" id="{CB8DD053-35C6-4A44-81B4-A7268950A425}"/>
              </a:ext>
            </a:extLst>
          </p:cNvPr>
          <p:cNvSpPr>
            <a:spLocks noGrp="1"/>
          </p:cNvSpPr>
          <p:nvPr/>
        </p:nvSpPr>
        <p:spPr>
          <a:xfrm>
            <a:off x="609600" y="4953000"/>
            <a:ext cx="107632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6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6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26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A clinical benefit alone does not demonstrate lower carbon emissions.</a:t>
            </a:r>
          </a:p>
        </p:txBody>
      </p:sp>
      <p:sp>
        <p:nvSpPr>
          <p:cNvPr id="9" name="text-125">
            <a:extLst>
              <a:ext uri="{FF2B5EF4-FFF2-40B4-BE49-F238E27FC236}">
                <a16:creationId xmlns:a16="http://schemas.microsoft.com/office/drawing/2014/main" id="{5C02B0AE-694E-4CF3-820A-736C9ACEF0CA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(WCED, 1987; DHSC, 2025; Frew et al., 2014)</a:t>
            </a:r>
          </a:p>
        </p:txBody>
      </p:sp>
      <p:sp>
        <p:nvSpPr>
          <p:cNvPr id="10" name="text-126">
            <a:extLst>
              <a:ext uri="{FF2B5EF4-FFF2-40B4-BE49-F238E27FC236}">
                <a16:creationId xmlns:a16="http://schemas.microsoft.com/office/drawing/2014/main" id="{644BAA90-46B6-460E-92C2-A7A535F5F308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642401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-127">
            <a:extLst>
              <a:ext uri="{FF2B5EF4-FFF2-40B4-BE49-F238E27FC236}">
                <a16:creationId xmlns:a16="http://schemas.microsoft.com/office/drawing/2014/main" id="{6DE2DB42-6B35-49D9-992B-59420A2D297A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Recommendations for England and Birmingham</a:t>
            </a:r>
          </a:p>
        </p:txBody>
      </p:sp>
      <p:sp>
        <p:nvSpPr>
          <p:cNvPr id="2" name="text-128">
            <a:extLst>
              <a:ext uri="{FF2B5EF4-FFF2-40B4-BE49-F238E27FC236}">
                <a16:creationId xmlns:a16="http://schemas.microsoft.com/office/drawing/2014/main" id="{5E895FB6-62F5-4DE6-969C-1DF55E887EEC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50482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5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5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5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England</a:t>
            </a:r>
          </a:p>
        </p:txBody>
      </p:sp>
      <p:sp>
        <p:nvSpPr>
          <p:cNvPr id="3" name="text-129">
            <a:extLst>
              <a:ext uri="{FF2B5EF4-FFF2-40B4-BE49-F238E27FC236}">
                <a16:creationId xmlns:a16="http://schemas.microsoft.com/office/drawing/2014/main" id="{D79E2D96-5C66-4DA9-8318-CD99489E5D36}"/>
              </a:ext>
            </a:extLst>
          </p:cNvPr>
          <p:cNvSpPr>
            <a:spLocks noGrp="1"/>
          </p:cNvSpPr>
          <p:nvPr/>
        </p:nvSpPr>
        <p:spPr>
          <a:xfrm>
            <a:off x="6524625" y="1619250"/>
            <a:ext cx="50482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5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255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255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Birmingham</a:t>
            </a:r>
          </a:p>
        </p:txBody>
      </p:sp>
      <p:sp>
        <p:nvSpPr>
          <p:cNvPr id="4" name="text-130">
            <a:extLst>
              <a:ext uri="{FF2B5EF4-FFF2-40B4-BE49-F238E27FC236}">
                <a16:creationId xmlns:a16="http://schemas.microsoft.com/office/drawing/2014/main" id="{F62DE35E-D3D2-41BF-9953-8C97E0809EEE}"/>
              </a:ext>
            </a:extLst>
          </p:cNvPr>
          <p:cNvSpPr>
            <a:spLocks noGrp="1"/>
          </p:cNvSpPr>
          <p:nvPr/>
        </p:nvSpPr>
        <p:spPr>
          <a:xfrm>
            <a:off x="609600" y="2476500"/>
            <a:ext cx="504825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 marL="228600" indent="-127000">
              <a:spcAft>
                <a:spcPts val="2000"/>
              </a:spcAft>
              <a:buChar char="•"/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Commissioners fund flexible delivery</a:t>
            </a:r>
          </a:p>
          <a:p>
            <a:pPr marL="228600" indent="-127000">
              <a:spcAft>
                <a:spcPts val="2000"/>
              </a:spcAft>
              <a:buChar char="•"/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Providers retain telephone and in-person routes</a:t>
            </a:r>
          </a:p>
          <a:p>
            <a:pPr marL="228600" indent="-127000">
              <a:spcAft>
                <a:spcPts val="2000"/>
              </a:spcAft>
              <a:buChar char="•"/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Annual outcomes by deprivation, ethnicity and disability</a:t>
            </a:r>
          </a:p>
        </p:txBody>
      </p:sp>
      <p:sp>
        <p:nvSpPr>
          <p:cNvPr id="5" name="text-131">
            <a:extLst>
              <a:ext uri="{FF2B5EF4-FFF2-40B4-BE49-F238E27FC236}">
                <a16:creationId xmlns:a16="http://schemas.microsoft.com/office/drawing/2014/main" id="{1629438D-84D2-4570-8558-72C0AB2F043A}"/>
              </a:ext>
            </a:extLst>
          </p:cNvPr>
          <p:cNvSpPr>
            <a:spLocks noGrp="1"/>
          </p:cNvSpPr>
          <p:nvPr/>
        </p:nvSpPr>
        <p:spPr>
          <a:xfrm>
            <a:off x="6524625" y="2476500"/>
            <a:ext cx="504825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 marL="228600" indent="-127000">
              <a:spcAft>
                <a:spcPts val="2000"/>
              </a:spcAft>
              <a:buChar char="•"/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Council and providers co-design outreach</a:t>
            </a:r>
          </a:p>
          <a:p>
            <a:pPr marL="228600" indent="-127000">
              <a:spcAft>
                <a:spcPts val="2000"/>
              </a:spcAft>
              <a:buChar char="•"/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Link suitable prevention and activity support</a:t>
            </a:r>
          </a:p>
          <a:p>
            <a:pPr marL="228600" indent="-127000">
              <a:spcAft>
                <a:spcPts val="2000"/>
              </a:spcAft>
              <a:buChar char="•"/>
              <a:defRPr sz="20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Review access gaps and wellbeing every six months</a:t>
            </a:r>
          </a:p>
        </p:txBody>
      </p:sp>
      <p:sp>
        <p:nvSpPr>
          <p:cNvPr id="6" name="text-132">
            <a:extLst>
              <a:ext uri="{FF2B5EF4-FFF2-40B4-BE49-F238E27FC236}">
                <a16:creationId xmlns:a16="http://schemas.microsoft.com/office/drawing/2014/main" id="{0944F5DF-D86C-439F-8CC6-841C7F60FE57}"/>
              </a:ext>
            </a:extLst>
          </p:cNvPr>
          <p:cNvSpPr>
            <a:spLocks noGrp="1"/>
          </p:cNvSpPr>
          <p:nvPr/>
        </p:nvSpPr>
        <p:spPr>
          <a:xfrm>
            <a:off x="609600" y="5619750"/>
            <a:ext cx="10858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7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87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187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Success: narrower participation gaps and sustained health benefits.</a:t>
            </a:r>
          </a:p>
        </p:txBody>
      </p:sp>
      <p:sp>
        <p:nvSpPr>
          <p:cNvPr id="7" name="text-133">
            <a:extLst>
              <a:ext uri="{FF2B5EF4-FFF2-40B4-BE49-F238E27FC236}">
                <a16:creationId xmlns:a16="http://schemas.microsoft.com/office/drawing/2014/main" id="{7C840638-15D3-459D-AC6E-A7426CFA179B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(Begum et al., 2022; Marmot et al., 2020; DHSC, 2025)</a:t>
            </a:r>
          </a:p>
        </p:txBody>
      </p:sp>
      <p:sp>
        <p:nvSpPr>
          <p:cNvPr id="8" name="text-134">
            <a:extLst>
              <a:ext uri="{FF2B5EF4-FFF2-40B4-BE49-F238E27FC236}">
                <a16:creationId xmlns:a16="http://schemas.microsoft.com/office/drawing/2014/main" id="{56C3EB3B-2972-43E5-9C45-F412D64387FB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1660394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-135">
            <a:extLst>
              <a:ext uri="{FF2B5EF4-FFF2-40B4-BE49-F238E27FC236}">
                <a16:creationId xmlns:a16="http://schemas.microsoft.com/office/drawing/2014/main" id="{C1CA3C6D-4E09-4BF0-AC88-84C9241EDF5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>
                <a:solidFill>
                  <a:srgbClr val="183B43"/>
                </a:solidFill>
                <a:latin typeface="Arial"/>
                <a:ea typeface="Arial"/>
                <a:cs typeface="Arial"/>
              </a:rPr>
              <a:t>Conclusion</a:t>
            </a:r>
          </a:p>
        </p:txBody>
      </p:sp>
      <p:sp>
        <p:nvSpPr>
          <p:cNvPr id="2" name="text-136">
            <a:extLst>
              <a:ext uri="{FF2B5EF4-FFF2-40B4-BE49-F238E27FC236}">
                <a16:creationId xmlns:a16="http://schemas.microsoft.com/office/drawing/2014/main" id="{9895AEA5-935C-4D36-AD5D-E91D676CCF64}"/>
              </a:ext>
            </a:extLst>
          </p:cNvPr>
          <p:cNvSpPr>
            <a:spLocks noGrp="1"/>
          </p:cNvSpPr>
          <p:nvPr/>
        </p:nvSpPr>
        <p:spPr>
          <a:xfrm>
            <a:off x="609600" y="1619250"/>
            <a:ext cx="10668000" cy="1476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3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300" b="1" i="0">
                <a:solidFill>
                  <a:srgbClr val="087D7C"/>
                </a:solidFill>
                <a:latin typeface="Arial"/>
                <a:ea typeface="Arial"/>
                <a:cs typeface="Arial"/>
              </a:defRPr>
            </a:pPr>
            <a:r>
              <a:rPr sz="3300" b="1" i="0">
                <a:solidFill>
                  <a:srgbClr val="087D7C"/>
                </a:solidFill>
                <a:latin typeface="Arial"/>
                <a:ea typeface="Arial"/>
                <a:cs typeface="Arial"/>
              </a:rPr>
              <a:t>Effective prevention needs equitable access and sustainable delivery.</a:t>
            </a:r>
          </a:p>
        </p:txBody>
      </p:sp>
      <p:sp>
        <p:nvSpPr>
          <p:cNvPr id="3" name="text-137">
            <a:extLst>
              <a:ext uri="{FF2B5EF4-FFF2-40B4-BE49-F238E27FC236}">
                <a16:creationId xmlns:a16="http://schemas.microsoft.com/office/drawing/2014/main" id="{521235CA-386A-4BB9-876F-8D15BBAD6844}"/>
              </a:ext>
            </a:extLst>
          </p:cNvPr>
          <p:cNvSpPr>
            <a:spLocks noGrp="1"/>
          </p:cNvSpPr>
          <p:nvPr/>
        </p:nvSpPr>
        <p:spPr>
          <a:xfrm>
            <a:off x="609600" y="3524250"/>
            <a:ext cx="10477500" cy="2190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 marL="228600" indent="-127000">
              <a:spcAft>
                <a:spcPts val="2000"/>
              </a:spcAft>
              <a:buChar char="•"/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Evidence supports diabetes prevention, with limits</a:t>
            </a:r>
          </a:p>
          <a:p>
            <a:pPr marL="228600" indent="-127000">
              <a:spcAft>
                <a:spcPts val="2000"/>
              </a:spcAft>
              <a:buChar char="•"/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Clinical and social support must work together</a:t>
            </a:r>
          </a:p>
          <a:p>
            <a:pPr marL="228600" indent="-127000">
              <a:spcAft>
                <a:spcPts val="2000"/>
              </a:spcAft>
              <a:buChar char="•"/>
              <a:defRPr sz="217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t>Local and national partners should measure who benefits</a:t>
            </a:r>
          </a:p>
        </p:txBody>
      </p:sp>
      <p:sp>
        <p:nvSpPr>
          <p:cNvPr id="4" name="text-138">
            <a:extLst>
              <a:ext uri="{FF2B5EF4-FFF2-40B4-BE49-F238E27FC236}">
                <a16:creationId xmlns:a16="http://schemas.microsoft.com/office/drawing/2014/main" id="{81C20C05-BE49-4D7F-A1FE-88A038DC122C}"/>
              </a:ext>
            </a:extLst>
          </p:cNvPr>
          <p:cNvSpPr>
            <a:spLocks noGrp="1"/>
          </p:cNvSpPr>
          <p:nvPr/>
        </p:nvSpPr>
        <p:spPr>
          <a:xfrm>
            <a:off x="609600" y="638175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(Ravindrarajah et al., 2023; Office for National Statistics, 2026; NIHR PHIRST, no date)</a:t>
            </a:r>
          </a:p>
        </p:txBody>
      </p:sp>
      <p:sp>
        <p:nvSpPr>
          <p:cNvPr id="5" name="text-139">
            <a:extLst>
              <a:ext uri="{FF2B5EF4-FFF2-40B4-BE49-F238E27FC236}">
                <a16:creationId xmlns:a16="http://schemas.microsoft.com/office/drawing/2014/main" id="{B65ADCF8-2C5F-4E5E-ACEF-337877AD1F90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1633296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-140">
            <a:extLst>
              <a:ext uri="{FF2B5EF4-FFF2-40B4-BE49-F238E27FC236}">
                <a16:creationId xmlns:a16="http://schemas.microsoft.com/office/drawing/2014/main" id="{83241A72-EB2F-43BD-99F3-E02E9A237062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References </a:t>
            </a:r>
          </a:p>
        </p:txBody>
      </p:sp>
      <p:sp>
        <p:nvSpPr>
          <p:cNvPr id="2" name="text-141">
            <a:extLst>
              <a:ext uri="{FF2B5EF4-FFF2-40B4-BE49-F238E27FC236}">
                <a16:creationId xmlns:a16="http://schemas.microsoft.com/office/drawing/2014/main" id="{8B66337B-A1D0-44D9-B078-FD247B2E5738}"/>
              </a:ext>
            </a:extLst>
          </p:cNvPr>
          <p:cNvSpPr>
            <a:spLocks noGrp="1"/>
          </p:cNvSpPr>
          <p:nvPr/>
        </p:nvSpPr>
        <p:spPr>
          <a:xfrm>
            <a:off x="619125" y="1233124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dirty="0"/>
              <a:t>Begum, S., Povey, R., Ellis, N., Gidlow, C. and Chadwick, P. (2022) ‘Influences of decisions to attend a national diabetes prevention </a:t>
            </a:r>
            <a:r>
              <a:rPr dirty="0" err="1"/>
              <a:t>programme</a:t>
            </a:r>
            <a:r>
              <a:rPr dirty="0"/>
              <a:t> from people living in a socioeconomically deprived area’, </a:t>
            </a:r>
            <a:r>
              <a:rPr i="1" dirty="0"/>
              <a:t>Diabetic Medicine</a:t>
            </a:r>
            <a:r>
              <a:rPr dirty="0"/>
              <a:t>, 39(7), article e14804. Available at: </a:t>
            </a:r>
            <a:r>
              <a:rPr dirty="0">
                <a:hlinkClick r:id="rId3"/>
              </a:rPr>
              <a:t>https://doi.org/10.1111/dme.14804</a:t>
            </a:r>
            <a:r>
              <a:rPr lang="en-GB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sz="1500" dirty="0">
                <a:solidFill>
                  <a:srgbClr val="183B43"/>
                </a:solidFill>
                <a:latin typeface="Arial"/>
              </a:rPr>
              <a:t>Birmingham Community Leisure Trust (no date) </a:t>
            </a:r>
            <a:r>
              <a:rPr lang="en-US" sz="1500" i="1" dirty="0">
                <a:solidFill>
                  <a:srgbClr val="183B43"/>
                </a:solidFill>
                <a:latin typeface="Arial"/>
              </a:rPr>
              <a:t>Adults exercising with medicine balls </a:t>
            </a:r>
            <a:r>
              <a:rPr lang="en-GB" sz="1500" dirty="0">
                <a:solidFill>
                  <a:srgbClr val="183B43"/>
                </a:solidFill>
                <a:latin typeface="Arial"/>
              </a:rPr>
              <a:t>[Photograph]</a:t>
            </a:r>
            <a:r>
              <a:rPr lang="en-US" sz="1500" dirty="0">
                <a:solidFill>
                  <a:srgbClr val="183B43"/>
                </a:solidFill>
                <a:latin typeface="Arial"/>
              </a:rPr>
              <a:t>. Available at: </a:t>
            </a:r>
            <a:r>
              <a:rPr lang="en-US" sz="1500" dirty="0">
                <a:solidFill>
                  <a:srgbClr val="183B43"/>
                </a:solidFill>
                <a:latin typeface="Arial"/>
                <a:hlinkClick r:id="rId4"/>
              </a:rPr>
              <a:t>https://www.moreleisure.com/ladywood-leisure-centre/wellbeing/</a:t>
            </a:r>
            <a:r>
              <a:rPr lang="en-US" sz="1500" dirty="0">
                <a:solidFill>
                  <a:srgbClr val="183B43"/>
                </a:solidFill>
                <a:latin typeface="Arial"/>
              </a:rPr>
              <a:t> (Accessed: 13 October 2026). </a:t>
            </a: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Brown, J., Kotz, D., Michie, S., Stapleton, J., Walmsley, M. and West, R. (2014) ‘How effective and cost-effective was the national mass media smoking cessation campaign “Stoptober”?’, </a:t>
            </a:r>
            <a:r>
              <a:rPr lang="en-US" i="1" dirty="0"/>
              <a:t>Drug and Alcohol Dependence</a:t>
            </a:r>
            <a:r>
              <a:rPr lang="en-US" dirty="0"/>
              <a:t>, 135, pp. 52–58. Available at: </a:t>
            </a:r>
            <a:r>
              <a:rPr lang="en-US" dirty="0">
                <a:hlinkClick r:id="rId5"/>
              </a:rPr>
              <a:t>https://doi.org/10.1016/j.drugalcdep.2013.11.003</a:t>
            </a:r>
            <a:r>
              <a:rPr lang="en-US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3" name="text-142">
            <a:extLst>
              <a:ext uri="{FF2B5EF4-FFF2-40B4-BE49-F238E27FC236}">
                <a16:creationId xmlns:a16="http://schemas.microsoft.com/office/drawing/2014/main" id="{632BD4D7-6545-44C0-A293-25BCEC6D0828}"/>
              </a:ext>
            </a:extLst>
          </p:cNvPr>
          <p:cNvSpPr>
            <a:spLocks noGrp="1"/>
          </p:cNvSpPr>
          <p:nvPr/>
        </p:nvSpPr>
        <p:spPr>
          <a:xfrm>
            <a:off x="609600" y="3000375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4" name="text-143">
            <a:extLst>
              <a:ext uri="{FF2B5EF4-FFF2-40B4-BE49-F238E27FC236}">
                <a16:creationId xmlns:a16="http://schemas.microsoft.com/office/drawing/2014/main" id="{DA334935-35E7-4428-8AD9-AADBFA4C617F}"/>
              </a:ext>
            </a:extLst>
          </p:cNvPr>
          <p:cNvSpPr>
            <a:spLocks noGrp="1"/>
          </p:cNvSpPr>
          <p:nvPr/>
        </p:nvSpPr>
        <p:spPr>
          <a:xfrm>
            <a:off x="619125" y="3797911"/>
            <a:ext cx="10858500" cy="1476376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i="1" dirty="0"/>
              <a:t>Care Act 2014</a:t>
            </a:r>
            <a:r>
              <a:rPr dirty="0"/>
              <a:t>, c. 23. Available at: </a:t>
            </a:r>
            <a:r>
              <a:rPr dirty="0">
                <a:hlinkClick r:id="rId6"/>
              </a:rPr>
              <a:t>https://www.legislation.gov.uk/ukpga/2014/23/contents</a:t>
            </a:r>
            <a:r>
              <a:rPr lang="en-GB" dirty="0"/>
              <a:t> </a:t>
            </a:r>
            <a:r>
              <a:rPr dirty="0"/>
              <a:t>(Accessed: 13 October 2026).</a:t>
            </a: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Dahlgren, G. and Whitehead, M. (2021) ‘The Dahlgren-Whitehead model of health determinants: 30 years on and still chasing rainbows’, </a:t>
            </a:r>
            <a:r>
              <a:rPr lang="en-US" i="1" dirty="0"/>
              <a:t>Public Health</a:t>
            </a:r>
            <a:r>
              <a:rPr lang="en-US" dirty="0"/>
              <a:t>, 199, pp. 20–24. Available at: </a:t>
            </a:r>
            <a:r>
              <a:rPr lang="en-US" dirty="0">
                <a:hlinkClick r:id="rId7"/>
              </a:rPr>
              <a:t>https://doi.org/10.1016/j.puhe.2021.08.009</a:t>
            </a:r>
            <a:r>
              <a:rPr lang="en-US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Department of Health and Social Care [DHSC] (2025) </a:t>
            </a:r>
            <a:r>
              <a:rPr lang="en-US" i="1" dirty="0"/>
              <a:t>Fit for the future: 10 Year Health Plan for England</a:t>
            </a:r>
            <a:r>
              <a:rPr lang="en-US" dirty="0"/>
              <a:t>. Available at: </a:t>
            </a:r>
            <a:r>
              <a:rPr lang="en-US" dirty="0">
                <a:hlinkClick r:id="rId8"/>
              </a:rPr>
              <a:t>https://www.gov.uk/government/publications/10-year-health-plan-for-england-fit-for-the-future</a:t>
            </a:r>
            <a:r>
              <a:rPr lang="en-US" dirty="0"/>
              <a:t> (Accessed: 13 October 2026).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Dodge, R., Daly, A.P., Huyton, J. and Sanders, L.D. (2012) ‘The challenge of defining wellbeing’, </a:t>
            </a:r>
            <a:r>
              <a:rPr lang="en-US" i="1" dirty="0"/>
              <a:t>International Journal of Wellbeing</a:t>
            </a:r>
            <a:r>
              <a:rPr lang="en-US" dirty="0"/>
              <a:t>, 2(3), pp. 222–235. Available at: </a:t>
            </a:r>
            <a:r>
              <a:rPr lang="en-US" dirty="0">
                <a:hlinkClick r:id="rId9"/>
              </a:rPr>
              <a:t>https://doi.org/10.5502/ijw.v2i3.4</a:t>
            </a:r>
            <a:r>
              <a:rPr lang="en-US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GB" dirty="0"/>
              <a:t> </a:t>
            </a:r>
            <a:endParaRPr dirty="0"/>
          </a:p>
        </p:txBody>
      </p:sp>
      <p:sp>
        <p:nvSpPr>
          <p:cNvPr id="5" name="text-144">
            <a:extLst>
              <a:ext uri="{FF2B5EF4-FFF2-40B4-BE49-F238E27FC236}">
                <a16:creationId xmlns:a16="http://schemas.microsoft.com/office/drawing/2014/main" id="{483C85CF-8A3B-499A-82AF-A908258CDC5C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575622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-145">
            <a:extLst>
              <a:ext uri="{FF2B5EF4-FFF2-40B4-BE49-F238E27FC236}">
                <a16:creationId xmlns:a16="http://schemas.microsoft.com/office/drawing/2014/main" id="{3A2F65DB-86E9-4D15-A65E-E85139CCB12C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References</a:t>
            </a:r>
          </a:p>
        </p:txBody>
      </p:sp>
      <p:sp>
        <p:nvSpPr>
          <p:cNvPr id="2" name="text-146">
            <a:extLst>
              <a:ext uri="{FF2B5EF4-FFF2-40B4-BE49-F238E27FC236}">
                <a16:creationId xmlns:a16="http://schemas.microsoft.com/office/drawing/2014/main" id="{32C08065-3198-4FC5-B7D9-136C527AB942}"/>
              </a:ext>
            </a:extLst>
          </p:cNvPr>
          <p:cNvSpPr>
            <a:spLocks noGrp="1"/>
          </p:cNvSpPr>
          <p:nvPr/>
        </p:nvSpPr>
        <p:spPr>
          <a:xfrm>
            <a:off x="609600" y="1524000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3" name="text-147">
            <a:extLst>
              <a:ext uri="{FF2B5EF4-FFF2-40B4-BE49-F238E27FC236}">
                <a16:creationId xmlns:a16="http://schemas.microsoft.com/office/drawing/2014/main" id="{AC857226-EEAA-407B-8939-822CBB4294C4}"/>
              </a:ext>
            </a:extLst>
          </p:cNvPr>
          <p:cNvSpPr>
            <a:spLocks noGrp="1"/>
          </p:cNvSpPr>
          <p:nvPr/>
        </p:nvSpPr>
        <p:spPr>
          <a:xfrm>
            <a:off x="609600" y="1257902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Engel, G.L. (1977) ‘The need for a new medical model: a challenge for biomedicine’, </a:t>
            </a:r>
            <a:r>
              <a:rPr lang="en-US" i="1" dirty="0"/>
              <a:t>Science</a:t>
            </a:r>
            <a:r>
              <a:rPr lang="en-US" dirty="0"/>
              <a:t>, 196(4286), pp. 129–136. Available at: </a:t>
            </a:r>
            <a:r>
              <a:rPr lang="en-US" dirty="0">
                <a:hlinkClick r:id="rId3"/>
              </a:rPr>
              <a:t>https://doi.org/10.1126/science.847460</a:t>
            </a:r>
            <a:r>
              <a:rPr lang="en-US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Frew, E.J., Bhatti, M., Win, K., Sitch, A., Lyon, A., Pallan, M. and Adab, P. (2014) ‘Cost-effectiveness of a community-based physical activity </a:t>
            </a:r>
            <a:r>
              <a:rPr lang="en-US" dirty="0" err="1"/>
              <a:t>programme</a:t>
            </a:r>
            <a:r>
              <a:rPr lang="en-US" dirty="0"/>
              <a:t> for adults (Be Active) in the UK: an economic analysis within a natural experiment’, </a:t>
            </a:r>
            <a:r>
              <a:rPr lang="en-US" i="1" dirty="0"/>
              <a:t>British Journal of Sports Medicine</a:t>
            </a:r>
            <a:r>
              <a:rPr lang="en-US" dirty="0"/>
              <a:t>, 48(3), pp. 207–212. Available at: </a:t>
            </a:r>
            <a:r>
              <a:rPr lang="en-US" dirty="0">
                <a:hlinkClick r:id="rId4"/>
              </a:rPr>
              <a:t>https://doi.org/10.1136/bjsports-2012-091202</a:t>
            </a:r>
            <a:r>
              <a:rPr lang="en-US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</p:txBody>
      </p:sp>
      <p:sp>
        <p:nvSpPr>
          <p:cNvPr id="4" name="text-148">
            <a:extLst>
              <a:ext uri="{FF2B5EF4-FFF2-40B4-BE49-F238E27FC236}">
                <a16:creationId xmlns:a16="http://schemas.microsoft.com/office/drawing/2014/main" id="{E2BEF6F5-CD5E-468E-9640-0C523E6D1791}"/>
              </a:ext>
            </a:extLst>
          </p:cNvPr>
          <p:cNvSpPr>
            <a:spLocks noGrp="1"/>
          </p:cNvSpPr>
          <p:nvPr/>
        </p:nvSpPr>
        <p:spPr>
          <a:xfrm>
            <a:off x="609600" y="2777741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Marmot, M., Allen, J., Boyce, T., Goldblatt, P. and Morrison, J. (2020) </a:t>
            </a:r>
            <a:r>
              <a:rPr lang="en-US" i="1" dirty="0"/>
              <a:t>Health equity in England: The Marmot Review 10 years on</a:t>
            </a:r>
            <a:r>
              <a:rPr lang="en-US" dirty="0"/>
              <a:t>. Institute of Health Equity. Available at: </a:t>
            </a:r>
            <a:r>
              <a:rPr lang="en-US" dirty="0">
                <a:hlinkClick r:id="rId5"/>
              </a:rPr>
              <a:t>https://www.instituteofhealthequity.org/resources-reports/marmot-review-10-years-on</a:t>
            </a:r>
            <a:r>
              <a:rPr lang="en-US" dirty="0"/>
              <a:t>  (Accessed: 13 October 2026).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 err="1"/>
              <a:t>MyWay</a:t>
            </a:r>
            <a:r>
              <a:rPr lang="en-US" dirty="0"/>
              <a:t> Digital Health (no date) </a:t>
            </a:r>
            <a:r>
              <a:rPr lang="en-US" i="1" dirty="0"/>
              <a:t>Healthier You NHS Diabetes Prevention </a:t>
            </a:r>
            <a:r>
              <a:rPr lang="en-US" i="1" dirty="0" err="1"/>
              <a:t>Programme</a:t>
            </a:r>
            <a:r>
              <a:rPr lang="en-US" dirty="0"/>
              <a:t> </a:t>
            </a:r>
            <a:r>
              <a:rPr lang="en-GB" sz="1500" dirty="0">
                <a:solidFill>
                  <a:srgbClr val="183B43"/>
                </a:solidFill>
                <a:latin typeface="Arial"/>
              </a:rPr>
              <a:t>[Photograph and programme branding].</a:t>
            </a:r>
            <a:r>
              <a:rPr lang="en-US" dirty="0"/>
              <a:t> Available at: </a:t>
            </a:r>
            <a:r>
              <a:rPr lang="en-US" dirty="0">
                <a:hlinkClick r:id="rId6"/>
              </a:rPr>
              <a:t>https://www.preventingdiabetes.org.uk/professional/</a:t>
            </a:r>
            <a:r>
              <a:rPr lang="en-US" dirty="0"/>
              <a:t> (Accessed: 13 October 2026).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National Institute for Health and Care Excellence [NICE] (2026) ‘Quality statement 1: preventing type 2 diabetes’, </a:t>
            </a:r>
            <a:r>
              <a:rPr lang="en-US" i="1" dirty="0"/>
              <a:t>Type 2 diabetes in adults</a:t>
            </a:r>
            <a:r>
              <a:rPr lang="en-US" dirty="0"/>
              <a:t> (QS209). Available at: </a:t>
            </a:r>
            <a:r>
              <a:rPr lang="en-US" dirty="0">
                <a:hlinkClick r:id="rId7"/>
              </a:rPr>
              <a:t>https://www.nice.org.uk/guidance/qs209/chapter/Quality-statement-1-Preventing-type-2-diabetes</a:t>
            </a:r>
            <a:r>
              <a:rPr lang="en-US" dirty="0"/>
              <a:t>  (Accessed: 13 October 2026).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NIHR PHIRST (no date) </a:t>
            </a:r>
            <a:r>
              <a:rPr lang="en-US" i="1" dirty="0"/>
              <a:t>Be Active Birmingham: an evaluation of equity, value, and future options for a </a:t>
            </a:r>
            <a:r>
              <a:rPr lang="en-US" i="1" dirty="0" err="1"/>
              <a:t>programme</a:t>
            </a:r>
            <a:r>
              <a:rPr lang="en-US" i="1" dirty="0"/>
              <a:t> offering universal free access to leisure facilities</a:t>
            </a:r>
            <a:r>
              <a:rPr lang="en-US" dirty="0"/>
              <a:t>. Available at: </a:t>
            </a:r>
            <a:r>
              <a:rPr lang="en-US" dirty="0">
                <a:hlinkClick r:id="rId8"/>
              </a:rPr>
              <a:t>https://phirst.nihr.ac.uk/evaluations/be-active-birmingham/</a:t>
            </a:r>
            <a:r>
              <a:rPr lang="en-US" dirty="0"/>
              <a:t> (Accessed: 13 October 2026).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 marL="342900" indent="-342900">
              <a:buFont typeface="+mj-lt"/>
              <a:buAutoNum type="arabicPeriod"/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5" name="text-149">
            <a:extLst>
              <a:ext uri="{FF2B5EF4-FFF2-40B4-BE49-F238E27FC236}">
                <a16:creationId xmlns:a16="http://schemas.microsoft.com/office/drawing/2014/main" id="{204A9BDE-58C5-454F-807F-174274FCD298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1042294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-150">
            <a:extLst>
              <a:ext uri="{FF2B5EF4-FFF2-40B4-BE49-F238E27FC236}">
                <a16:creationId xmlns:a16="http://schemas.microsoft.com/office/drawing/2014/main" id="{23492E62-0A65-4B6F-9E9F-824BBA776FF0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References</a:t>
            </a:r>
          </a:p>
        </p:txBody>
      </p:sp>
      <p:sp>
        <p:nvSpPr>
          <p:cNvPr id="2" name="text-151">
            <a:extLst>
              <a:ext uri="{FF2B5EF4-FFF2-40B4-BE49-F238E27FC236}">
                <a16:creationId xmlns:a16="http://schemas.microsoft.com/office/drawing/2014/main" id="{64AFCE74-2DD8-4F01-9AE3-7364362DDE51}"/>
              </a:ext>
            </a:extLst>
          </p:cNvPr>
          <p:cNvSpPr>
            <a:spLocks noGrp="1"/>
          </p:cNvSpPr>
          <p:nvPr/>
        </p:nvSpPr>
        <p:spPr>
          <a:xfrm>
            <a:off x="609600" y="1267789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Office for National Statistics (2026) </a:t>
            </a:r>
            <a:r>
              <a:rPr lang="en-US" i="1" dirty="0"/>
              <a:t>Healthy life expectancy by national area deprivation, England and Wales: between 2013 to 2015 and 2022 to 2024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https://www.ons.gov.uk/peoplepopulationandcommunity/healthandsocialcare/healthinequalities/bulletins/healthylifeexpectancybynationalareadeprivationenglandandwales/between2013to2015and2022to2024</a:t>
            </a:r>
            <a:r>
              <a:rPr lang="en-US" dirty="0"/>
              <a:t>  (Accessed: 13 October 2026).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</p:txBody>
      </p:sp>
      <p:sp>
        <p:nvSpPr>
          <p:cNvPr id="3" name="text-152">
            <a:extLst>
              <a:ext uri="{FF2B5EF4-FFF2-40B4-BE49-F238E27FC236}">
                <a16:creationId xmlns:a16="http://schemas.microsoft.com/office/drawing/2014/main" id="{91BA2419-0A70-4E22-B709-62182FDDE1A7}"/>
              </a:ext>
            </a:extLst>
          </p:cNvPr>
          <p:cNvSpPr>
            <a:spLocks noGrp="1"/>
          </p:cNvSpPr>
          <p:nvPr/>
        </p:nvSpPr>
        <p:spPr>
          <a:xfrm>
            <a:off x="609600" y="2078378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GB" dirty="0" err="1"/>
              <a:t>Ravindrarajah</a:t>
            </a:r>
            <a:r>
              <a:rPr lang="en-GB" dirty="0"/>
              <a:t>, R., Sutton, M., Reeves, D., Cotterill, S., </a:t>
            </a:r>
            <a:r>
              <a:rPr lang="en-GB" dirty="0" err="1"/>
              <a:t>Mcmanus</a:t>
            </a:r>
            <a:r>
              <a:rPr lang="en-GB" dirty="0"/>
              <a:t>, E., Meacock, R., Whittaker, W., </a:t>
            </a:r>
            <a:r>
              <a:rPr lang="en-GB" dirty="0" err="1"/>
              <a:t>Soiland</a:t>
            </a:r>
            <a:r>
              <a:rPr lang="en-GB" dirty="0"/>
              <a:t>-Reyes, C., Heller, S., Bower, P. and </a:t>
            </a:r>
            <a:r>
              <a:rPr lang="en-GB" dirty="0" err="1"/>
              <a:t>Kontopantelis</a:t>
            </a:r>
            <a:r>
              <a:rPr lang="en-GB" dirty="0"/>
              <a:t>, E. (2023) ‘Referral to the NHS Diabetes Prevention Programme and conversion from nondiabetic hyperglycaemia to type 2 diabetes mellitus in England: a matched cohort analysis’, </a:t>
            </a:r>
            <a:r>
              <a:rPr lang="en-GB" i="1" dirty="0"/>
              <a:t>PLOS Medicine</a:t>
            </a:r>
            <a:r>
              <a:rPr lang="en-GB" dirty="0"/>
              <a:t>, 20(2), article e1004177. Available at: </a:t>
            </a:r>
            <a:r>
              <a:rPr lang="en-GB" dirty="0">
                <a:hlinkClick r:id="rId4"/>
              </a:rPr>
              <a:t>https://doi.org/10.1371/journal.pmed.1004177</a:t>
            </a:r>
            <a:r>
              <a:rPr lang="en-GB" dirty="0"/>
              <a:t>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Rosenstock, I.M. (1974) ‘Historical origins of the Health Belief Model’, </a:t>
            </a:r>
            <a:r>
              <a:rPr lang="en-US" i="1" dirty="0"/>
              <a:t>Health Education Monographs</a:t>
            </a:r>
            <a:r>
              <a:rPr lang="en-US" dirty="0"/>
              <a:t>, 2(4), pp. 328–335. Available at: </a:t>
            </a:r>
            <a:r>
              <a:rPr lang="en-US" dirty="0">
                <a:hlinkClick r:id="rId5"/>
              </a:rPr>
              <a:t>https://doi.org/10.1177/109019817400200403</a:t>
            </a:r>
            <a:r>
              <a:rPr lang="en-US" dirty="0"/>
              <a:t>. </a:t>
            </a: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United Nations (no date) </a:t>
            </a:r>
            <a:r>
              <a:rPr lang="en-US" i="1" dirty="0"/>
              <a:t>Sustainable Development Goal 3 icon [Image]</a:t>
            </a:r>
            <a:r>
              <a:rPr lang="en-US" dirty="0"/>
              <a:t> Reproduced via Wikimedia Commons. Available at: </a:t>
            </a:r>
            <a:r>
              <a:rPr lang="en-US" dirty="0">
                <a:hlinkClick r:id="rId6"/>
              </a:rPr>
              <a:t>https://commons.wikimedia.org/wiki/File:Sustainable_Development_Goal_03GoodHealth.svg</a:t>
            </a:r>
            <a:r>
              <a:rPr lang="en-US" dirty="0"/>
              <a:t> (Accessed: 13 October 2026). 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United Nations (2015) </a:t>
            </a:r>
            <a:r>
              <a:rPr lang="en-US" i="1" dirty="0"/>
              <a:t>Transforming our world: the 2030 Agenda for Sustainable Development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https://sdgs.un.org/2030agenda</a:t>
            </a:r>
            <a:r>
              <a:rPr lang="en-US" dirty="0"/>
              <a:t> (Accessed: 13 October 2026).</a:t>
            </a:r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US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4" name="text-153">
            <a:extLst>
              <a:ext uri="{FF2B5EF4-FFF2-40B4-BE49-F238E27FC236}">
                <a16:creationId xmlns:a16="http://schemas.microsoft.com/office/drawing/2014/main" id="{E9F76C54-BF48-4F11-9D2C-73F3D5E6C20C}"/>
              </a:ext>
            </a:extLst>
          </p:cNvPr>
          <p:cNvSpPr>
            <a:spLocks noGrp="1"/>
          </p:cNvSpPr>
          <p:nvPr/>
        </p:nvSpPr>
        <p:spPr>
          <a:xfrm>
            <a:off x="609600" y="3712820"/>
            <a:ext cx="10858500" cy="1438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500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5" name="text-154">
            <a:extLst>
              <a:ext uri="{FF2B5EF4-FFF2-40B4-BE49-F238E27FC236}">
                <a16:creationId xmlns:a16="http://schemas.microsoft.com/office/drawing/2014/main" id="{6F3BFD68-0E98-486E-BDAE-0DBAABD738A5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18</a:t>
            </a:r>
          </a:p>
        </p:txBody>
      </p:sp>
    </p:spTree>
    <p:extLst>
      <p:ext uri="{BB962C8B-B14F-4D97-AF65-F5344CB8AC3E}">
        <p14:creationId xmlns:p14="http://schemas.microsoft.com/office/powerpoint/2010/main" val="16275950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C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-165">
            <a:extLst>
              <a:ext uri="{FF2B5EF4-FFF2-40B4-BE49-F238E27FC236}">
                <a16:creationId xmlns:a16="http://schemas.microsoft.com/office/drawing/2014/main" id="{DF9316AA-309F-4465-94D2-8F5713B15684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9728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3225" b="1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sz="3225" b="1" i="0" dirty="0">
                <a:solidFill>
                  <a:srgbClr val="183B43"/>
                </a:solidFill>
                <a:latin typeface="Arial"/>
                <a:ea typeface="Arial"/>
                <a:cs typeface="Arial"/>
              </a:rPr>
              <a:t>References</a:t>
            </a:r>
          </a:p>
        </p:txBody>
      </p:sp>
      <p:sp>
        <p:nvSpPr>
          <p:cNvPr id="2" name="text-166">
            <a:extLst>
              <a:ext uri="{FF2B5EF4-FFF2-40B4-BE49-F238E27FC236}">
                <a16:creationId xmlns:a16="http://schemas.microsoft.com/office/drawing/2014/main" id="{16C77D3F-B4E3-4E7E-A883-BC10B8C87045}"/>
              </a:ext>
            </a:extLst>
          </p:cNvPr>
          <p:cNvSpPr>
            <a:spLocks noGrp="1"/>
          </p:cNvSpPr>
          <p:nvPr/>
        </p:nvSpPr>
        <p:spPr>
          <a:xfrm>
            <a:off x="609600" y="1524000"/>
            <a:ext cx="10858500" cy="1133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dirty="0" err="1"/>
              <a:t>Valabhji</a:t>
            </a:r>
            <a:r>
              <a:rPr dirty="0"/>
              <a:t>, J., Barron, E., Bradley, D., </a:t>
            </a:r>
            <a:r>
              <a:rPr dirty="0" err="1"/>
              <a:t>Bakhai</a:t>
            </a:r>
            <a:r>
              <a:rPr dirty="0"/>
              <a:t>, C., Fagg, J., O’Neill, S., Young, B., Wareham, N., </a:t>
            </a:r>
            <a:r>
              <a:rPr dirty="0" err="1"/>
              <a:t>Khunti</a:t>
            </a:r>
            <a:r>
              <a:rPr dirty="0"/>
              <a:t>, K., Jebb, S. and Smith, J. (2020) ‘Early outcomes from the English National Health Service Diabetes Prevention </a:t>
            </a:r>
            <a:r>
              <a:rPr dirty="0" err="1"/>
              <a:t>Programme</a:t>
            </a:r>
            <a:r>
              <a:rPr dirty="0"/>
              <a:t>’, </a:t>
            </a:r>
            <a:r>
              <a:rPr i="1" dirty="0"/>
              <a:t>Diabetes Care</a:t>
            </a:r>
            <a:r>
              <a:rPr dirty="0"/>
              <a:t>, 43(1), pp. 152–160. Available at: </a:t>
            </a:r>
            <a:r>
              <a:rPr dirty="0">
                <a:hlinkClick r:id="rId3"/>
              </a:rPr>
              <a:t>https://doi.org/10.2337/dc19-1425</a:t>
            </a:r>
            <a:r>
              <a:rPr dirty="0"/>
              <a:t>.</a:t>
            </a:r>
            <a:r>
              <a:rPr lang="en-GB" dirty="0"/>
              <a:t> </a:t>
            </a:r>
          </a:p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GB" sz="1425" dirty="0">
                <a:solidFill>
                  <a:srgbClr val="183B43"/>
                </a:solidFill>
                <a:latin typeface="Arial"/>
              </a:rPr>
              <a:t>World Commission on Environment and Development [WCED] (1987) </a:t>
            </a:r>
            <a:r>
              <a:rPr lang="en-GB" sz="1425" i="1" dirty="0">
                <a:solidFill>
                  <a:srgbClr val="183B43"/>
                </a:solidFill>
                <a:latin typeface="Arial"/>
              </a:rPr>
              <a:t>Our common future: report of the World Commission on Environment and Development</a:t>
            </a:r>
            <a:r>
              <a:rPr lang="en-GB" sz="1425" dirty="0">
                <a:solidFill>
                  <a:srgbClr val="183B43"/>
                </a:solidFill>
                <a:latin typeface="Arial"/>
              </a:rPr>
              <a:t>. Available at: </a:t>
            </a:r>
            <a:r>
              <a:rPr lang="en-GB" sz="1425" dirty="0">
                <a:solidFill>
                  <a:srgbClr val="183B43"/>
                </a:solidFill>
                <a:latin typeface="Arial"/>
                <a:hlinkClick r:id="rId4"/>
              </a:rPr>
              <a:t>https://sdgs.un.org/sites/default/files/documents/5987our-common-future.pdf</a:t>
            </a:r>
            <a:r>
              <a:rPr lang="en-GB" sz="1425" dirty="0">
                <a:solidFill>
                  <a:srgbClr val="183B43"/>
                </a:solidFill>
                <a:latin typeface="Arial"/>
              </a:rPr>
              <a:t> (Accessed: 14 October 2026).</a:t>
            </a:r>
            <a:endParaRPr dirty="0"/>
          </a:p>
        </p:txBody>
      </p:sp>
      <p:sp>
        <p:nvSpPr>
          <p:cNvPr id="4" name="text-168">
            <a:extLst>
              <a:ext uri="{FF2B5EF4-FFF2-40B4-BE49-F238E27FC236}">
                <a16:creationId xmlns:a16="http://schemas.microsoft.com/office/drawing/2014/main" id="{540385AE-3C77-4C12-A0B5-1B5E7A0ACE15}"/>
              </a:ext>
            </a:extLst>
          </p:cNvPr>
          <p:cNvSpPr>
            <a:spLocks noGrp="1"/>
          </p:cNvSpPr>
          <p:nvPr/>
        </p:nvSpPr>
        <p:spPr>
          <a:xfrm>
            <a:off x="609600" y="3176587"/>
            <a:ext cx="10858500" cy="1133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dirty="0"/>
              <a:t>World Health Organization [WHO</a:t>
            </a:r>
            <a:r>
              <a:rPr lang="en-GB" dirty="0"/>
              <a:t>]</a:t>
            </a:r>
            <a:r>
              <a:rPr dirty="0"/>
              <a:t> (1948) </a:t>
            </a:r>
            <a:r>
              <a:rPr i="1" dirty="0"/>
              <a:t>Constitution of the World Health Organization</a:t>
            </a:r>
            <a:r>
              <a:rPr dirty="0"/>
              <a:t>. Available at: </a:t>
            </a:r>
            <a:r>
              <a:rPr dirty="0">
                <a:hlinkClick r:id="rId5"/>
              </a:rPr>
              <a:t>https://www.who.int/about/governance/constitution</a:t>
            </a:r>
            <a:r>
              <a:rPr lang="en-GB" dirty="0"/>
              <a:t> </a:t>
            </a:r>
            <a:r>
              <a:rPr dirty="0"/>
              <a:t>(Accessed: 13 October 2026).</a:t>
            </a:r>
            <a:endParaRPr lang="en-GB" dirty="0"/>
          </a:p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lang="en-GB" dirty="0"/>
          </a:p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r>
              <a:rPr lang="en-US" dirty="0"/>
              <a:t>World Health Organization [WHO] (2014) </a:t>
            </a:r>
            <a:r>
              <a:rPr lang="en-US" i="1" dirty="0"/>
              <a:t>Health in all policies: Helsinki statement. Framework for country action</a:t>
            </a:r>
            <a:r>
              <a:rPr lang="en-US" dirty="0"/>
              <a:t>. World Health Organization. Available at: </a:t>
            </a:r>
            <a:r>
              <a:rPr lang="en-US" dirty="0">
                <a:hlinkClick r:id="rId6"/>
              </a:rPr>
              <a:t>https://www.who.int/publications/i/item/9789241506908</a:t>
            </a:r>
            <a:r>
              <a:rPr lang="en-US" dirty="0"/>
              <a:t> (Accessed: 13 October 2026).</a:t>
            </a:r>
          </a:p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5" name="text-169">
            <a:extLst>
              <a:ext uri="{FF2B5EF4-FFF2-40B4-BE49-F238E27FC236}">
                <a16:creationId xmlns:a16="http://schemas.microsoft.com/office/drawing/2014/main" id="{50EC9791-CBD3-4790-8971-F369D94C6BCE}"/>
              </a:ext>
            </a:extLst>
          </p:cNvPr>
          <p:cNvSpPr>
            <a:spLocks noGrp="1"/>
          </p:cNvSpPr>
          <p:nvPr/>
        </p:nvSpPr>
        <p:spPr>
          <a:xfrm>
            <a:off x="609600" y="3743324"/>
            <a:ext cx="10858500" cy="1133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425" b="0" i="0">
                <a:solidFill>
                  <a:srgbClr val="183B43"/>
                </a:solidFill>
                <a:latin typeface="Arial"/>
                <a:ea typeface="Arial"/>
                <a:cs typeface="Arial"/>
              </a:defRPr>
            </a:pPr>
            <a:endParaRPr dirty="0"/>
          </a:p>
        </p:txBody>
      </p:sp>
      <p:sp>
        <p:nvSpPr>
          <p:cNvPr id="6" name="text-170">
            <a:extLst>
              <a:ext uri="{FF2B5EF4-FFF2-40B4-BE49-F238E27FC236}">
                <a16:creationId xmlns:a16="http://schemas.microsoft.com/office/drawing/2014/main" id="{F9FDF7B5-217E-4175-BC73-4C117A68D69E}"/>
              </a:ext>
            </a:extLst>
          </p:cNvPr>
          <p:cNvSpPr>
            <a:spLocks noGrp="1"/>
          </p:cNvSpPr>
          <p:nvPr/>
        </p:nvSpPr>
        <p:spPr>
          <a:xfrm>
            <a:off x="11477625" y="6400800"/>
            <a:ext cx="42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defPPr>
          </a:lstStyle>
          <a:p>
            <a:pPr>
              <a:defRPr sz="1275" b="0" i="0">
                <a:solidFill>
                  <a:srgbClr val="52656B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52656B"/>
                </a:solidFill>
                <a:latin typeface="Arial"/>
                <a:ea typeface="Arial"/>
                <a:cs typeface="Arial"/>
              </a:rPr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val="2044587517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</TotalTime>
  <Words>2266</Words>
  <Application>Microsoft Office PowerPoint</Application>
  <DocSecurity>0</DocSecurity>
  <PresentationFormat>Widescreen</PresentationFormat>
  <Paragraphs>216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Aptos</vt:lpstr>
      <vt:lpstr>Arial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Salma Begum</cp:lastModifiedBy>
  <cp:revision>1</cp:revision>
  <dcterms:created xsi:type="dcterms:W3CDTF">2026-10-14T19:37:54Z</dcterms:created>
  <dcterms:modified xsi:type="dcterms:W3CDTF">2026-10-15T08:42:45Z</dcterms:modified>
</cp:coreProperties>
</file>