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92" r:id="rId3"/>
    <p:sldId id="257" r:id="rId4"/>
    <p:sldId id="287" r:id="rId5"/>
    <p:sldId id="285" r:id="rId6"/>
    <p:sldId id="286" r:id="rId7"/>
    <p:sldId id="288" r:id="rId8"/>
    <p:sldId id="258" r:id="rId9"/>
    <p:sldId id="302" r:id="rId10"/>
    <p:sldId id="260" r:id="rId11"/>
    <p:sldId id="289" r:id="rId12"/>
    <p:sldId id="261" r:id="rId13"/>
    <p:sldId id="290" r:id="rId14"/>
    <p:sldId id="267" r:id="rId15"/>
    <p:sldId id="268" r:id="rId16"/>
    <p:sldId id="294" r:id="rId17"/>
    <p:sldId id="291" r:id="rId18"/>
    <p:sldId id="262" r:id="rId19"/>
    <p:sldId id="264" r:id="rId20"/>
    <p:sldId id="265" r:id="rId21"/>
    <p:sldId id="295" r:id="rId22"/>
    <p:sldId id="296" r:id="rId23"/>
    <p:sldId id="269" r:id="rId24"/>
    <p:sldId id="263" r:id="rId25"/>
    <p:sldId id="270" r:id="rId26"/>
    <p:sldId id="298" r:id="rId27"/>
    <p:sldId id="271" r:id="rId28"/>
    <p:sldId id="300" r:id="rId29"/>
    <p:sldId id="275" r:id="rId30"/>
    <p:sldId id="299" r:id="rId31"/>
    <p:sldId id="281" r:id="rId32"/>
    <p:sldId id="280" r:id="rId33"/>
    <p:sldId id="301" r:id="rId34"/>
    <p:sldId id="303" r:id="rId35"/>
    <p:sldId id="304" r:id="rId36"/>
    <p:sldId id="284" r:id="rId37"/>
    <p:sldId id="297" r:id="rId38"/>
    <p:sldId id="293" r:id="rId39"/>
  </p:sldIdLst>
  <p:sldSz cx="12192000" cy="6858000"/>
  <p:notesSz cx="6724650" cy="97742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p:cViewPr varScale="1">
        <p:scale>
          <a:sx n="114" d="100"/>
          <a:sy n="114" d="100"/>
        </p:scale>
        <p:origin x="41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DABE973-F43E-42E5-8C12-86AA88510752}" type="doc">
      <dgm:prSet loTypeId="urn:microsoft.com/office/officeart/2005/8/layout/venn2" loCatId="relationship" qsTypeId="urn:microsoft.com/office/officeart/2005/8/quickstyle/simple1" qsCatId="simple" csTypeId="urn:microsoft.com/office/officeart/2005/8/colors/colorful4" csCatId="colorful" phldr="1"/>
      <dgm:spPr/>
      <dgm:t>
        <a:bodyPr/>
        <a:lstStyle/>
        <a:p>
          <a:endParaRPr lang="en-GB"/>
        </a:p>
      </dgm:t>
    </dgm:pt>
    <dgm:pt modelId="{C21441BD-16FE-4ED6-BF76-8FAED215C456}">
      <dgm:prSet phldrT="[Text]" custT="1"/>
      <dgm:spPr/>
      <dgm:t>
        <a:bodyPr/>
        <a:lstStyle/>
        <a:p>
          <a:r>
            <a:rPr lang="en-GB" sz="1800" b="1" dirty="0">
              <a:solidFill>
                <a:schemeClr val="tx1"/>
              </a:solidFill>
            </a:rPr>
            <a:t>Second Outer Circle</a:t>
          </a:r>
        </a:p>
      </dgm:t>
    </dgm:pt>
    <dgm:pt modelId="{B52114DF-C251-4182-986E-D669929A7ED2}" type="parTrans" cxnId="{67745FD4-5BB8-4A63-B324-CB82FE1E8C4B}">
      <dgm:prSet/>
      <dgm:spPr/>
      <dgm:t>
        <a:bodyPr/>
        <a:lstStyle/>
        <a:p>
          <a:endParaRPr lang="en-GB"/>
        </a:p>
      </dgm:t>
    </dgm:pt>
    <dgm:pt modelId="{E5FEEA8E-271E-4ADB-AFB2-CF519749CBE5}" type="sibTrans" cxnId="{67745FD4-5BB8-4A63-B324-CB82FE1E8C4B}">
      <dgm:prSet/>
      <dgm:spPr/>
      <dgm:t>
        <a:bodyPr/>
        <a:lstStyle/>
        <a:p>
          <a:endParaRPr lang="en-GB"/>
        </a:p>
      </dgm:t>
    </dgm:pt>
    <dgm:pt modelId="{82724061-D721-4DF0-B1A0-A48B400FC823}">
      <dgm:prSet phldrT="[Text]" custT="1"/>
      <dgm:spPr/>
      <dgm:t>
        <a:bodyPr/>
        <a:lstStyle/>
        <a:p>
          <a:r>
            <a:rPr lang="en-GB" sz="1800" b="1" dirty="0">
              <a:solidFill>
                <a:schemeClr val="tx1"/>
              </a:solidFill>
            </a:rPr>
            <a:t>First Outer Circle</a:t>
          </a:r>
        </a:p>
      </dgm:t>
    </dgm:pt>
    <dgm:pt modelId="{F0AF5D30-3B7E-41A3-BCC0-560A42AFE30E}" type="parTrans" cxnId="{72F05796-0265-458E-851A-CA5BFEAEFB6B}">
      <dgm:prSet/>
      <dgm:spPr/>
      <dgm:t>
        <a:bodyPr/>
        <a:lstStyle/>
        <a:p>
          <a:endParaRPr lang="en-GB"/>
        </a:p>
      </dgm:t>
    </dgm:pt>
    <dgm:pt modelId="{6FF91139-6AE1-4851-B167-9C49802CCC55}" type="sibTrans" cxnId="{72F05796-0265-458E-851A-CA5BFEAEFB6B}">
      <dgm:prSet/>
      <dgm:spPr/>
      <dgm:t>
        <a:bodyPr/>
        <a:lstStyle/>
        <a:p>
          <a:endParaRPr lang="en-GB"/>
        </a:p>
      </dgm:t>
    </dgm:pt>
    <dgm:pt modelId="{C20AE6AC-6762-4A1D-94DA-E72D6A31AC08}">
      <dgm:prSet phldrT="[Text]" custT="1"/>
      <dgm:spPr/>
      <dgm:t>
        <a:bodyPr/>
        <a:lstStyle/>
        <a:p>
          <a:r>
            <a:rPr lang="en-GB" sz="1800" b="1" dirty="0">
              <a:solidFill>
                <a:schemeClr val="tx1"/>
              </a:solidFill>
            </a:rPr>
            <a:t>Inner Circle</a:t>
          </a:r>
        </a:p>
      </dgm:t>
    </dgm:pt>
    <dgm:pt modelId="{04252F3C-619B-498A-BB5B-CA168B5445BE}" type="parTrans" cxnId="{C5600EB4-F248-4823-960B-C96D572891E7}">
      <dgm:prSet/>
      <dgm:spPr/>
      <dgm:t>
        <a:bodyPr/>
        <a:lstStyle/>
        <a:p>
          <a:endParaRPr lang="en-GB"/>
        </a:p>
      </dgm:t>
    </dgm:pt>
    <dgm:pt modelId="{72B0CB1F-BA23-417E-B8E7-F7EDB409ED2E}" type="sibTrans" cxnId="{C5600EB4-F248-4823-960B-C96D572891E7}">
      <dgm:prSet/>
      <dgm:spPr/>
      <dgm:t>
        <a:bodyPr/>
        <a:lstStyle/>
        <a:p>
          <a:endParaRPr lang="en-GB"/>
        </a:p>
      </dgm:t>
    </dgm:pt>
    <dgm:pt modelId="{0D968FD6-E922-4E83-BB61-326B19F6EDA5}" type="pres">
      <dgm:prSet presAssocID="{ADABE973-F43E-42E5-8C12-86AA88510752}" presName="Name0" presStyleCnt="0">
        <dgm:presLayoutVars>
          <dgm:chMax val="7"/>
          <dgm:resizeHandles val="exact"/>
        </dgm:presLayoutVars>
      </dgm:prSet>
      <dgm:spPr/>
    </dgm:pt>
    <dgm:pt modelId="{9E642E7D-C110-4B81-8315-9B6EBD8CA4A8}" type="pres">
      <dgm:prSet presAssocID="{ADABE973-F43E-42E5-8C12-86AA88510752}" presName="comp1" presStyleCnt="0"/>
      <dgm:spPr/>
    </dgm:pt>
    <dgm:pt modelId="{2140833F-8DE3-4FBF-8CF8-5ABA4BECE180}" type="pres">
      <dgm:prSet presAssocID="{ADABE973-F43E-42E5-8C12-86AA88510752}" presName="circle1" presStyleLbl="node1" presStyleIdx="0" presStyleCnt="3" custLinFactNeighborX="886"/>
      <dgm:spPr/>
    </dgm:pt>
    <dgm:pt modelId="{52652E8D-879B-407E-A18E-886C1A031597}" type="pres">
      <dgm:prSet presAssocID="{ADABE973-F43E-42E5-8C12-86AA88510752}" presName="c1text" presStyleLbl="node1" presStyleIdx="0" presStyleCnt="3">
        <dgm:presLayoutVars>
          <dgm:bulletEnabled val="1"/>
        </dgm:presLayoutVars>
      </dgm:prSet>
      <dgm:spPr/>
    </dgm:pt>
    <dgm:pt modelId="{C6930964-8829-43A4-94F2-C198DC642517}" type="pres">
      <dgm:prSet presAssocID="{ADABE973-F43E-42E5-8C12-86AA88510752}" presName="comp2" presStyleCnt="0"/>
      <dgm:spPr/>
    </dgm:pt>
    <dgm:pt modelId="{BBF3302C-F76C-4964-A92C-B3D0E7FD44CA}" type="pres">
      <dgm:prSet presAssocID="{ADABE973-F43E-42E5-8C12-86AA88510752}" presName="circle2" presStyleLbl="node1" presStyleIdx="1" presStyleCnt="3"/>
      <dgm:spPr/>
    </dgm:pt>
    <dgm:pt modelId="{B02DA2CA-7511-4277-8E89-0189D6A377ED}" type="pres">
      <dgm:prSet presAssocID="{ADABE973-F43E-42E5-8C12-86AA88510752}" presName="c2text" presStyleLbl="node1" presStyleIdx="1" presStyleCnt="3">
        <dgm:presLayoutVars>
          <dgm:bulletEnabled val="1"/>
        </dgm:presLayoutVars>
      </dgm:prSet>
      <dgm:spPr/>
    </dgm:pt>
    <dgm:pt modelId="{A45BF319-223F-4E60-857E-41F6CC6FFB45}" type="pres">
      <dgm:prSet presAssocID="{ADABE973-F43E-42E5-8C12-86AA88510752}" presName="comp3" presStyleCnt="0"/>
      <dgm:spPr/>
    </dgm:pt>
    <dgm:pt modelId="{5B68648D-91A2-434B-9BA7-8033A6D1205F}" type="pres">
      <dgm:prSet presAssocID="{ADABE973-F43E-42E5-8C12-86AA88510752}" presName="circle3" presStyleLbl="node1" presStyleIdx="2" presStyleCnt="3"/>
      <dgm:spPr/>
    </dgm:pt>
    <dgm:pt modelId="{1135B8C2-568D-417B-BD8A-36C853B355CA}" type="pres">
      <dgm:prSet presAssocID="{ADABE973-F43E-42E5-8C12-86AA88510752}" presName="c3text" presStyleLbl="node1" presStyleIdx="2" presStyleCnt="3">
        <dgm:presLayoutVars>
          <dgm:bulletEnabled val="1"/>
        </dgm:presLayoutVars>
      </dgm:prSet>
      <dgm:spPr/>
    </dgm:pt>
  </dgm:ptLst>
  <dgm:cxnLst>
    <dgm:cxn modelId="{58B5693B-25A6-483E-9B48-6B9EDF4D75F2}" type="presOf" srcId="{C20AE6AC-6762-4A1D-94DA-E72D6A31AC08}" destId="{5B68648D-91A2-434B-9BA7-8033A6D1205F}" srcOrd="0" destOrd="0" presId="urn:microsoft.com/office/officeart/2005/8/layout/venn2"/>
    <dgm:cxn modelId="{41411842-1032-4858-B01A-47C0CEC7E29C}" type="presOf" srcId="{C20AE6AC-6762-4A1D-94DA-E72D6A31AC08}" destId="{1135B8C2-568D-417B-BD8A-36C853B355CA}" srcOrd="1" destOrd="0" presId="urn:microsoft.com/office/officeart/2005/8/layout/venn2"/>
    <dgm:cxn modelId="{C4900268-2EC8-460B-B075-699C672AC07C}" type="presOf" srcId="{C21441BD-16FE-4ED6-BF76-8FAED215C456}" destId="{2140833F-8DE3-4FBF-8CF8-5ABA4BECE180}" srcOrd="0" destOrd="0" presId="urn:microsoft.com/office/officeart/2005/8/layout/venn2"/>
    <dgm:cxn modelId="{1C41D34C-7741-4FA3-B0F9-F9C6E29FD498}" type="presOf" srcId="{82724061-D721-4DF0-B1A0-A48B400FC823}" destId="{BBF3302C-F76C-4964-A92C-B3D0E7FD44CA}" srcOrd="0" destOrd="0" presId="urn:microsoft.com/office/officeart/2005/8/layout/venn2"/>
    <dgm:cxn modelId="{EEC5E079-CFF4-41CE-B385-150072278F1C}" type="presOf" srcId="{82724061-D721-4DF0-B1A0-A48B400FC823}" destId="{B02DA2CA-7511-4277-8E89-0189D6A377ED}" srcOrd="1" destOrd="0" presId="urn:microsoft.com/office/officeart/2005/8/layout/venn2"/>
    <dgm:cxn modelId="{72F05796-0265-458E-851A-CA5BFEAEFB6B}" srcId="{ADABE973-F43E-42E5-8C12-86AA88510752}" destId="{82724061-D721-4DF0-B1A0-A48B400FC823}" srcOrd="1" destOrd="0" parTransId="{F0AF5D30-3B7E-41A3-BCC0-560A42AFE30E}" sibTransId="{6FF91139-6AE1-4851-B167-9C49802CCC55}"/>
    <dgm:cxn modelId="{C5600EB4-F248-4823-960B-C96D572891E7}" srcId="{ADABE973-F43E-42E5-8C12-86AA88510752}" destId="{C20AE6AC-6762-4A1D-94DA-E72D6A31AC08}" srcOrd="2" destOrd="0" parTransId="{04252F3C-619B-498A-BB5B-CA168B5445BE}" sibTransId="{72B0CB1F-BA23-417E-B8E7-F7EDB409ED2E}"/>
    <dgm:cxn modelId="{1DBEBCC0-4B25-4E6A-87B4-34C5EEB91A71}" type="presOf" srcId="{C21441BD-16FE-4ED6-BF76-8FAED215C456}" destId="{52652E8D-879B-407E-A18E-886C1A031597}" srcOrd="1" destOrd="0" presId="urn:microsoft.com/office/officeart/2005/8/layout/venn2"/>
    <dgm:cxn modelId="{67745FD4-5BB8-4A63-B324-CB82FE1E8C4B}" srcId="{ADABE973-F43E-42E5-8C12-86AA88510752}" destId="{C21441BD-16FE-4ED6-BF76-8FAED215C456}" srcOrd="0" destOrd="0" parTransId="{B52114DF-C251-4182-986E-D669929A7ED2}" sibTransId="{E5FEEA8E-271E-4ADB-AFB2-CF519749CBE5}"/>
    <dgm:cxn modelId="{B85BB0F8-AFF8-4937-9FFA-AA78C95519D8}" type="presOf" srcId="{ADABE973-F43E-42E5-8C12-86AA88510752}" destId="{0D968FD6-E922-4E83-BB61-326B19F6EDA5}" srcOrd="0" destOrd="0" presId="urn:microsoft.com/office/officeart/2005/8/layout/venn2"/>
    <dgm:cxn modelId="{AE91E1C2-E495-41FE-807A-BDE11DA3F563}" type="presParOf" srcId="{0D968FD6-E922-4E83-BB61-326B19F6EDA5}" destId="{9E642E7D-C110-4B81-8315-9B6EBD8CA4A8}" srcOrd="0" destOrd="0" presId="urn:microsoft.com/office/officeart/2005/8/layout/venn2"/>
    <dgm:cxn modelId="{C9388AFB-D898-498E-8524-4C94301D75E0}" type="presParOf" srcId="{9E642E7D-C110-4B81-8315-9B6EBD8CA4A8}" destId="{2140833F-8DE3-4FBF-8CF8-5ABA4BECE180}" srcOrd="0" destOrd="0" presId="urn:microsoft.com/office/officeart/2005/8/layout/venn2"/>
    <dgm:cxn modelId="{DA120DBD-08AA-489C-8B62-921A703B67B5}" type="presParOf" srcId="{9E642E7D-C110-4B81-8315-9B6EBD8CA4A8}" destId="{52652E8D-879B-407E-A18E-886C1A031597}" srcOrd="1" destOrd="0" presId="urn:microsoft.com/office/officeart/2005/8/layout/venn2"/>
    <dgm:cxn modelId="{9B2F50F8-1707-4CA9-A50B-08F20BDF17DE}" type="presParOf" srcId="{0D968FD6-E922-4E83-BB61-326B19F6EDA5}" destId="{C6930964-8829-43A4-94F2-C198DC642517}" srcOrd="1" destOrd="0" presId="urn:microsoft.com/office/officeart/2005/8/layout/venn2"/>
    <dgm:cxn modelId="{1FBFE70E-89E2-4339-9236-338EA1BBE3A5}" type="presParOf" srcId="{C6930964-8829-43A4-94F2-C198DC642517}" destId="{BBF3302C-F76C-4964-A92C-B3D0E7FD44CA}" srcOrd="0" destOrd="0" presId="urn:microsoft.com/office/officeart/2005/8/layout/venn2"/>
    <dgm:cxn modelId="{F69C7834-E67F-4CDF-8582-E18FCFEA9C86}" type="presParOf" srcId="{C6930964-8829-43A4-94F2-C198DC642517}" destId="{B02DA2CA-7511-4277-8E89-0189D6A377ED}" srcOrd="1" destOrd="0" presId="urn:microsoft.com/office/officeart/2005/8/layout/venn2"/>
    <dgm:cxn modelId="{9841594D-FEB2-4B91-BDBB-C596E29650CD}" type="presParOf" srcId="{0D968FD6-E922-4E83-BB61-326B19F6EDA5}" destId="{A45BF319-223F-4E60-857E-41F6CC6FFB45}" srcOrd="2" destOrd="0" presId="urn:microsoft.com/office/officeart/2005/8/layout/venn2"/>
    <dgm:cxn modelId="{3351E390-BE7D-46BC-B35A-063694FECCF4}" type="presParOf" srcId="{A45BF319-223F-4E60-857E-41F6CC6FFB45}" destId="{5B68648D-91A2-434B-9BA7-8033A6D1205F}" srcOrd="0" destOrd="0" presId="urn:microsoft.com/office/officeart/2005/8/layout/venn2"/>
    <dgm:cxn modelId="{1CA4DDB1-0DB9-46BD-9A1B-03AA9CD2AC86}" type="presParOf" srcId="{A45BF319-223F-4E60-857E-41F6CC6FFB45}" destId="{1135B8C2-568D-417B-BD8A-36C853B355CA}"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DABE973-F43E-42E5-8C12-86AA88510752}" type="doc">
      <dgm:prSet loTypeId="urn:microsoft.com/office/officeart/2005/8/layout/venn2" loCatId="relationship" qsTypeId="urn:microsoft.com/office/officeart/2005/8/quickstyle/simple1" qsCatId="simple" csTypeId="urn:microsoft.com/office/officeart/2005/8/colors/colorful4" csCatId="colorful" phldr="1"/>
      <dgm:spPr/>
      <dgm:t>
        <a:bodyPr/>
        <a:lstStyle/>
        <a:p>
          <a:endParaRPr lang="en-GB"/>
        </a:p>
      </dgm:t>
    </dgm:pt>
    <dgm:pt modelId="{C21441BD-16FE-4ED6-BF76-8FAED215C456}">
      <dgm:prSet phldrT="[Text]" custT="1"/>
      <dgm:spPr/>
      <dgm:t>
        <a:bodyPr/>
        <a:lstStyle/>
        <a:p>
          <a:r>
            <a:rPr lang="en-GB" sz="1800" b="1" dirty="0">
              <a:solidFill>
                <a:schemeClr val="tx1"/>
              </a:solidFill>
            </a:rPr>
            <a:t>Second Outer Circle</a:t>
          </a:r>
        </a:p>
      </dgm:t>
    </dgm:pt>
    <dgm:pt modelId="{B52114DF-C251-4182-986E-D669929A7ED2}" type="parTrans" cxnId="{67745FD4-5BB8-4A63-B324-CB82FE1E8C4B}">
      <dgm:prSet/>
      <dgm:spPr/>
      <dgm:t>
        <a:bodyPr/>
        <a:lstStyle/>
        <a:p>
          <a:endParaRPr lang="en-GB"/>
        </a:p>
      </dgm:t>
    </dgm:pt>
    <dgm:pt modelId="{E5FEEA8E-271E-4ADB-AFB2-CF519749CBE5}" type="sibTrans" cxnId="{67745FD4-5BB8-4A63-B324-CB82FE1E8C4B}">
      <dgm:prSet/>
      <dgm:spPr/>
      <dgm:t>
        <a:bodyPr/>
        <a:lstStyle/>
        <a:p>
          <a:endParaRPr lang="en-GB"/>
        </a:p>
      </dgm:t>
    </dgm:pt>
    <dgm:pt modelId="{82724061-D721-4DF0-B1A0-A48B400FC823}">
      <dgm:prSet phldrT="[Text]" custT="1"/>
      <dgm:spPr/>
      <dgm:t>
        <a:bodyPr/>
        <a:lstStyle/>
        <a:p>
          <a:r>
            <a:rPr lang="en-GB" sz="1800" b="1" dirty="0">
              <a:solidFill>
                <a:schemeClr val="tx1"/>
              </a:solidFill>
            </a:rPr>
            <a:t>First Outer Circle</a:t>
          </a:r>
        </a:p>
      </dgm:t>
    </dgm:pt>
    <dgm:pt modelId="{F0AF5D30-3B7E-41A3-BCC0-560A42AFE30E}" type="parTrans" cxnId="{72F05796-0265-458E-851A-CA5BFEAEFB6B}">
      <dgm:prSet/>
      <dgm:spPr/>
      <dgm:t>
        <a:bodyPr/>
        <a:lstStyle/>
        <a:p>
          <a:endParaRPr lang="en-GB"/>
        </a:p>
      </dgm:t>
    </dgm:pt>
    <dgm:pt modelId="{6FF91139-6AE1-4851-B167-9C49802CCC55}" type="sibTrans" cxnId="{72F05796-0265-458E-851A-CA5BFEAEFB6B}">
      <dgm:prSet/>
      <dgm:spPr/>
      <dgm:t>
        <a:bodyPr/>
        <a:lstStyle/>
        <a:p>
          <a:endParaRPr lang="en-GB"/>
        </a:p>
      </dgm:t>
    </dgm:pt>
    <dgm:pt modelId="{C20AE6AC-6762-4A1D-94DA-E72D6A31AC08}">
      <dgm:prSet phldrT="[Text]" custT="1"/>
      <dgm:spPr/>
      <dgm:t>
        <a:bodyPr/>
        <a:lstStyle/>
        <a:p>
          <a:r>
            <a:rPr lang="en-GB" sz="1800" b="1" dirty="0">
              <a:solidFill>
                <a:schemeClr val="tx1"/>
              </a:solidFill>
            </a:rPr>
            <a:t>Inner Circle</a:t>
          </a:r>
        </a:p>
      </dgm:t>
    </dgm:pt>
    <dgm:pt modelId="{04252F3C-619B-498A-BB5B-CA168B5445BE}" type="parTrans" cxnId="{C5600EB4-F248-4823-960B-C96D572891E7}">
      <dgm:prSet/>
      <dgm:spPr/>
      <dgm:t>
        <a:bodyPr/>
        <a:lstStyle/>
        <a:p>
          <a:endParaRPr lang="en-GB"/>
        </a:p>
      </dgm:t>
    </dgm:pt>
    <dgm:pt modelId="{72B0CB1F-BA23-417E-B8E7-F7EDB409ED2E}" type="sibTrans" cxnId="{C5600EB4-F248-4823-960B-C96D572891E7}">
      <dgm:prSet/>
      <dgm:spPr/>
      <dgm:t>
        <a:bodyPr/>
        <a:lstStyle/>
        <a:p>
          <a:endParaRPr lang="en-GB"/>
        </a:p>
      </dgm:t>
    </dgm:pt>
    <dgm:pt modelId="{0D968FD6-E922-4E83-BB61-326B19F6EDA5}" type="pres">
      <dgm:prSet presAssocID="{ADABE973-F43E-42E5-8C12-86AA88510752}" presName="Name0" presStyleCnt="0">
        <dgm:presLayoutVars>
          <dgm:chMax val="7"/>
          <dgm:resizeHandles val="exact"/>
        </dgm:presLayoutVars>
      </dgm:prSet>
      <dgm:spPr/>
    </dgm:pt>
    <dgm:pt modelId="{9E642E7D-C110-4B81-8315-9B6EBD8CA4A8}" type="pres">
      <dgm:prSet presAssocID="{ADABE973-F43E-42E5-8C12-86AA88510752}" presName="comp1" presStyleCnt="0"/>
      <dgm:spPr/>
    </dgm:pt>
    <dgm:pt modelId="{2140833F-8DE3-4FBF-8CF8-5ABA4BECE180}" type="pres">
      <dgm:prSet presAssocID="{ADABE973-F43E-42E5-8C12-86AA88510752}" presName="circle1" presStyleLbl="node1" presStyleIdx="0" presStyleCnt="3" custLinFactNeighborX="886"/>
      <dgm:spPr/>
    </dgm:pt>
    <dgm:pt modelId="{52652E8D-879B-407E-A18E-886C1A031597}" type="pres">
      <dgm:prSet presAssocID="{ADABE973-F43E-42E5-8C12-86AA88510752}" presName="c1text" presStyleLbl="node1" presStyleIdx="0" presStyleCnt="3">
        <dgm:presLayoutVars>
          <dgm:bulletEnabled val="1"/>
        </dgm:presLayoutVars>
      </dgm:prSet>
      <dgm:spPr/>
    </dgm:pt>
    <dgm:pt modelId="{C6930964-8829-43A4-94F2-C198DC642517}" type="pres">
      <dgm:prSet presAssocID="{ADABE973-F43E-42E5-8C12-86AA88510752}" presName="comp2" presStyleCnt="0"/>
      <dgm:spPr/>
    </dgm:pt>
    <dgm:pt modelId="{BBF3302C-F76C-4964-A92C-B3D0E7FD44CA}" type="pres">
      <dgm:prSet presAssocID="{ADABE973-F43E-42E5-8C12-86AA88510752}" presName="circle2" presStyleLbl="node1" presStyleIdx="1" presStyleCnt="3"/>
      <dgm:spPr/>
    </dgm:pt>
    <dgm:pt modelId="{B02DA2CA-7511-4277-8E89-0189D6A377ED}" type="pres">
      <dgm:prSet presAssocID="{ADABE973-F43E-42E5-8C12-86AA88510752}" presName="c2text" presStyleLbl="node1" presStyleIdx="1" presStyleCnt="3">
        <dgm:presLayoutVars>
          <dgm:bulletEnabled val="1"/>
        </dgm:presLayoutVars>
      </dgm:prSet>
      <dgm:spPr/>
    </dgm:pt>
    <dgm:pt modelId="{A45BF319-223F-4E60-857E-41F6CC6FFB45}" type="pres">
      <dgm:prSet presAssocID="{ADABE973-F43E-42E5-8C12-86AA88510752}" presName="comp3" presStyleCnt="0"/>
      <dgm:spPr/>
    </dgm:pt>
    <dgm:pt modelId="{5B68648D-91A2-434B-9BA7-8033A6D1205F}" type="pres">
      <dgm:prSet presAssocID="{ADABE973-F43E-42E5-8C12-86AA88510752}" presName="circle3" presStyleLbl="node1" presStyleIdx="2" presStyleCnt="3"/>
      <dgm:spPr/>
    </dgm:pt>
    <dgm:pt modelId="{1135B8C2-568D-417B-BD8A-36C853B355CA}" type="pres">
      <dgm:prSet presAssocID="{ADABE973-F43E-42E5-8C12-86AA88510752}" presName="c3text" presStyleLbl="node1" presStyleIdx="2" presStyleCnt="3">
        <dgm:presLayoutVars>
          <dgm:bulletEnabled val="1"/>
        </dgm:presLayoutVars>
      </dgm:prSet>
      <dgm:spPr/>
    </dgm:pt>
  </dgm:ptLst>
  <dgm:cxnLst>
    <dgm:cxn modelId="{58B5693B-25A6-483E-9B48-6B9EDF4D75F2}" type="presOf" srcId="{C20AE6AC-6762-4A1D-94DA-E72D6A31AC08}" destId="{5B68648D-91A2-434B-9BA7-8033A6D1205F}" srcOrd="0" destOrd="0" presId="urn:microsoft.com/office/officeart/2005/8/layout/venn2"/>
    <dgm:cxn modelId="{41411842-1032-4858-B01A-47C0CEC7E29C}" type="presOf" srcId="{C20AE6AC-6762-4A1D-94DA-E72D6A31AC08}" destId="{1135B8C2-568D-417B-BD8A-36C853B355CA}" srcOrd="1" destOrd="0" presId="urn:microsoft.com/office/officeart/2005/8/layout/venn2"/>
    <dgm:cxn modelId="{C4900268-2EC8-460B-B075-699C672AC07C}" type="presOf" srcId="{C21441BD-16FE-4ED6-BF76-8FAED215C456}" destId="{2140833F-8DE3-4FBF-8CF8-5ABA4BECE180}" srcOrd="0" destOrd="0" presId="urn:microsoft.com/office/officeart/2005/8/layout/venn2"/>
    <dgm:cxn modelId="{1C41D34C-7741-4FA3-B0F9-F9C6E29FD498}" type="presOf" srcId="{82724061-D721-4DF0-B1A0-A48B400FC823}" destId="{BBF3302C-F76C-4964-A92C-B3D0E7FD44CA}" srcOrd="0" destOrd="0" presId="urn:microsoft.com/office/officeart/2005/8/layout/venn2"/>
    <dgm:cxn modelId="{EEC5E079-CFF4-41CE-B385-150072278F1C}" type="presOf" srcId="{82724061-D721-4DF0-B1A0-A48B400FC823}" destId="{B02DA2CA-7511-4277-8E89-0189D6A377ED}" srcOrd="1" destOrd="0" presId="urn:microsoft.com/office/officeart/2005/8/layout/venn2"/>
    <dgm:cxn modelId="{72F05796-0265-458E-851A-CA5BFEAEFB6B}" srcId="{ADABE973-F43E-42E5-8C12-86AA88510752}" destId="{82724061-D721-4DF0-B1A0-A48B400FC823}" srcOrd="1" destOrd="0" parTransId="{F0AF5D30-3B7E-41A3-BCC0-560A42AFE30E}" sibTransId="{6FF91139-6AE1-4851-B167-9C49802CCC55}"/>
    <dgm:cxn modelId="{C5600EB4-F248-4823-960B-C96D572891E7}" srcId="{ADABE973-F43E-42E5-8C12-86AA88510752}" destId="{C20AE6AC-6762-4A1D-94DA-E72D6A31AC08}" srcOrd="2" destOrd="0" parTransId="{04252F3C-619B-498A-BB5B-CA168B5445BE}" sibTransId="{72B0CB1F-BA23-417E-B8E7-F7EDB409ED2E}"/>
    <dgm:cxn modelId="{1DBEBCC0-4B25-4E6A-87B4-34C5EEB91A71}" type="presOf" srcId="{C21441BD-16FE-4ED6-BF76-8FAED215C456}" destId="{52652E8D-879B-407E-A18E-886C1A031597}" srcOrd="1" destOrd="0" presId="urn:microsoft.com/office/officeart/2005/8/layout/venn2"/>
    <dgm:cxn modelId="{67745FD4-5BB8-4A63-B324-CB82FE1E8C4B}" srcId="{ADABE973-F43E-42E5-8C12-86AA88510752}" destId="{C21441BD-16FE-4ED6-BF76-8FAED215C456}" srcOrd="0" destOrd="0" parTransId="{B52114DF-C251-4182-986E-D669929A7ED2}" sibTransId="{E5FEEA8E-271E-4ADB-AFB2-CF519749CBE5}"/>
    <dgm:cxn modelId="{B85BB0F8-AFF8-4937-9FFA-AA78C95519D8}" type="presOf" srcId="{ADABE973-F43E-42E5-8C12-86AA88510752}" destId="{0D968FD6-E922-4E83-BB61-326B19F6EDA5}" srcOrd="0" destOrd="0" presId="urn:microsoft.com/office/officeart/2005/8/layout/venn2"/>
    <dgm:cxn modelId="{AE91E1C2-E495-41FE-807A-BDE11DA3F563}" type="presParOf" srcId="{0D968FD6-E922-4E83-BB61-326B19F6EDA5}" destId="{9E642E7D-C110-4B81-8315-9B6EBD8CA4A8}" srcOrd="0" destOrd="0" presId="urn:microsoft.com/office/officeart/2005/8/layout/venn2"/>
    <dgm:cxn modelId="{C9388AFB-D898-498E-8524-4C94301D75E0}" type="presParOf" srcId="{9E642E7D-C110-4B81-8315-9B6EBD8CA4A8}" destId="{2140833F-8DE3-4FBF-8CF8-5ABA4BECE180}" srcOrd="0" destOrd="0" presId="urn:microsoft.com/office/officeart/2005/8/layout/venn2"/>
    <dgm:cxn modelId="{DA120DBD-08AA-489C-8B62-921A703B67B5}" type="presParOf" srcId="{9E642E7D-C110-4B81-8315-9B6EBD8CA4A8}" destId="{52652E8D-879B-407E-A18E-886C1A031597}" srcOrd="1" destOrd="0" presId="urn:microsoft.com/office/officeart/2005/8/layout/venn2"/>
    <dgm:cxn modelId="{9B2F50F8-1707-4CA9-A50B-08F20BDF17DE}" type="presParOf" srcId="{0D968FD6-E922-4E83-BB61-326B19F6EDA5}" destId="{C6930964-8829-43A4-94F2-C198DC642517}" srcOrd="1" destOrd="0" presId="urn:microsoft.com/office/officeart/2005/8/layout/venn2"/>
    <dgm:cxn modelId="{1FBFE70E-89E2-4339-9236-338EA1BBE3A5}" type="presParOf" srcId="{C6930964-8829-43A4-94F2-C198DC642517}" destId="{BBF3302C-F76C-4964-A92C-B3D0E7FD44CA}" srcOrd="0" destOrd="0" presId="urn:microsoft.com/office/officeart/2005/8/layout/venn2"/>
    <dgm:cxn modelId="{F69C7834-E67F-4CDF-8582-E18FCFEA9C86}" type="presParOf" srcId="{C6930964-8829-43A4-94F2-C198DC642517}" destId="{B02DA2CA-7511-4277-8E89-0189D6A377ED}" srcOrd="1" destOrd="0" presId="urn:microsoft.com/office/officeart/2005/8/layout/venn2"/>
    <dgm:cxn modelId="{9841594D-FEB2-4B91-BDBB-C596E29650CD}" type="presParOf" srcId="{0D968FD6-E922-4E83-BB61-326B19F6EDA5}" destId="{A45BF319-223F-4E60-857E-41F6CC6FFB45}" srcOrd="2" destOrd="0" presId="urn:microsoft.com/office/officeart/2005/8/layout/venn2"/>
    <dgm:cxn modelId="{3351E390-BE7D-46BC-B35A-063694FECCF4}" type="presParOf" srcId="{A45BF319-223F-4E60-857E-41F6CC6FFB45}" destId="{5B68648D-91A2-434B-9BA7-8033A6D1205F}" srcOrd="0" destOrd="0" presId="urn:microsoft.com/office/officeart/2005/8/layout/venn2"/>
    <dgm:cxn modelId="{1CA4DDB1-0DB9-46BD-9A1B-03AA9CD2AC86}" type="presParOf" srcId="{A45BF319-223F-4E60-857E-41F6CC6FFB45}" destId="{1135B8C2-568D-417B-BD8A-36C853B355CA}"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40833F-8DE3-4FBF-8CF8-5ABA4BECE180}">
      <dsp:nvSpPr>
        <dsp:cNvPr id="0" name=""/>
        <dsp:cNvSpPr/>
      </dsp:nvSpPr>
      <dsp:spPr>
        <a:xfrm>
          <a:off x="941443" y="0"/>
          <a:ext cx="3775968" cy="3775968"/>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Second Outer Circle</a:t>
          </a:r>
        </a:p>
      </dsp:txBody>
      <dsp:txXfrm>
        <a:off x="2169576" y="188798"/>
        <a:ext cx="1319700" cy="566395"/>
      </dsp:txXfrm>
    </dsp:sp>
    <dsp:sp modelId="{BBF3302C-F76C-4964-A92C-B3D0E7FD44CA}">
      <dsp:nvSpPr>
        <dsp:cNvPr id="0" name=""/>
        <dsp:cNvSpPr/>
      </dsp:nvSpPr>
      <dsp:spPr>
        <a:xfrm>
          <a:off x="1379983" y="943991"/>
          <a:ext cx="2831976" cy="2831976"/>
        </a:xfrm>
        <a:prstGeom prst="ellipse">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First Outer Circle</a:t>
          </a:r>
        </a:p>
      </dsp:txBody>
      <dsp:txXfrm>
        <a:off x="2136121" y="1120990"/>
        <a:ext cx="1319700" cy="530995"/>
      </dsp:txXfrm>
    </dsp:sp>
    <dsp:sp modelId="{5B68648D-91A2-434B-9BA7-8033A6D1205F}">
      <dsp:nvSpPr>
        <dsp:cNvPr id="0" name=""/>
        <dsp:cNvSpPr/>
      </dsp:nvSpPr>
      <dsp:spPr>
        <a:xfrm>
          <a:off x="1851980" y="1887984"/>
          <a:ext cx="1887984" cy="1887984"/>
        </a:xfrm>
        <a:prstGeom prst="ellipse">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Inner Circle</a:t>
          </a:r>
        </a:p>
      </dsp:txBody>
      <dsp:txXfrm>
        <a:off x="2128468" y="2359980"/>
        <a:ext cx="1335006" cy="9439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40833F-8DE3-4FBF-8CF8-5ABA4BECE180}">
      <dsp:nvSpPr>
        <dsp:cNvPr id="0" name=""/>
        <dsp:cNvSpPr/>
      </dsp:nvSpPr>
      <dsp:spPr>
        <a:xfrm>
          <a:off x="941443" y="0"/>
          <a:ext cx="3775968" cy="3775968"/>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Second Outer Circle</a:t>
          </a:r>
        </a:p>
      </dsp:txBody>
      <dsp:txXfrm>
        <a:off x="2169576" y="188798"/>
        <a:ext cx="1319700" cy="566395"/>
      </dsp:txXfrm>
    </dsp:sp>
    <dsp:sp modelId="{BBF3302C-F76C-4964-A92C-B3D0E7FD44CA}">
      <dsp:nvSpPr>
        <dsp:cNvPr id="0" name=""/>
        <dsp:cNvSpPr/>
      </dsp:nvSpPr>
      <dsp:spPr>
        <a:xfrm>
          <a:off x="1379983" y="943991"/>
          <a:ext cx="2831976" cy="2831976"/>
        </a:xfrm>
        <a:prstGeom prst="ellipse">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First Outer Circle</a:t>
          </a:r>
        </a:p>
      </dsp:txBody>
      <dsp:txXfrm>
        <a:off x="2136121" y="1120990"/>
        <a:ext cx="1319700" cy="530995"/>
      </dsp:txXfrm>
    </dsp:sp>
    <dsp:sp modelId="{5B68648D-91A2-434B-9BA7-8033A6D1205F}">
      <dsp:nvSpPr>
        <dsp:cNvPr id="0" name=""/>
        <dsp:cNvSpPr/>
      </dsp:nvSpPr>
      <dsp:spPr>
        <a:xfrm>
          <a:off x="1851980" y="1887984"/>
          <a:ext cx="1887984" cy="1887984"/>
        </a:xfrm>
        <a:prstGeom prst="ellipse">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Inner Circle</a:t>
          </a:r>
        </a:p>
      </dsp:txBody>
      <dsp:txXfrm>
        <a:off x="2128468" y="2359980"/>
        <a:ext cx="1335006" cy="943992"/>
      </dsp:txXfrm>
    </dsp:sp>
  </dsp:spTree>
</dsp:drawing>
</file>

<file path=ppt/diagrams/layout1.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2.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07/02/2024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7101623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07/02/2024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0307672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41F13A-777F-4705-8AF5-A8F9A402CCCB}" type="datetimeFigureOut">
              <a:rPr lang="en-GB" smtClean="0"/>
              <a:t>07/02/2024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17477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241F13A-777F-4705-8AF5-A8F9A402CCCB}" type="datetimeFigureOut">
              <a:rPr lang="en-GB" smtClean="0"/>
              <a:t>07/02/2024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16122696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241F13A-777F-4705-8AF5-A8F9A402CCCB}" type="datetimeFigureOut">
              <a:rPr lang="en-GB" smtClean="0"/>
              <a:t>07/02/2024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74134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241F13A-777F-4705-8AF5-A8F9A402CCCB}" type="datetimeFigureOut">
              <a:rPr lang="en-GB" smtClean="0"/>
              <a:t>07/02/2024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5503293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41F13A-777F-4705-8AF5-A8F9A402CCCB}" type="datetimeFigureOut">
              <a:rPr lang="en-GB" smtClean="0"/>
              <a:t>07/02/2024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5837108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241F13A-777F-4705-8AF5-A8F9A402CCCB}" type="datetimeFigureOut">
              <a:rPr lang="en-GB" smtClean="0"/>
              <a:t>07/02/2024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198713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241F13A-777F-4705-8AF5-A8F9A402CCCB}" type="datetimeFigureOut">
              <a:rPr lang="en-GB" smtClean="0"/>
              <a:t>07/02/2024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19104128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07/02/2024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413282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07/02/2024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9173068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1970240"/>
            <a:ext cx="10437812" cy="321164"/>
          </a:xfrm>
          <a:prstGeom prst="rect">
            <a:avLst/>
          </a:prstGeom>
        </p:spPr>
      </p:pic>
      <p:pic>
        <p:nvPicPr>
          <p:cNvPr id="14" name="Picture 13"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7" y="1971234"/>
            <a:ext cx="1602997" cy="144270"/>
          </a:xfrm>
          <a:prstGeom prst="rect">
            <a:avLst/>
          </a:prstGeom>
        </p:spPr>
      </p:pic>
      <p:sp>
        <p:nvSpPr>
          <p:cNvPr id="16" name="Rectangle 15"/>
          <p:cNvSpPr/>
          <p:nvPr/>
        </p:nvSpPr>
        <p:spPr>
          <a:xfrm>
            <a:off x="1"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8"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3"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5" y="2336873"/>
            <a:ext cx="3070035" cy="576262"/>
          </a:xfrm>
        </p:spPr>
        <p:txBody>
          <a:bodyPr anchor="b">
            <a:noAutofit/>
          </a:bodyPr>
          <a:lstStyle>
            <a:lvl1pPr marL="0" indent="0">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8" name="Text Placeholder 3"/>
          <p:cNvSpPr>
            <a:spLocks noGrp="1"/>
          </p:cNvSpPr>
          <p:nvPr>
            <p:ph type="body" sz="half" idx="15"/>
          </p:nvPr>
        </p:nvSpPr>
        <p:spPr>
          <a:xfrm>
            <a:off x="680322" y="3022675"/>
            <a:ext cx="3049703" cy="2913513"/>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10" name="Text Placeholder 3"/>
          <p:cNvSpPr>
            <a:spLocks noGrp="1"/>
          </p:cNvSpPr>
          <p:nvPr>
            <p:ph type="body" sz="half" idx="16"/>
          </p:nvPr>
        </p:nvSpPr>
        <p:spPr>
          <a:xfrm>
            <a:off x="3945471" y="3022675"/>
            <a:ext cx="3063240" cy="2913513"/>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11" name="Text Placeholder 4"/>
          <p:cNvSpPr>
            <a:spLocks noGrp="1"/>
          </p:cNvSpPr>
          <p:nvPr>
            <p:ph type="body" sz="quarter" idx="13"/>
          </p:nvPr>
        </p:nvSpPr>
        <p:spPr>
          <a:xfrm>
            <a:off x="7224157" y="2336873"/>
            <a:ext cx="3070025" cy="576262"/>
          </a:xfrm>
        </p:spPr>
        <p:txBody>
          <a:bodyPr anchor="b">
            <a:noAutofit/>
          </a:bodyPr>
          <a:lstStyle>
            <a:lvl1pPr marL="0" indent="0">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12" name="Text Placeholder 3"/>
          <p:cNvSpPr>
            <a:spLocks noGrp="1"/>
          </p:cNvSpPr>
          <p:nvPr>
            <p:ph type="body" sz="half" idx="17"/>
          </p:nvPr>
        </p:nvSpPr>
        <p:spPr>
          <a:xfrm>
            <a:off x="7224157" y="3022675"/>
            <a:ext cx="3070025" cy="2913513"/>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3" name="Date Placeholder 2"/>
          <p:cNvSpPr>
            <a:spLocks noGrp="1"/>
          </p:cNvSpPr>
          <p:nvPr>
            <p:ph type="dt" sz="half" idx="10"/>
          </p:nvPr>
        </p:nvSpPr>
        <p:spPr/>
        <p:txBody>
          <a:bodyPr/>
          <a:lstStyle/>
          <a:p>
            <a:fld id="{3EE0AD15-87AC-45B2-9EE5-8D165AF83CD7}" type="datetimeFigureOut">
              <a:rPr lang="en-US" dirty="0"/>
              <a:t>2/7/2024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6765822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5928628"/>
            <a:ext cx="10437812" cy="321164"/>
          </a:xfrm>
          <a:prstGeom prst="rect">
            <a:avLst/>
          </a:prstGeom>
        </p:spPr>
      </p:pic>
      <p:pic>
        <p:nvPicPr>
          <p:cNvPr id="13" name="Picture 12"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7" y="5929622"/>
            <a:ext cx="1602997" cy="144270"/>
          </a:xfrm>
          <a:prstGeom prst="rect">
            <a:avLst/>
          </a:prstGeom>
        </p:spPr>
      </p:pic>
      <p:sp>
        <p:nvSpPr>
          <p:cNvPr id="14" name="Rectangle 13"/>
          <p:cNvSpPr/>
          <p:nvPr/>
        </p:nvSpPr>
        <p:spPr>
          <a:xfrm>
            <a:off x="1"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8"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600"/>
            <a:ext cx="8718877" cy="3036061"/>
          </a:xfrm>
        </p:spPr>
        <p:txBody>
          <a:bodyPr anchor="ctr"/>
          <a:lstStyle>
            <a:lvl1pPr>
              <a:defRPr sz="2400"/>
            </a:lvl1pPr>
          </a:lstStyle>
          <a:p>
            <a:r>
              <a:rPr lang="en-US"/>
              <a:t>Click to edit Master title style</a:t>
            </a:r>
            <a:endParaRPr lang="en-US" dirty="0"/>
          </a:p>
        </p:txBody>
      </p:sp>
      <p:sp>
        <p:nvSpPr>
          <p:cNvPr id="12" name="Text Placeholder 3"/>
          <p:cNvSpPr>
            <a:spLocks noGrp="1"/>
          </p:cNvSpPr>
          <p:nvPr>
            <p:ph type="body" sz="half" idx="13"/>
          </p:nvPr>
        </p:nvSpPr>
        <p:spPr>
          <a:xfrm>
            <a:off x="1402289" y="3653379"/>
            <a:ext cx="8156579" cy="548968"/>
          </a:xfrm>
        </p:spPr>
        <p:txBody>
          <a:bodyPr anchor="t">
            <a:normAutofit/>
          </a:bodyPr>
          <a:lstStyle>
            <a:lvl1pPr marL="0" indent="0">
              <a:buNone/>
              <a:defRPr sz="10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4" name="Text Placeholder 3"/>
          <p:cNvSpPr>
            <a:spLocks noGrp="1"/>
          </p:cNvSpPr>
          <p:nvPr>
            <p:ph type="body" sz="half" idx="2"/>
          </p:nvPr>
        </p:nvSpPr>
        <p:spPr>
          <a:xfrm>
            <a:off x="680323" y="4711617"/>
            <a:ext cx="9613859" cy="1090789"/>
          </a:xfrm>
        </p:spPr>
        <p:txBody>
          <a:bodyPr anchor="ctr">
            <a:normAutofit/>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0BBD51E-4B19-444E-85C0-DBD7EB6263F4}" type="datetimeFigureOut">
              <a:rPr lang="en-US" dirty="0"/>
              <a:t>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7" y="4709927"/>
            <a:ext cx="1154151" cy="1090789"/>
          </a:xfrm>
        </p:spPr>
        <p:txBody>
          <a:bodyPr/>
          <a:lstStyle/>
          <a:p>
            <a:fld id="{6D22F896-40B5-4ADD-8801-0D06FADFA095}" type="slidenum">
              <a:rPr lang="en-US" dirty="0"/>
              <a:t>‹#›</a:t>
            </a:fld>
            <a:endParaRPr lang="en-US" dirty="0"/>
          </a:p>
        </p:txBody>
      </p:sp>
      <p:sp>
        <p:nvSpPr>
          <p:cNvPr id="16" name="TextBox 15"/>
          <p:cNvSpPr txBox="1"/>
          <p:nvPr/>
        </p:nvSpPr>
        <p:spPr>
          <a:xfrm>
            <a:off x="583572" y="748116"/>
            <a:ext cx="609600" cy="584776"/>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54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5400" dirty="0">
                <a:solidFill>
                  <a:schemeClr val="tx1"/>
                </a:solidFill>
                <a:effectLst/>
              </a:rPr>
              <a:t>”</a:t>
            </a:r>
          </a:p>
        </p:txBody>
      </p:sp>
    </p:spTree>
    <p:extLst>
      <p:ext uri="{BB962C8B-B14F-4D97-AF65-F5344CB8AC3E}">
        <p14:creationId xmlns:p14="http://schemas.microsoft.com/office/powerpoint/2010/main" val="1574032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41F13A-777F-4705-8AF5-A8F9A402CCCB}" type="datetimeFigureOut">
              <a:rPr lang="en-GB" smtClean="0"/>
              <a:t>07/02/2024</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E7A57B-A53D-4DD9-89B2-BC9E914060C7}" type="slidenum">
              <a:rPr lang="en-GB" smtClean="0"/>
              <a:t>‹#›</a:t>
            </a:fld>
            <a:endParaRPr lang="en-GB"/>
          </a:p>
        </p:txBody>
      </p:sp>
      <p:pic>
        <p:nvPicPr>
          <p:cNvPr id="7" name="Picture 6"/>
          <p:cNvPicPr>
            <a:picLocks noChangeAspect="1"/>
          </p:cNvPicPr>
          <p:nvPr/>
        </p:nvPicPr>
        <p:blipFill>
          <a:blip r:embed="rId1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19404" y="6108239"/>
            <a:ext cx="2295161" cy="586130"/>
          </a:xfrm>
          <a:prstGeom prst="rect">
            <a:avLst/>
          </a:prstGeom>
        </p:spPr>
      </p:pic>
    </p:spTree>
    <p:extLst>
      <p:ext uri="{BB962C8B-B14F-4D97-AF65-F5344CB8AC3E}">
        <p14:creationId xmlns:p14="http://schemas.microsoft.com/office/powerpoint/2010/main" val="1415102765"/>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51" r:id="rId3"/>
    <p:sldLayoutId id="2147483668" r:id="rId4"/>
    <p:sldLayoutId id="2147483653" r:id="rId5"/>
    <p:sldLayoutId id="2147483654" r:id="rId6"/>
    <p:sldLayoutId id="2147483655" r:id="rId7"/>
    <p:sldLayoutId id="2147483656" r:id="rId8"/>
    <p:sldLayoutId id="2147483657" r:id="rId9"/>
    <p:sldLayoutId id="2147483658" r:id="rId10"/>
    <p:sldLayoutId id="2147483659" r:id="rId11"/>
    <p:sldLayoutId id="2147483669" r:id="rId12"/>
    <p:sldLayoutId id="2147483670"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hyperlink" Target="mailto:ken.dicks@uwtsd.ac.uk" TargetMode="Externa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ctb.ku.edu/en/advocating-change"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oxfordreference-com.ezproxy.uwtsd.ac.uk/display/10.1093/acref/9780199571123.001.0001/m_en_gb0010410?rskey=F4htkt&amp;result=1" TargetMode="External"/><Relationship Id="rId2" Type="http://schemas.openxmlformats.org/officeDocument/2006/relationships/hyperlink" Target="https://www.oxfordreference.com/display/10.1093/acref/9780199661350.001.0001/acref-9780199661350-e-1429?rskey=cA0yOb&amp;result=2" TargetMode="External"/><Relationship Id="rId1" Type="http://schemas.openxmlformats.org/officeDocument/2006/relationships/slideLayout" Target="../slideLayouts/slideLayout2.xml"/><Relationship Id="rId5" Type="http://schemas.openxmlformats.org/officeDocument/2006/relationships/hyperlink" Target="https://advocate-for-change.com/" TargetMode="External"/><Relationship Id="rId4" Type="http://schemas.openxmlformats.org/officeDocument/2006/relationships/hyperlink" Target="https://www.oxfordreference.com/display/10.1093/acref/9780199571123.001.0001/m_en_gb0010410?rskey=pAmWOu&amp;result=1"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tandfonline-com.ezproxy.uwtsd.ac.uk/doi/full/10.1080/2158379X.2012.658278"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kellogg.northwestern.edu/executive-education/the-kellogg-experience/thought-leadership/advocates-change-management.aspx"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pmnch.who.int/news-and-events/campaigns/adolescents2030/advocating-for-change-for-adolescents"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sciaf.org.uk/advocating-for-change"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ojp.gov/ncjrs/virtual-library/abstracts/working-together-advocating-change"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www.rcpch.ac.uk/key-topics/climate-change/advocating-for-change"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www.abersu.co.uk/changeaber/campaigns/noexcuses/becomeanadvocate/"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pmnch.who.int/news-and-events/campaigns/adolescents2030/advocating-for-change-for-adolescents" TargetMode="External"/><Relationship Id="rId7" Type="http://schemas.openxmlformats.org/officeDocument/2006/relationships/hyperlink" Target="https://www.abersu.co.uk/changeaber/campaigns/noexcuses/becomeanadvocate/" TargetMode="External"/><Relationship Id="rId2" Type="http://schemas.openxmlformats.org/officeDocument/2006/relationships/hyperlink" Target="https://ctb.ku.edu/en/advocating-change" TargetMode="External"/><Relationship Id="rId1" Type="http://schemas.openxmlformats.org/officeDocument/2006/relationships/slideLayout" Target="../slideLayouts/slideLayout6.xml"/><Relationship Id="rId6" Type="http://schemas.openxmlformats.org/officeDocument/2006/relationships/hyperlink" Target="https://www.rcpch.ac.uk/key-topics/climate-change/advocating-for-change" TargetMode="External"/><Relationship Id="rId5" Type="http://schemas.openxmlformats.org/officeDocument/2006/relationships/hyperlink" Target="https://www.ojp.gov/ncjrs/virtual-library/abstracts/working-together-advocating-change" TargetMode="External"/><Relationship Id="rId4" Type="http://schemas.openxmlformats.org/officeDocument/2006/relationships/hyperlink" Target="https://www.kellogg.northwestern.edu/executive-education/the-kellogg-experience/thought-leadership/advocates-change-management.aspx" TargetMode="External"/></Relationships>
</file>

<file path=ppt/slides/_rels/slide31.xml.rels><?xml version="1.0" encoding="UTF-8" standalone="yes"?>
<Relationships xmlns="http://schemas.openxmlformats.org/package/2006/relationships"><Relationship Id="rId2" Type="http://schemas.openxmlformats.org/officeDocument/2006/relationships/hyperlink" Target="https://www.youtube.com/watch?v=jqVBmCxXewc"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hyperlink" Target="http://news.bbc.co.uk/1/hi/uk/7929210.stm" TargetMode="External"/><Relationship Id="rId7" Type="http://schemas.openxmlformats.org/officeDocument/2006/relationships/hyperlink" Target="https://www.youtube.com/watch?v=jqVBmCxXewc" TargetMode="External"/><Relationship Id="rId2" Type="http://schemas.openxmlformats.org/officeDocument/2006/relationships/hyperlink" Target="https://www.abersu.co.uk/changeaber/campaigns/noexcuses/becomeanadvocate/" TargetMode="External"/><Relationship Id="rId1" Type="http://schemas.openxmlformats.org/officeDocument/2006/relationships/slideLayout" Target="../slideLayouts/slideLayout6.xml"/><Relationship Id="rId6" Type="http://schemas.openxmlformats.org/officeDocument/2006/relationships/hyperlink" Target="https://commonpurpose.org/biographies/julia-middleton/" TargetMode="External"/><Relationship Id="rId5" Type="http://schemas.openxmlformats.org/officeDocument/2006/relationships/hyperlink" Target="https://sk-sagepub-com.ezproxy.uwtsd.ac.uk/books/effective-multi-agency-partnerships" TargetMode="External"/><Relationship Id="rId4" Type="http://schemas.openxmlformats.org/officeDocument/2006/relationships/hyperlink" Target="https://doi.org/10.1057/9780230579460"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doi.org/10.1177/10776990231161035" TargetMode="External"/><Relationship Id="rId7" Type="http://schemas.openxmlformats.org/officeDocument/2006/relationships/hyperlink" Target="https://doi.org/10.1080/2158379X.2012.658278" TargetMode="External"/><Relationship Id="rId2" Type="http://schemas.openxmlformats.org/officeDocument/2006/relationships/hyperlink" Target="https://www.kellogg.northwestern.edu/executive-education/the-kellogg-experience/thought-leadership/advocates-change-management.aspx" TargetMode="External"/><Relationship Id="rId1" Type="http://schemas.openxmlformats.org/officeDocument/2006/relationships/slideLayout" Target="../slideLayouts/slideLayout6.xml"/><Relationship Id="rId6" Type="http://schemas.openxmlformats.org/officeDocument/2006/relationships/hyperlink" Target="https://www.ojp.gov/ncjrs/virtual-library/abstracts/working-together-advocating-change" TargetMode="External"/><Relationship Id="rId5" Type="http://schemas.openxmlformats.org/officeDocument/2006/relationships/hyperlink" Target="https://doi.org/10.1057/9780230579460" TargetMode="External"/><Relationship Id="rId4" Type="http://schemas.openxmlformats.org/officeDocument/2006/relationships/hyperlink" Target="https://www.merriam-webster.com/dictionary/authority"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https://www.rcpch.ac.uk/key-topics/climate-change/advocating-for-change" TargetMode="External"/><Relationship Id="rId2" Type="http://schemas.openxmlformats.org/officeDocument/2006/relationships/hyperlink" Target="https://pmnch.who.int/news-and-events/campaigns/adolescents2030/advocating-for-change-for-adolescents" TargetMode="External"/><Relationship Id="rId1" Type="http://schemas.openxmlformats.org/officeDocument/2006/relationships/slideLayout" Target="../slideLayouts/slideLayout6.xml"/><Relationship Id="rId6" Type="http://schemas.openxmlformats.org/officeDocument/2006/relationships/hyperlink" Target="https://ctb.ku.edu/en/advocating-change" TargetMode="External"/><Relationship Id="rId5" Type="http://schemas.openxmlformats.org/officeDocument/2006/relationships/hyperlink" Target="https://www.sciaf.org.uk/advocating-for-change" TargetMode="External"/><Relationship Id="rId4" Type="http://schemas.openxmlformats.org/officeDocument/2006/relationships/hyperlink" Target="https://www.oxfordreference.com/display/10.1093/acref/9780199683581.001.0001/acref-9780199683581-e-264?rskey=0Coh5g&amp;result=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47528" y="332656"/>
            <a:ext cx="2232248" cy="252028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5" name="Rectangle 4"/>
          <p:cNvSpPr/>
          <p:nvPr/>
        </p:nvSpPr>
        <p:spPr>
          <a:xfrm>
            <a:off x="6456040" y="332656"/>
            <a:ext cx="2952328" cy="1440160"/>
          </a:xfrm>
          <a:prstGeom prst="rect">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6" name="Rectangle 5"/>
          <p:cNvSpPr/>
          <p:nvPr/>
        </p:nvSpPr>
        <p:spPr>
          <a:xfrm>
            <a:off x="4151784" y="332656"/>
            <a:ext cx="864096" cy="14401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8112224" y="1916832"/>
            <a:ext cx="2232248" cy="26642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5159896" y="332656"/>
            <a:ext cx="1154218" cy="72008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9" name="Rectangle 8"/>
          <p:cNvSpPr/>
          <p:nvPr/>
        </p:nvSpPr>
        <p:spPr>
          <a:xfrm>
            <a:off x="4511824" y="2996952"/>
            <a:ext cx="1190222" cy="1584176"/>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
        <p:nvSpPr>
          <p:cNvPr id="10" name="Rectangle 9"/>
          <p:cNvSpPr/>
          <p:nvPr/>
        </p:nvSpPr>
        <p:spPr>
          <a:xfrm>
            <a:off x="5879976" y="1916832"/>
            <a:ext cx="2016224" cy="158417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3" name="Rectangle 12"/>
          <p:cNvSpPr/>
          <p:nvPr/>
        </p:nvSpPr>
        <p:spPr>
          <a:xfrm>
            <a:off x="5165479" y="1124744"/>
            <a:ext cx="1154218" cy="648072"/>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
        <p:nvSpPr>
          <p:cNvPr id="14" name="Rectangle 13"/>
          <p:cNvSpPr/>
          <p:nvPr/>
        </p:nvSpPr>
        <p:spPr>
          <a:xfrm>
            <a:off x="4151784" y="1844824"/>
            <a:ext cx="1584176" cy="1008112"/>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5879976" y="3645024"/>
            <a:ext cx="2016224" cy="93610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17" name="TextBox 16"/>
          <p:cNvSpPr txBox="1"/>
          <p:nvPr/>
        </p:nvSpPr>
        <p:spPr>
          <a:xfrm>
            <a:off x="1847528" y="4797153"/>
            <a:ext cx="8496944" cy="430887"/>
          </a:xfrm>
          <a:prstGeom prst="rect">
            <a:avLst/>
          </a:prstGeom>
          <a:noFill/>
        </p:spPr>
        <p:txBody>
          <a:bodyPr wrap="square" rtlCol="0">
            <a:spAutoFit/>
          </a:bodyPr>
          <a:lstStyle/>
          <a:p>
            <a:r>
              <a:rPr lang="en-GB" sz="2200" b="1" dirty="0"/>
              <a:t>ECAY6003: Advocacy: Maintaining Independence in Service Provision</a:t>
            </a:r>
          </a:p>
        </p:txBody>
      </p:sp>
      <p:sp>
        <p:nvSpPr>
          <p:cNvPr id="18" name="TextBox 17"/>
          <p:cNvSpPr txBox="1"/>
          <p:nvPr/>
        </p:nvSpPr>
        <p:spPr>
          <a:xfrm>
            <a:off x="1775520" y="5343600"/>
            <a:ext cx="8496944" cy="430887"/>
          </a:xfrm>
          <a:prstGeom prst="rect">
            <a:avLst/>
          </a:prstGeom>
          <a:noFill/>
        </p:spPr>
        <p:txBody>
          <a:bodyPr wrap="square" rtlCol="0">
            <a:spAutoFit/>
          </a:bodyPr>
          <a:lstStyle/>
          <a:p>
            <a:r>
              <a:rPr lang="en-GB" sz="2200" b="1" dirty="0"/>
              <a:t>Theme 3: Tensions in Professional Advocacy</a:t>
            </a:r>
          </a:p>
        </p:txBody>
      </p:sp>
      <p:sp>
        <p:nvSpPr>
          <p:cNvPr id="2" name="TextBox 1">
            <a:extLst>
              <a:ext uri="{FF2B5EF4-FFF2-40B4-BE49-F238E27FC236}">
                <a16:creationId xmlns:a16="http://schemas.microsoft.com/office/drawing/2014/main" id="{6F8129BE-138F-A74E-2479-8261EADE175E}"/>
              </a:ext>
            </a:extLst>
          </p:cNvPr>
          <p:cNvSpPr txBox="1"/>
          <p:nvPr/>
        </p:nvSpPr>
        <p:spPr>
          <a:xfrm>
            <a:off x="4151784" y="6021288"/>
            <a:ext cx="4536504" cy="369332"/>
          </a:xfrm>
          <a:prstGeom prst="rect">
            <a:avLst/>
          </a:prstGeom>
          <a:noFill/>
        </p:spPr>
        <p:txBody>
          <a:bodyPr wrap="square" rtlCol="0">
            <a:spAutoFit/>
          </a:bodyPr>
          <a:lstStyle/>
          <a:p>
            <a:r>
              <a:rPr lang="en-GB" dirty="0"/>
              <a:t>Covered by Ken Dicks </a:t>
            </a:r>
            <a:r>
              <a:rPr lang="en-GB" dirty="0">
                <a:hlinkClick r:id="rId2"/>
              </a:rPr>
              <a:t>ken.dicks@uwtsd.ac.uk</a:t>
            </a:r>
            <a:endParaRPr lang="en-GB" dirty="0"/>
          </a:p>
        </p:txBody>
      </p:sp>
      <p:pic>
        <p:nvPicPr>
          <p:cNvPr id="3" name="Picture 2">
            <a:extLst>
              <a:ext uri="{FF2B5EF4-FFF2-40B4-BE49-F238E27FC236}">
                <a16:creationId xmlns:a16="http://schemas.microsoft.com/office/drawing/2014/main" id="{0F03E1D7-5D3A-994A-8C99-8E6A778C41F8}"/>
              </a:ext>
            </a:extLst>
          </p:cNvPr>
          <p:cNvPicPr>
            <a:picLocks noChangeAspect="1"/>
          </p:cNvPicPr>
          <p:nvPr/>
        </p:nvPicPr>
        <p:blipFill>
          <a:blip r:embed="rId3"/>
          <a:stretch>
            <a:fillRect/>
          </a:stretch>
        </p:blipFill>
        <p:spPr>
          <a:xfrm>
            <a:off x="8332998" y="1972630"/>
            <a:ext cx="1790700" cy="2552700"/>
          </a:xfrm>
          <a:prstGeom prst="rect">
            <a:avLst/>
          </a:prstGeom>
        </p:spPr>
      </p:pic>
      <p:pic>
        <p:nvPicPr>
          <p:cNvPr id="11" name="Picture 10">
            <a:extLst>
              <a:ext uri="{FF2B5EF4-FFF2-40B4-BE49-F238E27FC236}">
                <a16:creationId xmlns:a16="http://schemas.microsoft.com/office/drawing/2014/main" id="{2F53FC39-06F9-8AB1-B79D-3823B0C11ADD}"/>
              </a:ext>
            </a:extLst>
          </p:cNvPr>
          <p:cNvPicPr>
            <a:picLocks noChangeAspect="1"/>
          </p:cNvPicPr>
          <p:nvPr/>
        </p:nvPicPr>
        <p:blipFill>
          <a:blip r:embed="rId4"/>
          <a:stretch>
            <a:fillRect/>
          </a:stretch>
        </p:blipFill>
        <p:spPr>
          <a:xfrm>
            <a:off x="6130764" y="1960741"/>
            <a:ext cx="1518828" cy="1518828"/>
          </a:xfrm>
          <a:prstGeom prst="rect">
            <a:avLst/>
          </a:prstGeom>
        </p:spPr>
      </p:pic>
      <p:pic>
        <p:nvPicPr>
          <p:cNvPr id="12" name="Picture 11">
            <a:extLst>
              <a:ext uri="{FF2B5EF4-FFF2-40B4-BE49-F238E27FC236}">
                <a16:creationId xmlns:a16="http://schemas.microsoft.com/office/drawing/2014/main" id="{DE9842FC-BC39-BD81-7B9B-A6478E471B7E}"/>
              </a:ext>
            </a:extLst>
          </p:cNvPr>
          <p:cNvPicPr>
            <a:picLocks noChangeAspect="1"/>
          </p:cNvPicPr>
          <p:nvPr/>
        </p:nvPicPr>
        <p:blipFill>
          <a:blip r:embed="rId5"/>
          <a:stretch>
            <a:fillRect/>
          </a:stretch>
        </p:blipFill>
        <p:spPr>
          <a:xfrm>
            <a:off x="2089274" y="381519"/>
            <a:ext cx="1714842" cy="2422555"/>
          </a:xfrm>
          <a:prstGeom prst="rect">
            <a:avLst/>
          </a:prstGeom>
        </p:spPr>
      </p:pic>
      <p:pic>
        <p:nvPicPr>
          <p:cNvPr id="16" name="Picture 15">
            <a:extLst>
              <a:ext uri="{FF2B5EF4-FFF2-40B4-BE49-F238E27FC236}">
                <a16:creationId xmlns:a16="http://schemas.microsoft.com/office/drawing/2014/main" id="{BE0E83BF-1C47-96DA-0FB4-42FC5ABB4A64}"/>
              </a:ext>
            </a:extLst>
          </p:cNvPr>
          <p:cNvPicPr>
            <a:picLocks noChangeAspect="1"/>
          </p:cNvPicPr>
          <p:nvPr/>
        </p:nvPicPr>
        <p:blipFill>
          <a:blip r:embed="rId6"/>
          <a:stretch>
            <a:fillRect/>
          </a:stretch>
        </p:blipFill>
        <p:spPr>
          <a:xfrm>
            <a:off x="4580532" y="3068960"/>
            <a:ext cx="1052836" cy="1368152"/>
          </a:xfrm>
          <a:prstGeom prst="rect">
            <a:avLst/>
          </a:prstGeom>
        </p:spPr>
      </p:pic>
      <p:pic>
        <p:nvPicPr>
          <p:cNvPr id="19" name="Picture 18">
            <a:extLst>
              <a:ext uri="{FF2B5EF4-FFF2-40B4-BE49-F238E27FC236}">
                <a16:creationId xmlns:a16="http://schemas.microsoft.com/office/drawing/2014/main" id="{9A0F9D89-5471-5D87-D38C-F67D61E70C6F}"/>
              </a:ext>
            </a:extLst>
          </p:cNvPr>
          <p:cNvPicPr>
            <a:picLocks noChangeAspect="1"/>
          </p:cNvPicPr>
          <p:nvPr/>
        </p:nvPicPr>
        <p:blipFill>
          <a:blip r:embed="rId7"/>
          <a:stretch>
            <a:fillRect/>
          </a:stretch>
        </p:blipFill>
        <p:spPr>
          <a:xfrm>
            <a:off x="6528049" y="414488"/>
            <a:ext cx="2830321" cy="1283419"/>
          </a:xfrm>
          <a:prstGeom prst="rect">
            <a:avLst/>
          </a:prstGeom>
        </p:spPr>
      </p:pic>
      <p:sp>
        <p:nvSpPr>
          <p:cNvPr id="20" name="Rectangle 19">
            <a:extLst>
              <a:ext uri="{FF2B5EF4-FFF2-40B4-BE49-F238E27FC236}">
                <a16:creationId xmlns:a16="http://schemas.microsoft.com/office/drawing/2014/main" id="{6A4FCAEF-A757-FC5B-D336-251C0181F6EF}"/>
              </a:ext>
            </a:extLst>
          </p:cNvPr>
          <p:cNvSpPr/>
          <p:nvPr/>
        </p:nvSpPr>
        <p:spPr>
          <a:xfrm>
            <a:off x="1847528" y="2996952"/>
            <a:ext cx="2520280" cy="155339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F1A7193E-48F7-33A9-207C-F3D5BF1AD4EF}"/>
              </a:ext>
            </a:extLst>
          </p:cNvPr>
          <p:cNvSpPr/>
          <p:nvPr/>
        </p:nvSpPr>
        <p:spPr>
          <a:xfrm>
            <a:off x="9480376" y="332656"/>
            <a:ext cx="864096" cy="139317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990165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8C72C-621B-1487-A15F-572CBEAB2D74}"/>
              </a:ext>
            </a:extLst>
          </p:cNvPr>
          <p:cNvSpPr>
            <a:spLocks noGrp="1"/>
          </p:cNvSpPr>
          <p:nvPr>
            <p:ph type="title"/>
          </p:nvPr>
        </p:nvSpPr>
        <p:spPr>
          <a:xfrm>
            <a:off x="1847528" y="116632"/>
            <a:ext cx="8229600" cy="778098"/>
          </a:xfrm>
        </p:spPr>
        <p:txBody>
          <a:bodyPr>
            <a:normAutofit/>
          </a:bodyPr>
          <a:lstStyle/>
          <a:p>
            <a:r>
              <a:rPr lang="en-GB" sz="4000" b="1" dirty="0"/>
              <a:t>Links to Previous Modules</a:t>
            </a:r>
          </a:p>
        </p:txBody>
      </p:sp>
      <p:sp>
        <p:nvSpPr>
          <p:cNvPr id="3" name="TextBox 2">
            <a:extLst>
              <a:ext uri="{FF2B5EF4-FFF2-40B4-BE49-F238E27FC236}">
                <a16:creationId xmlns:a16="http://schemas.microsoft.com/office/drawing/2014/main" id="{8CC52F9E-0A8C-C259-6525-3D83251CD789}"/>
              </a:ext>
            </a:extLst>
          </p:cNvPr>
          <p:cNvSpPr txBox="1"/>
          <p:nvPr/>
        </p:nvSpPr>
        <p:spPr>
          <a:xfrm>
            <a:off x="1825824" y="980729"/>
            <a:ext cx="8640960" cy="5078313"/>
          </a:xfrm>
          <a:prstGeom prst="rect">
            <a:avLst/>
          </a:prstGeom>
          <a:noFill/>
        </p:spPr>
        <p:txBody>
          <a:bodyPr wrap="square" rtlCol="0">
            <a:spAutoFit/>
          </a:bodyPr>
          <a:lstStyle/>
          <a:p>
            <a:pPr>
              <a:spcBef>
                <a:spcPts val="600"/>
              </a:spcBef>
              <a:spcAft>
                <a:spcPts val="600"/>
              </a:spcAft>
            </a:pPr>
            <a:r>
              <a:rPr lang="en-GB" sz="2400" dirty="0"/>
              <a:t>We have discussed the tensions that are faced by Advocates in previous Modules, for example;</a:t>
            </a:r>
          </a:p>
          <a:p>
            <a:pPr marL="342900" indent="-342900">
              <a:spcBef>
                <a:spcPts val="600"/>
              </a:spcBef>
              <a:spcAft>
                <a:spcPts val="600"/>
              </a:spcAft>
              <a:buFont typeface="Arial" panose="020B0604020202020204" pitchFamily="34" charset="0"/>
              <a:buChar char="•"/>
            </a:pPr>
            <a:r>
              <a:rPr lang="en-GB" sz="2400" dirty="0"/>
              <a:t>ECAY4004 Agency, Empowerment and Anti-Oppressive Practice</a:t>
            </a:r>
          </a:p>
          <a:p>
            <a:pPr marL="342900" indent="-342900">
              <a:spcBef>
                <a:spcPts val="600"/>
              </a:spcBef>
              <a:spcAft>
                <a:spcPts val="600"/>
              </a:spcAft>
              <a:buFont typeface="Arial" panose="020B0604020202020204" pitchFamily="34" charset="0"/>
              <a:buChar char="•"/>
            </a:pPr>
            <a:r>
              <a:rPr lang="en-GB" sz="2400" dirty="0"/>
              <a:t>ECAY4005 Multi-Agency Working: Policy in Practice</a:t>
            </a:r>
          </a:p>
          <a:p>
            <a:pPr marL="342900" indent="-342900">
              <a:spcBef>
                <a:spcPts val="600"/>
              </a:spcBef>
              <a:spcAft>
                <a:spcPts val="600"/>
              </a:spcAft>
              <a:buFont typeface="Arial" panose="020B0604020202020204" pitchFamily="34" charset="0"/>
              <a:buChar char="•"/>
            </a:pPr>
            <a:r>
              <a:rPr lang="en-GB" sz="2400" dirty="0"/>
              <a:t>ECAY5003 The Evolving Landscape of Advocacy Provision</a:t>
            </a:r>
          </a:p>
          <a:p>
            <a:pPr>
              <a:spcBef>
                <a:spcPts val="600"/>
              </a:spcBef>
              <a:spcAft>
                <a:spcPts val="600"/>
              </a:spcAft>
            </a:pPr>
            <a:r>
              <a:rPr lang="en-GB" sz="2400" dirty="0"/>
              <a:t>These tensions include: different goals, lack of funding, different attitudes and norms, lack of communication and lack of trust, among others. (see, for example </a:t>
            </a:r>
            <a:r>
              <a:rPr lang="en-GB" sz="2400" dirty="0" err="1"/>
              <a:t>Cheminais</a:t>
            </a:r>
            <a:r>
              <a:rPr lang="en-GB" sz="2400" dirty="0"/>
              <a:t>, 2009)</a:t>
            </a:r>
          </a:p>
          <a:p>
            <a:pPr>
              <a:spcBef>
                <a:spcPts val="600"/>
              </a:spcBef>
              <a:spcAft>
                <a:spcPts val="600"/>
              </a:spcAft>
            </a:pPr>
            <a:r>
              <a:rPr lang="en-GB" sz="2400" dirty="0"/>
              <a:t>All of these tensions can be seen as ‘external’ to the advocate</a:t>
            </a:r>
          </a:p>
          <a:p>
            <a:pPr>
              <a:spcBef>
                <a:spcPts val="600"/>
              </a:spcBef>
              <a:spcAft>
                <a:spcPts val="600"/>
              </a:spcAft>
            </a:pPr>
            <a:r>
              <a:rPr lang="en-GB" sz="2400" dirty="0"/>
              <a:t>In this Theme we will explore a tension that could be considered to be ‘internal’ to the advocate.</a:t>
            </a:r>
          </a:p>
        </p:txBody>
      </p:sp>
      <p:sp>
        <p:nvSpPr>
          <p:cNvPr id="4" name="TextBox 3">
            <a:extLst>
              <a:ext uri="{FF2B5EF4-FFF2-40B4-BE49-F238E27FC236}">
                <a16:creationId xmlns:a16="http://schemas.microsoft.com/office/drawing/2014/main" id="{10B254AE-6C4B-EEFF-E4B9-BB21B85F39E0}"/>
              </a:ext>
            </a:extLst>
          </p:cNvPr>
          <p:cNvSpPr txBox="1"/>
          <p:nvPr/>
        </p:nvSpPr>
        <p:spPr>
          <a:xfrm>
            <a:off x="4223792" y="6044041"/>
            <a:ext cx="5328592" cy="400110"/>
          </a:xfrm>
          <a:prstGeom prst="rect">
            <a:avLst/>
          </a:prstGeom>
          <a:noFill/>
        </p:spPr>
        <p:txBody>
          <a:bodyPr wrap="square" rtlCol="0">
            <a:spAutoFit/>
          </a:bodyPr>
          <a:lstStyle/>
          <a:p>
            <a:r>
              <a:rPr lang="en-GB" sz="2000" b="1" dirty="0"/>
              <a:t>What do we mean by internal to the advocate?</a:t>
            </a:r>
          </a:p>
        </p:txBody>
      </p:sp>
      <p:pic>
        <p:nvPicPr>
          <p:cNvPr id="5" name="Picture 4" descr="Icon&#10;&#10;Description automatically generated">
            <a:extLst>
              <a:ext uri="{FF2B5EF4-FFF2-40B4-BE49-F238E27FC236}">
                <a16:creationId xmlns:a16="http://schemas.microsoft.com/office/drawing/2014/main" id="{F7219C2E-0C29-5B85-3D3C-C034B5F27A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52385" y="6090207"/>
            <a:ext cx="369333" cy="369333"/>
          </a:xfrm>
          <a:prstGeom prst="rect">
            <a:avLst/>
          </a:prstGeom>
        </p:spPr>
      </p:pic>
    </p:spTree>
    <p:extLst>
      <p:ext uri="{BB962C8B-B14F-4D97-AF65-F5344CB8AC3E}">
        <p14:creationId xmlns:p14="http://schemas.microsoft.com/office/powerpoint/2010/main" val="294917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00426"/>
            <a:ext cx="8229600" cy="850106"/>
          </a:xfrm>
        </p:spPr>
        <p:txBody>
          <a:bodyPr/>
          <a:lstStyle/>
          <a:p>
            <a:r>
              <a:rPr lang="en-GB" b="1" dirty="0"/>
              <a:t>A Matter of Perspective</a:t>
            </a:r>
          </a:p>
        </p:txBody>
      </p:sp>
      <p:sp>
        <p:nvSpPr>
          <p:cNvPr id="10" name="TextBox 9">
            <a:extLst>
              <a:ext uri="{FF2B5EF4-FFF2-40B4-BE49-F238E27FC236}">
                <a16:creationId xmlns:a16="http://schemas.microsoft.com/office/drawing/2014/main" id="{1EDA4674-E428-1D72-24B7-B301F94F52D3}"/>
              </a:ext>
            </a:extLst>
          </p:cNvPr>
          <p:cNvSpPr txBox="1"/>
          <p:nvPr/>
        </p:nvSpPr>
        <p:spPr>
          <a:xfrm>
            <a:off x="1847528" y="1227434"/>
            <a:ext cx="8229600" cy="4278094"/>
          </a:xfrm>
          <a:prstGeom prst="rect">
            <a:avLst/>
          </a:prstGeom>
          <a:noFill/>
        </p:spPr>
        <p:txBody>
          <a:bodyPr wrap="square" rtlCol="0">
            <a:spAutoFit/>
          </a:bodyPr>
          <a:lstStyle/>
          <a:p>
            <a:pPr marL="457200" indent="-457200">
              <a:spcBef>
                <a:spcPts val="600"/>
              </a:spcBef>
              <a:spcAft>
                <a:spcPts val="600"/>
              </a:spcAft>
              <a:buFont typeface="Arial" panose="020B0604020202020204" pitchFamily="34" charset="0"/>
              <a:buChar char="•"/>
            </a:pPr>
            <a:r>
              <a:rPr lang="en-GB" sz="2800" dirty="0"/>
              <a:t>In our last Theme we discussed the need to separate </a:t>
            </a:r>
            <a:r>
              <a:rPr lang="en-GB" sz="2800" b="1" dirty="0"/>
              <a:t>advocating on behalf of a client </a:t>
            </a:r>
            <a:r>
              <a:rPr lang="en-GB" sz="2800" dirty="0"/>
              <a:t>(e.g. in a multi-agency meeting) from </a:t>
            </a:r>
            <a:r>
              <a:rPr lang="en-GB" sz="2800" b="1" dirty="0"/>
              <a:t>advocating for change in the system or society</a:t>
            </a:r>
          </a:p>
          <a:p>
            <a:pPr marL="457200" indent="-457200">
              <a:spcBef>
                <a:spcPts val="600"/>
              </a:spcBef>
              <a:spcAft>
                <a:spcPts val="600"/>
              </a:spcAft>
              <a:buFont typeface="Arial" panose="020B0604020202020204" pitchFamily="34" charset="0"/>
              <a:buChar char="•"/>
            </a:pPr>
            <a:r>
              <a:rPr lang="en-GB" sz="2800" dirty="0"/>
              <a:t>Another way of looking at this is the difference between </a:t>
            </a:r>
            <a:r>
              <a:rPr lang="en-GB" sz="2800" b="1" dirty="0"/>
              <a:t>professional advocacy </a:t>
            </a:r>
            <a:r>
              <a:rPr lang="en-GB" sz="2800" dirty="0"/>
              <a:t>and </a:t>
            </a:r>
            <a:r>
              <a:rPr lang="en-GB" sz="2800" b="1" dirty="0"/>
              <a:t>political advocacy or ‘activism’</a:t>
            </a:r>
          </a:p>
          <a:p>
            <a:pPr marL="457200" indent="-457200">
              <a:spcBef>
                <a:spcPts val="600"/>
              </a:spcBef>
              <a:spcAft>
                <a:spcPts val="600"/>
              </a:spcAft>
              <a:buFont typeface="Arial" panose="020B0604020202020204" pitchFamily="34" charset="0"/>
              <a:buChar char="•"/>
            </a:pPr>
            <a:r>
              <a:rPr lang="en-GB" sz="2800" dirty="0"/>
              <a:t>This is the main tension that we will be exploring in this Theme</a:t>
            </a:r>
          </a:p>
        </p:txBody>
      </p:sp>
      <p:sp>
        <p:nvSpPr>
          <p:cNvPr id="11" name="TextBox 10">
            <a:extLst>
              <a:ext uri="{FF2B5EF4-FFF2-40B4-BE49-F238E27FC236}">
                <a16:creationId xmlns:a16="http://schemas.microsoft.com/office/drawing/2014/main" id="{C12C5F29-4B1F-A2DD-7E91-AF560B270E66}"/>
              </a:ext>
            </a:extLst>
          </p:cNvPr>
          <p:cNvSpPr txBox="1"/>
          <p:nvPr/>
        </p:nvSpPr>
        <p:spPr>
          <a:xfrm>
            <a:off x="2135560" y="5487616"/>
            <a:ext cx="7272808" cy="830997"/>
          </a:xfrm>
          <a:prstGeom prst="rect">
            <a:avLst/>
          </a:prstGeom>
          <a:noFill/>
        </p:spPr>
        <p:txBody>
          <a:bodyPr wrap="square" rtlCol="0">
            <a:spAutoFit/>
          </a:bodyPr>
          <a:lstStyle/>
          <a:p>
            <a:pPr algn="ctr"/>
            <a:r>
              <a:rPr lang="en-GB" sz="2400" b="1" dirty="0"/>
              <a:t>What is the difference between professional and political advocacy?</a:t>
            </a:r>
          </a:p>
        </p:txBody>
      </p:sp>
      <p:pic>
        <p:nvPicPr>
          <p:cNvPr id="12" name="Picture 11" descr="Icon&#10;&#10;Description automatically generated">
            <a:extLst>
              <a:ext uri="{FF2B5EF4-FFF2-40B4-BE49-F238E27FC236}">
                <a16:creationId xmlns:a16="http://schemas.microsoft.com/office/drawing/2014/main" id="{6DED303C-E7ED-43B8-321F-50624214902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09174" y="5515612"/>
            <a:ext cx="398389" cy="398389"/>
          </a:xfrm>
          <a:prstGeom prst="rect">
            <a:avLst/>
          </a:prstGeom>
        </p:spPr>
      </p:pic>
    </p:spTree>
    <p:extLst>
      <p:ext uri="{BB962C8B-B14F-4D97-AF65-F5344CB8AC3E}">
        <p14:creationId xmlns:p14="http://schemas.microsoft.com/office/powerpoint/2010/main" val="4010842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00426"/>
            <a:ext cx="8229600" cy="850106"/>
          </a:xfrm>
        </p:spPr>
        <p:txBody>
          <a:bodyPr/>
          <a:lstStyle/>
          <a:p>
            <a:r>
              <a:rPr lang="en-GB" b="1" dirty="0"/>
              <a:t>A Matter of Perspective</a:t>
            </a:r>
          </a:p>
        </p:txBody>
      </p:sp>
      <p:sp>
        <p:nvSpPr>
          <p:cNvPr id="3" name="Content Placeholder 2"/>
          <p:cNvSpPr>
            <a:spLocks noGrp="1"/>
          </p:cNvSpPr>
          <p:nvPr>
            <p:ph idx="1"/>
          </p:nvPr>
        </p:nvSpPr>
        <p:spPr>
          <a:xfrm>
            <a:off x="2135560" y="2367898"/>
            <a:ext cx="8229600" cy="2933311"/>
          </a:xfrm>
        </p:spPr>
        <p:txBody>
          <a:bodyPr>
            <a:normAutofit/>
          </a:bodyPr>
          <a:lstStyle/>
          <a:p>
            <a:pPr>
              <a:spcBef>
                <a:spcPts val="1200"/>
              </a:spcBef>
              <a:spcAft>
                <a:spcPts val="600"/>
              </a:spcAft>
              <a:buFont typeface="+mj-lt"/>
              <a:buAutoNum type="arabicPeriod"/>
            </a:pPr>
            <a:r>
              <a:rPr lang="en-GB" sz="2800" dirty="0"/>
              <a:t>Leaf people; who just see leaves</a:t>
            </a:r>
          </a:p>
          <a:p>
            <a:pPr>
              <a:spcBef>
                <a:spcPts val="1200"/>
              </a:spcBef>
              <a:spcAft>
                <a:spcPts val="600"/>
              </a:spcAft>
              <a:buFont typeface="+mj-lt"/>
              <a:buAutoNum type="arabicPeriod"/>
            </a:pPr>
            <a:r>
              <a:rPr lang="en-GB" sz="2800" dirty="0"/>
              <a:t>Tree People; who see trees and leaves</a:t>
            </a:r>
          </a:p>
          <a:p>
            <a:pPr>
              <a:spcBef>
                <a:spcPts val="1200"/>
              </a:spcBef>
              <a:spcAft>
                <a:spcPts val="600"/>
              </a:spcAft>
              <a:buFont typeface="+mj-lt"/>
              <a:buAutoNum type="arabicPeriod"/>
            </a:pPr>
            <a:r>
              <a:rPr lang="en-GB" sz="2800" dirty="0"/>
              <a:t>Forest people; who understand that leaves and trees make up forests and that forests are very different </a:t>
            </a:r>
          </a:p>
          <a:p>
            <a:pPr marL="0" indent="0" algn="r">
              <a:spcBef>
                <a:spcPts val="1200"/>
              </a:spcBef>
              <a:spcAft>
                <a:spcPts val="600"/>
              </a:spcAft>
              <a:buNone/>
            </a:pPr>
            <a:r>
              <a:rPr lang="en-GB" sz="2000" dirty="0"/>
              <a:t>(Bell, 2007)</a:t>
            </a:r>
          </a:p>
        </p:txBody>
      </p:sp>
      <p:sp>
        <p:nvSpPr>
          <p:cNvPr id="4" name="TextBox 3">
            <a:extLst>
              <a:ext uri="{FF2B5EF4-FFF2-40B4-BE49-F238E27FC236}">
                <a16:creationId xmlns:a16="http://schemas.microsoft.com/office/drawing/2014/main" id="{36A559D5-08CB-EFCB-6392-82E00CF8309D}"/>
              </a:ext>
            </a:extLst>
          </p:cNvPr>
          <p:cNvSpPr txBox="1"/>
          <p:nvPr/>
        </p:nvSpPr>
        <p:spPr>
          <a:xfrm>
            <a:off x="1703512" y="1192190"/>
            <a:ext cx="8507288" cy="954107"/>
          </a:xfrm>
          <a:prstGeom prst="rect">
            <a:avLst/>
          </a:prstGeom>
          <a:noFill/>
        </p:spPr>
        <p:txBody>
          <a:bodyPr wrap="square" rtlCol="0">
            <a:spAutoFit/>
          </a:bodyPr>
          <a:lstStyle/>
          <a:p>
            <a:r>
              <a:rPr lang="en-GB" sz="2800" b="1" dirty="0"/>
              <a:t>Sir David Bell, when he was Chair of the Financial Times, has argued that there are three types of people:</a:t>
            </a:r>
          </a:p>
        </p:txBody>
      </p:sp>
      <p:sp>
        <p:nvSpPr>
          <p:cNvPr id="5" name="TextBox 4">
            <a:extLst>
              <a:ext uri="{FF2B5EF4-FFF2-40B4-BE49-F238E27FC236}">
                <a16:creationId xmlns:a16="http://schemas.microsoft.com/office/drawing/2014/main" id="{7815F9A2-B0F5-78A0-F12D-EFCB3D8286AA}"/>
              </a:ext>
            </a:extLst>
          </p:cNvPr>
          <p:cNvSpPr txBox="1"/>
          <p:nvPr/>
        </p:nvSpPr>
        <p:spPr>
          <a:xfrm>
            <a:off x="2135560" y="5487616"/>
            <a:ext cx="7272808" cy="461665"/>
          </a:xfrm>
          <a:prstGeom prst="rect">
            <a:avLst/>
          </a:prstGeom>
          <a:noFill/>
        </p:spPr>
        <p:txBody>
          <a:bodyPr wrap="square" rtlCol="0">
            <a:spAutoFit/>
          </a:bodyPr>
          <a:lstStyle/>
          <a:p>
            <a:pPr algn="ctr"/>
            <a:r>
              <a:rPr lang="en-GB" sz="2400" b="1" dirty="0"/>
              <a:t>What point do you think that Bell is making here?</a:t>
            </a:r>
          </a:p>
        </p:txBody>
      </p:sp>
      <p:pic>
        <p:nvPicPr>
          <p:cNvPr id="7" name="Picture 6" descr="Icon&#10;&#10;Description automatically generated">
            <a:extLst>
              <a:ext uri="{FF2B5EF4-FFF2-40B4-BE49-F238E27FC236}">
                <a16:creationId xmlns:a16="http://schemas.microsoft.com/office/drawing/2014/main" id="{59EC3188-900B-C952-47F4-0F1F945D46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09174" y="5515612"/>
            <a:ext cx="398389" cy="398389"/>
          </a:xfrm>
          <a:prstGeom prst="rect">
            <a:avLst/>
          </a:prstGeom>
        </p:spPr>
      </p:pic>
    </p:spTree>
    <p:extLst>
      <p:ext uri="{BB962C8B-B14F-4D97-AF65-F5344CB8AC3E}">
        <p14:creationId xmlns:p14="http://schemas.microsoft.com/office/powerpoint/2010/main" val="1958414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00426"/>
            <a:ext cx="8229600" cy="850106"/>
          </a:xfrm>
        </p:spPr>
        <p:txBody>
          <a:bodyPr/>
          <a:lstStyle/>
          <a:p>
            <a:r>
              <a:rPr lang="en-GB" b="1" dirty="0"/>
              <a:t>A Matter of Perspective</a:t>
            </a:r>
          </a:p>
        </p:txBody>
      </p:sp>
      <p:sp>
        <p:nvSpPr>
          <p:cNvPr id="3" name="Content Placeholder 2"/>
          <p:cNvSpPr>
            <a:spLocks noGrp="1"/>
          </p:cNvSpPr>
          <p:nvPr>
            <p:ph idx="1"/>
          </p:nvPr>
        </p:nvSpPr>
        <p:spPr>
          <a:xfrm>
            <a:off x="2042864" y="2997388"/>
            <a:ext cx="8229600" cy="2375829"/>
          </a:xfrm>
        </p:spPr>
        <p:txBody>
          <a:bodyPr>
            <a:noAutofit/>
          </a:bodyPr>
          <a:lstStyle/>
          <a:p>
            <a:pPr marL="0" indent="0" algn="ctr">
              <a:buNone/>
            </a:pPr>
            <a:r>
              <a:rPr lang="en-GB" sz="2800" dirty="0"/>
              <a:t>‘however different their personalities, however diverse their backgrounds – who all see the same situation at the same time, will come to recognize how much they have in </a:t>
            </a:r>
            <a:r>
              <a:rPr lang="en-GB" sz="2800" b="1" i="1" dirty="0"/>
              <a:t>common</a:t>
            </a:r>
            <a:r>
              <a:rPr lang="en-GB" sz="2800" dirty="0"/>
              <a:t> and how, together they can start to change things’</a:t>
            </a:r>
          </a:p>
          <a:p>
            <a:pPr marL="0" indent="0" algn="r">
              <a:buNone/>
            </a:pPr>
            <a:r>
              <a:rPr lang="en-GB" sz="2800" dirty="0"/>
              <a:t>(Bell, 2007)</a:t>
            </a:r>
          </a:p>
        </p:txBody>
      </p:sp>
      <p:sp>
        <p:nvSpPr>
          <p:cNvPr id="4" name="TextBox 3">
            <a:extLst>
              <a:ext uri="{FF2B5EF4-FFF2-40B4-BE49-F238E27FC236}">
                <a16:creationId xmlns:a16="http://schemas.microsoft.com/office/drawing/2014/main" id="{36A559D5-08CB-EFCB-6392-82E00CF8309D}"/>
              </a:ext>
            </a:extLst>
          </p:cNvPr>
          <p:cNvSpPr txBox="1"/>
          <p:nvPr/>
        </p:nvSpPr>
        <p:spPr>
          <a:xfrm>
            <a:off x="1631504" y="1574795"/>
            <a:ext cx="8640960" cy="954107"/>
          </a:xfrm>
          <a:prstGeom prst="rect">
            <a:avLst/>
          </a:prstGeom>
          <a:noFill/>
        </p:spPr>
        <p:txBody>
          <a:bodyPr wrap="square" rtlCol="0">
            <a:spAutoFit/>
          </a:bodyPr>
          <a:lstStyle/>
          <a:p>
            <a:r>
              <a:rPr lang="en-GB" sz="2800" b="1" dirty="0"/>
              <a:t>Bell (2007) goes on to state that Julia Middleton’s work is about being a ‘forest person’, in that it is about people:</a:t>
            </a:r>
          </a:p>
        </p:txBody>
      </p:sp>
    </p:spTree>
    <p:extLst>
      <p:ext uri="{BB962C8B-B14F-4D97-AF65-F5344CB8AC3E}">
        <p14:creationId xmlns:p14="http://schemas.microsoft.com/office/powerpoint/2010/main" val="3858636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00426"/>
            <a:ext cx="8229600" cy="850106"/>
          </a:xfrm>
        </p:spPr>
        <p:txBody>
          <a:bodyPr/>
          <a:lstStyle/>
          <a:p>
            <a:r>
              <a:rPr lang="en-GB" b="1" dirty="0"/>
              <a:t>A Matter of Perspective</a:t>
            </a:r>
          </a:p>
        </p:txBody>
      </p:sp>
      <p:sp>
        <p:nvSpPr>
          <p:cNvPr id="4" name="TextBox 3">
            <a:extLst>
              <a:ext uri="{FF2B5EF4-FFF2-40B4-BE49-F238E27FC236}">
                <a16:creationId xmlns:a16="http://schemas.microsoft.com/office/drawing/2014/main" id="{36A559D5-08CB-EFCB-6392-82E00CF8309D}"/>
              </a:ext>
            </a:extLst>
          </p:cNvPr>
          <p:cNvSpPr txBox="1"/>
          <p:nvPr/>
        </p:nvSpPr>
        <p:spPr>
          <a:xfrm>
            <a:off x="1583752" y="1289953"/>
            <a:ext cx="8640960" cy="4278094"/>
          </a:xfrm>
          <a:prstGeom prst="rect">
            <a:avLst/>
          </a:prstGeom>
          <a:noFill/>
        </p:spPr>
        <p:txBody>
          <a:bodyPr wrap="square" rtlCol="0">
            <a:spAutoFit/>
          </a:bodyPr>
          <a:lstStyle/>
          <a:p>
            <a:pPr marL="457200" indent="-457200">
              <a:spcBef>
                <a:spcPts val="600"/>
              </a:spcBef>
              <a:spcAft>
                <a:spcPts val="600"/>
              </a:spcAft>
              <a:buFont typeface="Arial" panose="020B0604020202020204" pitchFamily="34" charset="0"/>
              <a:buChar char="•"/>
            </a:pPr>
            <a:r>
              <a:rPr lang="en-GB" sz="2800" dirty="0"/>
              <a:t>In this Theme we will be using Middleton’s work to explore the tensions that can exist in a system that does not effectively meet the needs of all</a:t>
            </a:r>
          </a:p>
          <a:p>
            <a:pPr marL="457200" indent="-457200">
              <a:spcBef>
                <a:spcPts val="600"/>
              </a:spcBef>
              <a:spcAft>
                <a:spcPts val="600"/>
              </a:spcAft>
              <a:buFont typeface="Arial" panose="020B0604020202020204" pitchFamily="34" charset="0"/>
              <a:buChar char="•"/>
            </a:pPr>
            <a:r>
              <a:rPr lang="en-GB" sz="2800" dirty="0"/>
              <a:t>In doing this we will be looking at the idea of ‘activism’ that we have discussed in the previous theme.</a:t>
            </a:r>
          </a:p>
          <a:p>
            <a:pPr marL="457200" indent="-457200">
              <a:spcBef>
                <a:spcPts val="600"/>
              </a:spcBef>
              <a:spcAft>
                <a:spcPts val="600"/>
              </a:spcAft>
              <a:buFont typeface="Arial" panose="020B0604020202020204" pitchFamily="34" charset="0"/>
              <a:buChar char="•"/>
            </a:pPr>
            <a:r>
              <a:rPr lang="en-GB" sz="2800" dirty="0"/>
              <a:t>Therefore, in this Theme we will be looking at the tension between ‘</a:t>
            </a:r>
            <a:r>
              <a:rPr lang="en-GB" sz="2800" dirty="0">
                <a:hlinkClick r:id="rId2"/>
              </a:rPr>
              <a:t>advocating for change</a:t>
            </a:r>
            <a:r>
              <a:rPr lang="en-GB" sz="2800" dirty="0"/>
              <a:t>’ (or activism) in society and being a professional advocate, representing an individual client</a:t>
            </a:r>
          </a:p>
        </p:txBody>
      </p:sp>
      <p:sp>
        <p:nvSpPr>
          <p:cNvPr id="7" name="TextBox 6">
            <a:extLst>
              <a:ext uri="{FF2B5EF4-FFF2-40B4-BE49-F238E27FC236}">
                <a16:creationId xmlns:a16="http://schemas.microsoft.com/office/drawing/2014/main" id="{160F38A3-7585-E435-2838-F454BCAD5B9B}"/>
              </a:ext>
            </a:extLst>
          </p:cNvPr>
          <p:cNvSpPr txBox="1"/>
          <p:nvPr/>
        </p:nvSpPr>
        <p:spPr>
          <a:xfrm>
            <a:off x="4151784" y="6021289"/>
            <a:ext cx="4752528" cy="646331"/>
          </a:xfrm>
          <a:prstGeom prst="rect">
            <a:avLst/>
          </a:prstGeom>
          <a:noFill/>
        </p:spPr>
        <p:txBody>
          <a:bodyPr wrap="square" rtlCol="0">
            <a:spAutoFit/>
          </a:bodyPr>
          <a:lstStyle/>
          <a:p>
            <a:r>
              <a:rPr lang="en-GB" dirty="0"/>
              <a:t>See (University of Kansas, 2023, </a:t>
            </a:r>
            <a:r>
              <a:rPr lang="en-GB" i="1" dirty="0"/>
              <a:t>The Community Toolbox: Advocating for Change)</a:t>
            </a:r>
            <a:endParaRPr lang="en-GB" dirty="0"/>
          </a:p>
        </p:txBody>
      </p:sp>
    </p:spTree>
    <p:extLst>
      <p:ext uri="{BB962C8B-B14F-4D97-AF65-F5344CB8AC3E}">
        <p14:creationId xmlns:p14="http://schemas.microsoft.com/office/powerpoint/2010/main" val="2027148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00426"/>
            <a:ext cx="8229600" cy="850106"/>
          </a:xfrm>
        </p:spPr>
        <p:txBody>
          <a:bodyPr/>
          <a:lstStyle/>
          <a:p>
            <a:r>
              <a:rPr lang="en-GB" b="1" dirty="0"/>
              <a:t>Julia Middleton</a:t>
            </a:r>
          </a:p>
        </p:txBody>
      </p:sp>
      <p:sp>
        <p:nvSpPr>
          <p:cNvPr id="4" name="TextBox 3">
            <a:extLst>
              <a:ext uri="{FF2B5EF4-FFF2-40B4-BE49-F238E27FC236}">
                <a16:creationId xmlns:a16="http://schemas.microsoft.com/office/drawing/2014/main" id="{36A559D5-08CB-EFCB-6392-82E00CF8309D}"/>
              </a:ext>
            </a:extLst>
          </p:cNvPr>
          <p:cNvSpPr txBox="1"/>
          <p:nvPr/>
        </p:nvSpPr>
        <p:spPr>
          <a:xfrm>
            <a:off x="1646767" y="976318"/>
            <a:ext cx="8898467" cy="5509200"/>
          </a:xfrm>
          <a:prstGeom prst="rect">
            <a:avLst/>
          </a:prstGeom>
          <a:noFill/>
        </p:spPr>
        <p:txBody>
          <a:bodyPr wrap="square" rtlCol="0">
            <a:spAutoFit/>
          </a:bodyPr>
          <a:lstStyle/>
          <a:p>
            <a:pPr marL="457200" indent="-457200">
              <a:spcBef>
                <a:spcPts val="600"/>
              </a:spcBef>
              <a:spcAft>
                <a:spcPts val="600"/>
              </a:spcAft>
              <a:buFont typeface="Arial" panose="020B0604020202020204" pitchFamily="34" charset="0"/>
              <a:buChar char="•"/>
            </a:pPr>
            <a:r>
              <a:rPr lang="en-GB" sz="2600" dirty="0"/>
              <a:t>Middleton’s career began in the early 1980’s when she founded the Head Start programme which linked employers with young people who had been failed by the education system*</a:t>
            </a:r>
          </a:p>
          <a:p>
            <a:pPr marL="457200" indent="-457200">
              <a:spcBef>
                <a:spcPts val="600"/>
              </a:spcBef>
              <a:spcAft>
                <a:spcPts val="600"/>
              </a:spcAft>
              <a:buFont typeface="Arial" panose="020B0604020202020204" pitchFamily="34" charset="0"/>
              <a:buChar char="•"/>
            </a:pPr>
            <a:r>
              <a:rPr lang="en-GB" sz="2600" dirty="0"/>
              <a:t>In 1989 she founded the charity Common Purpose in order to promote positive leadership in society (Common Purpose, 2023)</a:t>
            </a:r>
          </a:p>
          <a:p>
            <a:pPr marL="457200" indent="-457200">
              <a:spcBef>
                <a:spcPts val="600"/>
              </a:spcBef>
              <a:spcAft>
                <a:spcPts val="600"/>
              </a:spcAft>
              <a:buFont typeface="Arial" panose="020B0604020202020204" pitchFamily="34" charset="0"/>
              <a:buChar char="•"/>
            </a:pPr>
            <a:r>
              <a:rPr lang="en-GB" sz="2600" dirty="0"/>
              <a:t>In 2007 she published </a:t>
            </a:r>
            <a:r>
              <a:rPr lang="en-GB" sz="2600" i="1" dirty="0"/>
              <a:t>Beyond Authority: Leadership in a Changing World</a:t>
            </a:r>
          </a:p>
          <a:p>
            <a:pPr marL="457200" indent="-457200">
              <a:spcBef>
                <a:spcPts val="600"/>
              </a:spcBef>
              <a:spcAft>
                <a:spcPts val="600"/>
              </a:spcAft>
              <a:buFont typeface="Arial" panose="020B0604020202020204" pitchFamily="34" charset="0"/>
              <a:buChar char="•"/>
            </a:pPr>
            <a:r>
              <a:rPr lang="en-GB" sz="2600" dirty="0"/>
              <a:t>Her key themes include finding ‘common purpose’ to promote change</a:t>
            </a:r>
          </a:p>
          <a:p>
            <a:pPr marL="457200" indent="-457200">
              <a:spcBef>
                <a:spcPts val="600"/>
              </a:spcBef>
              <a:spcAft>
                <a:spcPts val="600"/>
              </a:spcAft>
              <a:buFont typeface="Arial" panose="020B0604020202020204" pitchFamily="34" charset="0"/>
              <a:buChar char="•"/>
            </a:pPr>
            <a:endParaRPr lang="en-GB" sz="2600" dirty="0"/>
          </a:p>
        </p:txBody>
      </p:sp>
    </p:spTree>
    <p:extLst>
      <p:ext uri="{BB962C8B-B14F-4D97-AF65-F5344CB8AC3E}">
        <p14:creationId xmlns:p14="http://schemas.microsoft.com/office/powerpoint/2010/main" val="194600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88640"/>
            <a:ext cx="8229600" cy="706090"/>
          </a:xfrm>
        </p:spPr>
        <p:txBody>
          <a:bodyPr>
            <a:normAutofit fontScale="90000"/>
          </a:bodyPr>
          <a:lstStyle/>
          <a:p>
            <a:r>
              <a:rPr lang="en-GB" b="1" dirty="0"/>
              <a:t>Finding Common Purpose</a:t>
            </a:r>
          </a:p>
        </p:txBody>
      </p:sp>
      <p:sp>
        <p:nvSpPr>
          <p:cNvPr id="3" name="Content Placeholder 2"/>
          <p:cNvSpPr>
            <a:spLocks noGrp="1"/>
          </p:cNvSpPr>
          <p:nvPr>
            <p:ph idx="1"/>
          </p:nvPr>
        </p:nvSpPr>
        <p:spPr>
          <a:xfrm>
            <a:off x="2068658" y="2132856"/>
            <a:ext cx="7267702" cy="2674894"/>
          </a:xfrm>
        </p:spPr>
        <p:txBody>
          <a:bodyPr>
            <a:normAutofit lnSpcReduction="10000"/>
          </a:bodyPr>
          <a:lstStyle/>
          <a:p>
            <a:r>
              <a:rPr lang="en-GB" sz="2600" dirty="0"/>
              <a:t>Networks</a:t>
            </a:r>
          </a:p>
          <a:p>
            <a:r>
              <a:rPr lang="en-GB" sz="2600" dirty="0"/>
              <a:t>Partnerships</a:t>
            </a:r>
          </a:p>
          <a:p>
            <a:r>
              <a:rPr lang="en-GB" sz="2600" dirty="0"/>
              <a:t>Coalitions</a:t>
            </a:r>
          </a:p>
          <a:p>
            <a:r>
              <a:rPr lang="en-GB" sz="2600" dirty="0"/>
              <a:t>Working Groups, and</a:t>
            </a:r>
          </a:p>
          <a:p>
            <a:r>
              <a:rPr lang="en-GB" sz="2600" dirty="0"/>
              <a:t>Community Partnerships in order to find ‘common purpose’</a:t>
            </a:r>
          </a:p>
        </p:txBody>
      </p:sp>
      <p:sp>
        <p:nvSpPr>
          <p:cNvPr id="5" name="TextBox 4">
            <a:extLst>
              <a:ext uri="{FF2B5EF4-FFF2-40B4-BE49-F238E27FC236}">
                <a16:creationId xmlns:a16="http://schemas.microsoft.com/office/drawing/2014/main" id="{058402BA-E474-29AE-1CCA-9ECB780ED822}"/>
              </a:ext>
            </a:extLst>
          </p:cNvPr>
          <p:cNvSpPr txBox="1"/>
          <p:nvPr/>
        </p:nvSpPr>
        <p:spPr>
          <a:xfrm>
            <a:off x="1703512" y="1070914"/>
            <a:ext cx="8640960" cy="892552"/>
          </a:xfrm>
          <a:prstGeom prst="rect">
            <a:avLst/>
          </a:prstGeom>
          <a:noFill/>
        </p:spPr>
        <p:txBody>
          <a:bodyPr wrap="square" rtlCol="0">
            <a:spAutoFit/>
          </a:bodyPr>
          <a:lstStyle/>
          <a:p>
            <a:r>
              <a:rPr lang="en-GB" sz="2600" b="1" dirty="0"/>
              <a:t>Middleton argues that leadership for change involves engaging with:</a:t>
            </a:r>
          </a:p>
        </p:txBody>
      </p:sp>
      <p:sp>
        <p:nvSpPr>
          <p:cNvPr id="6" name="TextBox 5">
            <a:extLst>
              <a:ext uri="{FF2B5EF4-FFF2-40B4-BE49-F238E27FC236}">
                <a16:creationId xmlns:a16="http://schemas.microsoft.com/office/drawing/2014/main" id="{104749BF-38DC-265C-C392-75D75F42A2B1}"/>
              </a:ext>
            </a:extLst>
          </p:cNvPr>
          <p:cNvSpPr txBox="1"/>
          <p:nvPr/>
        </p:nvSpPr>
        <p:spPr>
          <a:xfrm>
            <a:off x="1811524" y="4859004"/>
            <a:ext cx="8568952" cy="892552"/>
          </a:xfrm>
          <a:prstGeom prst="rect">
            <a:avLst/>
          </a:prstGeom>
          <a:noFill/>
        </p:spPr>
        <p:txBody>
          <a:bodyPr wrap="square" rtlCol="0">
            <a:spAutoFit/>
          </a:bodyPr>
          <a:lstStyle/>
          <a:p>
            <a:r>
              <a:rPr lang="en-GB" sz="2600" dirty="0"/>
              <a:t>This idea has strong links with the ideas of </a:t>
            </a:r>
            <a:r>
              <a:rPr lang="en-GB" sz="2600" b="1" u="sng" dirty="0"/>
              <a:t>social capital </a:t>
            </a:r>
            <a:r>
              <a:rPr lang="en-GB" sz="2600" dirty="0"/>
              <a:t>that we have discussed in previous Modules.</a:t>
            </a:r>
          </a:p>
        </p:txBody>
      </p:sp>
      <p:sp>
        <p:nvSpPr>
          <p:cNvPr id="7" name="TextBox 6">
            <a:extLst>
              <a:ext uri="{FF2B5EF4-FFF2-40B4-BE49-F238E27FC236}">
                <a16:creationId xmlns:a16="http://schemas.microsoft.com/office/drawing/2014/main" id="{45877440-1F75-43AC-FE66-D120FB480316}"/>
              </a:ext>
            </a:extLst>
          </p:cNvPr>
          <p:cNvSpPr txBox="1"/>
          <p:nvPr/>
        </p:nvSpPr>
        <p:spPr>
          <a:xfrm>
            <a:off x="5519936" y="6021288"/>
            <a:ext cx="4536504" cy="369332"/>
          </a:xfrm>
          <a:prstGeom prst="rect">
            <a:avLst/>
          </a:prstGeom>
          <a:noFill/>
        </p:spPr>
        <p:txBody>
          <a:bodyPr wrap="square" rtlCol="0">
            <a:spAutoFit/>
          </a:bodyPr>
          <a:lstStyle/>
          <a:p>
            <a:pPr algn="r"/>
            <a:r>
              <a:rPr lang="en-GB" dirty="0"/>
              <a:t>(Middleton, 2007)</a:t>
            </a:r>
          </a:p>
        </p:txBody>
      </p:sp>
    </p:spTree>
    <p:extLst>
      <p:ext uri="{BB962C8B-B14F-4D97-AF65-F5344CB8AC3E}">
        <p14:creationId xmlns:p14="http://schemas.microsoft.com/office/powerpoint/2010/main" val="956746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88640"/>
            <a:ext cx="8229600" cy="706090"/>
          </a:xfrm>
        </p:spPr>
        <p:txBody>
          <a:bodyPr>
            <a:normAutofit fontScale="90000"/>
          </a:bodyPr>
          <a:lstStyle/>
          <a:p>
            <a:r>
              <a:rPr lang="en-GB" b="1" dirty="0"/>
              <a:t>Advocating for change</a:t>
            </a:r>
          </a:p>
        </p:txBody>
      </p:sp>
      <p:sp>
        <p:nvSpPr>
          <p:cNvPr id="3" name="Content Placeholder 2"/>
          <p:cNvSpPr>
            <a:spLocks noGrp="1"/>
          </p:cNvSpPr>
          <p:nvPr>
            <p:ph idx="1"/>
          </p:nvPr>
        </p:nvSpPr>
        <p:spPr>
          <a:xfrm>
            <a:off x="1637714" y="1230509"/>
            <a:ext cx="8972595" cy="2674894"/>
          </a:xfrm>
        </p:spPr>
        <p:txBody>
          <a:bodyPr>
            <a:noAutofit/>
          </a:bodyPr>
          <a:lstStyle/>
          <a:p>
            <a:r>
              <a:rPr lang="en-GB" sz="2400" dirty="0"/>
              <a:t>We have frequently discussed the confusion of terminology when talking of advocacy</a:t>
            </a:r>
          </a:p>
          <a:p>
            <a:r>
              <a:rPr lang="en-GB" sz="2400" dirty="0"/>
              <a:t>For the majority of this degree we have focused on </a:t>
            </a:r>
            <a:r>
              <a:rPr lang="en-GB" sz="2400" u="sng" dirty="0"/>
              <a:t>professional advocacy</a:t>
            </a:r>
            <a:r>
              <a:rPr lang="en-GB" sz="2400" dirty="0"/>
              <a:t> which is a 20</a:t>
            </a:r>
            <a:r>
              <a:rPr lang="en-GB" sz="2400" baseline="30000" dirty="0"/>
              <a:t>th</a:t>
            </a:r>
            <a:r>
              <a:rPr lang="en-GB" sz="2400" dirty="0"/>
              <a:t> century development</a:t>
            </a:r>
          </a:p>
          <a:p>
            <a:r>
              <a:rPr lang="en-GB" sz="2400" dirty="0"/>
              <a:t>However, the concept of advocacy is much older and has been used for many centuries</a:t>
            </a:r>
          </a:p>
          <a:p>
            <a:r>
              <a:rPr lang="en-GB" sz="2400" dirty="0"/>
              <a:t>For example, the role of the </a:t>
            </a:r>
            <a:r>
              <a:rPr lang="en-GB" sz="2400" dirty="0">
                <a:hlinkClick r:id="rId2"/>
              </a:rPr>
              <a:t>Devil’s Advocate </a:t>
            </a:r>
            <a:r>
              <a:rPr lang="en-GB" sz="2400" dirty="0"/>
              <a:t>was part of the Catholic Church for centuries until it was abolished by Pope John Paul II in 1983.</a:t>
            </a:r>
          </a:p>
          <a:p>
            <a:r>
              <a:rPr lang="en-GB" sz="2400" dirty="0"/>
              <a:t>The </a:t>
            </a:r>
            <a:r>
              <a:rPr lang="en-GB" sz="2400" dirty="0">
                <a:hlinkClick r:id="rId3"/>
              </a:rPr>
              <a:t>dictionary definition</a:t>
            </a:r>
            <a:r>
              <a:rPr lang="en-GB" sz="2400" dirty="0">
                <a:hlinkClick r:id="rId4"/>
              </a:rPr>
              <a:t> </a:t>
            </a:r>
            <a:r>
              <a:rPr lang="en-GB" sz="2400" dirty="0"/>
              <a:t>also gives a sense of how long the concept has been around</a:t>
            </a:r>
          </a:p>
          <a:p>
            <a:r>
              <a:rPr lang="en-GB" sz="2400" dirty="0"/>
              <a:t>This is why people can talk of being an </a:t>
            </a:r>
            <a:r>
              <a:rPr lang="en-GB" sz="2400" dirty="0">
                <a:hlinkClick r:id="rId5"/>
              </a:rPr>
              <a:t>advocate for change</a:t>
            </a:r>
            <a:endParaRPr lang="en-GB" sz="2400" dirty="0"/>
          </a:p>
        </p:txBody>
      </p:sp>
      <p:sp>
        <p:nvSpPr>
          <p:cNvPr id="5" name="TextBox 4">
            <a:extLst>
              <a:ext uri="{FF2B5EF4-FFF2-40B4-BE49-F238E27FC236}">
                <a16:creationId xmlns:a16="http://schemas.microsoft.com/office/drawing/2014/main" id="{058402BA-E474-29AE-1CCA-9ECB780ED822}"/>
              </a:ext>
            </a:extLst>
          </p:cNvPr>
          <p:cNvSpPr txBox="1"/>
          <p:nvPr/>
        </p:nvSpPr>
        <p:spPr>
          <a:xfrm>
            <a:off x="1571123" y="764705"/>
            <a:ext cx="8640960" cy="492443"/>
          </a:xfrm>
          <a:prstGeom prst="rect">
            <a:avLst/>
          </a:prstGeom>
          <a:noFill/>
        </p:spPr>
        <p:txBody>
          <a:bodyPr wrap="square" rtlCol="0">
            <a:spAutoFit/>
          </a:bodyPr>
          <a:lstStyle/>
          <a:p>
            <a:r>
              <a:rPr lang="en-GB" sz="2600" b="1" dirty="0"/>
              <a:t>Terminology:</a:t>
            </a:r>
          </a:p>
        </p:txBody>
      </p:sp>
    </p:spTree>
    <p:extLst>
      <p:ext uri="{BB962C8B-B14F-4D97-AF65-F5344CB8AC3E}">
        <p14:creationId xmlns:p14="http://schemas.microsoft.com/office/powerpoint/2010/main" val="3457113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3512" y="29280"/>
            <a:ext cx="8229600" cy="808873"/>
          </a:xfrm>
        </p:spPr>
        <p:txBody>
          <a:bodyPr>
            <a:normAutofit/>
          </a:bodyPr>
          <a:lstStyle/>
          <a:p>
            <a:r>
              <a:rPr lang="en-GB" sz="4000" b="1" dirty="0"/>
              <a:t>Alliances for Change</a:t>
            </a:r>
          </a:p>
        </p:txBody>
      </p:sp>
      <p:sp>
        <p:nvSpPr>
          <p:cNvPr id="3" name="Content Placeholder 2"/>
          <p:cNvSpPr>
            <a:spLocks noGrp="1"/>
          </p:cNvSpPr>
          <p:nvPr>
            <p:ph idx="1"/>
          </p:nvPr>
        </p:nvSpPr>
        <p:spPr>
          <a:xfrm>
            <a:off x="1919536" y="1052737"/>
            <a:ext cx="8229600" cy="4895295"/>
          </a:xfrm>
        </p:spPr>
        <p:txBody>
          <a:bodyPr>
            <a:normAutofit fontScale="92500" lnSpcReduction="10000"/>
          </a:bodyPr>
          <a:lstStyle/>
          <a:p>
            <a:pPr marL="0" indent="0">
              <a:spcBef>
                <a:spcPts val="600"/>
              </a:spcBef>
              <a:spcAft>
                <a:spcPts val="600"/>
              </a:spcAft>
              <a:buNone/>
            </a:pPr>
            <a:r>
              <a:rPr lang="en-GB" sz="2600" dirty="0"/>
              <a:t>Whether working with:</a:t>
            </a:r>
          </a:p>
          <a:p>
            <a:pPr>
              <a:spcBef>
                <a:spcPts val="600"/>
              </a:spcBef>
              <a:spcAft>
                <a:spcPts val="600"/>
              </a:spcAft>
            </a:pPr>
            <a:r>
              <a:rPr lang="en-GB" sz="2600" dirty="0"/>
              <a:t>Informal groups</a:t>
            </a:r>
          </a:p>
          <a:p>
            <a:pPr>
              <a:spcBef>
                <a:spcPts val="600"/>
              </a:spcBef>
              <a:spcAft>
                <a:spcPts val="600"/>
              </a:spcAft>
            </a:pPr>
            <a:r>
              <a:rPr lang="en-GB" sz="2600" dirty="0"/>
              <a:t>Alliances of groups, or</a:t>
            </a:r>
          </a:p>
          <a:p>
            <a:pPr>
              <a:spcBef>
                <a:spcPts val="600"/>
              </a:spcBef>
              <a:spcAft>
                <a:spcPts val="600"/>
              </a:spcAft>
            </a:pPr>
            <a:r>
              <a:rPr lang="en-GB" sz="2600" dirty="0"/>
              <a:t>Formal networks</a:t>
            </a:r>
          </a:p>
          <a:p>
            <a:pPr marL="0" indent="0">
              <a:spcBef>
                <a:spcPts val="600"/>
              </a:spcBef>
              <a:spcAft>
                <a:spcPts val="600"/>
              </a:spcAft>
              <a:buNone/>
            </a:pPr>
            <a:r>
              <a:rPr lang="en-GB" sz="2600" dirty="0"/>
              <a:t>Middleton encourages leaders/professionals to ask the following questions:</a:t>
            </a:r>
          </a:p>
          <a:p>
            <a:pPr>
              <a:spcBef>
                <a:spcPts val="600"/>
              </a:spcBef>
              <a:spcAft>
                <a:spcPts val="600"/>
              </a:spcAft>
            </a:pPr>
            <a:r>
              <a:rPr lang="en-GB" sz="2600" dirty="0"/>
              <a:t>Who carries authority?</a:t>
            </a:r>
          </a:p>
          <a:p>
            <a:pPr>
              <a:spcBef>
                <a:spcPts val="600"/>
              </a:spcBef>
              <a:spcAft>
                <a:spcPts val="600"/>
              </a:spcAft>
            </a:pPr>
            <a:r>
              <a:rPr lang="en-GB" sz="2600" dirty="0"/>
              <a:t>Who leads?</a:t>
            </a:r>
          </a:p>
          <a:p>
            <a:pPr>
              <a:spcBef>
                <a:spcPts val="600"/>
              </a:spcBef>
              <a:spcAft>
                <a:spcPts val="600"/>
              </a:spcAft>
            </a:pPr>
            <a:r>
              <a:rPr lang="en-GB" sz="2600" dirty="0"/>
              <a:t>Who’s personality dominates?</a:t>
            </a:r>
          </a:p>
          <a:p>
            <a:pPr>
              <a:spcBef>
                <a:spcPts val="600"/>
              </a:spcBef>
              <a:spcAft>
                <a:spcPts val="600"/>
              </a:spcAft>
            </a:pPr>
            <a:r>
              <a:rPr lang="en-GB" sz="2600" dirty="0"/>
              <a:t>Who has legitimacy in leadership?</a:t>
            </a:r>
          </a:p>
          <a:p>
            <a:pPr>
              <a:spcBef>
                <a:spcPts val="600"/>
              </a:spcBef>
              <a:spcAft>
                <a:spcPts val="600"/>
              </a:spcAft>
            </a:pPr>
            <a:endParaRPr lang="en-GB" sz="2600" dirty="0"/>
          </a:p>
        </p:txBody>
      </p:sp>
      <p:sp>
        <p:nvSpPr>
          <p:cNvPr id="5" name="TextBox 4">
            <a:extLst>
              <a:ext uri="{FF2B5EF4-FFF2-40B4-BE49-F238E27FC236}">
                <a16:creationId xmlns:a16="http://schemas.microsoft.com/office/drawing/2014/main" id="{2B2148BE-BA6B-3F01-B9E8-B74AFD4294C7}"/>
              </a:ext>
            </a:extLst>
          </p:cNvPr>
          <p:cNvSpPr txBox="1"/>
          <p:nvPr/>
        </p:nvSpPr>
        <p:spPr>
          <a:xfrm>
            <a:off x="5447928" y="6093296"/>
            <a:ext cx="4536504" cy="369332"/>
          </a:xfrm>
          <a:prstGeom prst="rect">
            <a:avLst/>
          </a:prstGeom>
          <a:noFill/>
        </p:spPr>
        <p:txBody>
          <a:bodyPr wrap="square" rtlCol="0">
            <a:spAutoFit/>
          </a:bodyPr>
          <a:lstStyle/>
          <a:p>
            <a:pPr algn="r"/>
            <a:r>
              <a:rPr lang="en-GB" dirty="0"/>
              <a:t>(Middleton, 2007)</a:t>
            </a:r>
          </a:p>
        </p:txBody>
      </p:sp>
    </p:spTree>
    <p:extLst>
      <p:ext uri="{BB962C8B-B14F-4D97-AF65-F5344CB8AC3E}">
        <p14:creationId xmlns:p14="http://schemas.microsoft.com/office/powerpoint/2010/main" val="1156907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88640"/>
            <a:ext cx="8229600" cy="706090"/>
          </a:xfrm>
        </p:spPr>
        <p:txBody>
          <a:bodyPr>
            <a:normAutofit fontScale="90000"/>
          </a:bodyPr>
          <a:lstStyle/>
          <a:p>
            <a:r>
              <a:rPr lang="en-GB" b="1" dirty="0"/>
              <a:t>Advocating for change</a:t>
            </a:r>
          </a:p>
        </p:txBody>
      </p:sp>
      <p:sp>
        <p:nvSpPr>
          <p:cNvPr id="3" name="Content Placeholder 2"/>
          <p:cNvSpPr>
            <a:spLocks noGrp="1"/>
          </p:cNvSpPr>
          <p:nvPr>
            <p:ph idx="1"/>
          </p:nvPr>
        </p:nvSpPr>
        <p:spPr>
          <a:xfrm>
            <a:off x="1981200" y="2092618"/>
            <a:ext cx="8491838" cy="2674894"/>
          </a:xfrm>
        </p:spPr>
        <p:txBody>
          <a:bodyPr>
            <a:noAutofit/>
          </a:bodyPr>
          <a:lstStyle/>
          <a:p>
            <a:r>
              <a:rPr lang="en-GB" sz="2600" dirty="0"/>
              <a:t>A common, agreed, purpose in support of communities, families and individuals</a:t>
            </a:r>
          </a:p>
          <a:p>
            <a:r>
              <a:rPr lang="en-GB" sz="2600" dirty="0"/>
              <a:t>A sense of focus on the change needed</a:t>
            </a:r>
          </a:p>
          <a:p>
            <a:r>
              <a:rPr lang="en-GB" sz="2600" dirty="0"/>
              <a:t>A sense of knowledge/experience based ‘authority’</a:t>
            </a:r>
          </a:p>
          <a:p>
            <a:r>
              <a:rPr lang="en-GB" sz="2600" dirty="0"/>
              <a:t>A mandate from both individuals and organisations</a:t>
            </a:r>
          </a:p>
        </p:txBody>
      </p:sp>
      <p:sp>
        <p:nvSpPr>
          <p:cNvPr id="5" name="TextBox 4">
            <a:extLst>
              <a:ext uri="{FF2B5EF4-FFF2-40B4-BE49-F238E27FC236}">
                <a16:creationId xmlns:a16="http://schemas.microsoft.com/office/drawing/2014/main" id="{058402BA-E474-29AE-1CCA-9ECB780ED822}"/>
              </a:ext>
            </a:extLst>
          </p:cNvPr>
          <p:cNvSpPr txBox="1"/>
          <p:nvPr/>
        </p:nvSpPr>
        <p:spPr>
          <a:xfrm>
            <a:off x="1703512" y="1070914"/>
            <a:ext cx="8640960" cy="892552"/>
          </a:xfrm>
          <a:prstGeom prst="rect">
            <a:avLst/>
          </a:prstGeom>
          <a:noFill/>
        </p:spPr>
        <p:txBody>
          <a:bodyPr wrap="square" rtlCol="0">
            <a:spAutoFit/>
          </a:bodyPr>
          <a:lstStyle/>
          <a:p>
            <a:r>
              <a:rPr lang="en-GB" sz="2600" b="1" dirty="0"/>
              <a:t>Middleton argues that advocating for change involves working with:</a:t>
            </a:r>
          </a:p>
        </p:txBody>
      </p:sp>
      <p:sp>
        <p:nvSpPr>
          <p:cNvPr id="6" name="TextBox 5">
            <a:extLst>
              <a:ext uri="{FF2B5EF4-FFF2-40B4-BE49-F238E27FC236}">
                <a16:creationId xmlns:a16="http://schemas.microsoft.com/office/drawing/2014/main" id="{104749BF-38DC-265C-C392-75D75F42A2B1}"/>
              </a:ext>
            </a:extLst>
          </p:cNvPr>
          <p:cNvSpPr txBox="1"/>
          <p:nvPr/>
        </p:nvSpPr>
        <p:spPr>
          <a:xfrm>
            <a:off x="2387588" y="4941169"/>
            <a:ext cx="6300700" cy="461665"/>
          </a:xfrm>
          <a:prstGeom prst="rect">
            <a:avLst/>
          </a:prstGeom>
          <a:noFill/>
        </p:spPr>
        <p:txBody>
          <a:bodyPr wrap="square" rtlCol="0">
            <a:spAutoFit/>
          </a:bodyPr>
          <a:lstStyle/>
          <a:p>
            <a:r>
              <a:rPr lang="en-GB" sz="2400" b="1" dirty="0"/>
              <a:t>What do you think is meant by ‘authority’ here?</a:t>
            </a:r>
          </a:p>
        </p:txBody>
      </p:sp>
      <p:sp>
        <p:nvSpPr>
          <p:cNvPr id="4" name="TextBox 3">
            <a:extLst>
              <a:ext uri="{FF2B5EF4-FFF2-40B4-BE49-F238E27FC236}">
                <a16:creationId xmlns:a16="http://schemas.microsoft.com/office/drawing/2014/main" id="{17C56C9C-9118-E671-7751-30E3955DE45E}"/>
              </a:ext>
            </a:extLst>
          </p:cNvPr>
          <p:cNvSpPr txBox="1"/>
          <p:nvPr/>
        </p:nvSpPr>
        <p:spPr>
          <a:xfrm>
            <a:off x="5689074" y="4443926"/>
            <a:ext cx="4536504" cy="369332"/>
          </a:xfrm>
          <a:prstGeom prst="rect">
            <a:avLst/>
          </a:prstGeom>
          <a:noFill/>
        </p:spPr>
        <p:txBody>
          <a:bodyPr wrap="square" rtlCol="0">
            <a:spAutoFit/>
          </a:bodyPr>
          <a:lstStyle/>
          <a:p>
            <a:pPr algn="r"/>
            <a:r>
              <a:rPr lang="en-GB" dirty="0"/>
              <a:t>(Middleton, 2007)</a:t>
            </a:r>
          </a:p>
        </p:txBody>
      </p:sp>
      <p:pic>
        <p:nvPicPr>
          <p:cNvPr id="8" name="Picture 7" descr="Icon&#10;&#10;Description automatically generated">
            <a:extLst>
              <a:ext uri="{FF2B5EF4-FFF2-40B4-BE49-F238E27FC236}">
                <a16:creationId xmlns:a16="http://schemas.microsoft.com/office/drawing/2014/main" id="{EF2079F0-A4A4-D7A8-7098-40DA23F1DA0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88289" y="4987336"/>
            <a:ext cx="369333" cy="369333"/>
          </a:xfrm>
          <a:prstGeom prst="rect">
            <a:avLst/>
          </a:prstGeom>
        </p:spPr>
      </p:pic>
      <p:sp>
        <p:nvSpPr>
          <p:cNvPr id="9" name="TextBox 8">
            <a:extLst>
              <a:ext uri="{FF2B5EF4-FFF2-40B4-BE49-F238E27FC236}">
                <a16:creationId xmlns:a16="http://schemas.microsoft.com/office/drawing/2014/main" id="{7C827DE8-D4D1-987A-556F-1E2940C6D42E}"/>
              </a:ext>
            </a:extLst>
          </p:cNvPr>
          <p:cNvSpPr txBox="1"/>
          <p:nvPr/>
        </p:nvSpPr>
        <p:spPr>
          <a:xfrm>
            <a:off x="1775520" y="5402834"/>
            <a:ext cx="8640960" cy="646331"/>
          </a:xfrm>
          <a:prstGeom prst="rect">
            <a:avLst/>
          </a:prstGeom>
          <a:noFill/>
        </p:spPr>
        <p:txBody>
          <a:bodyPr wrap="square" rtlCol="0">
            <a:spAutoFit/>
          </a:bodyPr>
          <a:lstStyle/>
          <a:p>
            <a:r>
              <a:rPr lang="en-GB" i="1" dirty="0"/>
              <a:t>In this context it can be taken to mean ‘power to influence or command thought, opinion, or </a:t>
            </a:r>
            <a:r>
              <a:rPr lang="en-GB" i="1" dirty="0" err="1"/>
              <a:t>behavior</a:t>
            </a:r>
            <a:r>
              <a:rPr lang="en-GB" i="1" dirty="0"/>
              <a:t>’ </a:t>
            </a:r>
            <a:r>
              <a:rPr lang="en-GB" dirty="0"/>
              <a:t>(Merriam-Webster, 2023)</a:t>
            </a:r>
          </a:p>
        </p:txBody>
      </p:sp>
    </p:spTree>
    <p:extLst>
      <p:ext uri="{BB962C8B-B14F-4D97-AF65-F5344CB8AC3E}">
        <p14:creationId xmlns:p14="http://schemas.microsoft.com/office/powerpoint/2010/main" val="694335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P spid="4"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188640"/>
            <a:ext cx="8229600" cy="706090"/>
          </a:xfrm>
        </p:spPr>
        <p:txBody>
          <a:bodyPr>
            <a:normAutofit/>
          </a:bodyPr>
          <a:lstStyle/>
          <a:p>
            <a:r>
              <a:rPr lang="en-GB" sz="4000" b="1" dirty="0"/>
              <a:t>“Natural” Authority?</a:t>
            </a:r>
          </a:p>
        </p:txBody>
      </p:sp>
      <p:sp>
        <p:nvSpPr>
          <p:cNvPr id="3" name="Content Placeholder 2"/>
          <p:cNvSpPr>
            <a:spLocks noGrp="1"/>
          </p:cNvSpPr>
          <p:nvPr>
            <p:ph idx="1"/>
          </p:nvPr>
        </p:nvSpPr>
        <p:spPr>
          <a:xfrm>
            <a:off x="2135560" y="2492896"/>
            <a:ext cx="8229600" cy="2582504"/>
          </a:xfrm>
        </p:spPr>
        <p:txBody>
          <a:bodyPr>
            <a:normAutofit/>
          </a:bodyPr>
          <a:lstStyle/>
          <a:p>
            <a:r>
              <a:rPr lang="en-GB" sz="2800" dirty="0"/>
              <a:t>Should we recognise boundaries?  </a:t>
            </a:r>
          </a:p>
          <a:p>
            <a:r>
              <a:rPr lang="en-GB" sz="2800" dirty="0"/>
              <a:t>That is, should we work in Silos?</a:t>
            </a:r>
          </a:p>
          <a:p>
            <a:r>
              <a:rPr lang="en-GB" sz="2800" dirty="0"/>
              <a:t>Or, those vertical management systems that retain us</a:t>
            </a:r>
          </a:p>
          <a:p>
            <a:r>
              <a:rPr lang="en-GB" sz="2800" dirty="0"/>
              <a:t>What happens when we move out of our Circle of authority?</a:t>
            </a:r>
          </a:p>
        </p:txBody>
      </p:sp>
      <p:sp>
        <p:nvSpPr>
          <p:cNvPr id="5" name="TextBox 4">
            <a:extLst>
              <a:ext uri="{FF2B5EF4-FFF2-40B4-BE49-F238E27FC236}">
                <a16:creationId xmlns:a16="http://schemas.microsoft.com/office/drawing/2014/main" id="{158088D5-B619-7B84-46B5-B0A6169AA89A}"/>
              </a:ext>
            </a:extLst>
          </p:cNvPr>
          <p:cNvSpPr txBox="1"/>
          <p:nvPr/>
        </p:nvSpPr>
        <p:spPr>
          <a:xfrm>
            <a:off x="1847528" y="980728"/>
            <a:ext cx="8568952" cy="1292662"/>
          </a:xfrm>
          <a:prstGeom prst="rect">
            <a:avLst/>
          </a:prstGeom>
          <a:noFill/>
        </p:spPr>
        <p:txBody>
          <a:bodyPr wrap="square" rtlCol="0">
            <a:spAutoFit/>
          </a:bodyPr>
          <a:lstStyle/>
          <a:p>
            <a:r>
              <a:rPr lang="en-GB" sz="2600" dirty="0"/>
              <a:t>Bearing in mind our working definition of authority as </a:t>
            </a:r>
            <a:r>
              <a:rPr lang="en-GB" sz="2600" i="1" dirty="0"/>
              <a:t>‘power to influence or command thought, opinion, or </a:t>
            </a:r>
            <a:r>
              <a:rPr lang="en-GB" sz="2600" i="1" dirty="0" err="1"/>
              <a:t>behavior</a:t>
            </a:r>
            <a:r>
              <a:rPr lang="en-GB" sz="2600" i="1" dirty="0"/>
              <a:t>’ </a:t>
            </a:r>
            <a:r>
              <a:rPr lang="en-GB" sz="2600" dirty="0"/>
              <a:t>we can now ask the following questions:</a:t>
            </a:r>
          </a:p>
        </p:txBody>
      </p:sp>
      <p:sp>
        <p:nvSpPr>
          <p:cNvPr id="6" name="TextBox 5">
            <a:extLst>
              <a:ext uri="{FF2B5EF4-FFF2-40B4-BE49-F238E27FC236}">
                <a16:creationId xmlns:a16="http://schemas.microsoft.com/office/drawing/2014/main" id="{3B96F825-78D5-2E8C-DB78-087DA29BFDAE}"/>
              </a:ext>
            </a:extLst>
          </p:cNvPr>
          <p:cNvSpPr txBox="1"/>
          <p:nvPr/>
        </p:nvSpPr>
        <p:spPr>
          <a:xfrm>
            <a:off x="2014939" y="5157191"/>
            <a:ext cx="7668344" cy="461665"/>
          </a:xfrm>
          <a:prstGeom prst="rect">
            <a:avLst/>
          </a:prstGeom>
          <a:noFill/>
        </p:spPr>
        <p:txBody>
          <a:bodyPr wrap="square" rtlCol="0">
            <a:spAutoFit/>
          </a:bodyPr>
          <a:lstStyle/>
          <a:p>
            <a:r>
              <a:rPr lang="en-GB" sz="2400" b="1" dirty="0"/>
              <a:t>Are you familiar with the concept of a circle of authority?</a:t>
            </a:r>
          </a:p>
        </p:txBody>
      </p:sp>
      <p:pic>
        <p:nvPicPr>
          <p:cNvPr id="7" name="Picture 6" descr="Icon&#10;&#10;Description automatically generated">
            <a:extLst>
              <a:ext uri="{FF2B5EF4-FFF2-40B4-BE49-F238E27FC236}">
                <a16:creationId xmlns:a16="http://schemas.microsoft.com/office/drawing/2014/main" id="{0387E07D-4437-D1FE-C4D1-D734329FB99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80377" y="5203358"/>
            <a:ext cx="369333" cy="369333"/>
          </a:xfrm>
          <a:prstGeom prst="rect">
            <a:avLst/>
          </a:prstGeom>
        </p:spPr>
      </p:pic>
    </p:spTree>
    <p:extLst>
      <p:ext uri="{BB962C8B-B14F-4D97-AF65-F5344CB8AC3E}">
        <p14:creationId xmlns:p14="http://schemas.microsoft.com/office/powerpoint/2010/main" val="2134016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188640"/>
            <a:ext cx="8229600" cy="706090"/>
          </a:xfrm>
        </p:spPr>
        <p:txBody>
          <a:bodyPr>
            <a:normAutofit/>
          </a:bodyPr>
          <a:lstStyle/>
          <a:p>
            <a:r>
              <a:rPr lang="en-GB" sz="4000" b="1" dirty="0"/>
              <a:t>Circles of Authority</a:t>
            </a:r>
          </a:p>
        </p:txBody>
      </p:sp>
      <p:sp>
        <p:nvSpPr>
          <p:cNvPr id="5" name="TextBox 4">
            <a:extLst>
              <a:ext uri="{FF2B5EF4-FFF2-40B4-BE49-F238E27FC236}">
                <a16:creationId xmlns:a16="http://schemas.microsoft.com/office/drawing/2014/main" id="{158088D5-B619-7B84-46B5-B0A6169AA89A}"/>
              </a:ext>
            </a:extLst>
          </p:cNvPr>
          <p:cNvSpPr txBox="1"/>
          <p:nvPr/>
        </p:nvSpPr>
        <p:spPr>
          <a:xfrm>
            <a:off x="1847528" y="980729"/>
            <a:ext cx="8568952" cy="492443"/>
          </a:xfrm>
          <a:prstGeom prst="rect">
            <a:avLst/>
          </a:prstGeom>
          <a:noFill/>
        </p:spPr>
        <p:txBody>
          <a:bodyPr wrap="square" rtlCol="0">
            <a:spAutoFit/>
          </a:bodyPr>
          <a:lstStyle/>
          <a:p>
            <a:r>
              <a:rPr lang="en-GB" sz="2600" dirty="0"/>
              <a:t>Middleton defines circles of authority for a ‘leader’ as follows:</a:t>
            </a:r>
          </a:p>
        </p:txBody>
      </p:sp>
      <p:graphicFrame>
        <p:nvGraphicFramePr>
          <p:cNvPr id="15" name="Diagram 14">
            <a:extLst>
              <a:ext uri="{FF2B5EF4-FFF2-40B4-BE49-F238E27FC236}">
                <a16:creationId xmlns:a16="http://schemas.microsoft.com/office/drawing/2014/main" id="{1D076E37-8E30-CEA1-2FEE-4687789A8A4A}"/>
              </a:ext>
            </a:extLst>
          </p:cNvPr>
          <p:cNvGraphicFramePr/>
          <p:nvPr>
            <p:extLst>
              <p:ext uri="{D42A27DB-BD31-4B8C-83A1-F6EECF244321}">
                <p14:modId xmlns:p14="http://schemas.microsoft.com/office/powerpoint/2010/main" val="3533978591"/>
              </p:ext>
            </p:extLst>
          </p:nvPr>
        </p:nvGraphicFramePr>
        <p:xfrm>
          <a:off x="911424" y="1850369"/>
          <a:ext cx="5591944" cy="37759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 name="TextBox 15">
            <a:extLst>
              <a:ext uri="{FF2B5EF4-FFF2-40B4-BE49-F238E27FC236}">
                <a16:creationId xmlns:a16="http://schemas.microsoft.com/office/drawing/2014/main" id="{70139265-059D-FEE1-B745-8E8F03498F14}"/>
              </a:ext>
            </a:extLst>
          </p:cNvPr>
          <p:cNvSpPr txBox="1"/>
          <p:nvPr/>
        </p:nvSpPr>
        <p:spPr>
          <a:xfrm>
            <a:off x="5951984" y="2060971"/>
            <a:ext cx="4303762" cy="3354765"/>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400" dirty="0"/>
              <a:t>The inner circle are those in the ‘leader’s’ immediate circle/department</a:t>
            </a:r>
          </a:p>
          <a:p>
            <a:pPr marL="285750" indent="-285750">
              <a:spcBef>
                <a:spcPts val="600"/>
              </a:spcBef>
              <a:spcAft>
                <a:spcPts val="600"/>
              </a:spcAft>
              <a:buFont typeface="Arial" panose="020B0604020202020204" pitchFamily="34" charset="0"/>
              <a:buChar char="•"/>
            </a:pPr>
            <a:r>
              <a:rPr lang="en-GB" sz="2400" dirty="0"/>
              <a:t>The first outer circle is the ‘leader’s’ organisation as a whole</a:t>
            </a:r>
          </a:p>
          <a:p>
            <a:pPr marL="285750" indent="-285750">
              <a:spcBef>
                <a:spcPts val="600"/>
              </a:spcBef>
              <a:spcAft>
                <a:spcPts val="600"/>
              </a:spcAft>
              <a:buFont typeface="Arial" panose="020B0604020202020204" pitchFamily="34" charset="0"/>
              <a:buChar char="•"/>
            </a:pPr>
            <a:r>
              <a:rPr lang="en-GB" sz="2400" dirty="0"/>
              <a:t>The second outer circle can be seen as society as a whole</a:t>
            </a:r>
          </a:p>
        </p:txBody>
      </p:sp>
      <p:sp>
        <p:nvSpPr>
          <p:cNvPr id="17" name="TextBox 16">
            <a:extLst>
              <a:ext uri="{FF2B5EF4-FFF2-40B4-BE49-F238E27FC236}">
                <a16:creationId xmlns:a16="http://schemas.microsoft.com/office/drawing/2014/main" id="{24787097-F975-5B51-D45E-CE73DA622B7E}"/>
              </a:ext>
            </a:extLst>
          </p:cNvPr>
          <p:cNvSpPr txBox="1"/>
          <p:nvPr/>
        </p:nvSpPr>
        <p:spPr>
          <a:xfrm>
            <a:off x="5432314" y="5578699"/>
            <a:ext cx="4536504" cy="369332"/>
          </a:xfrm>
          <a:prstGeom prst="rect">
            <a:avLst/>
          </a:prstGeom>
          <a:noFill/>
        </p:spPr>
        <p:txBody>
          <a:bodyPr wrap="square" rtlCol="0">
            <a:spAutoFit/>
          </a:bodyPr>
          <a:lstStyle/>
          <a:p>
            <a:pPr algn="r"/>
            <a:r>
              <a:rPr lang="en-GB" dirty="0"/>
              <a:t>(Middleton, 2007, pp. 4-6)</a:t>
            </a:r>
          </a:p>
        </p:txBody>
      </p:sp>
    </p:spTree>
    <p:extLst>
      <p:ext uri="{BB962C8B-B14F-4D97-AF65-F5344CB8AC3E}">
        <p14:creationId xmlns:p14="http://schemas.microsoft.com/office/powerpoint/2010/main" val="2933641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graphicEl>
                                              <a:dgm id="{5B68648D-91A2-434B-9BA7-8033A6D1205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graphicEl>
                                              <a:dgm id="{BBF3302C-F76C-4964-A92C-B3D0E7FD44CA}"/>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graphicEl>
                                              <a:dgm id="{2140833F-8DE3-4FBF-8CF8-5ABA4BECE180}"/>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xEl>
                                              <p:pRg st="2" end="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Graphic spid="15" grpId="0" uiExpand="1">
        <p:bldSub>
          <a:bldDgm bld="one" rev="1"/>
        </p:bldSub>
      </p:bldGraphic>
      <p:bldP spid="16" grpId="0" build="p"/>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7528" y="160544"/>
            <a:ext cx="8229600" cy="778098"/>
          </a:xfrm>
        </p:spPr>
        <p:txBody>
          <a:bodyPr>
            <a:normAutofit/>
          </a:bodyPr>
          <a:lstStyle/>
          <a:p>
            <a:r>
              <a:rPr lang="en-GB" sz="4000" b="1" dirty="0"/>
              <a:t>Inner Circle Leaders</a:t>
            </a:r>
          </a:p>
        </p:txBody>
      </p:sp>
      <p:sp>
        <p:nvSpPr>
          <p:cNvPr id="3" name="Content Placeholder 2"/>
          <p:cNvSpPr>
            <a:spLocks noGrp="1"/>
          </p:cNvSpPr>
          <p:nvPr>
            <p:ph idx="1"/>
          </p:nvPr>
        </p:nvSpPr>
        <p:spPr>
          <a:xfrm>
            <a:off x="1919536" y="1052737"/>
            <a:ext cx="8458393" cy="2961013"/>
          </a:xfrm>
        </p:spPr>
        <p:txBody>
          <a:bodyPr>
            <a:noAutofit/>
          </a:bodyPr>
          <a:lstStyle/>
          <a:p>
            <a:r>
              <a:rPr lang="en-GB" sz="2400" dirty="0"/>
              <a:t>Are Leaders with legitimate authority</a:t>
            </a:r>
          </a:p>
          <a:p>
            <a:pPr lvl="1"/>
            <a:r>
              <a:rPr lang="en-GB" sz="2400" dirty="0"/>
              <a:t>They are in control</a:t>
            </a:r>
          </a:p>
          <a:p>
            <a:pPr lvl="1"/>
            <a:r>
              <a:rPr lang="en-GB" sz="2400" dirty="0"/>
              <a:t>Can use that control to a greater or lesser extent</a:t>
            </a:r>
          </a:p>
          <a:p>
            <a:pPr lvl="1"/>
            <a:r>
              <a:rPr lang="en-GB" sz="2400" dirty="0"/>
              <a:t>People follow them</a:t>
            </a:r>
          </a:p>
          <a:p>
            <a:r>
              <a:rPr lang="en-GB" sz="2400" dirty="0"/>
              <a:t>They operate within their ‘Circle of Authority’</a:t>
            </a:r>
          </a:p>
          <a:p>
            <a:r>
              <a:rPr lang="en-GB" sz="2400" dirty="0"/>
              <a:t>Their boundaries coterminous with their budgets</a:t>
            </a:r>
          </a:p>
          <a:p>
            <a:r>
              <a:rPr lang="en-GB" sz="2400" dirty="0"/>
              <a:t>Example: a department</a:t>
            </a:r>
          </a:p>
          <a:p>
            <a:r>
              <a:rPr lang="en-GB" sz="2400" dirty="0"/>
              <a:t>Recognition for work done in this space</a:t>
            </a:r>
          </a:p>
          <a:p>
            <a:r>
              <a:rPr lang="en-GB" sz="2400" dirty="0"/>
              <a:t>Training for the leader often focuses on being more effective in their circle</a:t>
            </a:r>
          </a:p>
          <a:p>
            <a:endParaRPr lang="en-GB" sz="2400" dirty="0"/>
          </a:p>
        </p:txBody>
      </p:sp>
      <p:sp>
        <p:nvSpPr>
          <p:cNvPr id="4" name="Rectangle 3"/>
          <p:cNvSpPr/>
          <p:nvPr/>
        </p:nvSpPr>
        <p:spPr>
          <a:xfrm>
            <a:off x="7608169" y="5432417"/>
            <a:ext cx="2769761" cy="400110"/>
          </a:xfrm>
          <a:prstGeom prst="rect">
            <a:avLst/>
          </a:prstGeom>
        </p:spPr>
        <p:txBody>
          <a:bodyPr wrap="square">
            <a:spAutoFit/>
          </a:bodyPr>
          <a:lstStyle/>
          <a:p>
            <a:pPr lvl="0" algn="r"/>
            <a:r>
              <a:rPr lang="en-GB" sz="2000" dirty="0"/>
              <a:t>(Middleton, 2007)</a:t>
            </a:r>
          </a:p>
        </p:txBody>
      </p:sp>
    </p:spTree>
    <p:extLst>
      <p:ext uri="{BB962C8B-B14F-4D97-AF65-F5344CB8AC3E}">
        <p14:creationId xmlns:p14="http://schemas.microsoft.com/office/powerpoint/2010/main" val="2622924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7528" y="188640"/>
            <a:ext cx="8229600" cy="706090"/>
          </a:xfrm>
        </p:spPr>
        <p:txBody>
          <a:bodyPr>
            <a:normAutofit/>
          </a:bodyPr>
          <a:lstStyle/>
          <a:p>
            <a:r>
              <a:rPr lang="en-GB" sz="4000" b="1" dirty="0"/>
              <a:t>Outer Circle Leaders</a:t>
            </a:r>
          </a:p>
        </p:txBody>
      </p:sp>
      <p:sp>
        <p:nvSpPr>
          <p:cNvPr id="3" name="Content Placeholder 2"/>
          <p:cNvSpPr>
            <a:spLocks noGrp="1"/>
          </p:cNvSpPr>
          <p:nvPr>
            <p:ph idx="1"/>
          </p:nvPr>
        </p:nvSpPr>
        <p:spPr>
          <a:xfrm>
            <a:off x="1847528" y="980729"/>
            <a:ext cx="8229600" cy="4525963"/>
          </a:xfrm>
        </p:spPr>
        <p:txBody>
          <a:bodyPr>
            <a:normAutofit lnSpcReduction="10000"/>
          </a:bodyPr>
          <a:lstStyle/>
          <a:p>
            <a:r>
              <a:rPr lang="en-GB" sz="2400" dirty="0"/>
              <a:t>Their power usually derived from a position of legitimate authority by:</a:t>
            </a:r>
          </a:p>
          <a:p>
            <a:pPr lvl="1"/>
            <a:r>
              <a:rPr lang="en-GB" sz="2400" dirty="0"/>
              <a:t>Power of personality</a:t>
            </a:r>
          </a:p>
          <a:p>
            <a:pPr lvl="1"/>
            <a:r>
              <a:rPr lang="en-GB" sz="2400" dirty="0"/>
              <a:t>Knowledge</a:t>
            </a:r>
          </a:p>
          <a:p>
            <a:pPr lvl="1"/>
            <a:r>
              <a:rPr lang="en-GB" sz="2400" dirty="0"/>
              <a:t>Expertise</a:t>
            </a:r>
          </a:p>
          <a:p>
            <a:pPr lvl="1"/>
            <a:r>
              <a:rPr lang="en-GB" sz="2400" dirty="0"/>
              <a:t>Experience</a:t>
            </a:r>
          </a:p>
          <a:p>
            <a:r>
              <a:rPr lang="en-GB" sz="2400" dirty="0"/>
              <a:t>Because outer circle leaders cannot directly control those they are talking to the have to influence and persuade</a:t>
            </a:r>
          </a:p>
          <a:p>
            <a:r>
              <a:rPr lang="en-GB" sz="2400" dirty="0"/>
              <a:t>“If your project is worthwhile and the environment is fundamentally reasonable, you will get a good hearing, as long as you behave professionally and allow others to disagree” (Middleton, 2007, p.32)</a:t>
            </a:r>
          </a:p>
          <a:p>
            <a:endParaRPr lang="en-GB" sz="2400" dirty="0"/>
          </a:p>
        </p:txBody>
      </p:sp>
      <p:sp>
        <p:nvSpPr>
          <p:cNvPr id="4" name="Rectangle 3"/>
          <p:cNvSpPr/>
          <p:nvPr/>
        </p:nvSpPr>
        <p:spPr>
          <a:xfrm>
            <a:off x="7032104" y="6021288"/>
            <a:ext cx="3168858" cy="400110"/>
          </a:xfrm>
          <a:prstGeom prst="rect">
            <a:avLst/>
          </a:prstGeom>
        </p:spPr>
        <p:txBody>
          <a:bodyPr wrap="square">
            <a:spAutoFit/>
          </a:bodyPr>
          <a:lstStyle/>
          <a:p>
            <a:pPr lvl="0" algn="r"/>
            <a:r>
              <a:rPr lang="en-GB" sz="2000" dirty="0"/>
              <a:t>(Middleton, 2007)</a:t>
            </a:r>
          </a:p>
        </p:txBody>
      </p:sp>
    </p:spTree>
    <p:extLst>
      <p:ext uri="{BB962C8B-B14F-4D97-AF65-F5344CB8AC3E}">
        <p14:creationId xmlns:p14="http://schemas.microsoft.com/office/powerpoint/2010/main" val="3650554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188640"/>
            <a:ext cx="8229600" cy="706090"/>
          </a:xfrm>
        </p:spPr>
        <p:txBody>
          <a:bodyPr>
            <a:normAutofit/>
          </a:bodyPr>
          <a:lstStyle/>
          <a:p>
            <a:r>
              <a:rPr lang="en-GB" sz="4000" b="1" dirty="0"/>
              <a:t>Circles of Authority</a:t>
            </a:r>
          </a:p>
        </p:txBody>
      </p:sp>
      <p:sp>
        <p:nvSpPr>
          <p:cNvPr id="5" name="TextBox 4">
            <a:extLst>
              <a:ext uri="{FF2B5EF4-FFF2-40B4-BE49-F238E27FC236}">
                <a16:creationId xmlns:a16="http://schemas.microsoft.com/office/drawing/2014/main" id="{158088D5-B619-7B84-46B5-B0A6169AA89A}"/>
              </a:ext>
            </a:extLst>
          </p:cNvPr>
          <p:cNvSpPr txBox="1"/>
          <p:nvPr/>
        </p:nvSpPr>
        <p:spPr>
          <a:xfrm>
            <a:off x="1703512" y="1052736"/>
            <a:ext cx="8568952" cy="4862870"/>
          </a:xfrm>
          <a:prstGeom prst="rect">
            <a:avLst/>
          </a:prstGeom>
          <a:noFill/>
        </p:spPr>
        <p:txBody>
          <a:bodyPr wrap="square" rtlCol="0">
            <a:spAutoFit/>
          </a:bodyPr>
          <a:lstStyle/>
          <a:p>
            <a:pPr marL="457200" indent="-457200">
              <a:spcBef>
                <a:spcPts val="600"/>
              </a:spcBef>
              <a:spcAft>
                <a:spcPts val="600"/>
              </a:spcAft>
              <a:buFont typeface="Arial" panose="020B0604020202020204" pitchFamily="34" charset="0"/>
              <a:buChar char="•"/>
            </a:pPr>
            <a:r>
              <a:rPr lang="en-GB" sz="2800" dirty="0"/>
              <a:t>Middleton sees that the leader is </a:t>
            </a:r>
            <a:r>
              <a:rPr lang="en-GB" sz="2800" b="1" dirty="0"/>
              <a:t>in authority</a:t>
            </a:r>
            <a:r>
              <a:rPr lang="en-GB" sz="2800" dirty="0"/>
              <a:t> over those in the inner circle because their role gives them power as a professional or line manager</a:t>
            </a:r>
          </a:p>
          <a:p>
            <a:pPr marL="457200" indent="-457200">
              <a:spcBef>
                <a:spcPts val="600"/>
              </a:spcBef>
              <a:spcAft>
                <a:spcPts val="600"/>
              </a:spcAft>
              <a:buFont typeface="Arial" panose="020B0604020202020204" pitchFamily="34" charset="0"/>
              <a:buChar char="•"/>
            </a:pPr>
            <a:r>
              <a:rPr lang="en-GB" sz="2800" dirty="0"/>
              <a:t> In terms of the first and second circles, Middleton argues that the leader is </a:t>
            </a:r>
            <a:r>
              <a:rPr lang="en-GB" sz="2800" b="1" dirty="0"/>
              <a:t>beyond authority</a:t>
            </a:r>
            <a:r>
              <a:rPr lang="en-GB" sz="2800" dirty="0"/>
              <a:t>, in that they need to exercise power in a different way</a:t>
            </a:r>
          </a:p>
          <a:p>
            <a:pPr marL="457200" indent="-457200">
              <a:spcBef>
                <a:spcPts val="600"/>
              </a:spcBef>
              <a:spcAft>
                <a:spcPts val="600"/>
              </a:spcAft>
              <a:buFont typeface="Arial" panose="020B0604020202020204" pitchFamily="34" charset="0"/>
              <a:buChar char="•"/>
            </a:pPr>
            <a:r>
              <a:rPr lang="en-GB" sz="2800" dirty="0"/>
              <a:t>We will look at Middleton’s views on power later in this Theme.</a:t>
            </a:r>
          </a:p>
          <a:p>
            <a:pPr marL="457200" indent="-457200">
              <a:spcBef>
                <a:spcPts val="600"/>
              </a:spcBef>
              <a:spcAft>
                <a:spcPts val="600"/>
              </a:spcAft>
              <a:buFont typeface="Arial" panose="020B0604020202020204" pitchFamily="34" charset="0"/>
              <a:buChar char="•"/>
            </a:pPr>
            <a:r>
              <a:rPr lang="en-GB" sz="2800" dirty="0"/>
              <a:t>But for now we will apply this theory to the field of advocacy</a:t>
            </a:r>
          </a:p>
        </p:txBody>
      </p:sp>
      <p:sp>
        <p:nvSpPr>
          <p:cNvPr id="17" name="TextBox 16">
            <a:extLst>
              <a:ext uri="{FF2B5EF4-FFF2-40B4-BE49-F238E27FC236}">
                <a16:creationId xmlns:a16="http://schemas.microsoft.com/office/drawing/2014/main" id="{24787097-F975-5B51-D45E-CE73DA622B7E}"/>
              </a:ext>
            </a:extLst>
          </p:cNvPr>
          <p:cNvSpPr txBox="1"/>
          <p:nvPr/>
        </p:nvSpPr>
        <p:spPr>
          <a:xfrm>
            <a:off x="5447928" y="5949280"/>
            <a:ext cx="4536504" cy="369332"/>
          </a:xfrm>
          <a:prstGeom prst="rect">
            <a:avLst/>
          </a:prstGeom>
          <a:noFill/>
        </p:spPr>
        <p:txBody>
          <a:bodyPr wrap="square" rtlCol="0">
            <a:spAutoFit/>
          </a:bodyPr>
          <a:lstStyle/>
          <a:p>
            <a:pPr algn="r"/>
            <a:r>
              <a:rPr lang="en-GB" dirty="0"/>
              <a:t>(Middleton, 2007)</a:t>
            </a:r>
          </a:p>
        </p:txBody>
      </p:sp>
    </p:spTree>
    <p:extLst>
      <p:ext uri="{BB962C8B-B14F-4D97-AF65-F5344CB8AC3E}">
        <p14:creationId xmlns:p14="http://schemas.microsoft.com/office/powerpoint/2010/main" val="217528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188640"/>
            <a:ext cx="8229600" cy="706090"/>
          </a:xfrm>
        </p:spPr>
        <p:txBody>
          <a:bodyPr>
            <a:normAutofit/>
          </a:bodyPr>
          <a:lstStyle/>
          <a:p>
            <a:r>
              <a:rPr lang="en-GB" sz="4000" b="1" dirty="0"/>
              <a:t>Circles of Authority – The tension</a:t>
            </a:r>
          </a:p>
        </p:txBody>
      </p:sp>
      <p:sp>
        <p:nvSpPr>
          <p:cNvPr id="5" name="TextBox 4">
            <a:extLst>
              <a:ext uri="{FF2B5EF4-FFF2-40B4-BE49-F238E27FC236}">
                <a16:creationId xmlns:a16="http://schemas.microsoft.com/office/drawing/2014/main" id="{158088D5-B619-7B84-46B5-B0A6169AA89A}"/>
              </a:ext>
            </a:extLst>
          </p:cNvPr>
          <p:cNvSpPr txBox="1"/>
          <p:nvPr/>
        </p:nvSpPr>
        <p:spPr>
          <a:xfrm>
            <a:off x="1847528" y="980729"/>
            <a:ext cx="8568952" cy="492443"/>
          </a:xfrm>
          <a:prstGeom prst="rect">
            <a:avLst/>
          </a:prstGeom>
          <a:noFill/>
        </p:spPr>
        <p:txBody>
          <a:bodyPr wrap="square" rtlCol="0">
            <a:spAutoFit/>
          </a:bodyPr>
          <a:lstStyle/>
          <a:p>
            <a:r>
              <a:rPr lang="en-GB" sz="2600" dirty="0"/>
              <a:t>However, for the advocate there is an added complexity:</a:t>
            </a:r>
          </a:p>
        </p:txBody>
      </p:sp>
      <p:graphicFrame>
        <p:nvGraphicFramePr>
          <p:cNvPr id="15" name="Diagram 14">
            <a:extLst>
              <a:ext uri="{FF2B5EF4-FFF2-40B4-BE49-F238E27FC236}">
                <a16:creationId xmlns:a16="http://schemas.microsoft.com/office/drawing/2014/main" id="{1D076E37-8E30-CEA1-2FEE-4687789A8A4A}"/>
              </a:ext>
            </a:extLst>
          </p:cNvPr>
          <p:cNvGraphicFramePr/>
          <p:nvPr/>
        </p:nvGraphicFramePr>
        <p:xfrm>
          <a:off x="911424" y="1850369"/>
          <a:ext cx="5591944" cy="37759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 name="TextBox 15">
            <a:extLst>
              <a:ext uri="{FF2B5EF4-FFF2-40B4-BE49-F238E27FC236}">
                <a16:creationId xmlns:a16="http://schemas.microsoft.com/office/drawing/2014/main" id="{70139265-059D-FEE1-B745-8E8F03498F14}"/>
              </a:ext>
            </a:extLst>
          </p:cNvPr>
          <p:cNvSpPr txBox="1"/>
          <p:nvPr/>
        </p:nvSpPr>
        <p:spPr>
          <a:xfrm>
            <a:off x="5876930" y="1876305"/>
            <a:ext cx="4303762" cy="3724096"/>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400" dirty="0"/>
              <a:t>The inner circle can be seen as the </a:t>
            </a:r>
            <a:r>
              <a:rPr lang="en-GB" sz="2400" b="1" dirty="0"/>
              <a:t>advocate’s role as representative of their client</a:t>
            </a:r>
          </a:p>
          <a:p>
            <a:pPr marL="285750" indent="-285750">
              <a:spcBef>
                <a:spcPts val="600"/>
              </a:spcBef>
              <a:spcAft>
                <a:spcPts val="600"/>
              </a:spcAft>
              <a:buFont typeface="Arial" panose="020B0604020202020204" pitchFamily="34" charset="0"/>
              <a:buChar char="•"/>
            </a:pPr>
            <a:r>
              <a:rPr lang="en-GB" sz="2400" dirty="0"/>
              <a:t>The first outer circle can be seen as the </a:t>
            </a:r>
            <a:r>
              <a:rPr lang="en-GB" sz="2400" b="1" dirty="0"/>
              <a:t>multi-agency network</a:t>
            </a:r>
            <a:r>
              <a:rPr lang="en-GB" sz="2400" dirty="0"/>
              <a:t> within which they work</a:t>
            </a:r>
          </a:p>
          <a:p>
            <a:pPr marL="285750" indent="-285750">
              <a:spcBef>
                <a:spcPts val="600"/>
              </a:spcBef>
              <a:spcAft>
                <a:spcPts val="600"/>
              </a:spcAft>
              <a:buFont typeface="Arial" panose="020B0604020202020204" pitchFamily="34" charset="0"/>
              <a:buChar char="•"/>
            </a:pPr>
            <a:r>
              <a:rPr lang="en-GB" sz="2400" dirty="0"/>
              <a:t>The second outer circle can be seen as </a:t>
            </a:r>
            <a:r>
              <a:rPr lang="en-GB" sz="2400" b="1" dirty="0"/>
              <a:t>society as a whole</a:t>
            </a:r>
          </a:p>
        </p:txBody>
      </p:sp>
    </p:spTree>
    <p:extLst>
      <p:ext uri="{BB962C8B-B14F-4D97-AF65-F5344CB8AC3E}">
        <p14:creationId xmlns:p14="http://schemas.microsoft.com/office/powerpoint/2010/main" val="2681320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graphicEl>
                                              <a:dgm id="{5B68648D-91A2-434B-9BA7-8033A6D1205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graphicEl>
                                              <a:dgm id="{BBF3302C-F76C-4964-A92C-B3D0E7FD44CA}"/>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graphicEl>
                                              <a:dgm id="{2140833F-8DE3-4FBF-8CF8-5ABA4BECE180}"/>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Graphic spid="15" grpId="0" uiExpand="1">
        <p:bldSub>
          <a:bldDgm bld="one" rev="1"/>
        </p:bldSub>
      </p:bldGraphic>
      <p:bldP spid="16"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F547259-437B-4171-7BE7-1A0A70ECE19D}"/>
              </a:ext>
            </a:extLst>
          </p:cNvPr>
          <p:cNvSpPr>
            <a:spLocks noGrp="1"/>
          </p:cNvSpPr>
          <p:nvPr>
            <p:ph type="title"/>
          </p:nvPr>
        </p:nvSpPr>
        <p:spPr>
          <a:xfrm>
            <a:off x="1847528" y="188640"/>
            <a:ext cx="8229600" cy="778098"/>
          </a:xfrm>
        </p:spPr>
        <p:txBody>
          <a:bodyPr>
            <a:normAutofit/>
          </a:bodyPr>
          <a:lstStyle/>
          <a:p>
            <a:r>
              <a:rPr lang="en-GB" sz="4000" b="1" dirty="0"/>
              <a:t>The tension explored</a:t>
            </a:r>
          </a:p>
        </p:txBody>
      </p:sp>
      <p:sp>
        <p:nvSpPr>
          <p:cNvPr id="8" name="TextBox 7">
            <a:extLst>
              <a:ext uri="{FF2B5EF4-FFF2-40B4-BE49-F238E27FC236}">
                <a16:creationId xmlns:a16="http://schemas.microsoft.com/office/drawing/2014/main" id="{97B43843-30E5-41E3-1F82-6B998728313C}"/>
              </a:ext>
            </a:extLst>
          </p:cNvPr>
          <p:cNvSpPr txBox="1"/>
          <p:nvPr/>
        </p:nvSpPr>
        <p:spPr>
          <a:xfrm>
            <a:off x="1775520" y="1048376"/>
            <a:ext cx="8712968" cy="4924425"/>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400" dirty="0"/>
              <a:t>Middleton is arguing for leaders within organisations to be agents for change</a:t>
            </a:r>
          </a:p>
          <a:p>
            <a:pPr marL="285750" indent="-285750">
              <a:spcBef>
                <a:spcPts val="600"/>
              </a:spcBef>
              <a:spcAft>
                <a:spcPts val="600"/>
              </a:spcAft>
              <a:buFont typeface="Arial" panose="020B0604020202020204" pitchFamily="34" charset="0"/>
              <a:buChar char="•"/>
            </a:pPr>
            <a:r>
              <a:rPr lang="en-GB" sz="2400" dirty="0"/>
              <a:t>However, the advocate is operating, on behalf of their client, in a multi-agency network</a:t>
            </a:r>
          </a:p>
          <a:p>
            <a:pPr marL="285750" indent="-285750">
              <a:spcBef>
                <a:spcPts val="600"/>
              </a:spcBef>
              <a:spcAft>
                <a:spcPts val="600"/>
              </a:spcAft>
              <a:buFont typeface="Arial" panose="020B0604020202020204" pitchFamily="34" charset="0"/>
              <a:buChar char="•"/>
            </a:pPr>
            <a:r>
              <a:rPr lang="en-GB" sz="2400" dirty="0"/>
              <a:t>In this context, the Advocate can </a:t>
            </a:r>
            <a:r>
              <a:rPr lang="en-GB" sz="2400" u="sng" dirty="0"/>
              <a:t>only</a:t>
            </a:r>
            <a:r>
              <a:rPr lang="en-GB" sz="2400" dirty="0"/>
              <a:t> represent the wishes of their client to the network</a:t>
            </a:r>
          </a:p>
          <a:p>
            <a:pPr marL="285750" indent="-285750">
              <a:spcBef>
                <a:spcPts val="600"/>
              </a:spcBef>
              <a:spcAft>
                <a:spcPts val="600"/>
              </a:spcAft>
              <a:buFont typeface="Arial" panose="020B0604020202020204" pitchFamily="34" charset="0"/>
              <a:buChar char="•"/>
            </a:pPr>
            <a:r>
              <a:rPr lang="en-GB" sz="2400" dirty="0"/>
              <a:t>However they may also want to promote change in society</a:t>
            </a:r>
          </a:p>
          <a:p>
            <a:pPr marL="285750" indent="-285750">
              <a:spcBef>
                <a:spcPts val="600"/>
              </a:spcBef>
              <a:spcAft>
                <a:spcPts val="600"/>
              </a:spcAft>
              <a:buFont typeface="Arial" panose="020B0604020202020204" pitchFamily="34" charset="0"/>
              <a:buChar char="•"/>
            </a:pPr>
            <a:r>
              <a:rPr lang="en-GB" sz="2400" dirty="0"/>
              <a:t>But to do this they must separate their role as an </a:t>
            </a:r>
            <a:r>
              <a:rPr lang="en-GB" sz="2400" b="1" dirty="0"/>
              <a:t>advocate for the client </a:t>
            </a:r>
            <a:r>
              <a:rPr lang="en-GB" sz="2400" dirty="0"/>
              <a:t>and an </a:t>
            </a:r>
            <a:r>
              <a:rPr lang="en-GB" sz="2400" b="1" dirty="0"/>
              <a:t>advocate for change</a:t>
            </a:r>
          </a:p>
          <a:p>
            <a:pPr marL="285750" indent="-285750">
              <a:spcBef>
                <a:spcPts val="600"/>
              </a:spcBef>
              <a:spcAft>
                <a:spcPts val="600"/>
              </a:spcAft>
              <a:buFont typeface="Arial" panose="020B0604020202020204" pitchFamily="34" charset="0"/>
              <a:buChar char="•"/>
            </a:pPr>
            <a:r>
              <a:rPr lang="en-GB" sz="2400" dirty="0"/>
              <a:t>They cannot perform both roles at the same time as they are mutually exclusive</a:t>
            </a:r>
          </a:p>
        </p:txBody>
      </p:sp>
      <p:sp>
        <p:nvSpPr>
          <p:cNvPr id="9" name="TextBox 8">
            <a:extLst>
              <a:ext uri="{FF2B5EF4-FFF2-40B4-BE49-F238E27FC236}">
                <a16:creationId xmlns:a16="http://schemas.microsoft.com/office/drawing/2014/main" id="{E3FE05D7-EB96-9D66-1DA3-498EC467B8B5}"/>
              </a:ext>
            </a:extLst>
          </p:cNvPr>
          <p:cNvSpPr txBox="1"/>
          <p:nvPr/>
        </p:nvSpPr>
        <p:spPr>
          <a:xfrm>
            <a:off x="4223793" y="6044042"/>
            <a:ext cx="5161181" cy="461665"/>
          </a:xfrm>
          <a:prstGeom prst="rect">
            <a:avLst/>
          </a:prstGeom>
          <a:noFill/>
        </p:spPr>
        <p:txBody>
          <a:bodyPr wrap="square" rtlCol="0">
            <a:spAutoFit/>
          </a:bodyPr>
          <a:lstStyle/>
          <a:p>
            <a:r>
              <a:rPr lang="en-GB" sz="2400" b="1" dirty="0"/>
              <a:t>Do you agree with this last statement?</a:t>
            </a:r>
          </a:p>
        </p:txBody>
      </p:sp>
      <p:pic>
        <p:nvPicPr>
          <p:cNvPr id="10" name="Picture 9" descr="Icon&#10;&#10;Description automatically generated">
            <a:extLst>
              <a:ext uri="{FF2B5EF4-FFF2-40B4-BE49-F238E27FC236}">
                <a16:creationId xmlns:a16="http://schemas.microsoft.com/office/drawing/2014/main" id="{0E608D4F-D041-C1C4-2EB8-F806E8A2550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80377" y="6090207"/>
            <a:ext cx="369333" cy="369333"/>
          </a:xfrm>
          <a:prstGeom prst="rect">
            <a:avLst/>
          </a:prstGeom>
        </p:spPr>
      </p:pic>
    </p:spTree>
    <p:extLst>
      <p:ext uri="{BB962C8B-B14F-4D97-AF65-F5344CB8AC3E}">
        <p14:creationId xmlns:p14="http://schemas.microsoft.com/office/powerpoint/2010/main" val="346390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8059" y="188640"/>
            <a:ext cx="8229600" cy="634082"/>
          </a:xfrm>
        </p:spPr>
        <p:txBody>
          <a:bodyPr>
            <a:normAutofit fontScale="90000"/>
          </a:bodyPr>
          <a:lstStyle/>
          <a:p>
            <a:r>
              <a:rPr lang="en-GB" sz="4000" b="1" dirty="0"/>
              <a:t>Measures of Power</a:t>
            </a:r>
          </a:p>
        </p:txBody>
      </p:sp>
      <p:sp>
        <p:nvSpPr>
          <p:cNvPr id="8" name="TextBox 7">
            <a:extLst>
              <a:ext uri="{FF2B5EF4-FFF2-40B4-BE49-F238E27FC236}">
                <a16:creationId xmlns:a16="http://schemas.microsoft.com/office/drawing/2014/main" id="{D3BA407E-1912-69EE-3A86-4437BDE1E883}"/>
              </a:ext>
            </a:extLst>
          </p:cNvPr>
          <p:cNvSpPr txBox="1"/>
          <p:nvPr/>
        </p:nvSpPr>
        <p:spPr>
          <a:xfrm>
            <a:off x="1536699" y="825432"/>
            <a:ext cx="8951789" cy="5262979"/>
          </a:xfrm>
          <a:prstGeom prst="rect">
            <a:avLst/>
          </a:prstGeom>
          <a:noFill/>
        </p:spPr>
        <p:txBody>
          <a:bodyPr wrap="square" rtlCol="0">
            <a:spAutoFit/>
          </a:bodyPr>
          <a:lstStyle/>
          <a:p>
            <a:pPr marL="342900" indent="-342900">
              <a:spcBef>
                <a:spcPts val="600"/>
              </a:spcBef>
              <a:spcAft>
                <a:spcPts val="600"/>
              </a:spcAft>
              <a:buFont typeface="Arial" panose="020B0604020202020204" pitchFamily="34" charset="0"/>
              <a:buChar char="•"/>
            </a:pPr>
            <a:r>
              <a:rPr lang="en-GB" sz="2200" dirty="0"/>
              <a:t>For Middleton, the inner circle is about the ‘power to control’ whilst the outer circles are about the ‘power to influence’</a:t>
            </a:r>
          </a:p>
          <a:p>
            <a:pPr marL="342900" indent="-342900">
              <a:spcBef>
                <a:spcPts val="600"/>
              </a:spcBef>
              <a:spcAft>
                <a:spcPts val="600"/>
              </a:spcAft>
              <a:buFont typeface="Arial" panose="020B0604020202020204" pitchFamily="34" charset="0"/>
              <a:buChar char="•"/>
            </a:pPr>
            <a:r>
              <a:rPr lang="en-GB" sz="2200" dirty="0"/>
              <a:t>Thus the leader in an organisation can ‘control’ their team or department but can only ‘influence’ the organisation as a whole and </a:t>
            </a:r>
            <a:r>
              <a:rPr lang="en-GB" sz="2200" b="1" dirty="0"/>
              <a:t>through the organisation</a:t>
            </a:r>
            <a:r>
              <a:rPr lang="en-GB" sz="2200" dirty="0"/>
              <a:t> influence society (Middleton, 2007)</a:t>
            </a:r>
          </a:p>
          <a:p>
            <a:pPr marL="342900" indent="-342900">
              <a:spcBef>
                <a:spcPts val="600"/>
              </a:spcBef>
              <a:spcAft>
                <a:spcPts val="600"/>
              </a:spcAft>
              <a:buFont typeface="Arial" panose="020B0604020202020204" pitchFamily="34" charset="0"/>
              <a:buChar char="•"/>
            </a:pPr>
            <a:r>
              <a:rPr lang="en-GB" sz="2200" dirty="0"/>
              <a:t>Again I would argue that this is different for the advocate:</a:t>
            </a:r>
          </a:p>
          <a:p>
            <a:pPr marL="342900" indent="-342900">
              <a:spcBef>
                <a:spcPts val="600"/>
              </a:spcBef>
              <a:spcAft>
                <a:spcPts val="600"/>
              </a:spcAft>
              <a:buFont typeface="Arial" panose="020B0604020202020204" pitchFamily="34" charset="0"/>
              <a:buChar char="•"/>
            </a:pPr>
            <a:r>
              <a:rPr lang="en-GB" sz="2200" dirty="0"/>
              <a:t>They have the power to ‘control’ the relationship with their client (i.e. to ‘manage’ it within professional boundaries and protocols) </a:t>
            </a:r>
            <a:r>
              <a:rPr lang="en-GB" sz="2200" b="1" dirty="0"/>
              <a:t>(in authority)</a:t>
            </a:r>
            <a:endParaRPr lang="en-GB" sz="2200" dirty="0"/>
          </a:p>
          <a:p>
            <a:pPr marL="342900" indent="-342900">
              <a:spcBef>
                <a:spcPts val="600"/>
              </a:spcBef>
              <a:spcAft>
                <a:spcPts val="600"/>
              </a:spcAft>
              <a:buFont typeface="Arial" panose="020B0604020202020204" pitchFamily="34" charset="0"/>
              <a:buChar char="•"/>
            </a:pPr>
            <a:r>
              <a:rPr lang="en-GB" sz="2200" dirty="0"/>
              <a:t>And they have the power to ‘influence’ the network on behalf of their client </a:t>
            </a:r>
            <a:r>
              <a:rPr lang="en-GB" sz="2200" b="1" dirty="0"/>
              <a:t>(beyond authority)</a:t>
            </a:r>
          </a:p>
          <a:p>
            <a:pPr marL="342900" indent="-342900">
              <a:spcBef>
                <a:spcPts val="600"/>
              </a:spcBef>
              <a:spcAft>
                <a:spcPts val="600"/>
              </a:spcAft>
              <a:buFont typeface="Arial" panose="020B0604020202020204" pitchFamily="34" charset="0"/>
              <a:buChar char="•"/>
            </a:pPr>
            <a:r>
              <a:rPr lang="en-GB" sz="2200" dirty="0"/>
              <a:t>But if they try to influence wider society via the network, i.e. whilst representing their client, then they have stopped being ‘independent’ </a:t>
            </a:r>
            <a:r>
              <a:rPr lang="en-GB" sz="2200" b="1" dirty="0"/>
              <a:t>(beyond authority)</a:t>
            </a:r>
            <a:endParaRPr lang="en-GB" sz="2200" dirty="0"/>
          </a:p>
        </p:txBody>
      </p:sp>
      <p:sp>
        <p:nvSpPr>
          <p:cNvPr id="9" name="TextBox 8">
            <a:extLst>
              <a:ext uri="{FF2B5EF4-FFF2-40B4-BE49-F238E27FC236}">
                <a16:creationId xmlns:a16="http://schemas.microsoft.com/office/drawing/2014/main" id="{3E719939-6934-019D-8A59-3D77B7A1FF00}"/>
              </a:ext>
            </a:extLst>
          </p:cNvPr>
          <p:cNvSpPr txBox="1"/>
          <p:nvPr/>
        </p:nvSpPr>
        <p:spPr>
          <a:xfrm>
            <a:off x="4223793" y="6044042"/>
            <a:ext cx="5161181" cy="461665"/>
          </a:xfrm>
          <a:prstGeom prst="rect">
            <a:avLst/>
          </a:prstGeom>
          <a:noFill/>
        </p:spPr>
        <p:txBody>
          <a:bodyPr wrap="square" rtlCol="0">
            <a:spAutoFit/>
          </a:bodyPr>
          <a:lstStyle/>
          <a:p>
            <a:r>
              <a:rPr lang="en-GB" sz="2400" b="1" dirty="0"/>
              <a:t>Do you agree with this last statement?</a:t>
            </a:r>
          </a:p>
        </p:txBody>
      </p:sp>
      <p:pic>
        <p:nvPicPr>
          <p:cNvPr id="10" name="Picture 9" descr="Icon&#10;&#10;Description automatically generated">
            <a:extLst>
              <a:ext uri="{FF2B5EF4-FFF2-40B4-BE49-F238E27FC236}">
                <a16:creationId xmlns:a16="http://schemas.microsoft.com/office/drawing/2014/main" id="{8793757C-C868-E5A3-D512-AF715273622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80377" y="6090207"/>
            <a:ext cx="369333" cy="369333"/>
          </a:xfrm>
          <a:prstGeom prst="rect">
            <a:avLst/>
          </a:prstGeom>
        </p:spPr>
      </p:pic>
    </p:spTree>
    <p:extLst>
      <p:ext uri="{BB962C8B-B14F-4D97-AF65-F5344CB8AC3E}">
        <p14:creationId xmlns:p14="http://schemas.microsoft.com/office/powerpoint/2010/main" val="1236005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127012"/>
            <a:ext cx="8229600" cy="706090"/>
          </a:xfrm>
        </p:spPr>
        <p:txBody>
          <a:bodyPr>
            <a:normAutofit/>
          </a:bodyPr>
          <a:lstStyle/>
          <a:p>
            <a:r>
              <a:rPr lang="en-GB" sz="4000" b="1" dirty="0"/>
              <a:t>Sources of Power</a:t>
            </a:r>
          </a:p>
        </p:txBody>
      </p:sp>
      <p:sp>
        <p:nvSpPr>
          <p:cNvPr id="3" name="Content Placeholder 2"/>
          <p:cNvSpPr>
            <a:spLocks noGrp="1"/>
          </p:cNvSpPr>
          <p:nvPr>
            <p:ph idx="1"/>
          </p:nvPr>
        </p:nvSpPr>
        <p:spPr>
          <a:xfrm>
            <a:off x="1739516" y="980729"/>
            <a:ext cx="8712968" cy="4525963"/>
          </a:xfrm>
        </p:spPr>
        <p:txBody>
          <a:bodyPr>
            <a:normAutofit fontScale="92500" lnSpcReduction="10000"/>
          </a:bodyPr>
          <a:lstStyle/>
          <a:p>
            <a:pPr marL="0" indent="0">
              <a:buNone/>
            </a:pPr>
            <a:r>
              <a:rPr lang="en-GB" sz="2400" dirty="0"/>
              <a:t>Middleton talks of various types of power, including the power:</a:t>
            </a:r>
          </a:p>
          <a:p>
            <a:pPr marL="0" indent="0">
              <a:buNone/>
            </a:pPr>
            <a:endParaRPr lang="en-GB" sz="2400" dirty="0"/>
          </a:p>
          <a:p>
            <a:r>
              <a:rPr lang="en-GB" sz="2400" dirty="0"/>
              <a:t>Of position – comes with the position one holds</a:t>
            </a:r>
          </a:p>
          <a:p>
            <a:r>
              <a:rPr lang="en-GB" sz="2400" dirty="0"/>
              <a:t>Of personality – comes from your ‘strength of character’</a:t>
            </a:r>
          </a:p>
          <a:p>
            <a:r>
              <a:rPr lang="en-GB" sz="2400" dirty="0"/>
              <a:t>Of ideas – comes from the quality of your ideas and creativity</a:t>
            </a:r>
          </a:p>
          <a:p>
            <a:r>
              <a:rPr lang="en-GB" sz="2400" dirty="0"/>
              <a:t>Of intellect – comes from ability to grasp facts and critical thinking</a:t>
            </a:r>
          </a:p>
          <a:p>
            <a:r>
              <a:rPr lang="en-GB" sz="2400" dirty="0"/>
              <a:t>To communicate –comes from your ability to get across your message</a:t>
            </a:r>
          </a:p>
          <a:p>
            <a:r>
              <a:rPr lang="en-GB" sz="2400" dirty="0"/>
              <a:t>To Connect – comes from having an effective network that you can draw on an expand</a:t>
            </a:r>
          </a:p>
          <a:p>
            <a:r>
              <a:rPr lang="en-GB" sz="2400" dirty="0"/>
              <a:t>To Invest – comes from having a budget or resources to use</a:t>
            </a:r>
          </a:p>
          <a:p>
            <a:r>
              <a:rPr lang="en-GB" sz="2400" dirty="0"/>
              <a:t>To Reward – comes from the ability to reward people financially or through recognition</a:t>
            </a:r>
          </a:p>
        </p:txBody>
      </p:sp>
      <p:sp>
        <p:nvSpPr>
          <p:cNvPr id="4" name="TextBox 3"/>
          <p:cNvSpPr txBox="1"/>
          <p:nvPr/>
        </p:nvSpPr>
        <p:spPr>
          <a:xfrm>
            <a:off x="6624034" y="5506691"/>
            <a:ext cx="3554569" cy="400110"/>
          </a:xfrm>
          <a:prstGeom prst="rect">
            <a:avLst/>
          </a:prstGeom>
          <a:noFill/>
        </p:spPr>
        <p:txBody>
          <a:bodyPr wrap="square" rtlCol="0">
            <a:spAutoFit/>
          </a:bodyPr>
          <a:lstStyle/>
          <a:p>
            <a:pPr algn="r"/>
            <a:r>
              <a:rPr lang="en-GB" sz="2000" dirty="0"/>
              <a:t>(Middleton, 2007, p 41)</a:t>
            </a:r>
          </a:p>
        </p:txBody>
      </p:sp>
    </p:spTree>
    <p:extLst>
      <p:ext uri="{BB962C8B-B14F-4D97-AF65-F5344CB8AC3E}">
        <p14:creationId xmlns:p14="http://schemas.microsoft.com/office/powerpoint/2010/main" val="547400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127012"/>
            <a:ext cx="8229600" cy="706090"/>
          </a:xfrm>
        </p:spPr>
        <p:txBody>
          <a:bodyPr>
            <a:normAutofit/>
          </a:bodyPr>
          <a:lstStyle/>
          <a:p>
            <a:r>
              <a:rPr lang="en-GB" sz="4000" b="1" dirty="0"/>
              <a:t>Sources of Power</a:t>
            </a:r>
          </a:p>
        </p:txBody>
      </p:sp>
      <p:sp>
        <p:nvSpPr>
          <p:cNvPr id="3" name="Content Placeholder 2"/>
          <p:cNvSpPr>
            <a:spLocks noGrp="1"/>
          </p:cNvSpPr>
          <p:nvPr>
            <p:ph idx="1"/>
          </p:nvPr>
        </p:nvSpPr>
        <p:spPr>
          <a:xfrm>
            <a:off x="1549077" y="1268760"/>
            <a:ext cx="8892988" cy="4248472"/>
          </a:xfrm>
        </p:spPr>
        <p:txBody>
          <a:bodyPr>
            <a:noAutofit/>
          </a:bodyPr>
          <a:lstStyle/>
          <a:p>
            <a:pPr>
              <a:spcBef>
                <a:spcPts val="600"/>
              </a:spcBef>
              <a:spcAft>
                <a:spcPts val="600"/>
              </a:spcAft>
            </a:pPr>
            <a:r>
              <a:rPr lang="en-GB" sz="2200" dirty="0">
                <a:latin typeface="Calibri" panose="020F0502020204030204" pitchFamily="34" charset="0"/>
                <a:cs typeface="Calibri" panose="020F0502020204030204" pitchFamily="34" charset="0"/>
              </a:rPr>
              <a:t>Middleton goes on to argue that these different types of power are more or less effective depending on whether one is </a:t>
            </a:r>
            <a:r>
              <a:rPr lang="en-GB" sz="2200" b="1" dirty="0">
                <a:latin typeface="Calibri" panose="020F0502020204030204" pitchFamily="34" charset="0"/>
                <a:cs typeface="Calibri" panose="020F0502020204030204" pitchFamily="34" charset="0"/>
              </a:rPr>
              <a:t>in authority</a:t>
            </a:r>
            <a:r>
              <a:rPr lang="en-GB" sz="2200" dirty="0">
                <a:latin typeface="Calibri" panose="020F0502020204030204" pitchFamily="34" charset="0"/>
                <a:cs typeface="Calibri" panose="020F0502020204030204" pitchFamily="34" charset="0"/>
              </a:rPr>
              <a:t> or </a:t>
            </a:r>
            <a:r>
              <a:rPr lang="en-GB" sz="2200" b="1" dirty="0">
                <a:latin typeface="Calibri" panose="020F0502020204030204" pitchFamily="34" charset="0"/>
                <a:cs typeface="Calibri" panose="020F0502020204030204" pitchFamily="34" charset="0"/>
              </a:rPr>
              <a:t>beyond authority</a:t>
            </a:r>
            <a:r>
              <a:rPr lang="en-GB" sz="2200" dirty="0">
                <a:latin typeface="Calibri" panose="020F0502020204030204" pitchFamily="34" charset="0"/>
                <a:cs typeface="Calibri" panose="020F0502020204030204" pitchFamily="34" charset="0"/>
              </a:rPr>
              <a:t> and calls this the effective influence range</a:t>
            </a:r>
            <a:r>
              <a:rPr lang="en-GB" sz="2200" b="1" dirty="0">
                <a:latin typeface="Calibri" panose="020F0502020204030204" pitchFamily="34" charset="0"/>
                <a:cs typeface="Calibri" panose="020F0502020204030204" pitchFamily="34" charset="0"/>
              </a:rPr>
              <a:t> </a:t>
            </a:r>
            <a:r>
              <a:rPr lang="en-GB" sz="2200" dirty="0">
                <a:latin typeface="Calibri" panose="020F0502020204030204" pitchFamily="34" charset="0"/>
                <a:cs typeface="Calibri" panose="020F0502020204030204" pitchFamily="34" charset="0"/>
              </a:rPr>
              <a:t>(Middleton, 2007)</a:t>
            </a:r>
          </a:p>
          <a:p>
            <a:pPr>
              <a:spcBef>
                <a:spcPts val="600"/>
              </a:spcBef>
              <a:spcAft>
                <a:spcPts val="600"/>
              </a:spcAft>
            </a:pPr>
            <a:r>
              <a:rPr lang="en-GB" sz="2200" dirty="0">
                <a:latin typeface="Calibri" panose="020F0502020204030204" pitchFamily="34" charset="0"/>
                <a:cs typeface="Calibri" panose="020F0502020204030204" pitchFamily="34" charset="0"/>
              </a:rPr>
              <a:t>This idea concept of being in authority or beyond authority can be seen to have strong links to another concept that we have studied before: </a:t>
            </a:r>
            <a:r>
              <a:rPr lang="en-GB" sz="2200" b="1" i="1" dirty="0">
                <a:latin typeface="Calibri" panose="020F0502020204030204" pitchFamily="34" charset="0"/>
                <a:cs typeface="Calibri" panose="020F0502020204030204" pitchFamily="34" charset="0"/>
              </a:rPr>
              <a:t>power over</a:t>
            </a:r>
            <a:r>
              <a:rPr lang="en-GB" sz="2200" dirty="0">
                <a:latin typeface="Calibri" panose="020F0502020204030204" pitchFamily="34" charset="0"/>
                <a:cs typeface="Calibri" panose="020F0502020204030204" pitchFamily="34" charset="0"/>
              </a:rPr>
              <a:t> and </a:t>
            </a:r>
            <a:r>
              <a:rPr lang="en-GB" sz="2200" b="1" i="1" dirty="0">
                <a:latin typeface="Calibri" panose="020F0502020204030204" pitchFamily="34" charset="0"/>
                <a:cs typeface="Calibri" panose="020F0502020204030204" pitchFamily="34" charset="0"/>
              </a:rPr>
              <a:t>power to</a:t>
            </a:r>
            <a:r>
              <a:rPr lang="en-GB" sz="2200" dirty="0">
                <a:latin typeface="Calibri" panose="020F0502020204030204" pitchFamily="34" charset="0"/>
                <a:cs typeface="Calibri" panose="020F0502020204030204" pitchFamily="34" charset="0"/>
              </a:rPr>
              <a:t> (</a:t>
            </a:r>
            <a:r>
              <a:rPr lang="en-GB" sz="2200" dirty="0">
                <a:latin typeface="Calibri" panose="020F0502020204030204" pitchFamily="34" charset="0"/>
                <a:cs typeface="Calibri" panose="020F0502020204030204" pitchFamily="34" charset="0"/>
                <a:hlinkClick r:id="rId2"/>
              </a:rPr>
              <a:t>see, for example </a:t>
            </a:r>
            <a:r>
              <a:rPr lang="en-GB" sz="2200" dirty="0" err="1">
                <a:latin typeface="Calibri" panose="020F0502020204030204" pitchFamily="34" charset="0"/>
                <a:cs typeface="Calibri" panose="020F0502020204030204" pitchFamily="34" charset="0"/>
                <a:hlinkClick r:id="rId2"/>
              </a:rPr>
              <a:t>Pansardi</a:t>
            </a:r>
            <a:r>
              <a:rPr lang="en-GB" sz="2200" dirty="0">
                <a:latin typeface="Calibri" panose="020F0502020204030204" pitchFamily="34" charset="0"/>
                <a:cs typeface="Calibri" panose="020F0502020204030204" pitchFamily="34" charset="0"/>
                <a:hlinkClick r:id="rId2"/>
              </a:rPr>
              <a:t>, 2012</a:t>
            </a:r>
            <a:r>
              <a:rPr lang="en-GB" sz="2200" dirty="0">
                <a:latin typeface="Calibri" panose="020F0502020204030204" pitchFamily="34" charset="0"/>
                <a:cs typeface="Calibri" panose="020F0502020204030204" pitchFamily="34" charset="0"/>
              </a:rPr>
              <a:t>)</a:t>
            </a:r>
          </a:p>
          <a:p>
            <a:pPr>
              <a:spcBef>
                <a:spcPts val="600"/>
              </a:spcBef>
              <a:spcAft>
                <a:spcPts val="600"/>
              </a:spcAft>
            </a:pPr>
            <a:r>
              <a:rPr lang="en-GB" sz="2200" dirty="0">
                <a:latin typeface="Calibri" panose="020F0502020204030204" pitchFamily="34" charset="0"/>
                <a:cs typeface="Calibri" panose="020F0502020204030204" pitchFamily="34" charset="0"/>
              </a:rPr>
              <a:t>Being </a:t>
            </a:r>
            <a:r>
              <a:rPr lang="en-GB" sz="2200" b="1" dirty="0">
                <a:latin typeface="Calibri" panose="020F0502020204030204" pitchFamily="34" charset="0"/>
                <a:cs typeface="Calibri" panose="020F0502020204030204" pitchFamily="34" charset="0"/>
              </a:rPr>
              <a:t>in authority</a:t>
            </a:r>
            <a:r>
              <a:rPr lang="en-GB" sz="2200" dirty="0">
                <a:latin typeface="Calibri" panose="020F0502020204030204" pitchFamily="34" charset="0"/>
                <a:cs typeface="Calibri" panose="020F0502020204030204" pitchFamily="34" charset="0"/>
              </a:rPr>
              <a:t> and having </a:t>
            </a:r>
            <a:r>
              <a:rPr lang="en-GB" sz="2200" b="1" dirty="0">
                <a:latin typeface="Calibri" panose="020F0502020204030204" pitchFamily="34" charset="0"/>
                <a:cs typeface="Calibri" panose="020F0502020204030204" pitchFamily="34" charset="0"/>
              </a:rPr>
              <a:t>power over</a:t>
            </a:r>
            <a:r>
              <a:rPr lang="en-GB" sz="2200" dirty="0">
                <a:latin typeface="Calibri" panose="020F0502020204030204" pitchFamily="34" charset="0"/>
                <a:cs typeface="Calibri" panose="020F0502020204030204" pitchFamily="34" charset="0"/>
              </a:rPr>
              <a:t> relate to situations where the professional has more control (e.g. of the relationship with the client)</a:t>
            </a:r>
          </a:p>
          <a:p>
            <a:pPr>
              <a:spcBef>
                <a:spcPts val="600"/>
              </a:spcBef>
              <a:spcAft>
                <a:spcPts val="600"/>
              </a:spcAft>
            </a:pPr>
            <a:r>
              <a:rPr lang="en-GB" sz="2200" dirty="0">
                <a:latin typeface="Calibri" panose="020F0502020204030204" pitchFamily="34" charset="0"/>
                <a:cs typeface="Calibri" panose="020F0502020204030204" pitchFamily="34" charset="0"/>
              </a:rPr>
              <a:t>Being </a:t>
            </a:r>
            <a:r>
              <a:rPr lang="en-GB" sz="2200" b="1" dirty="0">
                <a:latin typeface="Calibri" panose="020F0502020204030204" pitchFamily="34" charset="0"/>
                <a:cs typeface="Calibri" panose="020F0502020204030204" pitchFamily="34" charset="0"/>
              </a:rPr>
              <a:t>beyond authority</a:t>
            </a:r>
            <a:r>
              <a:rPr lang="en-GB" sz="2200" dirty="0">
                <a:latin typeface="Calibri" panose="020F0502020204030204" pitchFamily="34" charset="0"/>
                <a:cs typeface="Calibri" panose="020F0502020204030204" pitchFamily="34" charset="0"/>
              </a:rPr>
              <a:t> and having </a:t>
            </a:r>
            <a:r>
              <a:rPr lang="en-GB" sz="2200" b="1" dirty="0">
                <a:latin typeface="Calibri" panose="020F0502020204030204" pitchFamily="34" charset="0"/>
                <a:cs typeface="Calibri" panose="020F0502020204030204" pitchFamily="34" charset="0"/>
              </a:rPr>
              <a:t>power to</a:t>
            </a:r>
            <a:r>
              <a:rPr lang="en-GB" sz="2200" dirty="0">
                <a:latin typeface="Calibri" panose="020F0502020204030204" pitchFamily="34" charset="0"/>
                <a:cs typeface="Calibri" panose="020F0502020204030204" pitchFamily="34" charset="0"/>
              </a:rPr>
              <a:t> relate to situations where the professional has less control (e.g. the network or society) but still has the power to persuade etc.</a:t>
            </a:r>
          </a:p>
          <a:p>
            <a:pPr>
              <a:spcBef>
                <a:spcPts val="600"/>
              </a:spcBef>
              <a:spcAft>
                <a:spcPts val="600"/>
              </a:spcAft>
            </a:pPr>
            <a:endParaRPr lang="en-GB" sz="2200" dirty="0">
              <a:latin typeface="Calibri" panose="020F0502020204030204" pitchFamily="34" charset="0"/>
              <a:cs typeface="Calibri" panose="020F0502020204030204" pitchFamily="34" charset="0"/>
            </a:endParaRPr>
          </a:p>
          <a:p>
            <a:pPr>
              <a:spcBef>
                <a:spcPts val="600"/>
              </a:spcBef>
              <a:spcAft>
                <a:spcPts val="600"/>
              </a:spcAft>
            </a:pPr>
            <a:endParaRPr lang="en-GB" sz="2200" dirty="0">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CFBFAC7F-4B75-36FC-1BEA-B1D2A794B24C}"/>
              </a:ext>
            </a:extLst>
          </p:cNvPr>
          <p:cNvSpPr txBox="1"/>
          <p:nvPr/>
        </p:nvSpPr>
        <p:spPr>
          <a:xfrm>
            <a:off x="5807968" y="6044040"/>
            <a:ext cx="3672408" cy="461665"/>
          </a:xfrm>
          <a:prstGeom prst="rect">
            <a:avLst/>
          </a:prstGeom>
          <a:noFill/>
        </p:spPr>
        <p:txBody>
          <a:bodyPr wrap="square" rtlCol="0">
            <a:spAutoFit/>
          </a:bodyPr>
          <a:lstStyle/>
          <a:p>
            <a:r>
              <a:rPr lang="en-GB" sz="2400" b="1" dirty="0"/>
              <a:t>Any thoughts or questions?</a:t>
            </a:r>
          </a:p>
        </p:txBody>
      </p:sp>
      <p:pic>
        <p:nvPicPr>
          <p:cNvPr id="6" name="Picture 5" descr="Icon&#10;&#10;Description automatically generated">
            <a:extLst>
              <a:ext uri="{FF2B5EF4-FFF2-40B4-BE49-F238E27FC236}">
                <a16:creationId xmlns:a16="http://schemas.microsoft.com/office/drawing/2014/main" id="{9E373335-95F3-0D61-FDDB-0995ED6A3AC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80377" y="6090207"/>
            <a:ext cx="369333" cy="369333"/>
          </a:xfrm>
          <a:prstGeom prst="rect">
            <a:avLst/>
          </a:prstGeom>
        </p:spPr>
      </p:pic>
    </p:spTree>
    <p:extLst>
      <p:ext uri="{BB962C8B-B14F-4D97-AF65-F5344CB8AC3E}">
        <p14:creationId xmlns:p14="http://schemas.microsoft.com/office/powerpoint/2010/main" val="1187124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127012"/>
            <a:ext cx="8229600" cy="706090"/>
          </a:xfrm>
        </p:spPr>
        <p:txBody>
          <a:bodyPr>
            <a:normAutofit/>
          </a:bodyPr>
          <a:lstStyle/>
          <a:p>
            <a:r>
              <a:rPr lang="en-GB" sz="4000" b="1" dirty="0"/>
              <a:t>Effective Influence Range</a:t>
            </a:r>
          </a:p>
        </p:txBody>
      </p:sp>
      <p:sp>
        <p:nvSpPr>
          <p:cNvPr id="3" name="Content Placeholder 2"/>
          <p:cNvSpPr>
            <a:spLocks noGrp="1"/>
          </p:cNvSpPr>
          <p:nvPr>
            <p:ph idx="1"/>
          </p:nvPr>
        </p:nvSpPr>
        <p:spPr>
          <a:xfrm>
            <a:off x="1544301" y="908720"/>
            <a:ext cx="8892988" cy="1080120"/>
          </a:xfrm>
        </p:spPr>
        <p:txBody>
          <a:bodyPr>
            <a:noAutofit/>
          </a:bodyPr>
          <a:lstStyle/>
          <a:p>
            <a:pPr>
              <a:spcBef>
                <a:spcPts val="600"/>
              </a:spcBef>
              <a:spcAft>
                <a:spcPts val="600"/>
              </a:spcAft>
            </a:pPr>
            <a:r>
              <a:rPr lang="en-GB" sz="2200" dirty="0">
                <a:latin typeface="Calibri" panose="020F0502020204030204" pitchFamily="34" charset="0"/>
                <a:cs typeface="Calibri" panose="020F0502020204030204" pitchFamily="34" charset="0"/>
              </a:rPr>
              <a:t>The effective influence range indicate how useful a form of power is depending on whether one is </a:t>
            </a:r>
            <a:r>
              <a:rPr lang="en-GB" sz="2200" b="1" dirty="0">
                <a:latin typeface="Calibri" panose="020F0502020204030204" pitchFamily="34" charset="0"/>
                <a:cs typeface="Calibri" panose="020F0502020204030204" pitchFamily="34" charset="0"/>
              </a:rPr>
              <a:t>in authority</a:t>
            </a:r>
            <a:r>
              <a:rPr lang="en-GB" sz="2200" dirty="0">
                <a:latin typeface="Calibri" panose="020F0502020204030204" pitchFamily="34" charset="0"/>
                <a:cs typeface="Calibri" panose="020F0502020204030204" pitchFamily="34" charset="0"/>
              </a:rPr>
              <a:t> or </a:t>
            </a:r>
            <a:r>
              <a:rPr lang="en-GB" sz="2200" b="1" dirty="0">
                <a:latin typeface="Calibri" panose="020F0502020204030204" pitchFamily="34" charset="0"/>
                <a:cs typeface="Calibri" panose="020F0502020204030204" pitchFamily="34" charset="0"/>
              </a:rPr>
              <a:t>beyond authority</a:t>
            </a:r>
            <a:r>
              <a:rPr lang="en-GB" sz="2200" dirty="0">
                <a:latin typeface="Calibri" panose="020F0502020204030204" pitchFamily="34" charset="0"/>
                <a:cs typeface="Calibri" panose="020F0502020204030204" pitchFamily="34" charset="0"/>
              </a:rPr>
              <a:t>, as follows:</a:t>
            </a:r>
          </a:p>
          <a:p>
            <a:pPr>
              <a:spcBef>
                <a:spcPts val="600"/>
              </a:spcBef>
              <a:spcAft>
                <a:spcPts val="600"/>
              </a:spcAft>
            </a:pPr>
            <a:endParaRPr lang="en-GB" sz="2200" dirty="0">
              <a:latin typeface="Calibri" panose="020F0502020204030204" pitchFamily="34" charset="0"/>
              <a:cs typeface="Calibri" panose="020F0502020204030204" pitchFamily="34" charset="0"/>
            </a:endParaRPr>
          </a:p>
        </p:txBody>
      </p:sp>
      <p:graphicFrame>
        <p:nvGraphicFramePr>
          <p:cNvPr id="4" name="Table 4">
            <a:extLst>
              <a:ext uri="{FF2B5EF4-FFF2-40B4-BE49-F238E27FC236}">
                <a16:creationId xmlns:a16="http://schemas.microsoft.com/office/drawing/2014/main" id="{CCEAEED8-4A51-A374-E504-58760D149411}"/>
              </a:ext>
            </a:extLst>
          </p:cNvPr>
          <p:cNvGraphicFramePr>
            <a:graphicFrameLocks noGrp="1"/>
          </p:cNvGraphicFramePr>
          <p:nvPr>
            <p:extLst>
              <p:ext uri="{D42A27DB-BD31-4B8C-83A1-F6EECF244321}">
                <p14:modId xmlns:p14="http://schemas.microsoft.com/office/powerpoint/2010/main" val="2599496583"/>
              </p:ext>
            </p:extLst>
          </p:nvPr>
        </p:nvGraphicFramePr>
        <p:xfrm>
          <a:off x="2711624" y="2091677"/>
          <a:ext cx="6370712" cy="3337560"/>
        </p:xfrm>
        <a:graphic>
          <a:graphicData uri="http://schemas.openxmlformats.org/drawingml/2006/table">
            <a:tbl>
              <a:tblPr firstRow="1" bandRow="1">
                <a:tableStyleId>{5C22544A-7EE6-4342-B048-85BDC9FD1C3A}</a:tableStyleId>
              </a:tblPr>
              <a:tblGrid>
                <a:gridCol w="2088232">
                  <a:extLst>
                    <a:ext uri="{9D8B030D-6E8A-4147-A177-3AD203B41FA5}">
                      <a16:colId xmlns:a16="http://schemas.microsoft.com/office/drawing/2014/main" val="1005558497"/>
                    </a:ext>
                  </a:extLst>
                </a:gridCol>
                <a:gridCol w="2016224">
                  <a:extLst>
                    <a:ext uri="{9D8B030D-6E8A-4147-A177-3AD203B41FA5}">
                      <a16:colId xmlns:a16="http://schemas.microsoft.com/office/drawing/2014/main" val="2602254765"/>
                    </a:ext>
                  </a:extLst>
                </a:gridCol>
                <a:gridCol w="2266256">
                  <a:extLst>
                    <a:ext uri="{9D8B030D-6E8A-4147-A177-3AD203B41FA5}">
                      <a16:colId xmlns:a16="http://schemas.microsoft.com/office/drawing/2014/main" val="2363299102"/>
                    </a:ext>
                  </a:extLst>
                </a:gridCol>
              </a:tblGrid>
              <a:tr h="370840">
                <a:tc>
                  <a:txBody>
                    <a:bodyPr/>
                    <a:lstStyle/>
                    <a:p>
                      <a:pPr algn="ctr"/>
                      <a:r>
                        <a:rPr lang="en-GB" dirty="0"/>
                        <a:t>Type of Power</a:t>
                      </a:r>
                    </a:p>
                  </a:txBody>
                  <a:tcPr/>
                </a:tc>
                <a:tc>
                  <a:txBody>
                    <a:bodyPr/>
                    <a:lstStyle/>
                    <a:p>
                      <a:pPr algn="ctr"/>
                      <a:r>
                        <a:rPr lang="en-GB" dirty="0"/>
                        <a:t>In Authority</a:t>
                      </a:r>
                    </a:p>
                  </a:txBody>
                  <a:tcPr/>
                </a:tc>
                <a:tc>
                  <a:txBody>
                    <a:bodyPr/>
                    <a:lstStyle/>
                    <a:p>
                      <a:pPr algn="ctr"/>
                      <a:r>
                        <a:rPr lang="en-GB" dirty="0"/>
                        <a:t>Beyond Authority</a:t>
                      </a:r>
                    </a:p>
                  </a:txBody>
                  <a:tcPr/>
                </a:tc>
                <a:extLst>
                  <a:ext uri="{0D108BD9-81ED-4DB2-BD59-A6C34878D82A}">
                    <a16:rowId xmlns:a16="http://schemas.microsoft.com/office/drawing/2014/main" val="2454979104"/>
                  </a:ext>
                </a:extLst>
              </a:tr>
              <a:tr h="370840">
                <a:tc>
                  <a:txBody>
                    <a:bodyPr/>
                    <a:lstStyle/>
                    <a:p>
                      <a:r>
                        <a:rPr lang="en-GB" dirty="0"/>
                        <a:t>Of position</a:t>
                      </a:r>
                    </a:p>
                  </a:txBody>
                  <a:tcPr/>
                </a:tc>
                <a:tc>
                  <a:txBody>
                    <a:bodyPr/>
                    <a:lstStyle/>
                    <a:p>
                      <a:pPr algn="ctr"/>
                      <a:r>
                        <a:rPr lang="en-GB" dirty="0"/>
                        <a:t>85%</a:t>
                      </a:r>
                    </a:p>
                  </a:txBody>
                  <a:tcPr/>
                </a:tc>
                <a:tc>
                  <a:txBody>
                    <a:bodyPr/>
                    <a:lstStyle/>
                    <a:p>
                      <a:pPr algn="ctr"/>
                      <a:r>
                        <a:rPr lang="en-GB" dirty="0"/>
                        <a:t>10%</a:t>
                      </a:r>
                    </a:p>
                  </a:txBody>
                  <a:tcPr/>
                </a:tc>
                <a:extLst>
                  <a:ext uri="{0D108BD9-81ED-4DB2-BD59-A6C34878D82A}">
                    <a16:rowId xmlns:a16="http://schemas.microsoft.com/office/drawing/2014/main" val="3540581771"/>
                  </a:ext>
                </a:extLst>
              </a:tr>
              <a:tr h="370840">
                <a:tc>
                  <a:txBody>
                    <a:bodyPr/>
                    <a:lstStyle/>
                    <a:p>
                      <a:r>
                        <a:rPr lang="en-GB" dirty="0"/>
                        <a:t>Of personality</a:t>
                      </a:r>
                    </a:p>
                  </a:txBody>
                  <a:tcPr/>
                </a:tc>
                <a:tc>
                  <a:txBody>
                    <a:bodyPr/>
                    <a:lstStyle/>
                    <a:p>
                      <a:pPr algn="ctr"/>
                      <a:r>
                        <a:rPr lang="en-GB" dirty="0"/>
                        <a:t>60%</a:t>
                      </a:r>
                    </a:p>
                  </a:txBody>
                  <a:tcPr/>
                </a:tc>
                <a:tc>
                  <a:txBody>
                    <a:bodyPr/>
                    <a:lstStyle/>
                    <a:p>
                      <a:pPr algn="ctr"/>
                      <a:r>
                        <a:rPr lang="en-GB" dirty="0"/>
                        <a:t>90%</a:t>
                      </a:r>
                    </a:p>
                  </a:txBody>
                  <a:tcPr/>
                </a:tc>
                <a:extLst>
                  <a:ext uri="{0D108BD9-81ED-4DB2-BD59-A6C34878D82A}">
                    <a16:rowId xmlns:a16="http://schemas.microsoft.com/office/drawing/2014/main" val="2215439064"/>
                  </a:ext>
                </a:extLst>
              </a:tr>
              <a:tr h="370840">
                <a:tc>
                  <a:txBody>
                    <a:bodyPr/>
                    <a:lstStyle/>
                    <a:p>
                      <a:r>
                        <a:rPr lang="en-GB" dirty="0"/>
                        <a:t>Of ideas</a:t>
                      </a:r>
                    </a:p>
                  </a:txBody>
                  <a:tcPr/>
                </a:tc>
                <a:tc>
                  <a:txBody>
                    <a:bodyPr/>
                    <a:lstStyle/>
                    <a:p>
                      <a:pPr algn="ctr"/>
                      <a:r>
                        <a:rPr lang="en-GB" dirty="0"/>
                        <a:t>80%</a:t>
                      </a:r>
                    </a:p>
                  </a:txBody>
                  <a:tcPr/>
                </a:tc>
                <a:tc>
                  <a:txBody>
                    <a:bodyPr/>
                    <a:lstStyle/>
                    <a:p>
                      <a:pPr algn="ctr"/>
                      <a:r>
                        <a:rPr lang="en-GB" dirty="0"/>
                        <a:t>90%</a:t>
                      </a:r>
                    </a:p>
                  </a:txBody>
                  <a:tcPr/>
                </a:tc>
                <a:extLst>
                  <a:ext uri="{0D108BD9-81ED-4DB2-BD59-A6C34878D82A}">
                    <a16:rowId xmlns:a16="http://schemas.microsoft.com/office/drawing/2014/main" val="1632232794"/>
                  </a:ext>
                </a:extLst>
              </a:tr>
              <a:tr h="370840">
                <a:tc>
                  <a:txBody>
                    <a:bodyPr/>
                    <a:lstStyle/>
                    <a:p>
                      <a:r>
                        <a:rPr lang="en-GB" dirty="0"/>
                        <a:t>Of intellect</a:t>
                      </a:r>
                    </a:p>
                  </a:txBody>
                  <a:tcPr/>
                </a:tc>
                <a:tc>
                  <a:txBody>
                    <a:bodyPr/>
                    <a:lstStyle/>
                    <a:p>
                      <a:pPr algn="ctr"/>
                      <a:r>
                        <a:rPr lang="en-GB" dirty="0"/>
                        <a:t>90%</a:t>
                      </a:r>
                    </a:p>
                  </a:txBody>
                  <a:tcPr/>
                </a:tc>
                <a:tc>
                  <a:txBody>
                    <a:bodyPr/>
                    <a:lstStyle/>
                    <a:p>
                      <a:pPr algn="ctr"/>
                      <a:r>
                        <a:rPr lang="en-GB" dirty="0"/>
                        <a:t>60%</a:t>
                      </a:r>
                    </a:p>
                  </a:txBody>
                  <a:tcPr/>
                </a:tc>
                <a:extLst>
                  <a:ext uri="{0D108BD9-81ED-4DB2-BD59-A6C34878D82A}">
                    <a16:rowId xmlns:a16="http://schemas.microsoft.com/office/drawing/2014/main" val="3151051389"/>
                  </a:ext>
                </a:extLst>
              </a:tr>
              <a:tr h="370840">
                <a:tc>
                  <a:txBody>
                    <a:bodyPr/>
                    <a:lstStyle/>
                    <a:p>
                      <a:r>
                        <a:rPr lang="en-GB" dirty="0"/>
                        <a:t>Of communication</a:t>
                      </a:r>
                    </a:p>
                  </a:txBody>
                  <a:tcPr/>
                </a:tc>
                <a:tc>
                  <a:txBody>
                    <a:bodyPr/>
                    <a:lstStyle/>
                    <a:p>
                      <a:pPr algn="ctr"/>
                      <a:r>
                        <a:rPr lang="en-GB" dirty="0"/>
                        <a:t>60%</a:t>
                      </a:r>
                    </a:p>
                  </a:txBody>
                  <a:tcPr/>
                </a:tc>
                <a:tc>
                  <a:txBody>
                    <a:bodyPr/>
                    <a:lstStyle/>
                    <a:p>
                      <a:pPr algn="ctr"/>
                      <a:r>
                        <a:rPr lang="en-GB" dirty="0"/>
                        <a:t>100%</a:t>
                      </a:r>
                    </a:p>
                  </a:txBody>
                  <a:tcPr/>
                </a:tc>
                <a:extLst>
                  <a:ext uri="{0D108BD9-81ED-4DB2-BD59-A6C34878D82A}">
                    <a16:rowId xmlns:a16="http://schemas.microsoft.com/office/drawing/2014/main" val="1760720795"/>
                  </a:ext>
                </a:extLst>
              </a:tr>
              <a:tr h="370840">
                <a:tc>
                  <a:txBody>
                    <a:bodyPr/>
                    <a:lstStyle/>
                    <a:p>
                      <a:r>
                        <a:rPr lang="en-GB" dirty="0"/>
                        <a:t>To connect</a:t>
                      </a:r>
                    </a:p>
                  </a:txBody>
                  <a:tcPr/>
                </a:tc>
                <a:tc>
                  <a:txBody>
                    <a:bodyPr/>
                    <a:lstStyle/>
                    <a:p>
                      <a:pPr algn="ctr"/>
                      <a:r>
                        <a:rPr lang="en-GB" dirty="0"/>
                        <a:t>40%</a:t>
                      </a:r>
                    </a:p>
                  </a:txBody>
                  <a:tcPr/>
                </a:tc>
                <a:tc>
                  <a:txBody>
                    <a:bodyPr/>
                    <a:lstStyle/>
                    <a:p>
                      <a:pPr algn="ctr"/>
                      <a:r>
                        <a:rPr lang="en-GB" dirty="0"/>
                        <a:t>100%</a:t>
                      </a:r>
                    </a:p>
                  </a:txBody>
                  <a:tcPr/>
                </a:tc>
                <a:extLst>
                  <a:ext uri="{0D108BD9-81ED-4DB2-BD59-A6C34878D82A}">
                    <a16:rowId xmlns:a16="http://schemas.microsoft.com/office/drawing/2014/main" val="4088963645"/>
                  </a:ext>
                </a:extLst>
              </a:tr>
              <a:tr h="370840">
                <a:tc>
                  <a:txBody>
                    <a:bodyPr/>
                    <a:lstStyle/>
                    <a:p>
                      <a:r>
                        <a:rPr lang="en-GB" dirty="0"/>
                        <a:t>To invest</a:t>
                      </a:r>
                    </a:p>
                  </a:txBody>
                  <a:tcPr/>
                </a:tc>
                <a:tc>
                  <a:txBody>
                    <a:bodyPr/>
                    <a:lstStyle/>
                    <a:p>
                      <a:pPr algn="ctr"/>
                      <a:r>
                        <a:rPr lang="en-GB" dirty="0"/>
                        <a:t>80%</a:t>
                      </a:r>
                    </a:p>
                  </a:txBody>
                  <a:tcPr/>
                </a:tc>
                <a:tc>
                  <a:txBody>
                    <a:bodyPr/>
                    <a:lstStyle/>
                    <a:p>
                      <a:pPr algn="ctr"/>
                      <a:r>
                        <a:rPr lang="en-GB" dirty="0"/>
                        <a:t>80%</a:t>
                      </a:r>
                    </a:p>
                  </a:txBody>
                  <a:tcPr/>
                </a:tc>
                <a:extLst>
                  <a:ext uri="{0D108BD9-81ED-4DB2-BD59-A6C34878D82A}">
                    <a16:rowId xmlns:a16="http://schemas.microsoft.com/office/drawing/2014/main" val="496327737"/>
                  </a:ext>
                </a:extLst>
              </a:tr>
              <a:tr h="370840">
                <a:tc>
                  <a:txBody>
                    <a:bodyPr/>
                    <a:lstStyle/>
                    <a:p>
                      <a:r>
                        <a:rPr lang="en-GB" dirty="0"/>
                        <a:t>To reward</a:t>
                      </a:r>
                    </a:p>
                  </a:txBody>
                  <a:tcPr/>
                </a:tc>
                <a:tc>
                  <a:txBody>
                    <a:bodyPr/>
                    <a:lstStyle/>
                    <a:p>
                      <a:pPr algn="ctr"/>
                      <a:r>
                        <a:rPr lang="en-GB" dirty="0"/>
                        <a:t>90%</a:t>
                      </a:r>
                    </a:p>
                  </a:txBody>
                  <a:tcPr/>
                </a:tc>
                <a:tc>
                  <a:txBody>
                    <a:bodyPr/>
                    <a:lstStyle/>
                    <a:p>
                      <a:pPr algn="ctr"/>
                      <a:r>
                        <a:rPr lang="en-GB" dirty="0"/>
                        <a:t>10%</a:t>
                      </a:r>
                    </a:p>
                  </a:txBody>
                  <a:tcPr/>
                </a:tc>
                <a:extLst>
                  <a:ext uri="{0D108BD9-81ED-4DB2-BD59-A6C34878D82A}">
                    <a16:rowId xmlns:a16="http://schemas.microsoft.com/office/drawing/2014/main" val="1649164374"/>
                  </a:ext>
                </a:extLst>
              </a:tr>
            </a:tbl>
          </a:graphicData>
        </a:graphic>
      </p:graphicFrame>
      <p:sp>
        <p:nvSpPr>
          <p:cNvPr id="5" name="Rectangle 4">
            <a:extLst>
              <a:ext uri="{FF2B5EF4-FFF2-40B4-BE49-F238E27FC236}">
                <a16:creationId xmlns:a16="http://schemas.microsoft.com/office/drawing/2014/main" id="{0C4F29EF-F559-47E8-BD6A-AE51C860198C}"/>
              </a:ext>
            </a:extLst>
          </p:cNvPr>
          <p:cNvSpPr/>
          <p:nvPr/>
        </p:nvSpPr>
        <p:spPr>
          <a:xfrm>
            <a:off x="6960096" y="5749225"/>
            <a:ext cx="3348180" cy="400110"/>
          </a:xfrm>
          <a:prstGeom prst="rect">
            <a:avLst/>
          </a:prstGeom>
        </p:spPr>
        <p:txBody>
          <a:bodyPr wrap="square">
            <a:spAutoFit/>
          </a:bodyPr>
          <a:lstStyle/>
          <a:p>
            <a:pPr lvl="0" algn="r"/>
            <a:r>
              <a:rPr lang="en-GB" sz="2000" dirty="0"/>
              <a:t>(Middleton, 2007, p 42-43)</a:t>
            </a:r>
          </a:p>
        </p:txBody>
      </p:sp>
      <p:sp>
        <p:nvSpPr>
          <p:cNvPr id="6" name="TextBox 5">
            <a:extLst>
              <a:ext uri="{FF2B5EF4-FFF2-40B4-BE49-F238E27FC236}">
                <a16:creationId xmlns:a16="http://schemas.microsoft.com/office/drawing/2014/main" id="{BA683D6F-0675-C703-C49E-6ACEFA0849B1}"/>
              </a:ext>
            </a:extLst>
          </p:cNvPr>
          <p:cNvSpPr txBox="1"/>
          <p:nvPr/>
        </p:nvSpPr>
        <p:spPr>
          <a:xfrm>
            <a:off x="4439816" y="6238491"/>
            <a:ext cx="3672408" cy="461665"/>
          </a:xfrm>
          <a:prstGeom prst="rect">
            <a:avLst/>
          </a:prstGeom>
          <a:noFill/>
        </p:spPr>
        <p:txBody>
          <a:bodyPr wrap="square" rtlCol="0">
            <a:spAutoFit/>
          </a:bodyPr>
          <a:lstStyle/>
          <a:p>
            <a:r>
              <a:rPr lang="en-GB" sz="2400" b="1" dirty="0"/>
              <a:t>Any thoughts or questions?</a:t>
            </a:r>
          </a:p>
        </p:txBody>
      </p:sp>
      <p:pic>
        <p:nvPicPr>
          <p:cNvPr id="7" name="Picture 6" descr="Icon&#10;&#10;Description automatically generated">
            <a:extLst>
              <a:ext uri="{FF2B5EF4-FFF2-40B4-BE49-F238E27FC236}">
                <a16:creationId xmlns:a16="http://schemas.microsoft.com/office/drawing/2014/main" id="{62B1B6ED-EA2B-CF79-76A5-B1871427BEA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12225" y="6284658"/>
            <a:ext cx="369333" cy="369333"/>
          </a:xfrm>
          <a:prstGeom prst="rect">
            <a:avLst/>
          </a:prstGeom>
        </p:spPr>
      </p:pic>
    </p:spTree>
    <p:extLst>
      <p:ext uri="{BB962C8B-B14F-4D97-AF65-F5344CB8AC3E}">
        <p14:creationId xmlns:p14="http://schemas.microsoft.com/office/powerpoint/2010/main" val="1305497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9496" y="188640"/>
            <a:ext cx="8229600" cy="706090"/>
          </a:xfrm>
        </p:spPr>
        <p:txBody>
          <a:bodyPr>
            <a:normAutofit/>
          </a:bodyPr>
          <a:lstStyle/>
          <a:p>
            <a:r>
              <a:rPr lang="en-GB" sz="4000" b="1" dirty="0"/>
              <a:t>Leading Beyond Authority </a:t>
            </a:r>
          </a:p>
        </p:txBody>
      </p:sp>
      <p:sp>
        <p:nvSpPr>
          <p:cNvPr id="3" name="Content Placeholder 2"/>
          <p:cNvSpPr>
            <a:spLocks noGrp="1"/>
          </p:cNvSpPr>
          <p:nvPr>
            <p:ph idx="1"/>
          </p:nvPr>
        </p:nvSpPr>
        <p:spPr>
          <a:xfrm>
            <a:off x="1988872" y="2204864"/>
            <a:ext cx="8229600" cy="3556992"/>
          </a:xfrm>
        </p:spPr>
        <p:txBody>
          <a:bodyPr>
            <a:normAutofit fontScale="92500" lnSpcReduction="10000"/>
          </a:bodyPr>
          <a:lstStyle/>
          <a:p>
            <a:r>
              <a:rPr lang="en-GB" sz="2800" dirty="0"/>
              <a:t>What is the attitude of those you are trying to influence?</a:t>
            </a:r>
          </a:p>
          <a:p>
            <a:r>
              <a:rPr lang="en-GB" sz="2800" dirty="0"/>
              <a:t>Are they inward looking (operating in silos)?</a:t>
            </a:r>
          </a:p>
          <a:p>
            <a:r>
              <a:rPr lang="en-GB" sz="2800" dirty="0"/>
              <a:t>Do they see you as a busybody, on the outside looking in and causing trouble?</a:t>
            </a:r>
          </a:p>
          <a:p>
            <a:r>
              <a:rPr lang="en-GB" sz="2800" dirty="0"/>
              <a:t>Is there a failure to realise that problems don’t fit neatly into departments or silos</a:t>
            </a:r>
          </a:p>
          <a:p>
            <a:r>
              <a:rPr lang="en-GB" sz="2800" dirty="0"/>
              <a:t>Failure to look ‘beyond’ their normal practice result in lost opportunities </a:t>
            </a:r>
          </a:p>
          <a:p>
            <a:endParaRPr lang="en-GB" sz="2800" dirty="0"/>
          </a:p>
        </p:txBody>
      </p:sp>
      <p:sp>
        <p:nvSpPr>
          <p:cNvPr id="4" name="Rectangle 3"/>
          <p:cNvSpPr/>
          <p:nvPr/>
        </p:nvSpPr>
        <p:spPr>
          <a:xfrm>
            <a:off x="7520875" y="5382816"/>
            <a:ext cx="2674640" cy="400110"/>
          </a:xfrm>
          <a:prstGeom prst="rect">
            <a:avLst/>
          </a:prstGeom>
        </p:spPr>
        <p:txBody>
          <a:bodyPr wrap="square">
            <a:spAutoFit/>
          </a:bodyPr>
          <a:lstStyle/>
          <a:p>
            <a:pPr lvl="0" algn="r"/>
            <a:r>
              <a:rPr lang="en-GB" sz="2000" dirty="0"/>
              <a:t>(Middleton, 2007)</a:t>
            </a:r>
          </a:p>
        </p:txBody>
      </p:sp>
      <p:sp>
        <p:nvSpPr>
          <p:cNvPr id="6" name="TextBox 5">
            <a:extLst>
              <a:ext uri="{FF2B5EF4-FFF2-40B4-BE49-F238E27FC236}">
                <a16:creationId xmlns:a16="http://schemas.microsoft.com/office/drawing/2014/main" id="{AEFE3238-3E51-382B-0594-4FD95AF8E715}"/>
              </a:ext>
            </a:extLst>
          </p:cNvPr>
          <p:cNvSpPr txBox="1"/>
          <p:nvPr/>
        </p:nvSpPr>
        <p:spPr>
          <a:xfrm>
            <a:off x="1775520" y="980729"/>
            <a:ext cx="8229600" cy="954107"/>
          </a:xfrm>
          <a:prstGeom prst="rect">
            <a:avLst/>
          </a:prstGeom>
          <a:noFill/>
        </p:spPr>
        <p:txBody>
          <a:bodyPr wrap="square" rtlCol="0">
            <a:spAutoFit/>
          </a:bodyPr>
          <a:lstStyle/>
          <a:p>
            <a:r>
              <a:rPr lang="en-GB" sz="2800" dirty="0"/>
              <a:t>If you are </a:t>
            </a:r>
            <a:r>
              <a:rPr lang="en-GB" sz="2800" dirty="0">
                <a:hlinkClick r:id="rId2"/>
              </a:rPr>
              <a:t>advocating for change</a:t>
            </a:r>
            <a:r>
              <a:rPr lang="en-GB" sz="2800" dirty="0"/>
              <a:t> then you need to consider the following:</a:t>
            </a:r>
          </a:p>
        </p:txBody>
      </p:sp>
      <p:sp>
        <p:nvSpPr>
          <p:cNvPr id="7" name="TextBox 6">
            <a:extLst>
              <a:ext uri="{FF2B5EF4-FFF2-40B4-BE49-F238E27FC236}">
                <a16:creationId xmlns:a16="http://schemas.microsoft.com/office/drawing/2014/main" id="{3A8EC6EE-ACA5-2F41-1CA5-F665852EC788}"/>
              </a:ext>
            </a:extLst>
          </p:cNvPr>
          <p:cNvSpPr txBox="1"/>
          <p:nvPr/>
        </p:nvSpPr>
        <p:spPr>
          <a:xfrm>
            <a:off x="4511824" y="6093297"/>
            <a:ext cx="3672408" cy="461665"/>
          </a:xfrm>
          <a:prstGeom prst="rect">
            <a:avLst/>
          </a:prstGeom>
          <a:noFill/>
        </p:spPr>
        <p:txBody>
          <a:bodyPr wrap="square" rtlCol="0">
            <a:spAutoFit/>
          </a:bodyPr>
          <a:lstStyle/>
          <a:p>
            <a:r>
              <a:rPr lang="en-GB" sz="2400" b="1" dirty="0"/>
              <a:t>Any thoughts or questions?</a:t>
            </a:r>
          </a:p>
        </p:txBody>
      </p:sp>
      <p:pic>
        <p:nvPicPr>
          <p:cNvPr id="8" name="Picture 7" descr="Icon&#10;&#10;Description automatically generated">
            <a:extLst>
              <a:ext uri="{FF2B5EF4-FFF2-40B4-BE49-F238E27FC236}">
                <a16:creationId xmlns:a16="http://schemas.microsoft.com/office/drawing/2014/main" id="{1E2DA47A-7851-FCB2-F71B-6BA2E0B2C7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84233" y="6139464"/>
            <a:ext cx="369333" cy="369333"/>
          </a:xfrm>
          <a:prstGeom prst="rect">
            <a:avLst/>
          </a:prstGeom>
        </p:spPr>
      </p:pic>
    </p:spTree>
    <p:extLst>
      <p:ext uri="{BB962C8B-B14F-4D97-AF65-F5344CB8AC3E}">
        <p14:creationId xmlns:p14="http://schemas.microsoft.com/office/powerpoint/2010/main" val="3340446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6"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7528" y="116632"/>
            <a:ext cx="8229600" cy="850106"/>
          </a:xfrm>
        </p:spPr>
        <p:txBody>
          <a:bodyPr>
            <a:normAutofit/>
          </a:bodyPr>
          <a:lstStyle/>
          <a:p>
            <a:r>
              <a:rPr lang="en-GB" sz="4000" b="1" dirty="0"/>
              <a:t>Legitimacy of ‘power to operate’</a:t>
            </a:r>
          </a:p>
        </p:txBody>
      </p:sp>
      <p:sp>
        <p:nvSpPr>
          <p:cNvPr id="3" name="Content Placeholder 2"/>
          <p:cNvSpPr>
            <a:spLocks noGrp="1"/>
          </p:cNvSpPr>
          <p:nvPr>
            <p:ph idx="1"/>
          </p:nvPr>
        </p:nvSpPr>
        <p:spPr>
          <a:xfrm>
            <a:off x="1981200" y="2276872"/>
            <a:ext cx="8229600" cy="3168352"/>
          </a:xfrm>
        </p:spPr>
        <p:txBody>
          <a:bodyPr>
            <a:normAutofit/>
          </a:bodyPr>
          <a:lstStyle/>
          <a:p>
            <a:r>
              <a:rPr lang="en-GB" sz="2800" dirty="0"/>
              <a:t>Where is ‘the power to operate’ obtained from?</a:t>
            </a:r>
          </a:p>
          <a:p>
            <a:r>
              <a:rPr lang="en-GB" sz="2800" dirty="0"/>
              <a:t>Is it given? – Who by?</a:t>
            </a:r>
          </a:p>
          <a:p>
            <a:r>
              <a:rPr lang="en-GB" sz="2800" dirty="0"/>
              <a:t>Is it taken? – Who by?</a:t>
            </a:r>
          </a:p>
          <a:p>
            <a:r>
              <a:rPr lang="en-GB" sz="2800" dirty="0"/>
              <a:t>Can it be lost, taken away or revoked?</a:t>
            </a:r>
          </a:p>
          <a:p>
            <a:r>
              <a:rPr lang="en-GB" sz="2800" dirty="0"/>
              <a:t>Under what circumstances might this happen?</a:t>
            </a:r>
          </a:p>
        </p:txBody>
      </p:sp>
      <p:sp>
        <p:nvSpPr>
          <p:cNvPr id="4" name="TextBox 3">
            <a:extLst>
              <a:ext uri="{FF2B5EF4-FFF2-40B4-BE49-F238E27FC236}">
                <a16:creationId xmlns:a16="http://schemas.microsoft.com/office/drawing/2014/main" id="{73A6036D-0B56-A3D6-960F-B56D57C2620F}"/>
              </a:ext>
            </a:extLst>
          </p:cNvPr>
          <p:cNvSpPr txBox="1"/>
          <p:nvPr/>
        </p:nvSpPr>
        <p:spPr>
          <a:xfrm>
            <a:off x="1775520" y="980729"/>
            <a:ext cx="8229600" cy="954107"/>
          </a:xfrm>
          <a:prstGeom prst="rect">
            <a:avLst/>
          </a:prstGeom>
          <a:noFill/>
        </p:spPr>
        <p:txBody>
          <a:bodyPr wrap="square" rtlCol="0">
            <a:spAutoFit/>
          </a:bodyPr>
          <a:lstStyle/>
          <a:p>
            <a:r>
              <a:rPr lang="en-GB" sz="2800" dirty="0"/>
              <a:t>If you are </a:t>
            </a:r>
            <a:r>
              <a:rPr lang="en-GB" sz="2800" dirty="0">
                <a:hlinkClick r:id="rId2"/>
              </a:rPr>
              <a:t>advocating for change </a:t>
            </a:r>
            <a:r>
              <a:rPr lang="en-GB" sz="2800" dirty="0"/>
              <a:t>then you need to consider the following:</a:t>
            </a:r>
          </a:p>
        </p:txBody>
      </p:sp>
      <p:sp>
        <p:nvSpPr>
          <p:cNvPr id="5" name="TextBox 4">
            <a:extLst>
              <a:ext uri="{FF2B5EF4-FFF2-40B4-BE49-F238E27FC236}">
                <a16:creationId xmlns:a16="http://schemas.microsoft.com/office/drawing/2014/main" id="{98B72DCA-BB37-5564-5B4A-3B4D2BE74DA6}"/>
              </a:ext>
            </a:extLst>
          </p:cNvPr>
          <p:cNvSpPr txBox="1"/>
          <p:nvPr/>
        </p:nvSpPr>
        <p:spPr>
          <a:xfrm>
            <a:off x="3791744" y="5556429"/>
            <a:ext cx="3672408" cy="461665"/>
          </a:xfrm>
          <a:prstGeom prst="rect">
            <a:avLst/>
          </a:prstGeom>
          <a:noFill/>
        </p:spPr>
        <p:txBody>
          <a:bodyPr wrap="square" rtlCol="0">
            <a:spAutoFit/>
          </a:bodyPr>
          <a:lstStyle/>
          <a:p>
            <a:r>
              <a:rPr lang="en-GB" sz="2400" b="1" dirty="0"/>
              <a:t>Any thoughts or questions?</a:t>
            </a:r>
          </a:p>
        </p:txBody>
      </p:sp>
      <p:pic>
        <p:nvPicPr>
          <p:cNvPr id="6" name="Picture 5" descr="Icon&#10;&#10;Description automatically generated">
            <a:extLst>
              <a:ext uri="{FF2B5EF4-FFF2-40B4-BE49-F238E27FC236}">
                <a16:creationId xmlns:a16="http://schemas.microsoft.com/office/drawing/2014/main" id="{FF9B3205-D5A8-AE33-B4A5-3ED8DFAC55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64153" y="5602596"/>
            <a:ext cx="369333" cy="369333"/>
          </a:xfrm>
          <a:prstGeom prst="rect">
            <a:avLst/>
          </a:prstGeom>
        </p:spPr>
      </p:pic>
    </p:spTree>
    <p:extLst>
      <p:ext uri="{BB962C8B-B14F-4D97-AF65-F5344CB8AC3E}">
        <p14:creationId xmlns:p14="http://schemas.microsoft.com/office/powerpoint/2010/main" val="1983539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5520" y="62627"/>
            <a:ext cx="8229600" cy="850106"/>
          </a:xfrm>
        </p:spPr>
        <p:txBody>
          <a:bodyPr>
            <a:normAutofit/>
          </a:bodyPr>
          <a:lstStyle/>
          <a:p>
            <a:r>
              <a:rPr lang="en-GB" sz="4000" b="1" dirty="0"/>
              <a:t>Civil Society</a:t>
            </a:r>
          </a:p>
        </p:txBody>
      </p:sp>
      <p:sp>
        <p:nvSpPr>
          <p:cNvPr id="4" name="TextBox 3">
            <a:extLst>
              <a:ext uri="{FF2B5EF4-FFF2-40B4-BE49-F238E27FC236}">
                <a16:creationId xmlns:a16="http://schemas.microsoft.com/office/drawing/2014/main" id="{26A9BD66-D46D-CA1E-31EB-C0E538112A63}"/>
              </a:ext>
            </a:extLst>
          </p:cNvPr>
          <p:cNvSpPr txBox="1"/>
          <p:nvPr/>
        </p:nvSpPr>
        <p:spPr>
          <a:xfrm>
            <a:off x="1775520" y="911950"/>
            <a:ext cx="8229600" cy="954107"/>
          </a:xfrm>
          <a:prstGeom prst="rect">
            <a:avLst/>
          </a:prstGeom>
          <a:noFill/>
        </p:spPr>
        <p:txBody>
          <a:bodyPr wrap="square" rtlCol="0">
            <a:spAutoFit/>
          </a:bodyPr>
          <a:lstStyle/>
          <a:p>
            <a:r>
              <a:rPr lang="en-GB" sz="2800" dirty="0"/>
              <a:t>If you are </a:t>
            </a:r>
            <a:r>
              <a:rPr lang="en-GB" sz="2800" dirty="0">
                <a:hlinkClick r:id="rId2"/>
              </a:rPr>
              <a:t>advocating for change </a:t>
            </a:r>
            <a:r>
              <a:rPr lang="en-GB" sz="2800" dirty="0"/>
              <a:t>then you need to consider the following:</a:t>
            </a:r>
          </a:p>
        </p:txBody>
      </p:sp>
      <p:sp>
        <p:nvSpPr>
          <p:cNvPr id="5" name="TextBox 4">
            <a:extLst>
              <a:ext uri="{FF2B5EF4-FFF2-40B4-BE49-F238E27FC236}">
                <a16:creationId xmlns:a16="http://schemas.microsoft.com/office/drawing/2014/main" id="{01557D93-DAF4-D8C0-83B2-BBC5319CAFF7}"/>
              </a:ext>
            </a:extLst>
          </p:cNvPr>
          <p:cNvSpPr txBox="1"/>
          <p:nvPr/>
        </p:nvSpPr>
        <p:spPr>
          <a:xfrm>
            <a:off x="1847528" y="1916833"/>
            <a:ext cx="8496944" cy="461665"/>
          </a:xfrm>
          <a:prstGeom prst="rect">
            <a:avLst/>
          </a:prstGeom>
          <a:noFill/>
        </p:spPr>
        <p:txBody>
          <a:bodyPr wrap="square" rtlCol="0">
            <a:spAutoFit/>
          </a:bodyPr>
          <a:lstStyle/>
          <a:p>
            <a:pPr marL="285750" indent="-285750">
              <a:buFont typeface="Arial" panose="020B0604020202020204" pitchFamily="34" charset="0"/>
              <a:buChar char="•"/>
            </a:pPr>
            <a:r>
              <a:rPr lang="en-GB" sz="2400" dirty="0"/>
              <a:t>That you are engaging with ‘Civil Society’ to make a change</a:t>
            </a:r>
          </a:p>
        </p:txBody>
      </p:sp>
      <p:sp>
        <p:nvSpPr>
          <p:cNvPr id="6" name="TextBox 5">
            <a:extLst>
              <a:ext uri="{FF2B5EF4-FFF2-40B4-BE49-F238E27FC236}">
                <a16:creationId xmlns:a16="http://schemas.microsoft.com/office/drawing/2014/main" id="{64B2A48C-B5BE-18A2-5E7B-38E1067EFABF}"/>
              </a:ext>
            </a:extLst>
          </p:cNvPr>
          <p:cNvSpPr txBox="1"/>
          <p:nvPr/>
        </p:nvSpPr>
        <p:spPr>
          <a:xfrm>
            <a:off x="2918355" y="2577715"/>
            <a:ext cx="5040560" cy="461665"/>
          </a:xfrm>
          <a:prstGeom prst="rect">
            <a:avLst/>
          </a:prstGeom>
          <a:noFill/>
        </p:spPr>
        <p:txBody>
          <a:bodyPr wrap="square" rtlCol="0">
            <a:spAutoFit/>
          </a:bodyPr>
          <a:lstStyle/>
          <a:p>
            <a:r>
              <a:rPr lang="en-GB" sz="2400" b="1" dirty="0"/>
              <a:t>Do we know what this phrase means?</a:t>
            </a:r>
          </a:p>
        </p:txBody>
      </p:sp>
      <p:pic>
        <p:nvPicPr>
          <p:cNvPr id="7" name="Picture 6" descr="Icon&#10;&#10;Description automatically generated">
            <a:extLst>
              <a:ext uri="{FF2B5EF4-FFF2-40B4-BE49-F238E27FC236}">
                <a16:creationId xmlns:a16="http://schemas.microsoft.com/office/drawing/2014/main" id="{9101B1DC-2D71-1FB0-CCEF-3AC73C8F800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58916" y="2623882"/>
            <a:ext cx="369333" cy="369333"/>
          </a:xfrm>
          <a:prstGeom prst="rect">
            <a:avLst/>
          </a:prstGeom>
        </p:spPr>
      </p:pic>
      <p:sp>
        <p:nvSpPr>
          <p:cNvPr id="8" name="TextBox 7">
            <a:extLst>
              <a:ext uri="{FF2B5EF4-FFF2-40B4-BE49-F238E27FC236}">
                <a16:creationId xmlns:a16="http://schemas.microsoft.com/office/drawing/2014/main" id="{85107D2F-1148-2916-DD63-85928E6A4DB7}"/>
              </a:ext>
            </a:extLst>
          </p:cNvPr>
          <p:cNvSpPr txBox="1"/>
          <p:nvPr/>
        </p:nvSpPr>
        <p:spPr>
          <a:xfrm>
            <a:off x="1775520" y="3864787"/>
            <a:ext cx="8496944" cy="1938992"/>
          </a:xfrm>
          <a:prstGeom prst="rect">
            <a:avLst/>
          </a:prstGeom>
          <a:noFill/>
        </p:spPr>
        <p:txBody>
          <a:bodyPr wrap="square" rtlCol="0">
            <a:spAutoFit/>
          </a:bodyPr>
          <a:lstStyle/>
          <a:p>
            <a:pPr algn="ctr"/>
            <a:r>
              <a:rPr lang="en-GB" sz="2400" dirty="0">
                <a:solidFill>
                  <a:srgbClr val="000000"/>
                </a:solidFill>
                <a:latin typeface="Arial" panose="020B0604020202020204" pitchFamily="34" charset="0"/>
              </a:rPr>
              <a:t>‘ its key attributes are that it refers to </a:t>
            </a:r>
            <a:r>
              <a:rPr lang="en-GB" sz="2400" u="sng" dirty="0">
                <a:solidFill>
                  <a:srgbClr val="000000"/>
                </a:solidFill>
                <a:latin typeface="Arial" panose="020B0604020202020204" pitchFamily="34" charset="0"/>
              </a:rPr>
              <a:t>public life </a:t>
            </a:r>
            <a:r>
              <a:rPr lang="en-GB" sz="2400" dirty="0">
                <a:solidFill>
                  <a:srgbClr val="000000"/>
                </a:solidFill>
                <a:latin typeface="Arial" panose="020B0604020202020204" pitchFamily="34" charset="0"/>
              </a:rPr>
              <a:t>rather than private or household-based activities; it is juxtaposed to the family and the state; and it exists within the framework of the rule of law’</a:t>
            </a:r>
          </a:p>
          <a:p>
            <a:pPr algn="r"/>
            <a:r>
              <a:rPr lang="en-GB" sz="2000" dirty="0">
                <a:solidFill>
                  <a:srgbClr val="000000"/>
                </a:solidFill>
                <a:latin typeface="Arial" panose="020B0604020202020204" pitchFamily="34" charset="0"/>
              </a:rPr>
              <a:t>(Scott, 2015)</a:t>
            </a:r>
            <a:endParaRPr lang="en-GB" sz="2000" dirty="0"/>
          </a:p>
        </p:txBody>
      </p:sp>
    </p:spTree>
    <p:extLst>
      <p:ext uri="{BB962C8B-B14F-4D97-AF65-F5344CB8AC3E}">
        <p14:creationId xmlns:p14="http://schemas.microsoft.com/office/powerpoint/2010/main" val="3069991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5520" y="62627"/>
            <a:ext cx="8229600" cy="850106"/>
          </a:xfrm>
        </p:spPr>
        <p:txBody>
          <a:bodyPr>
            <a:normAutofit/>
          </a:bodyPr>
          <a:lstStyle/>
          <a:p>
            <a:r>
              <a:rPr lang="en-GB" sz="4000" b="1" dirty="0"/>
              <a:t>Civil Society</a:t>
            </a:r>
          </a:p>
        </p:txBody>
      </p:sp>
      <p:sp>
        <p:nvSpPr>
          <p:cNvPr id="3" name="Content Placeholder 2"/>
          <p:cNvSpPr>
            <a:spLocks noGrp="1"/>
          </p:cNvSpPr>
          <p:nvPr>
            <p:ph idx="1"/>
          </p:nvPr>
        </p:nvSpPr>
        <p:spPr>
          <a:xfrm>
            <a:off x="1761458" y="1196752"/>
            <a:ext cx="8229600" cy="1584176"/>
          </a:xfrm>
        </p:spPr>
        <p:txBody>
          <a:bodyPr>
            <a:noAutofit/>
          </a:bodyPr>
          <a:lstStyle/>
          <a:p>
            <a:r>
              <a:rPr lang="en-GB" sz="2800" dirty="0"/>
              <a:t>So, </a:t>
            </a:r>
            <a:r>
              <a:rPr lang="en-GB" sz="2800" dirty="0">
                <a:hlinkClick r:id="rId2"/>
              </a:rPr>
              <a:t>advocating for change </a:t>
            </a:r>
            <a:r>
              <a:rPr lang="en-GB" sz="2800" dirty="0"/>
              <a:t>involves engaging with civil society i.e. organisations, local, regional and national government etc.</a:t>
            </a:r>
          </a:p>
          <a:p>
            <a:r>
              <a:rPr lang="en-GB" sz="2800" dirty="0"/>
              <a:t>If we are engaging with civil society, we are engaging with Middleton’s outer circles</a:t>
            </a:r>
          </a:p>
          <a:p>
            <a:r>
              <a:rPr lang="en-GB" sz="2800" dirty="0"/>
              <a:t>If this is the case then what types of power does the  advocate for change/activist use?</a:t>
            </a:r>
          </a:p>
        </p:txBody>
      </p:sp>
      <p:sp>
        <p:nvSpPr>
          <p:cNvPr id="9" name="TextBox 8">
            <a:extLst>
              <a:ext uri="{FF2B5EF4-FFF2-40B4-BE49-F238E27FC236}">
                <a16:creationId xmlns:a16="http://schemas.microsoft.com/office/drawing/2014/main" id="{EB62B9AA-8C05-0C17-9362-1AD59A865137}"/>
              </a:ext>
            </a:extLst>
          </p:cNvPr>
          <p:cNvSpPr txBox="1"/>
          <p:nvPr/>
        </p:nvSpPr>
        <p:spPr>
          <a:xfrm>
            <a:off x="3791744" y="5556429"/>
            <a:ext cx="3672408" cy="461665"/>
          </a:xfrm>
          <a:prstGeom prst="rect">
            <a:avLst/>
          </a:prstGeom>
          <a:noFill/>
        </p:spPr>
        <p:txBody>
          <a:bodyPr wrap="square" rtlCol="0">
            <a:spAutoFit/>
          </a:bodyPr>
          <a:lstStyle/>
          <a:p>
            <a:r>
              <a:rPr lang="en-GB" sz="2400" b="1" dirty="0"/>
              <a:t>Any thoughts or questions?</a:t>
            </a:r>
          </a:p>
        </p:txBody>
      </p:sp>
      <p:pic>
        <p:nvPicPr>
          <p:cNvPr id="10" name="Picture 9" descr="Icon&#10;&#10;Description automatically generated">
            <a:extLst>
              <a:ext uri="{FF2B5EF4-FFF2-40B4-BE49-F238E27FC236}">
                <a16:creationId xmlns:a16="http://schemas.microsoft.com/office/drawing/2014/main" id="{5214E9F6-2547-CE0F-52A3-B6FE360D71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64153" y="5602596"/>
            <a:ext cx="369333" cy="369333"/>
          </a:xfrm>
          <a:prstGeom prst="rect">
            <a:avLst/>
          </a:prstGeom>
        </p:spPr>
      </p:pic>
    </p:spTree>
    <p:extLst>
      <p:ext uri="{BB962C8B-B14F-4D97-AF65-F5344CB8AC3E}">
        <p14:creationId xmlns:p14="http://schemas.microsoft.com/office/powerpoint/2010/main" val="3821026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0"/>
            <a:ext cx="8686800" cy="1143000"/>
          </a:xfrm>
        </p:spPr>
        <p:txBody>
          <a:bodyPr>
            <a:normAutofit fontScale="90000"/>
          </a:bodyPr>
          <a:lstStyle/>
          <a:p>
            <a:r>
              <a:rPr lang="en-GB" b="1" dirty="0"/>
              <a:t>Activists Operating in Civil Society: Why?</a:t>
            </a:r>
          </a:p>
        </p:txBody>
      </p:sp>
      <p:sp>
        <p:nvSpPr>
          <p:cNvPr id="3" name="Content Placeholder 2"/>
          <p:cNvSpPr>
            <a:spLocks noGrp="1"/>
          </p:cNvSpPr>
          <p:nvPr>
            <p:ph idx="1"/>
          </p:nvPr>
        </p:nvSpPr>
        <p:spPr>
          <a:xfrm>
            <a:off x="2186880" y="3052118"/>
            <a:ext cx="8229600" cy="2304256"/>
          </a:xfrm>
        </p:spPr>
        <p:txBody>
          <a:bodyPr>
            <a:normAutofit/>
          </a:bodyPr>
          <a:lstStyle/>
          <a:p>
            <a:r>
              <a:rPr lang="en-GB" sz="2800" dirty="0"/>
              <a:t>Is it in their own interest?</a:t>
            </a:r>
          </a:p>
          <a:p>
            <a:r>
              <a:rPr lang="en-GB" sz="2800" dirty="0"/>
              <a:t>Are they acting for those that they know?</a:t>
            </a:r>
          </a:p>
          <a:p>
            <a:r>
              <a:rPr lang="en-GB" sz="2800" dirty="0"/>
              <a:t>Are they acting for the ‘public good’</a:t>
            </a:r>
          </a:p>
          <a:p>
            <a:r>
              <a:rPr lang="en-GB" sz="2800" dirty="0"/>
              <a:t>Who has given them the ‘authority’ to act</a:t>
            </a:r>
          </a:p>
        </p:txBody>
      </p:sp>
      <p:sp>
        <p:nvSpPr>
          <p:cNvPr id="4" name="TextBox 3">
            <a:extLst>
              <a:ext uri="{FF2B5EF4-FFF2-40B4-BE49-F238E27FC236}">
                <a16:creationId xmlns:a16="http://schemas.microsoft.com/office/drawing/2014/main" id="{6E77FA06-25C7-9CE3-B522-0310DCC2F825}"/>
              </a:ext>
            </a:extLst>
          </p:cNvPr>
          <p:cNvSpPr txBox="1"/>
          <p:nvPr/>
        </p:nvSpPr>
        <p:spPr>
          <a:xfrm>
            <a:off x="1703512" y="1268761"/>
            <a:ext cx="8064896" cy="1384995"/>
          </a:xfrm>
          <a:prstGeom prst="rect">
            <a:avLst/>
          </a:prstGeom>
          <a:noFill/>
        </p:spPr>
        <p:txBody>
          <a:bodyPr wrap="square" rtlCol="0">
            <a:spAutoFit/>
          </a:bodyPr>
          <a:lstStyle/>
          <a:p>
            <a:r>
              <a:rPr lang="en-GB" sz="2800" dirty="0"/>
              <a:t>In terms of reflective practice, it is important that the </a:t>
            </a:r>
            <a:r>
              <a:rPr lang="en-GB" sz="2800" dirty="0">
                <a:hlinkClick r:id="rId2"/>
              </a:rPr>
              <a:t>advocate for change </a:t>
            </a:r>
            <a:r>
              <a:rPr lang="en-GB" sz="2800" dirty="0"/>
              <a:t>asks themselves about their motivation for acting:</a:t>
            </a:r>
          </a:p>
        </p:txBody>
      </p:sp>
    </p:spTree>
    <p:extLst>
      <p:ext uri="{BB962C8B-B14F-4D97-AF65-F5344CB8AC3E}">
        <p14:creationId xmlns:p14="http://schemas.microsoft.com/office/powerpoint/2010/main" val="3058551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0"/>
            <a:ext cx="8686800" cy="980728"/>
          </a:xfrm>
        </p:spPr>
        <p:txBody>
          <a:bodyPr>
            <a:normAutofit/>
          </a:bodyPr>
          <a:lstStyle/>
          <a:p>
            <a:r>
              <a:rPr lang="en-GB" b="1" dirty="0"/>
              <a:t>Activists </a:t>
            </a:r>
            <a:r>
              <a:rPr lang="en-GB" sz="4000" b="1" dirty="0"/>
              <a:t>Operating</a:t>
            </a:r>
            <a:r>
              <a:rPr lang="en-GB" b="1" dirty="0"/>
              <a:t> in Civil Society</a:t>
            </a:r>
          </a:p>
        </p:txBody>
      </p:sp>
      <p:sp>
        <p:nvSpPr>
          <p:cNvPr id="7" name="TextBox 6">
            <a:extLst>
              <a:ext uri="{FF2B5EF4-FFF2-40B4-BE49-F238E27FC236}">
                <a16:creationId xmlns:a16="http://schemas.microsoft.com/office/drawing/2014/main" id="{723A8660-0496-D4C8-0112-4D8C806E63CA}"/>
              </a:ext>
            </a:extLst>
          </p:cNvPr>
          <p:cNvSpPr txBox="1"/>
          <p:nvPr/>
        </p:nvSpPr>
        <p:spPr>
          <a:xfrm>
            <a:off x="1919536" y="1124745"/>
            <a:ext cx="8352928" cy="4247317"/>
          </a:xfrm>
          <a:prstGeom prst="rect">
            <a:avLst/>
          </a:prstGeom>
          <a:noFill/>
        </p:spPr>
        <p:txBody>
          <a:bodyPr wrap="square" rtlCol="0">
            <a:spAutoFit/>
          </a:bodyPr>
          <a:lstStyle/>
          <a:p>
            <a:pPr marL="342900" indent="-342900">
              <a:spcBef>
                <a:spcPts val="600"/>
              </a:spcBef>
              <a:spcAft>
                <a:spcPts val="600"/>
              </a:spcAft>
              <a:buFont typeface="Arial" panose="020B0604020202020204" pitchFamily="34" charset="0"/>
              <a:buChar char="•"/>
            </a:pPr>
            <a:r>
              <a:rPr lang="en-GB" sz="2400" dirty="0"/>
              <a:t>Middleton argues that, in order to become an </a:t>
            </a:r>
            <a:r>
              <a:rPr lang="en-GB" sz="2400" dirty="0">
                <a:hlinkClick r:id="rId2"/>
              </a:rPr>
              <a:t>advocate for change</a:t>
            </a:r>
            <a:r>
              <a:rPr lang="en-GB" sz="2400" dirty="0"/>
              <a:t> the person needs to stop delegating to the ‘great they’</a:t>
            </a:r>
          </a:p>
          <a:p>
            <a:pPr marL="342900" indent="-342900">
              <a:spcBef>
                <a:spcPts val="600"/>
              </a:spcBef>
              <a:spcAft>
                <a:spcPts val="600"/>
              </a:spcAft>
              <a:buFont typeface="Arial" panose="020B0604020202020204" pitchFamily="34" charset="0"/>
              <a:buChar char="•"/>
            </a:pPr>
            <a:r>
              <a:rPr lang="en-GB" sz="2400" dirty="0"/>
              <a:t>By this, she means the people that we often defer to, e.g. politicians, ‘those upstairs’ or ‘the experts’</a:t>
            </a:r>
          </a:p>
          <a:p>
            <a:pPr marL="342900" indent="-342900">
              <a:spcBef>
                <a:spcPts val="600"/>
              </a:spcBef>
              <a:spcAft>
                <a:spcPts val="600"/>
              </a:spcAft>
              <a:buFont typeface="Arial" panose="020B0604020202020204" pitchFamily="34" charset="0"/>
              <a:buChar char="•"/>
            </a:pPr>
            <a:r>
              <a:rPr lang="en-GB" sz="2400" dirty="0"/>
              <a:t>She argues that if people do stand up to challenge the status quo they can be seen to be doing so ‘illegitimately’ unless they have one of the labels above</a:t>
            </a:r>
          </a:p>
          <a:p>
            <a:pPr marL="342900" indent="-342900">
              <a:spcBef>
                <a:spcPts val="600"/>
              </a:spcBef>
              <a:spcAft>
                <a:spcPts val="600"/>
              </a:spcAft>
              <a:buFont typeface="Arial" panose="020B0604020202020204" pitchFamily="34" charset="0"/>
              <a:buChar char="•"/>
            </a:pPr>
            <a:r>
              <a:rPr lang="en-GB" sz="2400" dirty="0"/>
              <a:t>However, she quotes Jude Kelly – Artistic Director at the South Bank Centre as saying “</a:t>
            </a:r>
            <a:r>
              <a:rPr lang="en-GB" sz="2400" i="1" dirty="0"/>
              <a:t>We cannot wait to be given legitimacy. We need to legitimize ourselves”</a:t>
            </a:r>
            <a:endParaRPr lang="en-GB" sz="2400" dirty="0"/>
          </a:p>
        </p:txBody>
      </p:sp>
      <p:sp>
        <p:nvSpPr>
          <p:cNvPr id="8" name="TextBox 7">
            <a:extLst>
              <a:ext uri="{FF2B5EF4-FFF2-40B4-BE49-F238E27FC236}">
                <a16:creationId xmlns:a16="http://schemas.microsoft.com/office/drawing/2014/main" id="{BABD06AF-947A-B5DD-A1C1-BDCAFEF202C0}"/>
              </a:ext>
            </a:extLst>
          </p:cNvPr>
          <p:cNvSpPr txBox="1"/>
          <p:nvPr/>
        </p:nvSpPr>
        <p:spPr>
          <a:xfrm>
            <a:off x="6456041" y="5533201"/>
            <a:ext cx="3703245" cy="400110"/>
          </a:xfrm>
          <a:prstGeom prst="rect">
            <a:avLst/>
          </a:prstGeom>
          <a:noFill/>
        </p:spPr>
        <p:txBody>
          <a:bodyPr wrap="square" rtlCol="0">
            <a:spAutoFit/>
          </a:bodyPr>
          <a:lstStyle/>
          <a:p>
            <a:pPr algn="r"/>
            <a:r>
              <a:rPr lang="en-GB" sz="2000" dirty="0"/>
              <a:t>(Middleton, 2007, p10)</a:t>
            </a:r>
          </a:p>
        </p:txBody>
      </p:sp>
    </p:spTree>
    <p:extLst>
      <p:ext uri="{BB962C8B-B14F-4D97-AF65-F5344CB8AC3E}">
        <p14:creationId xmlns:p14="http://schemas.microsoft.com/office/powerpoint/2010/main" val="1908366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16632"/>
            <a:ext cx="8229600" cy="778098"/>
          </a:xfrm>
        </p:spPr>
        <p:txBody>
          <a:bodyPr/>
          <a:lstStyle/>
          <a:p>
            <a:r>
              <a:rPr lang="en-GB" b="1" dirty="0"/>
              <a:t>Common Purpose</a:t>
            </a:r>
          </a:p>
        </p:txBody>
      </p:sp>
      <p:sp>
        <p:nvSpPr>
          <p:cNvPr id="3" name="Content Placeholder 2"/>
          <p:cNvSpPr>
            <a:spLocks noGrp="1"/>
          </p:cNvSpPr>
          <p:nvPr>
            <p:ph idx="1"/>
          </p:nvPr>
        </p:nvSpPr>
        <p:spPr>
          <a:xfrm>
            <a:off x="1775520" y="958346"/>
            <a:ext cx="8229600" cy="4525963"/>
          </a:xfrm>
        </p:spPr>
        <p:txBody>
          <a:bodyPr>
            <a:normAutofit/>
          </a:bodyPr>
          <a:lstStyle/>
          <a:p>
            <a:r>
              <a:rPr lang="en-GB" sz="2800" dirty="0"/>
              <a:t>Middleton’s Charity – Common Purpose - runs Leading Beyond Authority programmes which assert that the leader/activist should ‘jettison’ certain pre-concepts, such as;</a:t>
            </a:r>
          </a:p>
          <a:p>
            <a:pPr>
              <a:buFont typeface="+mj-lt"/>
              <a:buAutoNum type="arabicPeriod"/>
            </a:pPr>
            <a:r>
              <a:rPr lang="en-GB" sz="2800" dirty="0"/>
              <a:t>Giving Instructions (rather than asking questions)</a:t>
            </a:r>
          </a:p>
          <a:p>
            <a:pPr>
              <a:buFont typeface="+mj-lt"/>
              <a:buAutoNum type="arabicPeriod"/>
            </a:pPr>
            <a:r>
              <a:rPr lang="en-GB" sz="2800" dirty="0"/>
              <a:t>Intellectual Rigour (rather than creative solutions)</a:t>
            </a:r>
          </a:p>
          <a:p>
            <a:pPr>
              <a:buFont typeface="+mj-lt"/>
              <a:buAutoNum type="arabicPeriod"/>
            </a:pPr>
            <a:r>
              <a:rPr lang="en-GB" sz="2800" dirty="0"/>
              <a:t>Adhering to Strict Hierarchies</a:t>
            </a:r>
          </a:p>
          <a:p>
            <a:pPr>
              <a:buFont typeface="+mj-lt"/>
              <a:buAutoNum type="arabicPeriod"/>
            </a:pPr>
            <a:r>
              <a:rPr lang="en-GB" sz="2800" dirty="0"/>
              <a:t>Instinct to Tidy – the desire to see things as simple when they are actually complex</a:t>
            </a:r>
          </a:p>
        </p:txBody>
      </p:sp>
      <p:sp>
        <p:nvSpPr>
          <p:cNvPr id="5" name="TextBox 4">
            <a:extLst>
              <a:ext uri="{FF2B5EF4-FFF2-40B4-BE49-F238E27FC236}">
                <a16:creationId xmlns:a16="http://schemas.microsoft.com/office/drawing/2014/main" id="{6A528032-0038-49E5-17D3-6D79D01F7702}"/>
              </a:ext>
            </a:extLst>
          </p:cNvPr>
          <p:cNvSpPr txBox="1"/>
          <p:nvPr/>
        </p:nvSpPr>
        <p:spPr>
          <a:xfrm>
            <a:off x="5951984" y="5589240"/>
            <a:ext cx="4258816" cy="400110"/>
          </a:xfrm>
          <a:prstGeom prst="rect">
            <a:avLst/>
          </a:prstGeom>
          <a:noFill/>
        </p:spPr>
        <p:txBody>
          <a:bodyPr wrap="square" rtlCol="0">
            <a:spAutoFit/>
          </a:bodyPr>
          <a:lstStyle/>
          <a:p>
            <a:pPr algn="r"/>
            <a:r>
              <a:rPr lang="en-GB" sz="2000" dirty="0"/>
              <a:t>(Middleton, 2007, pp.52-3)</a:t>
            </a:r>
          </a:p>
        </p:txBody>
      </p:sp>
    </p:spTree>
    <p:extLst>
      <p:ext uri="{BB962C8B-B14F-4D97-AF65-F5344CB8AC3E}">
        <p14:creationId xmlns:p14="http://schemas.microsoft.com/office/powerpoint/2010/main" val="2390151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A5504-7B5B-3365-D3F1-29477CC42819}"/>
              </a:ext>
            </a:extLst>
          </p:cNvPr>
          <p:cNvSpPr>
            <a:spLocks noGrp="1"/>
          </p:cNvSpPr>
          <p:nvPr>
            <p:ph type="title"/>
          </p:nvPr>
        </p:nvSpPr>
        <p:spPr>
          <a:xfrm>
            <a:off x="1981200" y="188640"/>
            <a:ext cx="8229600" cy="778098"/>
          </a:xfrm>
        </p:spPr>
        <p:txBody>
          <a:bodyPr>
            <a:normAutofit/>
          </a:bodyPr>
          <a:lstStyle/>
          <a:p>
            <a:r>
              <a:rPr lang="en-GB" sz="3200" b="1" dirty="0"/>
              <a:t>Examples of Advocating for Change/Activism</a:t>
            </a:r>
          </a:p>
        </p:txBody>
      </p:sp>
      <p:sp>
        <p:nvSpPr>
          <p:cNvPr id="3" name="TextBox 2">
            <a:extLst>
              <a:ext uri="{FF2B5EF4-FFF2-40B4-BE49-F238E27FC236}">
                <a16:creationId xmlns:a16="http://schemas.microsoft.com/office/drawing/2014/main" id="{1F342280-14B5-B684-A2DA-886FA5FD8731}"/>
              </a:ext>
            </a:extLst>
          </p:cNvPr>
          <p:cNvSpPr txBox="1">
            <a:spLocks/>
          </p:cNvSpPr>
          <p:nvPr/>
        </p:nvSpPr>
        <p:spPr>
          <a:xfrm>
            <a:off x="1628041" y="1052736"/>
            <a:ext cx="8935918" cy="5986254"/>
          </a:xfrm>
          <a:prstGeom prst="rect">
            <a:avLst/>
          </a:prstGeom>
          <a:noFill/>
        </p:spPr>
        <p:txBody>
          <a:bodyPr wrap="square" rtlCol="0">
            <a:spAutoFit/>
          </a:bodyPr>
          <a:lstStyle/>
          <a:p>
            <a:pPr marL="457200" indent="-457200">
              <a:buFont typeface="Arial" panose="020B0604020202020204" pitchFamily="34" charset="0"/>
              <a:buChar char="•"/>
            </a:pPr>
            <a:r>
              <a:rPr lang="en-GB" sz="2400" dirty="0"/>
              <a:t>Throughout this Theme we have made the  distinction between advocating for the individual (professional advocacy) and advocating for change (activism) – focussing on the latter</a:t>
            </a:r>
          </a:p>
          <a:p>
            <a:pPr marL="457200" indent="-457200">
              <a:buFont typeface="Arial" panose="020B0604020202020204" pitchFamily="34" charset="0"/>
              <a:buChar char="•"/>
            </a:pPr>
            <a:r>
              <a:rPr lang="en-GB" sz="2400" dirty="0"/>
              <a:t>Here are the examples we have looked at, in one place;</a:t>
            </a:r>
          </a:p>
          <a:p>
            <a:pPr lvl="1"/>
            <a:endParaRPr lang="en-GB" sz="2400" dirty="0"/>
          </a:p>
          <a:p>
            <a:pPr lvl="1">
              <a:spcBef>
                <a:spcPts val="600"/>
              </a:spcBef>
              <a:spcAft>
                <a:spcPts val="600"/>
              </a:spcAft>
            </a:pPr>
            <a:r>
              <a:rPr lang="en-GB" dirty="0">
                <a:hlinkClick r:id="rId2"/>
              </a:rPr>
              <a:t>University of Kansas – Community Tool Box</a:t>
            </a:r>
            <a:endParaRPr lang="en-GB" dirty="0"/>
          </a:p>
          <a:p>
            <a:pPr lvl="1">
              <a:spcBef>
                <a:spcPts val="600"/>
              </a:spcBef>
              <a:spcAft>
                <a:spcPts val="600"/>
              </a:spcAft>
            </a:pPr>
            <a:r>
              <a:rPr lang="en-GB" dirty="0">
                <a:hlinkClick r:id="rId3"/>
              </a:rPr>
              <a:t>Partnership for Maternal, </a:t>
            </a:r>
            <a:r>
              <a:rPr lang="en-GB" dirty="0" err="1">
                <a:hlinkClick r:id="rId3"/>
              </a:rPr>
              <a:t>Newborn</a:t>
            </a:r>
            <a:r>
              <a:rPr lang="en-GB" dirty="0">
                <a:hlinkClick r:id="rId3"/>
              </a:rPr>
              <a:t> &amp; Child Health - Advocating for Change for Adolescents</a:t>
            </a:r>
            <a:endParaRPr lang="en-GB" dirty="0"/>
          </a:p>
          <a:p>
            <a:pPr lvl="1">
              <a:spcBef>
                <a:spcPts val="600"/>
              </a:spcBef>
              <a:spcAft>
                <a:spcPts val="600"/>
              </a:spcAft>
            </a:pPr>
            <a:r>
              <a:rPr lang="en-GB" dirty="0">
                <a:hlinkClick r:id="rId4"/>
              </a:rPr>
              <a:t>Kellogg School of Management - The role of advocates in change management</a:t>
            </a:r>
            <a:endParaRPr lang="en-GB" dirty="0"/>
          </a:p>
          <a:p>
            <a:pPr lvl="1">
              <a:spcBef>
                <a:spcPts val="600"/>
              </a:spcBef>
              <a:spcAft>
                <a:spcPts val="600"/>
              </a:spcAft>
            </a:pPr>
            <a:r>
              <a:rPr lang="en-GB" dirty="0">
                <a:hlinkClick r:id="rId5"/>
              </a:rPr>
              <a:t>Office of Justice Programmes - </a:t>
            </a:r>
            <a:r>
              <a:rPr lang="en-GB" dirty="0">
                <a:solidFill>
                  <a:srgbClr val="1B1B1B"/>
                </a:solidFill>
                <a:latin typeface="Merriweather Web"/>
                <a:hlinkClick r:id="rId5"/>
              </a:rPr>
              <a:t>Working Together - Advocating for Change</a:t>
            </a:r>
            <a:endParaRPr lang="en-GB" dirty="0">
              <a:solidFill>
                <a:srgbClr val="1B1B1B"/>
              </a:solidFill>
              <a:latin typeface="Merriweather Web"/>
            </a:endParaRPr>
          </a:p>
          <a:p>
            <a:pPr lvl="1">
              <a:spcBef>
                <a:spcPts val="600"/>
              </a:spcBef>
              <a:spcAft>
                <a:spcPts val="600"/>
              </a:spcAft>
            </a:pPr>
            <a:r>
              <a:rPr lang="en-GB" dirty="0">
                <a:solidFill>
                  <a:srgbClr val="1B1B1B"/>
                </a:solidFill>
                <a:latin typeface="Merriweather Web"/>
                <a:hlinkClick r:id="rId6"/>
              </a:rPr>
              <a:t>Royal College of Paediatrics &amp; Child Health - </a:t>
            </a:r>
            <a:r>
              <a:rPr lang="en-GB" dirty="0">
                <a:solidFill>
                  <a:srgbClr val="3A3A3A"/>
                </a:solidFill>
                <a:latin typeface="Source Sans Pro" panose="020B0503030403020204" pitchFamily="34" charset="0"/>
                <a:hlinkClick r:id="rId6"/>
              </a:rPr>
              <a:t>Climate change working group - about our advocating for change workstream </a:t>
            </a:r>
            <a:endParaRPr lang="en-GB" dirty="0">
              <a:solidFill>
                <a:srgbClr val="3A3A3A"/>
              </a:solidFill>
              <a:latin typeface="Source Sans Pro" panose="020B0503030403020204" pitchFamily="34" charset="0"/>
            </a:endParaRPr>
          </a:p>
          <a:p>
            <a:pPr lvl="1">
              <a:spcBef>
                <a:spcPts val="600"/>
              </a:spcBef>
              <a:spcAft>
                <a:spcPts val="600"/>
              </a:spcAft>
            </a:pPr>
            <a:r>
              <a:rPr lang="en-GB" dirty="0">
                <a:solidFill>
                  <a:srgbClr val="3A3A3A"/>
                </a:solidFill>
                <a:latin typeface="Source Sans Pro" panose="020B0503030403020204" pitchFamily="34" charset="0"/>
                <a:hlinkClick r:id="rId7"/>
              </a:rPr>
              <a:t>Aberystwyth University Students Union – Become and Advocate for Change</a:t>
            </a:r>
            <a:endParaRPr lang="en-GB" dirty="0">
              <a:solidFill>
                <a:srgbClr val="1B1B1B"/>
              </a:solidFill>
              <a:latin typeface="Merriweather Web"/>
            </a:endParaRPr>
          </a:p>
          <a:p>
            <a:pPr lvl="1">
              <a:spcBef>
                <a:spcPts val="600"/>
              </a:spcBef>
              <a:spcAft>
                <a:spcPts val="600"/>
              </a:spcAft>
            </a:pPr>
            <a:endParaRPr lang="en-GB" sz="2000" dirty="0"/>
          </a:p>
          <a:p>
            <a:pPr lvl="1">
              <a:spcBef>
                <a:spcPts val="600"/>
              </a:spcBef>
              <a:spcAft>
                <a:spcPts val="600"/>
              </a:spcAft>
            </a:pPr>
            <a:endParaRPr lang="en-GB" sz="2400" dirty="0"/>
          </a:p>
        </p:txBody>
      </p:sp>
    </p:spTree>
    <p:extLst>
      <p:ext uri="{BB962C8B-B14F-4D97-AF65-F5344CB8AC3E}">
        <p14:creationId xmlns:p14="http://schemas.microsoft.com/office/powerpoint/2010/main" val="395287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706090"/>
          </a:xfrm>
        </p:spPr>
        <p:txBody>
          <a:bodyPr>
            <a:normAutofit/>
          </a:bodyPr>
          <a:lstStyle/>
          <a:p>
            <a:r>
              <a:rPr lang="en-GB" sz="4000" b="1" dirty="0"/>
              <a:t>Challenges to Middleton</a:t>
            </a:r>
          </a:p>
        </p:txBody>
      </p:sp>
      <p:sp>
        <p:nvSpPr>
          <p:cNvPr id="3" name="Content Placeholder 2"/>
          <p:cNvSpPr>
            <a:spLocks noGrp="1"/>
          </p:cNvSpPr>
          <p:nvPr>
            <p:ph idx="1"/>
          </p:nvPr>
        </p:nvSpPr>
        <p:spPr>
          <a:xfrm>
            <a:off x="1847528" y="1124745"/>
            <a:ext cx="8229600" cy="4525963"/>
          </a:xfrm>
        </p:spPr>
        <p:txBody>
          <a:bodyPr>
            <a:noAutofit/>
          </a:bodyPr>
          <a:lstStyle/>
          <a:p>
            <a:pPr>
              <a:spcBef>
                <a:spcPts val="600"/>
              </a:spcBef>
              <a:spcAft>
                <a:spcPts val="600"/>
              </a:spcAft>
            </a:pPr>
            <a:r>
              <a:rPr lang="en-GB" sz="2400" dirty="0"/>
              <a:t>There are some who see an ulterior motive to Middleton's agenda</a:t>
            </a:r>
          </a:p>
          <a:p>
            <a:pPr>
              <a:spcBef>
                <a:spcPts val="600"/>
              </a:spcBef>
              <a:spcAft>
                <a:spcPts val="600"/>
              </a:spcAft>
            </a:pPr>
            <a:r>
              <a:rPr lang="en-GB" sz="2400" dirty="0"/>
              <a:t>They see it as an attempt to bring new people into the ‘ruling elite’ rather than to promote real change</a:t>
            </a:r>
          </a:p>
          <a:p>
            <a:pPr>
              <a:spcBef>
                <a:spcPts val="600"/>
              </a:spcBef>
              <a:spcAft>
                <a:spcPts val="600"/>
              </a:spcAft>
            </a:pPr>
            <a:r>
              <a:rPr lang="en-GB" sz="2400" dirty="0"/>
              <a:t>For example, the BBC has reported that ‘former naval officer’ Brian Gerrish believes that Common Purpose is “a secret society for careerists. The key point is that the networking is done out of sight of the general public”. (Alexander, 2009)</a:t>
            </a:r>
          </a:p>
          <a:p>
            <a:pPr>
              <a:spcBef>
                <a:spcPts val="600"/>
              </a:spcBef>
              <a:spcAft>
                <a:spcPts val="600"/>
              </a:spcAft>
            </a:pPr>
            <a:r>
              <a:rPr lang="en-GB" sz="2400" dirty="0"/>
              <a:t>He puts forward this view </a:t>
            </a:r>
            <a:r>
              <a:rPr lang="en-GB" sz="2400" dirty="0">
                <a:hlinkClick r:id="rId2"/>
              </a:rPr>
              <a:t>here</a:t>
            </a:r>
            <a:endParaRPr lang="en-GB" sz="2400" dirty="0"/>
          </a:p>
          <a:p>
            <a:pPr>
              <a:spcBef>
                <a:spcPts val="600"/>
              </a:spcBef>
              <a:spcAft>
                <a:spcPts val="600"/>
              </a:spcAft>
            </a:pPr>
            <a:r>
              <a:rPr lang="en-GB" sz="2400" dirty="0"/>
              <a:t>However, many academics and activists see these views as extreme and conspiracy theories</a:t>
            </a:r>
          </a:p>
          <a:p>
            <a:pPr>
              <a:spcBef>
                <a:spcPts val="600"/>
              </a:spcBef>
              <a:spcAft>
                <a:spcPts val="600"/>
              </a:spcAft>
            </a:pPr>
            <a:endParaRPr lang="en-GB" sz="2400" dirty="0"/>
          </a:p>
        </p:txBody>
      </p:sp>
    </p:spTree>
    <p:extLst>
      <p:ext uri="{BB962C8B-B14F-4D97-AF65-F5344CB8AC3E}">
        <p14:creationId xmlns:p14="http://schemas.microsoft.com/office/powerpoint/2010/main" val="1681625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706090"/>
          </a:xfrm>
        </p:spPr>
        <p:txBody>
          <a:bodyPr>
            <a:normAutofit/>
          </a:bodyPr>
          <a:lstStyle/>
          <a:p>
            <a:r>
              <a:rPr lang="en-GB" sz="4000" b="1" dirty="0"/>
              <a:t>Questions</a:t>
            </a:r>
          </a:p>
        </p:txBody>
      </p:sp>
      <p:sp>
        <p:nvSpPr>
          <p:cNvPr id="3" name="Content Placeholder 2"/>
          <p:cNvSpPr>
            <a:spLocks noGrp="1"/>
          </p:cNvSpPr>
          <p:nvPr>
            <p:ph idx="1"/>
          </p:nvPr>
        </p:nvSpPr>
        <p:spPr>
          <a:xfrm>
            <a:off x="1734918" y="1885854"/>
            <a:ext cx="8507288" cy="3816424"/>
          </a:xfrm>
        </p:spPr>
        <p:txBody>
          <a:bodyPr>
            <a:normAutofit/>
          </a:bodyPr>
          <a:lstStyle/>
          <a:p>
            <a:r>
              <a:rPr lang="en-GB" sz="2800" dirty="0"/>
              <a:t>Is working with a ‘common purpose’ a good thing?</a:t>
            </a:r>
          </a:p>
          <a:p>
            <a:r>
              <a:rPr lang="en-GB" sz="2800" dirty="0"/>
              <a:t>What are the benefits of working in partnership?</a:t>
            </a:r>
          </a:p>
          <a:p>
            <a:r>
              <a:rPr lang="en-GB" sz="2800" dirty="0"/>
              <a:t>Is co-production a good idea? Or does this dilute focus?</a:t>
            </a:r>
          </a:p>
          <a:p>
            <a:r>
              <a:rPr lang="en-GB" sz="2800" dirty="0"/>
              <a:t>Is there a potential for the ‘greater good’ of clients/service users to become secondary the ‘common purpose’ imposed by a dominant group?</a:t>
            </a:r>
          </a:p>
          <a:p>
            <a:endParaRPr lang="en-GB" sz="2800" dirty="0"/>
          </a:p>
        </p:txBody>
      </p:sp>
      <p:sp>
        <p:nvSpPr>
          <p:cNvPr id="4" name="TextBox 3">
            <a:extLst>
              <a:ext uri="{FF2B5EF4-FFF2-40B4-BE49-F238E27FC236}">
                <a16:creationId xmlns:a16="http://schemas.microsoft.com/office/drawing/2014/main" id="{8CE06E11-5EF1-A17D-67F1-839B8B66FACA}"/>
              </a:ext>
            </a:extLst>
          </p:cNvPr>
          <p:cNvSpPr txBox="1"/>
          <p:nvPr/>
        </p:nvSpPr>
        <p:spPr>
          <a:xfrm>
            <a:off x="3854459" y="5775648"/>
            <a:ext cx="3672408" cy="461665"/>
          </a:xfrm>
          <a:prstGeom prst="rect">
            <a:avLst/>
          </a:prstGeom>
          <a:noFill/>
        </p:spPr>
        <p:txBody>
          <a:bodyPr wrap="square" rtlCol="0">
            <a:spAutoFit/>
          </a:bodyPr>
          <a:lstStyle/>
          <a:p>
            <a:r>
              <a:rPr lang="en-GB" sz="2400" b="1" dirty="0"/>
              <a:t>Any thoughts or questions?</a:t>
            </a:r>
          </a:p>
        </p:txBody>
      </p:sp>
      <p:pic>
        <p:nvPicPr>
          <p:cNvPr id="5" name="Picture 4" descr="Icon&#10;&#10;Description automatically generated">
            <a:extLst>
              <a:ext uri="{FF2B5EF4-FFF2-40B4-BE49-F238E27FC236}">
                <a16:creationId xmlns:a16="http://schemas.microsoft.com/office/drawing/2014/main" id="{ED418A67-4A3D-3CC8-136D-2036C9CF7F4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26868" y="5821815"/>
            <a:ext cx="369333" cy="369333"/>
          </a:xfrm>
          <a:prstGeom prst="rect">
            <a:avLst/>
          </a:prstGeom>
        </p:spPr>
      </p:pic>
      <p:sp>
        <p:nvSpPr>
          <p:cNvPr id="6" name="TextBox 5">
            <a:extLst>
              <a:ext uri="{FF2B5EF4-FFF2-40B4-BE49-F238E27FC236}">
                <a16:creationId xmlns:a16="http://schemas.microsoft.com/office/drawing/2014/main" id="{1CE6E570-5CC5-2A83-6C7D-43F035C22578}"/>
              </a:ext>
            </a:extLst>
          </p:cNvPr>
          <p:cNvSpPr txBox="1"/>
          <p:nvPr/>
        </p:nvSpPr>
        <p:spPr>
          <a:xfrm>
            <a:off x="1734918" y="1052736"/>
            <a:ext cx="7817466" cy="523220"/>
          </a:xfrm>
          <a:prstGeom prst="rect">
            <a:avLst/>
          </a:prstGeom>
          <a:noFill/>
        </p:spPr>
        <p:txBody>
          <a:bodyPr wrap="square" rtlCol="0">
            <a:spAutoFit/>
          </a:bodyPr>
          <a:lstStyle/>
          <a:p>
            <a:r>
              <a:rPr lang="en-GB" sz="2800" dirty="0"/>
              <a:t>From your own perspective, consider the following:</a:t>
            </a:r>
          </a:p>
        </p:txBody>
      </p:sp>
    </p:spTree>
    <p:extLst>
      <p:ext uri="{BB962C8B-B14F-4D97-AF65-F5344CB8AC3E}">
        <p14:creationId xmlns:p14="http://schemas.microsoft.com/office/powerpoint/2010/main" val="2902276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2CC24-4F4B-51A0-2898-01B33C70666A}"/>
              </a:ext>
            </a:extLst>
          </p:cNvPr>
          <p:cNvSpPr>
            <a:spLocks noGrp="1"/>
          </p:cNvSpPr>
          <p:nvPr>
            <p:ph type="title"/>
          </p:nvPr>
        </p:nvSpPr>
        <p:spPr>
          <a:xfrm>
            <a:off x="1919536" y="116632"/>
            <a:ext cx="8229600" cy="850106"/>
          </a:xfrm>
        </p:spPr>
        <p:txBody>
          <a:bodyPr>
            <a:normAutofit/>
          </a:bodyPr>
          <a:lstStyle/>
          <a:p>
            <a:r>
              <a:rPr lang="en-GB" sz="4000" b="1" dirty="0"/>
              <a:t>Closing Question</a:t>
            </a:r>
          </a:p>
        </p:txBody>
      </p:sp>
      <p:sp>
        <p:nvSpPr>
          <p:cNvPr id="3" name="TextBox 2">
            <a:extLst>
              <a:ext uri="{FF2B5EF4-FFF2-40B4-BE49-F238E27FC236}">
                <a16:creationId xmlns:a16="http://schemas.microsoft.com/office/drawing/2014/main" id="{33294256-72DE-AA06-6A18-DA2A4134EA32}"/>
              </a:ext>
            </a:extLst>
          </p:cNvPr>
          <p:cNvSpPr txBox="1"/>
          <p:nvPr/>
        </p:nvSpPr>
        <p:spPr>
          <a:xfrm>
            <a:off x="2207568" y="1556792"/>
            <a:ext cx="7776864" cy="1754326"/>
          </a:xfrm>
          <a:prstGeom prst="rect">
            <a:avLst/>
          </a:prstGeom>
          <a:noFill/>
        </p:spPr>
        <p:txBody>
          <a:bodyPr wrap="square" rtlCol="0">
            <a:spAutoFit/>
          </a:bodyPr>
          <a:lstStyle/>
          <a:p>
            <a:pPr algn="ctr"/>
            <a:r>
              <a:rPr lang="en-GB" sz="3600" i="1" dirty="0"/>
              <a:t>What is the difference between advocating for the individual (advocacy) and advocating for change (activism)?</a:t>
            </a:r>
          </a:p>
        </p:txBody>
      </p:sp>
      <p:pic>
        <p:nvPicPr>
          <p:cNvPr id="5" name="Picture 4" descr="Icon&#10;&#10;Description automatically generated">
            <a:extLst>
              <a:ext uri="{FF2B5EF4-FFF2-40B4-BE49-F238E27FC236}">
                <a16:creationId xmlns:a16="http://schemas.microsoft.com/office/drawing/2014/main" id="{F04771BA-9D2F-4C60-60D9-D51CA50AA6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53143" y="3645024"/>
            <a:ext cx="2285714" cy="2285714"/>
          </a:xfrm>
          <a:prstGeom prst="rect">
            <a:avLst/>
          </a:prstGeom>
        </p:spPr>
      </p:pic>
    </p:spTree>
    <p:extLst>
      <p:ext uri="{BB962C8B-B14F-4D97-AF65-F5344CB8AC3E}">
        <p14:creationId xmlns:p14="http://schemas.microsoft.com/office/powerpoint/2010/main" val="128333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14F65C-C678-3651-7DEF-E78E455427D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FFF008-71DC-8DCF-A755-609867AC21C4}"/>
              </a:ext>
            </a:extLst>
          </p:cNvPr>
          <p:cNvSpPr>
            <a:spLocks noGrp="1"/>
          </p:cNvSpPr>
          <p:nvPr>
            <p:ph type="title"/>
          </p:nvPr>
        </p:nvSpPr>
        <p:spPr>
          <a:xfrm>
            <a:off x="1919536" y="116632"/>
            <a:ext cx="8229600" cy="850106"/>
          </a:xfrm>
        </p:spPr>
        <p:txBody>
          <a:bodyPr>
            <a:normAutofit/>
          </a:bodyPr>
          <a:lstStyle/>
          <a:p>
            <a:r>
              <a:rPr lang="en-GB" sz="4000" b="1" dirty="0"/>
              <a:t>Advocacy or Activism?</a:t>
            </a:r>
          </a:p>
        </p:txBody>
      </p:sp>
      <p:sp>
        <p:nvSpPr>
          <p:cNvPr id="3" name="TextBox 2">
            <a:extLst>
              <a:ext uri="{FF2B5EF4-FFF2-40B4-BE49-F238E27FC236}">
                <a16:creationId xmlns:a16="http://schemas.microsoft.com/office/drawing/2014/main" id="{0B3594DB-6E8A-416C-E247-C3A2657905AF}"/>
              </a:ext>
            </a:extLst>
          </p:cNvPr>
          <p:cNvSpPr txBox="1"/>
          <p:nvPr/>
        </p:nvSpPr>
        <p:spPr>
          <a:xfrm>
            <a:off x="1919536" y="1628801"/>
            <a:ext cx="8352928" cy="3847207"/>
          </a:xfrm>
          <a:prstGeom prst="rect">
            <a:avLst/>
          </a:prstGeom>
          <a:noFill/>
        </p:spPr>
        <p:txBody>
          <a:bodyPr wrap="square" rtlCol="0">
            <a:spAutoFit/>
          </a:bodyPr>
          <a:lstStyle/>
          <a:p>
            <a:pPr>
              <a:spcBef>
                <a:spcPts val="600"/>
              </a:spcBef>
              <a:spcAft>
                <a:spcPts val="600"/>
              </a:spcAft>
            </a:pPr>
            <a:r>
              <a:rPr lang="en-GB" sz="2800" dirty="0" err="1"/>
              <a:t>McCeever</a:t>
            </a:r>
            <a:r>
              <a:rPr lang="en-GB" sz="2800" dirty="0"/>
              <a:t>, </a:t>
            </a:r>
            <a:r>
              <a:rPr lang="en-GB" sz="2800" dirty="0" err="1"/>
              <a:t>McCeever</a:t>
            </a:r>
            <a:r>
              <a:rPr lang="en-GB" sz="2800" dirty="0"/>
              <a:t> &amp; Huang (2023) see a clear difference as follows:</a:t>
            </a:r>
          </a:p>
          <a:p>
            <a:pPr marL="457200" indent="-457200">
              <a:spcBef>
                <a:spcPts val="600"/>
              </a:spcBef>
              <a:spcAft>
                <a:spcPts val="600"/>
              </a:spcAft>
              <a:buFont typeface="Arial" panose="020B0604020202020204" pitchFamily="34" charset="0"/>
              <a:buChar char="•"/>
            </a:pPr>
            <a:r>
              <a:rPr lang="en-GB" sz="2800" dirty="0" err="1"/>
              <a:t>Behaviors</a:t>
            </a:r>
            <a:r>
              <a:rPr lang="en-GB" sz="2800" dirty="0"/>
              <a:t> associated with activism may be viewed as more committed actions aimed at achieving large-scale change, </a:t>
            </a:r>
          </a:p>
          <a:p>
            <a:pPr marL="457200" indent="-457200">
              <a:spcBef>
                <a:spcPts val="600"/>
              </a:spcBef>
              <a:spcAft>
                <a:spcPts val="600"/>
              </a:spcAft>
              <a:buFont typeface="Arial" panose="020B0604020202020204" pitchFamily="34" charset="0"/>
              <a:buChar char="•"/>
            </a:pPr>
            <a:r>
              <a:rPr lang="en-GB" sz="2800" dirty="0"/>
              <a:t>While advocacy may be more focused on amplifying the voices of, supporting, influencing, or persuading others</a:t>
            </a:r>
          </a:p>
        </p:txBody>
      </p:sp>
    </p:spTree>
    <p:extLst>
      <p:ext uri="{BB962C8B-B14F-4D97-AF65-F5344CB8AC3E}">
        <p14:creationId xmlns:p14="http://schemas.microsoft.com/office/powerpoint/2010/main" val="3030313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6A51E1-3DE1-93EB-242C-C287F472B48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1B8728-D2FF-E97D-DC3E-554C18F852F1}"/>
              </a:ext>
            </a:extLst>
          </p:cNvPr>
          <p:cNvSpPr>
            <a:spLocks noGrp="1"/>
          </p:cNvSpPr>
          <p:nvPr>
            <p:ph type="title"/>
          </p:nvPr>
        </p:nvSpPr>
        <p:spPr>
          <a:xfrm>
            <a:off x="1919536" y="116632"/>
            <a:ext cx="8229600" cy="850106"/>
          </a:xfrm>
        </p:spPr>
        <p:txBody>
          <a:bodyPr>
            <a:normAutofit/>
          </a:bodyPr>
          <a:lstStyle/>
          <a:p>
            <a:r>
              <a:rPr lang="en-GB" sz="4000" b="1" dirty="0"/>
              <a:t>Advocacy or Activism?</a:t>
            </a:r>
          </a:p>
        </p:txBody>
      </p:sp>
      <p:sp>
        <p:nvSpPr>
          <p:cNvPr id="3" name="TextBox 2">
            <a:extLst>
              <a:ext uri="{FF2B5EF4-FFF2-40B4-BE49-F238E27FC236}">
                <a16:creationId xmlns:a16="http://schemas.microsoft.com/office/drawing/2014/main" id="{10E8D02A-3C16-4100-F450-536BF5BAB64C}"/>
              </a:ext>
            </a:extLst>
          </p:cNvPr>
          <p:cNvSpPr txBox="1"/>
          <p:nvPr/>
        </p:nvSpPr>
        <p:spPr>
          <a:xfrm>
            <a:off x="2042864" y="838453"/>
            <a:ext cx="8352928" cy="400110"/>
          </a:xfrm>
          <a:prstGeom prst="rect">
            <a:avLst/>
          </a:prstGeom>
          <a:noFill/>
        </p:spPr>
        <p:txBody>
          <a:bodyPr wrap="square" rtlCol="0">
            <a:spAutoFit/>
          </a:bodyPr>
          <a:lstStyle/>
          <a:p>
            <a:pPr>
              <a:spcBef>
                <a:spcPts val="600"/>
              </a:spcBef>
              <a:spcAft>
                <a:spcPts val="600"/>
              </a:spcAft>
            </a:pPr>
            <a:r>
              <a:rPr lang="en-GB" sz="2000" dirty="0" err="1"/>
              <a:t>McCeever</a:t>
            </a:r>
            <a:r>
              <a:rPr lang="en-GB" sz="2000" dirty="0"/>
              <a:t>, </a:t>
            </a:r>
            <a:r>
              <a:rPr lang="en-GB" sz="2000" dirty="0" err="1"/>
              <a:t>McCeever</a:t>
            </a:r>
            <a:r>
              <a:rPr lang="en-GB" sz="2000" dirty="0"/>
              <a:t> &amp; Huang (2023) see a clear difference as follows:</a:t>
            </a:r>
          </a:p>
        </p:txBody>
      </p:sp>
      <p:graphicFrame>
        <p:nvGraphicFramePr>
          <p:cNvPr id="6" name="Table 5">
            <a:extLst>
              <a:ext uri="{FF2B5EF4-FFF2-40B4-BE49-F238E27FC236}">
                <a16:creationId xmlns:a16="http://schemas.microsoft.com/office/drawing/2014/main" id="{8109E676-6939-17DC-3795-8F08FDA11572}"/>
              </a:ext>
            </a:extLst>
          </p:cNvPr>
          <p:cNvGraphicFramePr>
            <a:graphicFrameLocks noGrp="1"/>
          </p:cNvGraphicFramePr>
          <p:nvPr>
            <p:extLst>
              <p:ext uri="{D42A27DB-BD31-4B8C-83A1-F6EECF244321}">
                <p14:modId xmlns:p14="http://schemas.microsoft.com/office/powerpoint/2010/main" val="2545921044"/>
              </p:ext>
            </p:extLst>
          </p:nvPr>
        </p:nvGraphicFramePr>
        <p:xfrm>
          <a:off x="1775521" y="1426482"/>
          <a:ext cx="8784975" cy="4485640"/>
        </p:xfrm>
        <a:graphic>
          <a:graphicData uri="http://schemas.openxmlformats.org/drawingml/2006/table">
            <a:tbl>
              <a:tblPr firstRow="1" bandRow="1">
                <a:tableStyleId>{5C22544A-7EE6-4342-B048-85BDC9FD1C3A}</a:tableStyleId>
              </a:tblPr>
              <a:tblGrid>
                <a:gridCol w="2252936">
                  <a:extLst>
                    <a:ext uri="{9D8B030D-6E8A-4147-A177-3AD203B41FA5}">
                      <a16:colId xmlns:a16="http://schemas.microsoft.com/office/drawing/2014/main" val="715091462"/>
                    </a:ext>
                  </a:extLst>
                </a:gridCol>
                <a:gridCol w="2736304">
                  <a:extLst>
                    <a:ext uri="{9D8B030D-6E8A-4147-A177-3AD203B41FA5}">
                      <a16:colId xmlns:a16="http://schemas.microsoft.com/office/drawing/2014/main" val="4175855672"/>
                    </a:ext>
                  </a:extLst>
                </a:gridCol>
                <a:gridCol w="3795735">
                  <a:extLst>
                    <a:ext uri="{9D8B030D-6E8A-4147-A177-3AD203B41FA5}">
                      <a16:colId xmlns:a16="http://schemas.microsoft.com/office/drawing/2014/main" val="1524713180"/>
                    </a:ext>
                  </a:extLst>
                </a:gridCol>
              </a:tblGrid>
              <a:tr h="370840">
                <a:tc>
                  <a:txBody>
                    <a:bodyPr/>
                    <a:lstStyle/>
                    <a:p>
                      <a:pPr algn="ctr"/>
                      <a:r>
                        <a:rPr lang="en-GB" dirty="0"/>
                        <a:t>Concept</a:t>
                      </a:r>
                    </a:p>
                  </a:txBody>
                  <a:tcPr/>
                </a:tc>
                <a:tc>
                  <a:txBody>
                    <a:bodyPr/>
                    <a:lstStyle/>
                    <a:p>
                      <a:pPr algn="ctr"/>
                      <a:r>
                        <a:rPr lang="en-GB" dirty="0"/>
                        <a:t>Similarities</a:t>
                      </a:r>
                    </a:p>
                  </a:txBody>
                  <a:tcPr/>
                </a:tc>
                <a:tc>
                  <a:txBody>
                    <a:bodyPr/>
                    <a:lstStyle/>
                    <a:p>
                      <a:pPr algn="ctr"/>
                      <a:r>
                        <a:rPr lang="en-GB" dirty="0"/>
                        <a:t>Differences</a:t>
                      </a:r>
                    </a:p>
                  </a:txBody>
                  <a:tcPr/>
                </a:tc>
                <a:extLst>
                  <a:ext uri="{0D108BD9-81ED-4DB2-BD59-A6C34878D82A}">
                    <a16:rowId xmlns:a16="http://schemas.microsoft.com/office/drawing/2014/main" val="160236052"/>
                  </a:ext>
                </a:extLst>
              </a:tr>
              <a:tr h="370840">
                <a:tc rowSpan="2">
                  <a:txBody>
                    <a:bodyPr/>
                    <a:lstStyle/>
                    <a:p>
                      <a:pPr algn="ctr"/>
                      <a:r>
                        <a:rPr lang="en-GB" b="1" dirty="0"/>
                        <a:t>Advocacy</a:t>
                      </a:r>
                    </a:p>
                  </a:txBody>
                  <a:tcPr anchor="ctr"/>
                </a:tc>
                <a:tc rowSpan="3">
                  <a:txBody>
                    <a:bodyPr/>
                    <a:lstStyle/>
                    <a:p>
                      <a:pPr marL="285750" indent="-285750">
                        <a:buFont typeface="Arial" panose="020B0604020202020204" pitchFamily="34" charset="0"/>
                        <a:buChar char="•"/>
                      </a:pPr>
                      <a:r>
                        <a:rPr lang="en-GB" dirty="0"/>
                        <a:t>Both seek to involve multiple people and groups to draw attention to an issue</a:t>
                      </a:r>
                    </a:p>
                    <a:p>
                      <a:pPr marL="285750" indent="-285750">
                        <a:buFont typeface="Arial" panose="020B0604020202020204" pitchFamily="34" charset="0"/>
                        <a:buChar char="•"/>
                      </a:pPr>
                      <a:r>
                        <a:rPr lang="en-GB" dirty="0"/>
                        <a:t>Influence the decision-making process (but at different levels)</a:t>
                      </a:r>
                    </a:p>
                  </a:txBody>
                  <a:tcPr anchor="ctr"/>
                </a:tc>
                <a:tc>
                  <a:txBody>
                    <a:bodyPr/>
                    <a:lstStyle/>
                    <a:p>
                      <a:r>
                        <a:rPr lang="en-GB" dirty="0"/>
                        <a:t>•</a:t>
                      </a:r>
                      <a:r>
                        <a:rPr lang="en-GB" sz="1600" dirty="0"/>
                        <a:t> Goal of </a:t>
                      </a:r>
                      <a:r>
                        <a:rPr lang="en-GB" sz="1600" dirty="0" err="1"/>
                        <a:t>behavior</a:t>
                      </a:r>
                      <a:r>
                        <a:rPr lang="en-GB" sz="1600" dirty="0"/>
                        <a:t> is to get others to support ideas</a:t>
                      </a:r>
                    </a:p>
                    <a:p>
                      <a:r>
                        <a:rPr lang="en-GB" sz="1600" dirty="0"/>
                        <a:t>• Work inside a system (e.g., working with or in support of organization or multi-agency network)</a:t>
                      </a:r>
                    </a:p>
                    <a:p>
                      <a:r>
                        <a:rPr lang="en-GB" sz="1600" dirty="0"/>
                        <a:t>• </a:t>
                      </a:r>
                      <a:r>
                        <a:rPr lang="en-GB" sz="1600" dirty="0" err="1"/>
                        <a:t>Behaviors</a:t>
                      </a:r>
                      <a:r>
                        <a:rPr lang="en-GB" sz="1600" dirty="0"/>
                        <a:t> involving lower risk or lower cost</a:t>
                      </a:r>
                    </a:p>
                    <a:p>
                      <a:r>
                        <a:rPr lang="en-GB" sz="1600" dirty="0"/>
                        <a:t>• Focus on amplifying the voices of others</a:t>
                      </a:r>
                    </a:p>
                  </a:txBody>
                  <a:tcPr anchor="ctr"/>
                </a:tc>
                <a:extLst>
                  <a:ext uri="{0D108BD9-81ED-4DB2-BD59-A6C34878D82A}">
                    <a16:rowId xmlns:a16="http://schemas.microsoft.com/office/drawing/2014/main" val="4051353517"/>
                  </a:ext>
                </a:extLst>
              </a:tr>
              <a:tr h="450463">
                <a:tc vMerge="1">
                  <a:txBody>
                    <a:bodyPr/>
                    <a:lstStyle/>
                    <a:p>
                      <a:pPr algn="ctr"/>
                      <a:r>
                        <a:rPr lang="en-GB" b="1" dirty="0"/>
                        <a:t>Activism</a:t>
                      </a:r>
                    </a:p>
                  </a:txBody>
                  <a:tcPr anchor="ctr"/>
                </a:tc>
                <a:tc vMerge="1">
                  <a:txBody>
                    <a:bodyPr/>
                    <a:lstStyle/>
                    <a:p>
                      <a:endParaRPr lang="en-GB" dirty="0"/>
                    </a:p>
                  </a:txBody>
                  <a:tcPr/>
                </a:tc>
                <a:tc rowSpan="2">
                  <a:txBody>
                    <a:bodyPr/>
                    <a:lstStyle/>
                    <a:p>
                      <a:pPr marL="285750" indent="-285750">
                        <a:buFont typeface="Arial" panose="020B0604020202020204" pitchFamily="34" charset="0"/>
                        <a:buChar char="•"/>
                      </a:pPr>
                      <a:r>
                        <a:rPr lang="en-GB" sz="1600" dirty="0"/>
                        <a:t>Goal of </a:t>
                      </a:r>
                      <a:r>
                        <a:rPr lang="en-GB" sz="1600" dirty="0" err="1"/>
                        <a:t>behavior</a:t>
                      </a:r>
                      <a:r>
                        <a:rPr lang="en-GB" sz="1600" dirty="0"/>
                        <a:t> is to challenge ideas</a:t>
                      </a:r>
                    </a:p>
                    <a:p>
                      <a:r>
                        <a:rPr lang="en-GB" sz="1600" dirty="0"/>
                        <a:t>• Work outside to influence a system (e.g., working against organizations or individuals with power)</a:t>
                      </a:r>
                    </a:p>
                    <a:p>
                      <a:r>
                        <a:rPr lang="en-GB" sz="1600" dirty="0"/>
                        <a:t>• </a:t>
                      </a:r>
                      <a:r>
                        <a:rPr lang="en-GB" sz="1600" dirty="0" err="1"/>
                        <a:t>Behaviors</a:t>
                      </a:r>
                      <a:r>
                        <a:rPr lang="en-GB" sz="1600" dirty="0"/>
                        <a:t> involving higher risk or higher cost</a:t>
                      </a:r>
                    </a:p>
                    <a:p>
                      <a:r>
                        <a:rPr lang="en-GB" sz="1600" dirty="0"/>
                        <a:t>• Focus on execution/action</a:t>
                      </a:r>
                    </a:p>
                  </a:txBody>
                  <a:tcPr anchor="ctr"/>
                </a:tc>
                <a:extLst>
                  <a:ext uri="{0D108BD9-81ED-4DB2-BD59-A6C34878D82A}">
                    <a16:rowId xmlns:a16="http://schemas.microsoft.com/office/drawing/2014/main" val="1168894764"/>
                  </a:ext>
                </a:extLst>
              </a:tr>
              <a:tr h="1190377">
                <a:tc>
                  <a:txBody>
                    <a:bodyPr/>
                    <a:lstStyle/>
                    <a:p>
                      <a:pPr algn="ctr"/>
                      <a:r>
                        <a:rPr lang="en-GB" b="1" dirty="0"/>
                        <a:t>Activism</a:t>
                      </a:r>
                    </a:p>
                  </a:txBody>
                  <a:tcPr anchor="ctr"/>
                </a:tc>
                <a:tc vMerge="1">
                  <a:txBody>
                    <a:bodyPr/>
                    <a:lstStyle/>
                    <a:p>
                      <a:pPr marL="285750" indent="-285750">
                        <a:buFont typeface="Arial" panose="020B0604020202020204" pitchFamily="34" charset="0"/>
                        <a:buChar char="•"/>
                      </a:pPr>
                      <a:endParaRPr lang="en-GB" dirty="0"/>
                    </a:p>
                  </a:txBody>
                  <a:tcPr anchor="ctr"/>
                </a:tc>
                <a:tc vMerge="1">
                  <a:txBody>
                    <a:bodyPr/>
                    <a:lstStyle/>
                    <a:p>
                      <a:endParaRPr lang="en-GB" dirty="0"/>
                    </a:p>
                  </a:txBody>
                  <a:tcPr anchor="ctr"/>
                </a:tc>
                <a:extLst>
                  <a:ext uri="{0D108BD9-81ED-4DB2-BD59-A6C34878D82A}">
                    <a16:rowId xmlns:a16="http://schemas.microsoft.com/office/drawing/2014/main" val="4119385447"/>
                  </a:ext>
                </a:extLst>
              </a:tr>
            </a:tbl>
          </a:graphicData>
        </a:graphic>
      </p:graphicFrame>
      <p:sp>
        <p:nvSpPr>
          <p:cNvPr id="7" name="TextBox 6">
            <a:extLst>
              <a:ext uri="{FF2B5EF4-FFF2-40B4-BE49-F238E27FC236}">
                <a16:creationId xmlns:a16="http://schemas.microsoft.com/office/drawing/2014/main" id="{0C1A2F1E-3690-06CB-181F-6A95C0278D52}"/>
              </a:ext>
            </a:extLst>
          </p:cNvPr>
          <p:cNvSpPr txBox="1"/>
          <p:nvPr/>
        </p:nvSpPr>
        <p:spPr>
          <a:xfrm>
            <a:off x="4007769" y="6211670"/>
            <a:ext cx="7489489" cy="646331"/>
          </a:xfrm>
          <a:prstGeom prst="rect">
            <a:avLst/>
          </a:prstGeom>
          <a:noFill/>
        </p:spPr>
        <p:txBody>
          <a:bodyPr wrap="square" rtlCol="0">
            <a:spAutoFit/>
          </a:bodyPr>
          <a:lstStyle/>
          <a:p>
            <a:r>
              <a:rPr lang="en-GB" b="1" dirty="0">
                <a:solidFill>
                  <a:srgbClr val="707070"/>
                </a:solidFill>
                <a:latin typeface="Open Sans" panose="020B0606030504020204" pitchFamily="34" charset="0"/>
              </a:rPr>
              <a:t>Based on: Table 1</a:t>
            </a:r>
            <a:r>
              <a:rPr lang="en-GB" dirty="0">
                <a:solidFill>
                  <a:srgbClr val="707070"/>
                </a:solidFill>
                <a:latin typeface="Open Sans" panose="020B0606030504020204" pitchFamily="34" charset="0"/>
              </a:rPr>
              <a:t>. Summary of Similarities and Differences Between Advocacy and Activism.</a:t>
            </a:r>
            <a:endParaRPr lang="en-GB" dirty="0"/>
          </a:p>
        </p:txBody>
      </p:sp>
    </p:spTree>
    <p:extLst>
      <p:ext uri="{BB962C8B-B14F-4D97-AF65-F5344CB8AC3E}">
        <p14:creationId xmlns:p14="http://schemas.microsoft.com/office/powerpoint/2010/main" val="1699776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2AACE-260A-2BA7-1A45-0354D341B559}"/>
              </a:ext>
            </a:extLst>
          </p:cNvPr>
          <p:cNvSpPr>
            <a:spLocks noGrp="1"/>
          </p:cNvSpPr>
          <p:nvPr>
            <p:ph type="title"/>
          </p:nvPr>
        </p:nvSpPr>
        <p:spPr>
          <a:xfrm>
            <a:off x="1981200" y="274638"/>
            <a:ext cx="8229600" cy="706090"/>
          </a:xfrm>
        </p:spPr>
        <p:txBody>
          <a:bodyPr>
            <a:normAutofit/>
          </a:bodyPr>
          <a:lstStyle/>
          <a:p>
            <a:r>
              <a:rPr lang="en-GB" sz="3200" b="1" dirty="0"/>
              <a:t>References</a:t>
            </a:r>
          </a:p>
        </p:txBody>
      </p:sp>
      <p:sp>
        <p:nvSpPr>
          <p:cNvPr id="3" name="TextBox 2">
            <a:extLst>
              <a:ext uri="{FF2B5EF4-FFF2-40B4-BE49-F238E27FC236}">
                <a16:creationId xmlns:a16="http://schemas.microsoft.com/office/drawing/2014/main" id="{B1A1E2AD-C6D8-6C75-781D-01AC4B3850C0}"/>
              </a:ext>
            </a:extLst>
          </p:cNvPr>
          <p:cNvSpPr txBox="1"/>
          <p:nvPr/>
        </p:nvSpPr>
        <p:spPr>
          <a:xfrm>
            <a:off x="1867022" y="981348"/>
            <a:ext cx="8363272" cy="4955203"/>
          </a:xfrm>
          <a:prstGeom prst="rect">
            <a:avLst/>
          </a:prstGeom>
          <a:noFill/>
        </p:spPr>
        <p:txBody>
          <a:bodyPr wrap="square" rtlCol="0">
            <a:spAutoFit/>
          </a:bodyPr>
          <a:lstStyle/>
          <a:p>
            <a:pPr>
              <a:spcBef>
                <a:spcPts val="600"/>
              </a:spcBef>
              <a:spcAft>
                <a:spcPts val="600"/>
              </a:spcAft>
            </a:pPr>
            <a:r>
              <a:rPr lang="en-GB" sz="1600" dirty="0"/>
              <a:t>Aberystwyth University Students’ Union (No date) </a:t>
            </a:r>
            <a:r>
              <a:rPr lang="en-GB" sz="1600" i="1" dirty="0"/>
              <a:t>Become and Advocate for Change </a:t>
            </a:r>
            <a:r>
              <a:rPr lang="en-GB" sz="1600" dirty="0"/>
              <a:t>Available at: </a:t>
            </a:r>
            <a:r>
              <a:rPr lang="en-GB" sz="1600" dirty="0">
                <a:hlinkClick r:id="rId2"/>
              </a:rPr>
              <a:t>https://www.abersu.co.uk/changeaber/campaigns/noexcuses/becomeanadvocate/</a:t>
            </a:r>
            <a:r>
              <a:rPr lang="en-GB" sz="1600" dirty="0"/>
              <a:t> [Accessed 25/01/2024]</a:t>
            </a:r>
          </a:p>
          <a:p>
            <a:pPr>
              <a:spcBef>
                <a:spcPts val="600"/>
              </a:spcBef>
              <a:spcAft>
                <a:spcPts val="600"/>
              </a:spcAft>
            </a:pPr>
            <a:r>
              <a:rPr lang="en-GB" sz="1600" dirty="0"/>
              <a:t>Alexander, R (2009) </a:t>
            </a:r>
            <a:r>
              <a:rPr lang="en-GB" sz="1600" i="1" dirty="0"/>
              <a:t>A Secret Society?</a:t>
            </a:r>
            <a:r>
              <a:rPr lang="en-GB" sz="1600" dirty="0"/>
              <a:t> Available at: </a:t>
            </a:r>
            <a:r>
              <a:rPr lang="en-GB" sz="1600" dirty="0">
                <a:hlinkClick r:id="rId3"/>
              </a:rPr>
              <a:t>http://news.bbc.co.uk/1/hi/uk/7929210.stm</a:t>
            </a:r>
            <a:r>
              <a:rPr lang="en-GB" sz="1600" dirty="0"/>
              <a:t> [Accessed 25/01/2024] </a:t>
            </a:r>
          </a:p>
          <a:p>
            <a:pPr>
              <a:spcBef>
                <a:spcPts val="600"/>
              </a:spcBef>
              <a:spcAft>
                <a:spcPts val="600"/>
              </a:spcAft>
            </a:pPr>
            <a:r>
              <a:rPr lang="en-GB" sz="1600" dirty="0"/>
              <a:t>Bell, D. Sir (2007) ‘Foreword’ In Middleton </a:t>
            </a:r>
            <a:r>
              <a:rPr lang="en-GB" sz="1600" i="1" dirty="0"/>
              <a:t>Beyond Authority: Leadership in a Changing World (</a:t>
            </a:r>
            <a:r>
              <a:rPr lang="en-GB" sz="1600" dirty="0">
                <a:solidFill>
                  <a:srgbClr val="3A3A3A"/>
                </a:solidFill>
                <a:latin typeface="Source Sans Pro" panose="020B0503030403020204" pitchFamily="34" charset="0"/>
              </a:rPr>
              <a:t>1st ed. 2007.). Palgrave Macmillan UK. </a:t>
            </a:r>
            <a:r>
              <a:rPr lang="en-GB" sz="1600" dirty="0">
                <a:solidFill>
                  <a:srgbClr val="3A3A3A"/>
                </a:solidFill>
                <a:latin typeface="Source Sans Pro" panose="020B0503030403020204" pitchFamily="34" charset="0"/>
                <a:hlinkClick r:id="rId4"/>
              </a:rPr>
              <a:t>https://doi.org/10.1057/9780230579460</a:t>
            </a:r>
            <a:r>
              <a:rPr lang="en-GB" sz="1600" dirty="0">
                <a:solidFill>
                  <a:srgbClr val="3A3A3A"/>
                </a:solidFill>
                <a:latin typeface="Source Sans Pro" panose="020B0503030403020204" pitchFamily="34" charset="0"/>
              </a:rPr>
              <a:t> [Accessed </a:t>
            </a:r>
            <a:r>
              <a:rPr lang="en-GB" sz="1600" dirty="0"/>
              <a:t>25/01/2024</a:t>
            </a:r>
            <a:r>
              <a:rPr lang="en-GB" sz="1600" dirty="0">
                <a:solidFill>
                  <a:srgbClr val="3A3A3A"/>
                </a:solidFill>
                <a:latin typeface="Source Sans Pro" panose="020B0503030403020204" pitchFamily="34" charset="0"/>
              </a:rPr>
              <a:t>]</a:t>
            </a:r>
          </a:p>
          <a:p>
            <a:pPr>
              <a:spcBef>
                <a:spcPts val="600"/>
              </a:spcBef>
              <a:spcAft>
                <a:spcPts val="600"/>
              </a:spcAft>
            </a:pPr>
            <a:r>
              <a:rPr lang="en-GB" sz="1600" dirty="0" err="1">
                <a:solidFill>
                  <a:srgbClr val="3A3A3A"/>
                </a:solidFill>
                <a:latin typeface="Source Sans Pro" panose="020B0503030403020204" pitchFamily="34" charset="0"/>
              </a:rPr>
              <a:t>Cheminais</a:t>
            </a:r>
            <a:r>
              <a:rPr lang="en-GB" sz="1600" dirty="0">
                <a:solidFill>
                  <a:srgbClr val="3A3A3A"/>
                </a:solidFill>
                <a:latin typeface="Source Sans Pro" panose="020B0503030403020204" pitchFamily="34" charset="0"/>
              </a:rPr>
              <a:t>. (2009). </a:t>
            </a:r>
            <a:r>
              <a:rPr lang="en-GB" sz="1600" i="1" dirty="0">
                <a:solidFill>
                  <a:srgbClr val="3A3A3A"/>
                </a:solidFill>
                <a:latin typeface="Source Sans Pro" panose="020B0503030403020204" pitchFamily="34" charset="0"/>
              </a:rPr>
              <a:t>Effective multi-agency partnerships putting every child matters into practice</a:t>
            </a:r>
            <a:r>
              <a:rPr lang="en-GB" sz="1600" dirty="0">
                <a:solidFill>
                  <a:srgbClr val="3A3A3A"/>
                </a:solidFill>
                <a:latin typeface="Source Sans Pro" panose="020B0503030403020204" pitchFamily="34" charset="0"/>
              </a:rPr>
              <a:t>. SAGE. Available at: </a:t>
            </a:r>
            <a:r>
              <a:rPr lang="en-GB" sz="1600" dirty="0">
                <a:solidFill>
                  <a:srgbClr val="3A3A3A"/>
                </a:solidFill>
                <a:latin typeface="Source Sans Pro" panose="020B0503030403020204" pitchFamily="34" charset="0"/>
                <a:hlinkClick r:id="rId5"/>
              </a:rPr>
              <a:t>https://sk-sagepub-com.ezproxy.uwtsd.ac.uk/books/effective-multi-agency-partnerships</a:t>
            </a:r>
            <a:r>
              <a:rPr lang="en-GB" sz="1600" dirty="0">
                <a:solidFill>
                  <a:srgbClr val="3A3A3A"/>
                </a:solidFill>
                <a:latin typeface="Source Sans Pro" panose="020B0503030403020204" pitchFamily="34" charset="0"/>
              </a:rPr>
              <a:t> [Accessed </a:t>
            </a:r>
            <a:r>
              <a:rPr lang="en-GB" sz="1600" dirty="0"/>
              <a:t>25/01/2024</a:t>
            </a:r>
            <a:r>
              <a:rPr lang="en-GB" sz="1600" dirty="0">
                <a:solidFill>
                  <a:srgbClr val="3A3A3A"/>
                </a:solidFill>
                <a:latin typeface="Source Sans Pro" panose="020B0503030403020204" pitchFamily="34" charset="0"/>
              </a:rPr>
              <a:t>]</a:t>
            </a:r>
          </a:p>
          <a:p>
            <a:pPr>
              <a:spcBef>
                <a:spcPts val="600"/>
              </a:spcBef>
              <a:spcAft>
                <a:spcPts val="600"/>
              </a:spcAft>
            </a:pPr>
            <a:r>
              <a:rPr lang="en-GB" sz="1600" dirty="0">
                <a:solidFill>
                  <a:srgbClr val="3A3A3A"/>
                </a:solidFill>
                <a:latin typeface="Source Sans Pro" panose="020B0503030403020204" pitchFamily="34" charset="0"/>
              </a:rPr>
              <a:t>Common Purpose (2023) </a:t>
            </a:r>
            <a:r>
              <a:rPr lang="en-GB" sz="1600" i="1" dirty="0">
                <a:solidFill>
                  <a:srgbClr val="3A3A3A"/>
                </a:solidFill>
                <a:latin typeface="Source Sans Pro" panose="020B0503030403020204" pitchFamily="34" charset="0"/>
              </a:rPr>
              <a:t>Julia Middleton</a:t>
            </a:r>
            <a:r>
              <a:rPr lang="en-GB" sz="1600" dirty="0">
                <a:solidFill>
                  <a:srgbClr val="3A3A3A"/>
                </a:solidFill>
                <a:latin typeface="Source Sans Pro" panose="020B0503030403020204" pitchFamily="34" charset="0"/>
              </a:rPr>
              <a:t> Available at: </a:t>
            </a:r>
            <a:r>
              <a:rPr lang="en-GB" sz="1600" dirty="0">
                <a:solidFill>
                  <a:srgbClr val="3A3A3A"/>
                </a:solidFill>
                <a:latin typeface="Source Sans Pro" panose="020B0503030403020204" pitchFamily="34" charset="0"/>
                <a:hlinkClick r:id="rId6"/>
              </a:rPr>
              <a:t>https://commonpurpose.org/biographies/julia-middleton/</a:t>
            </a:r>
            <a:r>
              <a:rPr lang="en-GB" sz="1600" dirty="0">
                <a:solidFill>
                  <a:srgbClr val="3A3A3A"/>
                </a:solidFill>
                <a:latin typeface="Source Sans Pro" panose="020B0503030403020204" pitchFamily="34" charset="0"/>
              </a:rPr>
              <a:t> [Accessed </a:t>
            </a:r>
            <a:r>
              <a:rPr lang="en-GB" sz="1600" dirty="0"/>
              <a:t>25/01/2024</a:t>
            </a:r>
            <a:r>
              <a:rPr lang="en-GB" sz="1600" dirty="0">
                <a:solidFill>
                  <a:srgbClr val="3A3A3A"/>
                </a:solidFill>
                <a:latin typeface="Source Sans Pro" panose="020B0503030403020204" pitchFamily="34" charset="0"/>
              </a:rPr>
              <a:t>]</a:t>
            </a:r>
          </a:p>
          <a:p>
            <a:pPr>
              <a:spcBef>
                <a:spcPts val="600"/>
              </a:spcBef>
              <a:spcAft>
                <a:spcPts val="600"/>
              </a:spcAft>
            </a:pPr>
            <a:r>
              <a:rPr lang="en-GB" sz="1600" dirty="0">
                <a:solidFill>
                  <a:srgbClr val="3A3A3A"/>
                </a:solidFill>
                <a:latin typeface="Source Sans Pro" panose="020B0503030403020204" pitchFamily="34" charset="0"/>
              </a:rPr>
              <a:t>Gerrish, B. (2017) </a:t>
            </a:r>
            <a:r>
              <a:rPr lang="en-GB" sz="1600" i="1" dirty="0">
                <a:solidFill>
                  <a:srgbClr val="3A3A3A"/>
                </a:solidFill>
                <a:latin typeface="Source Sans Pro" panose="020B0503030403020204" pitchFamily="34" charset="0"/>
              </a:rPr>
              <a:t>"State of the Nation" : The plan to destroy Britain from within</a:t>
            </a:r>
            <a:r>
              <a:rPr lang="en-GB" sz="1600" dirty="0">
                <a:solidFill>
                  <a:srgbClr val="3A3A3A"/>
                </a:solidFill>
                <a:latin typeface="Source Sans Pro" panose="020B0503030403020204" pitchFamily="34" charset="0"/>
              </a:rPr>
              <a:t> Available at: </a:t>
            </a:r>
            <a:r>
              <a:rPr lang="en-GB" sz="1600" dirty="0">
                <a:solidFill>
                  <a:srgbClr val="3A3A3A"/>
                </a:solidFill>
                <a:latin typeface="Source Sans Pro" panose="020B0503030403020204" pitchFamily="34" charset="0"/>
                <a:hlinkClick r:id="rId7"/>
              </a:rPr>
              <a:t>https://www.youtube.com/watch?v=jqVBmCxXewc</a:t>
            </a:r>
            <a:r>
              <a:rPr lang="en-GB" sz="1600" dirty="0">
                <a:solidFill>
                  <a:srgbClr val="3A3A3A"/>
                </a:solidFill>
                <a:latin typeface="Source Sans Pro" panose="020B0503030403020204" pitchFamily="34" charset="0"/>
              </a:rPr>
              <a:t> [Accessed </a:t>
            </a:r>
            <a:r>
              <a:rPr lang="en-GB" sz="1600" dirty="0"/>
              <a:t>25/01/2024</a:t>
            </a:r>
            <a:r>
              <a:rPr lang="en-GB" sz="1600" dirty="0">
                <a:solidFill>
                  <a:srgbClr val="3A3A3A"/>
                </a:solidFill>
                <a:latin typeface="Source Sans Pro" panose="020B0503030403020204" pitchFamily="34" charset="0"/>
              </a:rPr>
              <a:t>] </a:t>
            </a:r>
          </a:p>
          <a:p>
            <a:pPr>
              <a:spcBef>
                <a:spcPts val="600"/>
              </a:spcBef>
              <a:spcAft>
                <a:spcPts val="600"/>
              </a:spcAft>
            </a:pPr>
            <a:endParaRPr lang="en-GB" sz="1600" i="1" dirty="0">
              <a:solidFill>
                <a:srgbClr val="3A3A3A"/>
              </a:solidFill>
              <a:latin typeface="Source Sans Pro" panose="020B0503030403020204" pitchFamily="34" charset="0"/>
            </a:endParaRPr>
          </a:p>
        </p:txBody>
      </p:sp>
    </p:spTree>
    <p:extLst>
      <p:ext uri="{BB962C8B-B14F-4D97-AF65-F5344CB8AC3E}">
        <p14:creationId xmlns:p14="http://schemas.microsoft.com/office/powerpoint/2010/main" val="33612419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2AACE-260A-2BA7-1A45-0354D341B559}"/>
              </a:ext>
            </a:extLst>
          </p:cNvPr>
          <p:cNvSpPr>
            <a:spLocks noGrp="1"/>
          </p:cNvSpPr>
          <p:nvPr>
            <p:ph type="title"/>
          </p:nvPr>
        </p:nvSpPr>
        <p:spPr>
          <a:xfrm>
            <a:off x="1981200" y="274638"/>
            <a:ext cx="8229600" cy="706090"/>
          </a:xfrm>
        </p:spPr>
        <p:txBody>
          <a:bodyPr>
            <a:normAutofit/>
          </a:bodyPr>
          <a:lstStyle/>
          <a:p>
            <a:r>
              <a:rPr lang="en-GB" sz="3200" b="1" dirty="0"/>
              <a:t>References</a:t>
            </a:r>
          </a:p>
        </p:txBody>
      </p:sp>
      <p:sp>
        <p:nvSpPr>
          <p:cNvPr id="3" name="TextBox 2">
            <a:extLst>
              <a:ext uri="{FF2B5EF4-FFF2-40B4-BE49-F238E27FC236}">
                <a16:creationId xmlns:a16="http://schemas.microsoft.com/office/drawing/2014/main" id="{B1A1E2AD-C6D8-6C75-781D-01AC4B3850C0}"/>
              </a:ext>
            </a:extLst>
          </p:cNvPr>
          <p:cNvSpPr txBox="1"/>
          <p:nvPr/>
        </p:nvSpPr>
        <p:spPr>
          <a:xfrm>
            <a:off x="1867022" y="981348"/>
            <a:ext cx="8363272" cy="5601533"/>
          </a:xfrm>
          <a:prstGeom prst="rect">
            <a:avLst/>
          </a:prstGeom>
          <a:noFill/>
        </p:spPr>
        <p:txBody>
          <a:bodyPr wrap="square" rtlCol="0">
            <a:spAutoFit/>
          </a:bodyPr>
          <a:lstStyle/>
          <a:p>
            <a:pPr>
              <a:spcBef>
                <a:spcPts val="600"/>
              </a:spcBef>
              <a:spcAft>
                <a:spcPts val="600"/>
              </a:spcAft>
            </a:pPr>
            <a:r>
              <a:rPr lang="en-GB" sz="1600" dirty="0">
                <a:solidFill>
                  <a:srgbClr val="3A3A3A"/>
                </a:solidFill>
                <a:latin typeface="Source Sans Pro" panose="020B0503030403020204" pitchFamily="34" charset="0"/>
              </a:rPr>
              <a:t>King, S. (No Date) </a:t>
            </a:r>
            <a:r>
              <a:rPr lang="en-GB" sz="1600" i="1" dirty="0">
                <a:solidFill>
                  <a:srgbClr val="3A3A3A"/>
                </a:solidFill>
                <a:latin typeface="Source Sans Pro" panose="020B0503030403020204" pitchFamily="34" charset="0"/>
              </a:rPr>
              <a:t>The Role of Advocates in Change Management </a:t>
            </a:r>
            <a:r>
              <a:rPr lang="en-GB" sz="1600" dirty="0">
                <a:solidFill>
                  <a:srgbClr val="3A3A3A"/>
                </a:solidFill>
                <a:latin typeface="Source Sans Pro" panose="020B0503030403020204" pitchFamily="34" charset="0"/>
              </a:rPr>
              <a:t>Kellogg School of Management Available at: </a:t>
            </a:r>
            <a:r>
              <a:rPr lang="en-GB" sz="1600" dirty="0">
                <a:solidFill>
                  <a:srgbClr val="3A3A3A"/>
                </a:solidFill>
                <a:latin typeface="Source Sans Pro" panose="020B0503030403020204" pitchFamily="34" charset="0"/>
                <a:hlinkClick r:id="rId2"/>
              </a:rPr>
              <a:t>https://www.kellogg.northwestern.edu/executive-education/the-kellogg-experience/thought-leadership/advocates-change-management.aspx</a:t>
            </a:r>
            <a:r>
              <a:rPr lang="en-GB" sz="1600" dirty="0">
                <a:solidFill>
                  <a:srgbClr val="3A3A3A"/>
                </a:solidFill>
                <a:latin typeface="Source Sans Pro" panose="020B0503030403020204" pitchFamily="34" charset="0"/>
              </a:rPr>
              <a:t> [Accessed </a:t>
            </a:r>
            <a:r>
              <a:rPr lang="en-GB" sz="1600" dirty="0"/>
              <a:t>25/01/2024</a:t>
            </a:r>
            <a:r>
              <a:rPr lang="en-GB" sz="1600" dirty="0">
                <a:solidFill>
                  <a:srgbClr val="3A3A3A"/>
                </a:solidFill>
                <a:latin typeface="Source Sans Pro" panose="020B0503030403020204" pitchFamily="34" charset="0"/>
              </a:rPr>
              <a:t>]</a:t>
            </a:r>
          </a:p>
          <a:p>
            <a:pPr>
              <a:spcBef>
                <a:spcPts val="600"/>
              </a:spcBef>
              <a:spcAft>
                <a:spcPts val="600"/>
              </a:spcAft>
            </a:pPr>
            <a:r>
              <a:rPr lang="en-GB" sz="1600" dirty="0">
                <a:solidFill>
                  <a:srgbClr val="3A3A3A"/>
                </a:solidFill>
                <a:latin typeface="Source Sans Pro" panose="020B0503030403020204" pitchFamily="34" charset="0"/>
              </a:rPr>
              <a:t>McKeever, B. W., McKeever, R., Choi, M., &amp; Huang, S. (2023). ‘From Advocacy to Activism: A Multi-Dimensional Scale of Communicative, Collective, and Combative </a:t>
            </a:r>
            <a:r>
              <a:rPr lang="en-GB" sz="1600" dirty="0" err="1">
                <a:solidFill>
                  <a:srgbClr val="3A3A3A"/>
                </a:solidFill>
                <a:latin typeface="Source Sans Pro" panose="020B0503030403020204" pitchFamily="34" charset="0"/>
              </a:rPr>
              <a:t>Behaviors</a:t>
            </a:r>
            <a:r>
              <a:rPr lang="en-GB" sz="1600" dirty="0">
                <a:solidFill>
                  <a:srgbClr val="3A3A3A"/>
                </a:solidFill>
                <a:latin typeface="Source Sans Pro" panose="020B0503030403020204" pitchFamily="34" charset="0"/>
              </a:rPr>
              <a:t>’. </a:t>
            </a:r>
            <a:r>
              <a:rPr lang="en-GB" sz="1600" i="1" dirty="0">
                <a:solidFill>
                  <a:srgbClr val="3A3A3A"/>
                </a:solidFill>
                <a:latin typeface="Source Sans Pro" panose="020B0503030403020204" pitchFamily="34" charset="0"/>
              </a:rPr>
              <a:t>Journalism &amp; Mass Communication Quarterly</a:t>
            </a:r>
            <a:r>
              <a:rPr lang="en-GB" sz="1600" dirty="0">
                <a:solidFill>
                  <a:srgbClr val="3A3A3A"/>
                </a:solidFill>
                <a:latin typeface="Source Sans Pro" panose="020B0503030403020204" pitchFamily="34" charset="0"/>
              </a:rPr>
              <a:t>, 100(3), 569-594. </a:t>
            </a:r>
            <a:r>
              <a:rPr lang="en-GB" sz="1600" dirty="0">
                <a:solidFill>
                  <a:srgbClr val="3A3A3A"/>
                </a:solidFill>
                <a:latin typeface="Source Sans Pro" panose="020B0503030403020204" pitchFamily="34" charset="0"/>
                <a:hlinkClick r:id="rId3"/>
              </a:rPr>
              <a:t>https://doi.org/10.1177/10776990231161035</a:t>
            </a:r>
            <a:r>
              <a:rPr lang="en-GB" sz="1600" dirty="0">
                <a:solidFill>
                  <a:srgbClr val="3A3A3A"/>
                </a:solidFill>
                <a:latin typeface="Source Sans Pro" panose="020B0503030403020204" pitchFamily="34" charset="0"/>
              </a:rPr>
              <a:t>  [Accessed 07/02/2024]</a:t>
            </a:r>
          </a:p>
          <a:p>
            <a:pPr>
              <a:spcBef>
                <a:spcPts val="600"/>
              </a:spcBef>
              <a:spcAft>
                <a:spcPts val="600"/>
              </a:spcAft>
            </a:pPr>
            <a:r>
              <a:rPr lang="en-GB" sz="1600" dirty="0">
                <a:solidFill>
                  <a:srgbClr val="3A3A3A"/>
                </a:solidFill>
                <a:latin typeface="Source Sans Pro" panose="020B0503030403020204" pitchFamily="34" charset="0"/>
              </a:rPr>
              <a:t>Merriam-Webster (2023) </a:t>
            </a:r>
            <a:r>
              <a:rPr lang="en-GB" sz="1600" i="1" dirty="0">
                <a:solidFill>
                  <a:srgbClr val="3A3A3A"/>
                </a:solidFill>
                <a:latin typeface="Source Sans Pro" panose="020B0503030403020204" pitchFamily="34" charset="0"/>
              </a:rPr>
              <a:t>Authority </a:t>
            </a:r>
            <a:r>
              <a:rPr lang="en-GB" sz="1600" dirty="0">
                <a:solidFill>
                  <a:srgbClr val="3A3A3A"/>
                </a:solidFill>
                <a:latin typeface="Source Sans Pro" panose="020B0503030403020204" pitchFamily="34" charset="0"/>
              </a:rPr>
              <a:t>Available at: </a:t>
            </a:r>
            <a:r>
              <a:rPr lang="en-GB" sz="1600" dirty="0">
                <a:solidFill>
                  <a:srgbClr val="3A3A3A"/>
                </a:solidFill>
                <a:latin typeface="Source Sans Pro" panose="020B0503030403020204" pitchFamily="34" charset="0"/>
                <a:hlinkClick r:id="rId4"/>
              </a:rPr>
              <a:t>https://www.merriam-webster.com/dictionary/authority</a:t>
            </a:r>
            <a:r>
              <a:rPr lang="en-GB" sz="1600" dirty="0">
                <a:solidFill>
                  <a:srgbClr val="3A3A3A"/>
                </a:solidFill>
                <a:latin typeface="Source Sans Pro" panose="020B0503030403020204" pitchFamily="34" charset="0"/>
              </a:rPr>
              <a:t> [Accessed </a:t>
            </a:r>
            <a:r>
              <a:rPr lang="en-GB" sz="1600" dirty="0"/>
              <a:t>25/01/2024</a:t>
            </a:r>
            <a:r>
              <a:rPr lang="en-GB" sz="1600" dirty="0">
                <a:solidFill>
                  <a:srgbClr val="3A3A3A"/>
                </a:solidFill>
                <a:latin typeface="Source Sans Pro" panose="020B0503030403020204" pitchFamily="34" charset="0"/>
              </a:rPr>
              <a:t>]</a:t>
            </a:r>
          </a:p>
          <a:p>
            <a:pPr>
              <a:spcBef>
                <a:spcPts val="600"/>
              </a:spcBef>
              <a:spcAft>
                <a:spcPts val="600"/>
              </a:spcAft>
            </a:pPr>
            <a:r>
              <a:rPr lang="en-GB" sz="1600" dirty="0"/>
              <a:t>Middleton (2007) </a:t>
            </a:r>
            <a:r>
              <a:rPr lang="en-GB" sz="1600" i="1" dirty="0"/>
              <a:t>Beyond Authority: Leadership in a Changing World (</a:t>
            </a:r>
            <a:r>
              <a:rPr lang="en-GB" sz="1600" dirty="0">
                <a:solidFill>
                  <a:srgbClr val="3A3A3A"/>
                </a:solidFill>
                <a:latin typeface="Source Sans Pro" panose="020B0503030403020204" pitchFamily="34" charset="0"/>
              </a:rPr>
              <a:t>1st ed.) Palgrave Macmillan UK. </a:t>
            </a:r>
            <a:r>
              <a:rPr lang="en-GB" sz="1600" dirty="0">
                <a:solidFill>
                  <a:srgbClr val="3A3A3A"/>
                </a:solidFill>
                <a:latin typeface="Source Sans Pro" panose="020B0503030403020204" pitchFamily="34" charset="0"/>
                <a:hlinkClick r:id="rId5"/>
              </a:rPr>
              <a:t>https://doi.org/10.1057/9780230579460</a:t>
            </a:r>
            <a:r>
              <a:rPr lang="en-GB" sz="1600" dirty="0">
                <a:solidFill>
                  <a:srgbClr val="3A3A3A"/>
                </a:solidFill>
                <a:latin typeface="Source Sans Pro" panose="020B0503030403020204" pitchFamily="34" charset="0"/>
              </a:rPr>
              <a:t> [Accessed </a:t>
            </a:r>
            <a:r>
              <a:rPr lang="en-GB" sz="1600" dirty="0"/>
              <a:t>25/01/2024</a:t>
            </a:r>
            <a:r>
              <a:rPr lang="en-GB" sz="1600" dirty="0">
                <a:solidFill>
                  <a:srgbClr val="3A3A3A"/>
                </a:solidFill>
                <a:latin typeface="Source Sans Pro" panose="020B0503030403020204" pitchFamily="34" charset="0"/>
              </a:rPr>
              <a:t>]</a:t>
            </a:r>
          </a:p>
          <a:p>
            <a:pPr>
              <a:spcBef>
                <a:spcPts val="600"/>
              </a:spcBef>
              <a:spcAft>
                <a:spcPts val="600"/>
              </a:spcAft>
            </a:pPr>
            <a:r>
              <a:rPr lang="en-GB" sz="1600" dirty="0">
                <a:solidFill>
                  <a:srgbClr val="3A3A3A"/>
                </a:solidFill>
                <a:latin typeface="Source Sans Pro" panose="020B0503030403020204" pitchFamily="34" charset="0"/>
              </a:rPr>
              <a:t>Newcomer, S. (No Date) </a:t>
            </a:r>
            <a:r>
              <a:rPr lang="en-GB" sz="1600" i="1" dirty="0">
                <a:solidFill>
                  <a:srgbClr val="3A3A3A"/>
                </a:solidFill>
                <a:latin typeface="Source Sans Pro" panose="020B0503030403020204" pitchFamily="34" charset="0"/>
              </a:rPr>
              <a:t>Working Together – Advocating for Change</a:t>
            </a:r>
            <a:r>
              <a:rPr lang="en-GB" sz="1600" dirty="0">
                <a:solidFill>
                  <a:srgbClr val="3A3A3A"/>
                </a:solidFill>
                <a:latin typeface="Source Sans Pro" panose="020B0503030403020204" pitchFamily="34" charset="0"/>
              </a:rPr>
              <a:t> U.S. Department of Justice: Office of Justice Programmes Available at: </a:t>
            </a:r>
            <a:r>
              <a:rPr lang="en-GB" sz="1600" dirty="0">
                <a:solidFill>
                  <a:srgbClr val="3A3A3A"/>
                </a:solidFill>
                <a:latin typeface="Source Sans Pro" panose="020B0503030403020204" pitchFamily="34" charset="0"/>
                <a:hlinkClick r:id="rId6"/>
              </a:rPr>
              <a:t>https://www.ojp.gov/ncjrs/virtual-library/abstracts/working-together-advocating-change</a:t>
            </a:r>
            <a:r>
              <a:rPr lang="en-GB" sz="1600" dirty="0">
                <a:solidFill>
                  <a:srgbClr val="3A3A3A"/>
                </a:solidFill>
                <a:latin typeface="Source Sans Pro" panose="020B0503030403020204" pitchFamily="34" charset="0"/>
              </a:rPr>
              <a:t> [Accessed </a:t>
            </a:r>
            <a:r>
              <a:rPr lang="en-GB" sz="1600" dirty="0"/>
              <a:t>25/01/2024</a:t>
            </a:r>
            <a:r>
              <a:rPr lang="en-GB" sz="1600" dirty="0">
                <a:solidFill>
                  <a:srgbClr val="3A3A3A"/>
                </a:solidFill>
                <a:latin typeface="Source Sans Pro" panose="020B0503030403020204" pitchFamily="34" charset="0"/>
              </a:rPr>
              <a:t>]</a:t>
            </a:r>
          </a:p>
          <a:p>
            <a:pPr>
              <a:spcBef>
                <a:spcPts val="600"/>
              </a:spcBef>
              <a:spcAft>
                <a:spcPts val="600"/>
              </a:spcAft>
            </a:pPr>
            <a:r>
              <a:rPr lang="en-GB" sz="1600" dirty="0" err="1">
                <a:solidFill>
                  <a:srgbClr val="3A3A3A"/>
                </a:solidFill>
                <a:latin typeface="Source Sans Pro" panose="020B0503030403020204" pitchFamily="34" charset="0"/>
              </a:rPr>
              <a:t>Pansardi</a:t>
            </a:r>
            <a:r>
              <a:rPr lang="en-GB" sz="1600" dirty="0">
                <a:solidFill>
                  <a:srgbClr val="3A3A3A"/>
                </a:solidFill>
                <a:latin typeface="Source Sans Pro" panose="020B0503030403020204" pitchFamily="34" charset="0"/>
              </a:rPr>
              <a:t>. (2012) ‘Power to and power over: two distinct concepts of power?’ </a:t>
            </a:r>
            <a:r>
              <a:rPr lang="en-GB" sz="1600" i="1" dirty="0">
                <a:solidFill>
                  <a:srgbClr val="3A3A3A"/>
                </a:solidFill>
                <a:latin typeface="Source Sans Pro" panose="020B0503030403020204" pitchFamily="34" charset="0"/>
              </a:rPr>
              <a:t>Journal of Political Power</a:t>
            </a:r>
            <a:r>
              <a:rPr lang="en-GB" sz="1600" dirty="0">
                <a:solidFill>
                  <a:srgbClr val="3A3A3A"/>
                </a:solidFill>
                <a:latin typeface="Source Sans Pro" panose="020B0503030403020204" pitchFamily="34" charset="0"/>
              </a:rPr>
              <a:t>, 5(1), pp. 73–89. </a:t>
            </a:r>
            <a:r>
              <a:rPr lang="en-GB" sz="1600" dirty="0">
                <a:solidFill>
                  <a:srgbClr val="3A3A3A"/>
                </a:solidFill>
                <a:latin typeface="Source Sans Pro" panose="020B0503030403020204" pitchFamily="34" charset="0"/>
                <a:hlinkClick r:id="rId7"/>
              </a:rPr>
              <a:t>https://doi.org/10.1080/2158379X.2012.658278</a:t>
            </a:r>
            <a:r>
              <a:rPr lang="en-GB" sz="1600" dirty="0">
                <a:solidFill>
                  <a:srgbClr val="3A3A3A"/>
                </a:solidFill>
                <a:latin typeface="Source Sans Pro" panose="020B0503030403020204" pitchFamily="34" charset="0"/>
              </a:rPr>
              <a:t> [Accessed </a:t>
            </a:r>
            <a:r>
              <a:rPr lang="en-GB" sz="1600" dirty="0"/>
              <a:t>25/01/2024</a:t>
            </a:r>
            <a:r>
              <a:rPr lang="en-GB" sz="1600" dirty="0">
                <a:solidFill>
                  <a:srgbClr val="3A3A3A"/>
                </a:solidFill>
                <a:latin typeface="Source Sans Pro" panose="020B0503030403020204" pitchFamily="34" charset="0"/>
              </a:rPr>
              <a:t>]</a:t>
            </a:r>
          </a:p>
          <a:p>
            <a:pPr>
              <a:spcBef>
                <a:spcPts val="600"/>
              </a:spcBef>
              <a:spcAft>
                <a:spcPts val="600"/>
              </a:spcAft>
            </a:pPr>
            <a:endParaRPr lang="en-GB" sz="1600" dirty="0">
              <a:solidFill>
                <a:srgbClr val="3A3A3A"/>
              </a:solidFill>
              <a:latin typeface="Source Sans Pro" panose="020B0503030403020204" pitchFamily="34" charset="0"/>
            </a:endParaRPr>
          </a:p>
          <a:p>
            <a:pPr>
              <a:spcBef>
                <a:spcPts val="600"/>
              </a:spcBef>
              <a:spcAft>
                <a:spcPts val="600"/>
              </a:spcAft>
            </a:pPr>
            <a:endParaRPr lang="en-GB" sz="1600" i="1" dirty="0">
              <a:solidFill>
                <a:srgbClr val="3A3A3A"/>
              </a:solidFill>
              <a:latin typeface="Source Sans Pro" panose="020B0503030403020204" pitchFamily="34" charset="0"/>
            </a:endParaRPr>
          </a:p>
        </p:txBody>
      </p:sp>
    </p:spTree>
    <p:extLst>
      <p:ext uri="{BB962C8B-B14F-4D97-AF65-F5344CB8AC3E}">
        <p14:creationId xmlns:p14="http://schemas.microsoft.com/office/powerpoint/2010/main" val="42697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2AACE-260A-2BA7-1A45-0354D341B559}"/>
              </a:ext>
            </a:extLst>
          </p:cNvPr>
          <p:cNvSpPr>
            <a:spLocks noGrp="1"/>
          </p:cNvSpPr>
          <p:nvPr>
            <p:ph type="title"/>
          </p:nvPr>
        </p:nvSpPr>
        <p:spPr>
          <a:xfrm>
            <a:off x="1981200" y="274638"/>
            <a:ext cx="8229600" cy="706090"/>
          </a:xfrm>
        </p:spPr>
        <p:txBody>
          <a:bodyPr>
            <a:normAutofit/>
          </a:bodyPr>
          <a:lstStyle/>
          <a:p>
            <a:r>
              <a:rPr lang="en-GB" sz="3200" b="1" dirty="0"/>
              <a:t>References</a:t>
            </a:r>
          </a:p>
        </p:txBody>
      </p:sp>
      <p:sp>
        <p:nvSpPr>
          <p:cNvPr id="3" name="TextBox 2">
            <a:extLst>
              <a:ext uri="{FF2B5EF4-FFF2-40B4-BE49-F238E27FC236}">
                <a16:creationId xmlns:a16="http://schemas.microsoft.com/office/drawing/2014/main" id="{B1A1E2AD-C6D8-6C75-781D-01AC4B3850C0}"/>
              </a:ext>
            </a:extLst>
          </p:cNvPr>
          <p:cNvSpPr txBox="1"/>
          <p:nvPr/>
        </p:nvSpPr>
        <p:spPr>
          <a:xfrm>
            <a:off x="1867022" y="981347"/>
            <a:ext cx="8363272" cy="4154984"/>
          </a:xfrm>
          <a:prstGeom prst="rect">
            <a:avLst/>
          </a:prstGeom>
          <a:noFill/>
        </p:spPr>
        <p:txBody>
          <a:bodyPr wrap="square" rtlCol="0">
            <a:spAutoFit/>
          </a:bodyPr>
          <a:lstStyle/>
          <a:p>
            <a:pPr>
              <a:spcBef>
                <a:spcPts val="600"/>
              </a:spcBef>
              <a:spcAft>
                <a:spcPts val="600"/>
              </a:spcAft>
            </a:pPr>
            <a:r>
              <a:rPr lang="en-GB" sz="1600" dirty="0">
                <a:solidFill>
                  <a:srgbClr val="3A3A3A"/>
                </a:solidFill>
                <a:latin typeface="Source Sans Pro" panose="020B0503030403020204" pitchFamily="34" charset="0"/>
              </a:rPr>
              <a:t>Partnership for Maternal,  Newborn and Child Health [PMNCH] (2018) </a:t>
            </a:r>
            <a:r>
              <a:rPr lang="en-GB" sz="1600" i="1" dirty="0">
                <a:solidFill>
                  <a:srgbClr val="3A3A3A"/>
                </a:solidFill>
                <a:latin typeface="Source Sans Pro" panose="020B0503030403020204" pitchFamily="34" charset="0"/>
              </a:rPr>
              <a:t>Advocating for Change for Adolescents </a:t>
            </a:r>
            <a:r>
              <a:rPr lang="en-GB" sz="1600" dirty="0">
                <a:solidFill>
                  <a:srgbClr val="3A3A3A"/>
                </a:solidFill>
                <a:latin typeface="Source Sans Pro" panose="020B0503030403020204" pitchFamily="34" charset="0"/>
              </a:rPr>
              <a:t>Available at: </a:t>
            </a:r>
            <a:r>
              <a:rPr lang="en-GB" sz="1600" dirty="0">
                <a:solidFill>
                  <a:srgbClr val="3A3A3A"/>
                </a:solidFill>
                <a:latin typeface="Source Sans Pro" panose="020B0503030403020204" pitchFamily="34" charset="0"/>
                <a:hlinkClick r:id="rId2"/>
              </a:rPr>
              <a:t>https://pmnch.who.int/news-and-events/campaigns/adolescents2030/advocating-for-change-for-adolescents</a:t>
            </a:r>
            <a:r>
              <a:rPr lang="en-GB" sz="1600" dirty="0">
                <a:solidFill>
                  <a:srgbClr val="3A3A3A"/>
                </a:solidFill>
                <a:latin typeface="Source Sans Pro" panose="020B0503030403020204" pitchFamily="34" charset="0"/>
              </a:rPr>
              <a:t> [Accessed </a:t>
            </a:r>
            <a:r>
              <a:rPr lang="en-GB" sz="1600" dirty="0"/>
              <a:t>25/01/2024</a:t>
            </a:r>
            <a:r>
              <a:rPr lang="en-GB" sz="1600" dirty="0">
                <a:solidFill>
                  <a:srgbClr val="3A3A3A"/>
                </a:solidFill>
                <a:latin typeface="Source Sans Pro" panose="020B0503030403020204" pitchFamily="34" charset="0"/>
              </a:rPr>
              <a:t>]</a:t>
            </a:r>
          </a:p>
          <a:p>
            <a:pPr>
              <a:spcBef>
                <a:spcPts val="600"/>
              </a:spcBef>
              <a:spcAft>
                <a:spcPts val="600"/>
              </a:spcAft>
            </a:pPr>
            <a:r>
              <a:rPr lang="en-GB" sz="1600" dirty="0">
                <a:solidFill>
                  <a:srgbClr val="3A3A3A"/>
                </a:solidFill>
                <a:latin typeface="Source Sans Pro" panose="020B0503030403020204" pitchFamily="34" charset="0"/>
              </a:rPr>
              <a:t>Royal College of Paediatrics and Child Health [RCPCH] (No Date) </a:t>
            </a:r>
            <a:r>
              <a:rPr lang="en-GB" sz="1600" i="1" dirty="0">
                <a:solidFill>
                  <a:srgbClr val="3A3A3A"/>
                </a:solidFill>
                <a:latin typeface="Source Sans Pro" panose="020B0503030403020204" pitchFamily="34" charset="0"/>
              </a:rPr>
              <a:t>Climate change working group - about our advocating for change workstream</a:t>
            </a:r>
            <a:r>
              <a:rPr lang="en-GB" sz="1600" dirty="0">
                <a:solidFill>
                  <a:srgbClr val="3A3A3A"/>
                </a:solidFill>
                <a:latin typeface="Source Sans Pro" panose="020B0503030403020204" pitchFamily="34" charset="0"/>
              </a:rPr>
              <a:t> Available at: </a:t>
            </a:r>
            <a:r>
              <a:rPr lang="en-GB" sz="1600" dirty="0">
                <a:solidFill>
                  <a:srgbClr val="3A3A3A"/>
                </a:solidFill>
                <a:latin typeface="Source Sans Pro" panose="020B0503030403020204" pitchFamily="34" charset="0"/>
                <a:hlinkClick r:id="rId3"/>
              </a:rPr>
              <a:t>https://www.rcpch.ac.uk/key-topics/climate-change/advocating-for-change</a:t>
            </a:r>
            <a:r>
              <a:rPr lang="en-GB" sz="1600" dirty="0">
                <a:solidFill>
                  <a:srgbClr val="3A3A3A"/>
                </a:solidFill>
                <a:latin typeface="Source Sans Pro" panose="020B0503030403020204" pitchFamily="34" charset="0"/>
              </a:rPr>
              <a:t> [Accessed </a:t>
            </a:r>
            <a:r>
              <a:rPr lang="en-GB" sz="1600" dirty="0"/>
              <a:t>25/01/2024</a:t>
            </a:r>
            <a:r>
              <a:rPr lang="en-GB" sz="1600" dirty="0">
                <a:solidFill>
                  <a:srgbClr val="3A3A3A"/>
                </a:solidFill>
                <a:latin typeface="Source Sans Pro" panose="020B0503030403020204" pitchFamily="34" charset="0"/>
              </a:rPr>
              <a:t>]</a:t>
            </a:r>
            <a:endParaRPr lang="en-GB" sz="1600" i="1" dirty="0">
              <a:solidFill>
                <a:srgbClr val="3A3A3A"/>
              </a:solidFill>
              <a:latin typeface="Source Sans Pro" panose="020B0503030403020204" pitchFamily="34" charset="0"/>
            </a:endParaRPr>
          </a:p>
          <a:p>
            <a:pPr>
              <a:spcBef>
                <a:spcPts val="600"/>
              </a:spcBef>
              <a:spcAft>
                <a:spcPts val="600"/>
              </a:spcAft>
            </a:pPr>
            <a:r>
              <a:rPr lang="en-GB" sz="1600" dirty="0">
                <a:solidFill>
                  <a:srgbClr val="3A3A3A"/>
                </a:solidFill>
                <a:latin typeface="Source Sans Pro" panose="020B0503030403020204" pitchFamily="34" charset="0"/>
              </a:rPr>
              <a:t>Scott, J. (ed.) (2015)  </a:t>
            </a:r>
            <a:r>
              <a:rPr lang="en-GB" sz="1600" i="1" dirty="0">
                <a:solidFill>
                  <a:srgbClr val="3A3A3A"/>
                </a:solidFill>
                <a:latin typeface="Source Sans Pro" panose="020B0503030403020204" pitchFamily="34" charset="0"/>
              </a:rPr>
              <a:t>Civil Society</a:t>
            </a:r>
            <a:r>
              <a:rPr lang="en-GB" sz="1600" dirty="0">
                <a:solidFill>
                  <a:srgbClr val="3A3A3A"/>
                </a:solidFill>
                <a:latin typeface="Source Sans Pro" panose="020B0503030403020204" pitchFamily="34" charset="0"/>
              </a:rPr>
              <a:t> A Dictionary of Sociology OUP Available at: </a:t>
            </a:r>
            <a:r>
              <a:rPr lang="en-GB" sz="1600" dirty="0">
                <a:solidFill>
                  <a:srgbClr val="3A3A3A"/>
                </a:solidFill>
                <a:latin typeface="Source Sans Pro" panose="020B0503030403020204" pitchFamily="34" charset="0"/>
                <a:hlinkClick r:id="rId4"/>
              </a:rPr>
              <a:t>https://www.oxfordreference.com/display/10.1093/acref/9780199683581.001.0001/acref-9780199683581-e-264?rskey=0Coh5g&amp;result=1</a:t>
            </a:r>
            <a:r>
              <a:rPr lang="en-GB" sz="1600" dirty="0">
                <a:solidFill>
                  <a:srgbClr val="3A3A3A"/>
                </a:solidFill>
                <a:latin typeface="Source Sans Pro" panose="020B0503030403020204" pitchFamily="34" charset="0"/>
              </a:rPr>
              <a:t> [Accessed </a:t>
            </a:r>
            <a:r>
              <a:rPr lang="en-GB" sz="1600" dirty="0"/>
              <a:t>25/01/2024</a:t>
            </a:r>
            <a:r>
              <a:rPr lang="en-GB" sz="1600" dirty="0">
                <a:solidFill>
                  <a:srgbClr val="3A3A3A"/>
                </a:solidFill>
                <a:latin typeface="Source Sans Pro" panose="020B0503030403020204" pitchFamily="34" charset="0"/>
              </a:rPr>
              <a:t>]</a:t>
            </a:r>
            <a:endParaRPr lang="en-GB" sz="1600" i="1" dirty="0">
              <a:solidFill>
                <a:srgbClr val="3A3A3A"/>
              </a:solidFill>
              <a:latin typeface="Source Sans Pro" panose="020B0503030403020204" pitchFamily="34" charset="0"/>
            </a:endParaRPr>
          </a:p>
          <a:p>
            <a:pPr>
              <a:spcBef>
                <a:spcPts val="600"/>
              </a:spcBef>
              <a:spcAft>
                <a:spcPts val="600"/>
              </a:spcAft>
            </a:pPr>
            <a:r>
              <a:rPr lang="en-GB" sz="1600" dirty="0">
                <a:solidFill>
                  <a:srgbClr val="3A3A3A"/>
                </a:solidFill>
                <a:latin typeface="Source Sans Pro" panose="020B0503030403020204" pitchFamily="34" charset="0"/>
              </a:rPr>
              <a:t>Scottish Catholic International Aid Fund [SCIAF] (2023) </a:t>
            </a:r>
            <a:r>
              <a:rPr lang="en-GB" sz="1600" i="1" dirty="0">
                <a:solidFill>
                  <a:srgbClr val="3A3A3A"/>
                </a:solidFill>
                <a:latin typeface="Source Sans Pro" panose="020B0503030403020204" pitchFamily="34" charset="0"/>
              </a:rPr>
              <a:t>Advocating for Change</a:t>
            </a:r>
            <a:r>
              <a:rPr lang="en-GB" sz="1600" dirty="0">
                <a:solidFill>
                  <a:srgbClr val="3A3A3A"/>
                </a:solidFill>
                <a:latin typeface="Source Sans Pro" panose="020B0503030403020204" pitchFamily="34" charset="0"/>
              </a:rPr>
              <a:t> Available at: </a:t>
            </a:r>
            <a:r>
              <a:rPr lang="en-GB" sz="1600" dirty="0">
                <a:solidFill>
                  <a:srgbClr val="3A3A3A"/>
                </a:solidFill>
                <a:latin typeface="Source Sans Pro" panose="020B0503030403020204" pitchFamily="34" charset="0"/>
                <a:hlinkClick r:id="rId5"/>
              </a:rPr>
              <a:t>https://www.sciaf.org.uk/advocating-for-change</a:t>
            </a:r>
            <a:r>
              <a:rPr lang="en-GB" sz="1600" dirty="0">
                <a:solidFill>
                  <a:srgbClr val="3A3A3A"/>
                </a:solidFill>
                <a:latin typeface="Source Sans Pro" panose="020B0503030403020204" pitchFamily="34" charset="0"/>
              </a:rPr>
              <a:t> [Accessed </a:t>
            </a:r>
            <a:r>
              <a:rPr lang="en-GB" sz="1600" dirty="0"/>
              <a:t>25/01/2024</a:t>
            </a:r>
            <a:r>
              <a:rPr lang="en-GB" sz="1600" dirty="0">
                <a:solidFill>
                  <a:srgbClr val="3A3A3A"/>
                </a:solidFill>
                <a:latin typeface="Source Sans Pro" panose="020B0503030403020204" pitchFamily="34" charset="0"/>
              </a:rPr>
              <a:t>]</a:t>
            </a:r>
          </a:p>
          <a:p>
            <a:pPr>
              <a:spcBef>
                <a:spcPts val="600"/>
              </a:spcBef>
              <a:spcAft>
                <a:spcPts val="600"/>
              </a:spcAft>
            </a:pPr>
            <a:r>
              <a:rPr lang="en-GB" sz="1600" dirty="0">
                <a:solidFill>
                  <a:srgbClr val="3A3A3A"/>
                </a:solidFill>
                <a:latin typeface="Source Sans Pro" panose="020B0503030403020204" pitchFamily="34" charset="0"/>
              </a:rPr>
              <a:t>University of Kansas (2023) </a:t>
            </a:r>
            <a:r>
              <a:rPr lang="en-GB" sz="1600" i="1" dirty="0"/>
              <a:t>The Community Toolbox: Advocating for Change</a:t>
            </a:r>
            <a:r>
              <a:rPr lang="en-GB" sz="1600" dirty="0">
                <a:solidFill>
                  <a:srgbClr val="3A3A3A"/>
                </a:solidFill>
                <a:latin typeface="Source Sans Pro" panose="020B0503030403020204" pitchFamily="34" charset="0"/>
              </a:rPr>
              <a:t>   Available at: </a:t>
            </a:r>
            <a:r>
              <a:rPr lang="en-GB" sz="1600" dirty="0">
                <a:solidFill>
                  <a:srgbClr val="3A3A3A"/>
                </a:solidFill>
                <a:latin typeface="Source Sans Pro" panose="020B0503030403020204" pitchFamily="34" charset="0"/>
                <a:hlinkClick r:id="rId6"/>
              </a:rPr>
              <a:t>https://ctb.ku.edu/en/advocating-change</a:t>
            </a:r>
            <a:r>
              <a:rPr lang="en-GB" sz="1600" dirty="0">
                <a:solidFill>
                  <a:srgbClr val="3A3A3A"/>
                </a:solidFill>
                <a:latin typeface="Source Sans Pro" panose="020B0503030403020204" pitchFamily="34" charset="0"/>
              </a:rPr>
              <a:t> [Accessed </a:t>
            </a:r>
            <a:r>
              <a:rPr lang="en-GB" sz="1600" dirty="0"/>
              <a:t>25/01/2024</a:t>
            </a:r>
            <a:r>
              <a:rPr lang="en-GB" sz="1600" dirty="0">
                <a:solidFill>
                  <a:srgbClr val="3A3A3A"/>
                </a:solidFill>
                <a:latin typeface="Source Sans Pro" panose="020B0503030403020204" pitchFamily="34" charset="0"/>
              </a:rPr>
              <a:t>] </a:t>
            </a:r>
            <a:endParaRPr lang="en-GB" sz="1600" dirty="0"/>
          </a:p>
        </p:txBody>
      </p:sp>
    </p:spTree>
    <p:extLst>
      <p:ext uri="{BB962C8B-B14F-4D97-AF65-F5344CB8AC3E}">
        <p14:creationId xmlns:p14="http://schemas.microsoft.com/office/powerpoint/2010/main" val="2016915138"/>
      </p:ext>
    </p:extLst>
  </p:cSld>
  <p:clrMapOvr>
    <a:masterClrMapping/>
  </p:clrMapOvr>
</p:sld>
</file>

<file path=ppt/theme/theme1.xml><?xml version="1.0" encoding="utf-8"?>
<a:theme xmlns:a="http://schemas.openxmlformats.org/drawingml/2006/main" name="UWTSD blue backgroun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ECAY6003 Template (lecture front page)" id="{B4A250D1-EAD2-4D52-AC00-70E1C61F9B4B}" vid="{206E1402-A30D-4517-B100-B07D6AFEBBB1}"/>
    </a:ext>
  </a:extLst>
</a:theme>
</file>

<file path=docProps/app.xml><?xml version="1.0" encoding="utf-8"?>
<Properties xmlns="http://schemas.openxmlformats.org/officeDocument/2006/extended-properties" xmlns:vt="http://schemas.openxmlformats.org/officeDocument/2006/docPropsVTypes">
  <Template>ECAY6003 Template (lecture front page)</Template>
  <TotalTime>1124</TotalTime>
  <Words>3764</Words>
  <Application>Microsoft Office PowerPoint</Application>
  <PresentationFormat>Widescreen</PresentationFormat>
  <Paragraphs>304</Paragraphs>
  <Slides>38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Merriweather Web</vt:lpstr>
      <vt:lpstr>Arial</vt:lpstr>
      <vt:lpstr>Calibri</vt:lpstr>
      <vt:lpstr>Open Sans</vt:lpstr>
      <vt:lpstr>Source Sans Pro</vt:lpstr>
      <vt:lpstr>UWTSD blue background</vt:lpstr>
      <vt:lpstr>PowerPoint Presentation</vt:lpstr>
      <vt:lpstr>Links to Previous Modules</vt:lpstr>
      <vt:lpstr>A Matter of Perspective</vt:lpstr>
      <vt:lpstr>A Matter of Perspective</vt:lpstr>
      <vt:lpstr>A Matter of Perspective</vt:lpstr>
      <vt:lpstr>A Matter of Perspective</vt:lpstr>
      <vt:lpstr>Julia Middleton</vt:lpstr>
      <vt:lpstr>Finding Common Purpose</vt:lpstr>
      <vt:lpstr>Advocating for change</vt:lpstr>
      <vt:lpstr>Alliances for Change</vt:lpstr>
      <vt:lpstr>Advocating for change</vt:lpstr>
      <vt:lpstr>“Natural” Authority?</vt:lpstr>
      <vt:lpstr>Circles of Authority</vt:lpstr>
      <vt:lpstr>Inner Circle Leaders</vt:lpstr>
      <vt:lpstr>Outer Circle Leaders</vt:lpstr>
      <vt:lpstr>Circles of Authority</vt:lpstr>
      <vt:lpstr>Circles of Authority – The tension</vt:lpstr>
      <vt:lpstr>The tension explored</vt:lpstr>
      <vt:lpstr>Measures of Power</vt:lpstr>
      <vt:lpstr>Sources of Power</vt:lpstr>
      <vt:lpstr>Sources of Power</vt:lpstr>
      <vt:lpstr>Effective Influence Range</vt:lpstr>
      <vt:lpstr>Leading Beyond Authority </vt:lpstr>
      <vt:lpstr>Legitimacy of ‘power to operate’</vt:lpstr>
      <vt:lpstr>Civil Society</vt:lpstr>
      <vt:lpstr>Civil Society</vt:lpstr>
      <vt:lpstr>Activists Operating in Civil Society: Why?</vt:lpstr>
      <vt:lpstr>Activists Operating in Civil Society</vt:lpstr>
      <vt:lpstr>Common Purpose</vt:lpstr>
      <vt:lpstr>Examples of Advocating for Change/Activism</vt:lpstr>
      <vt:lpstr>Challenges to Middleton</vt:lpstr>
      <vt:lpstr>Questions</vt:lpstr>
      <vt:lpstr>Closing Question</vt:lpstr>
      <vt:lpstr>Advocacy or Activism?</vt:lpstr>
      <vt:lpstr>Advocacy or Activism?</vt:lpstr>
      <vt:lpstr>References</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Ken Dicks</dc:creator>
  <cp:lastModifiedBy>Ken Dicks</cp:lastModifiedBy>
  <cp:revision>20</cp:revision>
  <cp:lastPrinted>2023-02-21T12:23:04Z</cp:lastPrinted>
  <dcterms:created xsi:type="dcterms:W3CDTF">2023-02-16T11:10:52Z</dcterms:created>
  <dcterms:modified xsi:type="dcterms:W3CDTF">2024-02-07T15:24:40Z</dcterms:modified>
</cp:coreProperties>
</file>