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280" r:id="rId5"/>
    <p:sldId id="281" r:id="rId6"/>
    <p:sldId id="282" r:id="rId7"/>
    <p:sldId id="284" r:id="rId8"/>
    <p:sldId id="283" r:id="rId9"/>
    <p:sldId id="285" r:id="rId10"/>
    <p:sldId id="286" r:id="rId11"/>
    <p:sldId id="287" r:id="rId12"/>
    <p:sldId id="289" r:id="rId13"/>
    <p:sldId id="28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chelle Poole" initials="MP" lastIdx="5" clrIdx="0">
    <p:extLst>
      <p:ext uri="{19B8F6BF-5375-455C-9EA6-DF929625EA0E}">
        <p15:presenceInfo xmlns:p15="http://schemas.microsoft.com/office/powerpoint/2012/main" userId="Michelle Pool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1ABC0F-FCCD-40FD-9BE0-80D92438A4B5}" v="549" dt="2021-01-19T17:12:30.6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598" autoAdjust="0"/>
  </p:normalViewPr>
  <p:slideViewPr>
    <p:cSldViewPr snapToGrid="0">
      <p:cViewPr varScale="1">
        <p:scale>
          <a:sx n="81" d="100"/>
          <a:sy n="81" d="100"/>
        </p:scale>
        <p:origin x="754" y="48"/>
      </p:cViewPr>
      <p:guideLst/>
    </p:cSldViewPr>
  </p:slideViewPr>
  <p:outlineViewPr>
    <p:cViewPr>
      <p:scale>
        <a:sx n="33" d="100"/>
        <a:sy n="33" d="100"/>
      </p:scale>
      <p:origin x="0" y="0"/>
    </p:cViewPr>
    <p:sldLst>
      <p:sld r:id="rId1" collapse="1"/>
      <p:sld r:id="rId2" collapse="1"/>
    </p:sldLst>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_rels/viewProps.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33B375-1506-4132-9609-4EC76035D004}" type="datetimeFigureOut">
              <a:rPr lang="en-GB" smtClean="0"/>
              <a:t>19/01/2021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3E20A3-7531-4000-8A8B-7EFD29ED580E}" type="slidenum">
              <a:rPr lang="en-GB" smtClean="0"/>
              <a:t>‹#›</a:t>
            </a:fld>
            <a:endParaRPr lang="en-GB" dirty="0"/>
          </a:p>
        </p:txBody>
      </p:sp>
    </p:spTree>
    <p:extLst>
      <p:ext uri="{BB962C8B-B14F-4D97-AF65-F5344CB8AC3E}">
        <p14:creationId xmlns:p14="http://schemas.microsoft.com/office/powerpoint/2010/main" val="1826062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Evening My name is Michelle Poole I am a teacher</a:t>
            </a:r>
            <a:r>
              <a:rPr lang="en-GB" baseline="0" dirty="0"/>
              <a:t> assistant in a VA school in a rural village called Jeffreyston.</a:t>
            </a:r>
            <a:r>
              <a:rPr lang="en-GB" dirty="0"/>
              <a:t> This</a:t>
            </a:r>
            <a:r>
              <a:rPr lang="en-GB" baseline="0" dirty="0"/>
              <a:t> evening the resources I shall be talking about is Numicon.</a:t>
            </a:r>
            <a:endParaRPr lang="en-GB" dirty="0"/>
          </a:p>
        </p:txBody>
      </p:sp>
      <p:sp>
        <p:nvSpPr>
          <p:cNvPr id="4" name="Slide Number Placeholder 3"/>
          <p:cNvSpPr>
            <a:spLocks noGrp="1"/>
          </p:cNvSpPr>
          <p:nvPr>
            <p:ph type="sldNum" sz="quarter" idx="5"/>
          </p:nvPr>
        </p:nvSpPr>
        <p:spPr/>
        <p:txBody>
          <a:bodyPr/>
          <a:lstStyle/>
          <a:p>
            <a:fld id="{D13E20A3-7531-4000-8A8B-7EFD29ED580E}" type="slidenum">
              <a:rPr lang="en-GB" smtClean="0"/>
              <a:t>1</a:t>
            </a:fld>
            <a:endParaRPr lang="en-GB" dirty="0"/>
          </a:p>
        </p:txBody>
      </p:sp>
    </p:spTree>
    <p:extLst>
      <p:ext uri="{BB962C8B-B14F-4D97-AF65-F5344CB8AC3E}">
        <p14:creationId xmlns:p14="http://schemas.microsoft.com/office/powerpoint/2010/main" val="2640726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3E20A3-7531-4000-8A8B-7EFD29ED580E}" type="slidenum">
              <a:rPr lang="en-GB" smtClean="0"/>
              <a:t>2</a:t>
            </a:fld>
            <a:endParaRPr lang="en-GB" dirty="0"/>
          </a:p>
        </p:txBody>
      </p:sp>
    </p:spTree>
    <p:extLst>
      <p:ext uri="{BB962C8B-B14F-4D97-AF65-F5344CB8AC3E}">
        <p14:creationId xmlns:p14="http://schemas.microsoft.com/office/powerpoint/2010/main" val="32285666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i="0" u="sng" dirty="0">
                <a:solidFill>
                  <a:schemeClr val="bg2"/>
                </a:solidFill>
                <a:effectLst/>
                <a:highlight>
                  <a:srgbClr val="000080"/>
                </a:highlight>
                <a:latin typeface="arial" panose="020B0604020202020204" pitchFamily="34" charset="0"/>
              </a:rPr>
              <a:t>Background:</a:t>
            </a:r>
            <a:r>
              <a:rPr lang="en-GB" b="1" i="0" u="sng" dirty="0">
                <a:solidFill>
                  <a:srgbClr val="4D5156"/>
                </a:solidFill>
                <a:effectLst/>
                <a:highlight>
                  <a:srgbClr val="000080"/>
                </a:highlight>
                <a:latin typeface="arial" panose="020B0604020202020204" pitchFamily="34" charset="0"/>
              </a:rPr>
              <a:t> </a:t>
            </a:r>
            <a:r>
              <a:rPr lang="en-GB" b="0" i="0" u="none" dirty="0">
                <a:solidFill>
                  <a:srgbClr val="4D5156"/>
                </a:solidFill>
                <a:effectLst/>
                <a:latin typeface="arial" panose="020B0604020202020204" pitchFamily="34" charset="0"/>
              </a:rPr>
              <a:t>Numicon</a:t>
            </a:r>
            <a:r>
              <a:rPr lang="en-GB" b="0" i="0" dirty="0">
                <a:solidFill>
                  <a:srgbClr val="4D5156"/>
                </a:solidFill>
                <a:effectLst/>
                <a:latin typeface="arial" panose="020B0604020202020204" pitchFamily="34" charset="0"/>
              </a:rPr>
              <a:t> grew from a classroom-based research project funded by a Teacher Development Agency(TDA)in the mid 90’s by Numicon authors Ruth Atkinson, </a:t>
            </a:r>
            <a:r>
              <a:rPr lang="en-GB" b="0" i="0" dirty="0" err="1">
                <a:solidFill>
                  <a:srgbClr val="4D5156"/>
                </a:solidFill>
                <a:effectLst/>
                <a:latin typeface="arial" panose="020B0604020202020204" pitchFamily="34" charset="0"/>
              </a:rPr>
              <a:t>Romey</a:t>
            </a:r>
            <a:r>
              <a:rPr lang="en-GB" b="0" i="0" dirty="0">
                <a:solidFill>
                  <a:srgbClr val="4D5156"/>
                </a:solidFill>
                <a:effectLst/>
                <a:latin typeface="arial" panose="020B0604020202020204" pitchFamily="34" charset="0"/>
              </a:rPr>
              <a:t> </a:t>
            </a:r>
            <a:r>
              <a:rPr lang="en-GB" b="0" i="0" dirty="0" err="1">
                <a:solidFill>
                  <a:srgbClr val="4D5156"/>
                </a:solidFill>
                <a:effectLst/>
                <a:latin typeface="arial" panose="020B0604020202020204" pitchFamily="34" charset="0"/>
              </a:rPr>
              <a:t>Tacon</a:t>
            </a:r>
            <a:r>
              <a:rPr lang="en-GB" b="0" i="0" dirty="0">
                <a:solidFill>
                  <a:srgbClr val="4D5156"/>
                </a:solidFill>
                <a:effectLst/>
                <a:latin typeface="arial" panose="020B0604020202020204" pitchFamily="34" charset="0"/>
              </a:rPr>
              <a:t> and Dr Tony Wing. </a:t>
            </a:r>
            <a:r>
              <a:rPr lang="en-GB" b="0" i="0" dirty="0">
                <a:solidFill>
                  <a:srgbClr val="5F6368"/>
                </a:solidFill>
                <a:effectLst/>
                <a:latin typeface="arial" panose="020B0604020202020204" pitchFamily="34" charset="0"/>
              </a:rPr>
              <a:t>Numicon was</a:t>
            </a:r>
            <a:r>
              <a:rPr lang="en-GB" b="0" i="0" dirty="0">
                <a:solidFill>
                  <a:srgbClr val="4D5156"/>
                </a:solidFill>
                <a:effectLst/>
                <a:latin typeface="arial" panose="020B0604020202020204" pitchFamily="34" charset="0"/>
              </a:rPr>
              <a:t> developed by education publisher Oxford University Press (OUP) it is a resource that is used in many schools to support maths teaching, particularly in the Early Years and Key Stage 2.</a:t>
            </a:r>
            <a:r>
              <a:rPr lang="en-GB" b="0" i="0" dirty="0">
                <a:solidFill>
                  <a:srgbClr val="202124"/>
                </a:solidFill>
                <a:effectLst/>
                <a:latin typeface="arial" panose="020B0604020202020204" pitchFamily="34" charset="0"/>
              </a:rPr>
              <a:t> It is designed to give children the understanding of number ideas and numbers. This </a:t>
            </a:r>
            <a:r>
              <a:rPr lang="en-GB" b="0" i="0" dirty="0">
                <a:solidFill>
                  <a:srgbClr val="4D5156"/>
                </a:solidFill>
                <a:effectLst/>
                <a:latin typeface="arial" panose="020B0604020202020204" pitchFamily="34" charset="0"/>
              </a:rPr>
              <a:t>resource is designed to help children visualise numbers.  From this visual picture they can see how they can add, subtract, multiply and divide numbers and the relationships between them.</a:t>
            </a:r>
            <a:r>
              <a:rPr lang="en-GB" b="0" i="0" dirty="0">
                <a:solidFill>
                  <a:srgbClr val="202124"/>
                </a:solidFill>
                <a:effectLst/>
                <a:latin typeface="arial" panose="020B0604020202020204" pitchFamily="34" charset="0"/>
              </a:rPr>
              <a:t> The different coloured shapes represent different numbers from one to ten, because the </a:t>
            </a:r>
            <a:r>
              <a:rPr lang="en-GB" b="0" i="0" dirty="0" err="1">
                <a:solidFill>
                  <a:srgbClr val="202124"/>
                </a:solidFill>
                <a:effectLst/>
                <a:latin typeface="arial" panose="020B0604020202020204" pitchFamily="34" charset="0"/>
              </a:rPr>
              <a:t>numicon</a:t>
            </a:r>
            <a:r>
              <a:rPr lang="en-GB" b="0" i="0" dirty="0">
                <a:solidFill>
                  <a:srgbClr val="202124"/>
                </a:solidFill>
                <a:effectLst/>
                <a:latin typeface="arial" panose="020B0604020202020204" pitchFamily="34" charset="0"/>
              </a:rPr>
              <a:t> shapes are brightly coloured this is pleasing to the eye and interesting for the children. The holes are finger size, making it easier to handle and manipulate, fingers can also fit the colourful pegs.  The shapes of </a:t>
            </a:r>
            <a:r>
              <a:rPr lang="en-GB" b="0" i="0" dirty="0">
                <a:solidFill>
                  <a:srgbClr val="5F6368"/>
                </a:solidFill>
                <a:effectLst/>
                <a:latin typeface="arial" panose="020B0604020202020204" pitchFamily="34" charset="0"/>
              </a:rPr>
              <a:t>Numicon are also weighed, which helps the understanding of certain mathematical concepts for example balancing. </a:t>
            </a:r>
            <a:r>
              <a:rPr lang="en-GB" b="0" i="0" dirty="0">
                <a:solidFill>
                  <a:srgbClr val="4D5156"/>
                </a:solidFill>
                <a:effectLst/>
                <a:latin typeface="arial" panose="020B0604020202020204" pitchFamily="34" charset="0"/>
              </a:rPr>
              <a:t>In </a:t>
            </a:r>
            <a:r>
              <a:rPr lang="en-GB" b="0" i="0" dirty="0">
                <a:solidFill>
                  <a:srgbClr val="5F6368"/>
                </a:solidFill>
                <a:effectLst/>
                <a:latin typeface="arial" panose="020B0604020202020204" pitchFamily="34" charset="0"/>
              </a:rPr>
              <a:t>Nursery and the beginning of Reception, the pieces then would be used to help develop children's understanding of shape</a:t>
            </a:r>
            <a:r>
              <a:rPr lang="en-GB" b="0" i="0" dirty="0">
                <a:solidFill>
                  <a:srgbClr val="4D5156"/>
                </a:solidFill>
                <a:effectLst/>
                <a:latin typeface="arial" panose="020B0604020202020204" pitchFamily="34" charset="0"/>
              </a:rPr>
              <a:t>.  </a:t>
            </a:r>
            <a:r>
              <a:rPr lang="en-GB" b="0" i="0" u="none" dirty="0">
                <a:solidFill>
                  <a:srgbClr val="4D5156"/>
                </a:solidFill>
                <a:effectLst/>
                <a:latin typeface="arial" panose="020B0604020202020204" pitchFamily="34" charset="0"/>
              </a:rPr>
              <a:t>Numicon is introduced to children as early as possible and can be used all the way to KS3 where Cuisenaire rods can be used, the rods would have already been introduced in KS2 years 3, 4,5 and6. Numicon  is made of a hard plastic so it is easy to clean if it gets dirty and very difficult to break also it can be used in any subject where numbers, maths and numeracy are being used and outside.  Jean Piaget spent many years studying young children and how they learn. He believed that the development of knowledge is based on the developing of cognitive structures and that children should be actively involved in their own learning which </a:t>
            </a:r>
            <a:r>
              <a:rPr lang="en-GB" b="0" i="0" u="none" dirty="0" err="1">
                <a:solidFill>
                  <a:srgbClr val="4D5156"/>
                </a:solidFill>
                <a:effectLst/>
                <a:latin typeface="arial" panose="020B0604020202020204" pitchFamily="34" charset="0"/>
              </a:rPr>
              <a:t>numicon</a:t>
            </a:r>
            <a:r>
              <a:rPr lang="en-GB" b="0" i="0" u="none" dirty="0">
                <a:solidFill>
                  <a:srgbClr val="4D5156"/>
                </a:solidFill>
                <a:effectLst/>
                <a:latin typeface="arial" panose="020B0604020202020204" pitchFamily="34" charset="0"/>
              </a:rPr>
              <a:t> does exactly that(OUP,2014).</a:t>
            </a:r>
            <a:endParaRPr lang="en-GB" b="0" u="none" dirty="0"/>
          </a:p>
        </p:txBody>
      </p:sp>
      <p:sp>
        <p:nvSpPr>
          <p:cNvPr id="4" name="Slide Number Placeholder 3"/>
          <p:cNvSpPr>
            <a:spLocks noGrp="1"/>
          </p:cNvSpPr>
          <p:nvPr>
            <p:ph type="sldNum" sz="quarter" idx="5"/>
          </p:nvPr>
        </p:nvSpPr>
        <p:spPr/>
        <p:txBody>
          <a:bodyPr/>
          <a:lstStyle/>
          <a:p>
            <a:fld id="{D13E20A3-7531-4000-8A8B-7EFD29ED580E}" type="slidenum">
              <a:rPr lang="en-GB" smtClean="0"/>
              <a:t>3</a:t>
            </a:fld>
            <a:endParaRPr lang="en-GB"/>
          </a:p>
        </p:txBody>
      </p:sp>
    </p:spTree>
    <p:extLst>
      <p:ext uri="{BB962C8B-B14F-4D97-AF65-F5344CB8AC3E}">
        <p14:creationId xmlns:p14="http://schemas.microsoft.com/office/powerpoint/2010/main" val="3243357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Breaking Barriers is for one to one or small group intervention aimed at children aged seven onwards who need to revisit content from KS1 ideas. This resource focuses on the early foundation concepts in maths which was firstly introduced to children in year 1.  The </a:t>
            </a:r>
            <a:r>
              <a:rPr lang="en-GB" dirty="0" err="1"/>
              <a:t>numicon</a:t>
            </a:r>
            <a:r>
              <a:rPr lang="en-GB" dirty="0"/>
              <a:t> programs are extremely versatile, they contain a diagnostic assessment, which pin-points activities that can be used to build a tailored programme or support gap teaching.  This is a particularly useful tool for children who are moving to years 2 or year 3, who may have developed gaps in their learning and understanding of mathematical concepts when being taught or missed maths lessons due to school closures.  The resources include expert advice on making number ideas accessible and show coherent teaching progression with support for planning and assessment.  Breaking Barriers can also support teachers of children who experience difficulties whilst learning primary maths, such as </a:t>
            </a:r>
            <a:r>
              <a:rPr lang="en-GB" dirty="0" err="1"/>
              <a:t>SpLD</a:t>
            </a:r>
            <a:r>
              <a:rPr lang="en-GB" dirty="0"/>
              <a:t>, dyslexia and dyscalculia(OUP, 2014).</a:t>
            </a:r>
          </a:p>
        </p:txBody>
      </p:sp>
      <p:sp>
        <p:nvSpPr>
          <p:cNvPr id="4" name="Slide Number Placeholder 3"/>
          <p:cNvSpPr>
            <a:spLocks noGrp="1"/>
          </p:cNvSpPr>
          <p:nvPr>
            <p:ph type="sldNum" sz="quarter" idx="5"/>
          </p:nvPr>
        </p:nvSpPr>
        <p:spPr/>
        <p:txBody>
          <a:bodyPr/>
          <a:lstStyle/>
          <a:p>
            <a:fld id="{D13E20A3-7531-4000-8A8B-7EFD29ED580E}" type="slidenum">
              <a:rPr lang="en-GB" smtClean="0"/>
              <a:t>4</a:t>
            </a:fld>
            <a:endParaRPr lang="en-GB" dirty="0"/>
          </a:p>
        </p:txBody>
      </p:sp>
    </p:spTree>
    <p:extLst>
      <p:ext uri="{BB962C8B-B14F-4D97-AF65-F5344CB8AC3E}">
        <p14:creationId xmlns:p14="http://schemas.microsoft.com/office/powerpoint/2010/main" val="899294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Numicon is based on the Concrete –pictorial-abstract approach(CPA), this system of learning uses physical and visual aids to build a child’s understanding of abstract topics.  When a new mathematical concept is being introduced  the use of concrete resources for example blocks, counters and many more. Once the child feels comfortable with solving problems with the physical aids, they then get introduced to problems with pictures- these pictures usually are the same as what they have been using in the concrete approach.  Finally, the child is asked to use the abstract approach </a:t>
            </a:r>
            <a:r>
              <a:rPr lang="en-GB" dirty="0" err="1"/>
              <a:t>e.g</a:t>
            </a:r>
            <a:r>
              <a:rPr lang="en-GB" dirty="0"/>
              <a:t> numbers, or other symbols. Building these steps across a lesson can help children understand the relationship between the number and the real world, therefore this approach helps the children to secure their understanding of the mathematical concept of learning.  Numicon embraces the constructivist philosophy outlined earlier by Bruner who identified that learning occurs through Enactive means (doing which is action), Iconic means (seeing/visual) and symbolic means (abstract which is in the form of ‘codes’ of symbols </a:t>
            </a:r>
            <a:r>
              <a:rPr lang="en-GB" dirty="0" err="1"/>
              <a:t>e.g</a:t>
            </a:r>
            <a:r>
              <a:rPr lang="en-GB" dirty="0"/>
              <a:t> language) (OUP, 2014).</a:t>
            </a:r>
          </a:p>
        </p:txBody>
      </p:sp>
      <p:sp>
        <p:nvSpPr>
          <p:cNvPr id="4" name="Slide Number Placeholder 3"/>
          <p:cNvSpPr>
            <a:spLocks noGrp="1"/>
          </p:cNvSpPr>
          <p:nvPr>
            <p:ph type="sldNum" sz="quarter" idx="5"/>
          </p:nvPr>
        </p:nvSpPr>
        <p:spPr/>
        <p:txBody>
          <a:bodyPr/>
          <a:lstStyle/>
          <a:p>
            <a:fld id="{D13E20A3-7531-4000-8A8B-7EFD29ED580E}" type="slidenum">
              <a:rPr lang="en-GB" smtClean="0"/>
              <a:t>5</a:t>
            </a:fld>
            <a:endParaRPr lang="en-GB" dirty="0"/>
          </a:p>
        </p:txBody>
      </p:sp>
    </p:spTree>
    <p:extLst>
      <p:ext uri="{BB962C8B-B14F-4D97-AF65-F5344CB8AC3E}">
        <p14:creationId xmlns:p14="http://schemas.microsoft.com/office/powerpoint/2010/main" val="845408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child within this setting has a lot barriers which makes it very difficult for the child to maintain a positive outlook whilst in maths.  Numicon is used in a way that it would help the boy to hopefully focus and have fun.  The resource is placed in a tuff tray full of jelly beads and he then must find the </a:t>
            </a:r>
            <a:r>
              <a:rPr lang="en-GB" dirty="0" err="1"/>
              <a:t>numicon</a:t>
            </a:r>
            <a:r>
              <a:rPr lang="en-GB" dirty="0"/>
              <a:t>, and then the number card to match, finally the boy would fill the </a:t>
            </a:r>
            <a:r>
              <a:rPr lang="en-GB" dirty="0" err="1"/>
              <a:t>numicon</a:t>
            </a:r>
            <a:r>
              <a:rPr lang="en-GB" dirty="0"/>
              <a:t> shape with the same about of jelly beads from the tuff tray using a pair of plastic tweezers or his pincher grip (thumb and pointer finger) this is great for fine motor skills. This activity is repeated until there is no more </a:t>
            </a:r>
            <a:r>
              <a:rPr lang="en-GB" dirty="0" err="1"/>
              <a:t>numicon</a:t>
            </a:r>
            <a:r>
              <a:rPr lang="en-GB" dirty="0"/>
              <a:t> left.  At the end of this activity the boy seems to have more confidence and most importantly a smile.</a:t>
            </a:r>
          </a:p>
        </p:txBody>
      </p:sp>
      <p:sp>
        <p:nvSpPr>
          <p:cNvPr id="4" name="Slide Number Placeholder 3"/>
          <p:cNvSpPr>
            <a:spLocks noGrp="1"/>
          </p:cNvSpPr>
          <p:nvPr>
            <p:ph type="sldNum" sz="quarter" idx="5"/>
          </p:nvPr>
        </p:nvSpPr>
        <p:spPr/>
        <p:txBody>
          <a:bodyPr/>
          <a:lstStyle/>
          <a:p>
            <a:fld id="{D13E20A3-7531-4000-8A8B-7EFD29ED580E}" type="slidenum">
              <a:rPr lang="en-GB" smtClean="0"/>
              <a:t>6</a:t>
            </a:fld>
            <a:endParaRPr lang="en-GB" dirty="0"/>
          </a:p>
        </p:txBody>
      </p:sp>
    </p:spTree>
    <p:extLst>
      <p:ext uri="{BB962C8B-B14F-4D97-AF65-F5344CB8AC3E}">
        <p14:creationId xmlns:p14="http://schemas.microsoft.com/office/powerpoint/2010/main" val="31443137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B0C1D"/>
                </a:solidFill>
                <a:effectLst/>
                <a:latin typeface="Times New Roman" panose="02020603050405020304" pitchFamily="18" charset="0"/>
                <a:cs typeface="Times New Roman" panose="02020603050405020304" pitchFamily="18" charset="0"/>
              </a:rPr>
              <a:t>To be able to assess with </a:t>
            </a:r>
            <a:r>
              <a:rPr lang="en-GB" b="0" i="0" dirty="0" err="1">
                <a:solidFill>
                  <a:srgbClr val="0B0C1D"/>
                </a:solidFill>
                <a:effectLst/>
                <a:latin typeface="Times New Roman" panose="02020603050405020304" pitchFamily="18" charset="0"/>
                <a:cs typeface="Times New Roman" panose="02020603050405020304" pitchFamily="18" charset="0"/>
              </a:rPr>
              <a:t>numicon</a:t>
            </a:r>
            <a:r>
              <a:rPr lang="en-GB" b="0" i="0" dirty="0">
                <a:solidFill>
                  <a:srgbClr val="0B0C1D"/>
                </a:solidFill>
                <a:effectLst/>
                <a:latin typeface="Times New Roman" panose="02020603050405020304" pitchFamily="18" charset="0"/>
                <a:cs typeface="Times New Roman" panose="02020603050405020304" pitchFamily="18" charset="0"/>
              </a:rPr>
              <a:t> it is important that the chosen activity for a group or individual has a summary of assessment opportunities that the teacher and teacher assistant need to be looking and listening for in the different parts of the lesson. These assessments are placed in a short-term plan, this is important to make sure the child/children have understanding.  There is an editable summary available with </a:t>
            </a:r>
            <a:r>
              <a:rPr lang="en-GB" b="0" i="0" dirty="0" err="1">
                <a:solidFill>
                  <a:srgbClr val="0B0C1D"/>
                </a:solidFill>
                <a:effectLst/>
                <a:latin typeface="Times New Roman" panose="02020603050405020304" pitchFamily="18" charset="0"/>
                <a:cs typeface="Times New Roman" panose="02020603050405020304" pitchFamily="18" charset="0"/>
              </a:rPr>
              <a:t>numicon</a:t>
            </a:r>
            <a:r>
              <a:rPr lang="en-GB" b="0" i="0" dirty="0">
                <a:solidFill>
                  <a:srgbClr val="0B0C1D"/>
                </a:solidFill>
                <a:effectLst/>
                <a:latin typeface="Times New Roman" panose="02020603050405020304" pitchFamily="18" charset="0"/>
                <a:cs typeface="Times New Roman" panose="02020603050405020304" pitchFamily="18" charset="0"/>
              </a:rPr>
              <a:t> which includes, the </a:t>
            </a:r>
            <a:r>
              <a:rPr lang="en-GB" b="0" i="0" dirty="0" err="1">
                <a:solidFill>
                  <a:srgbClr val="0B0C1D"/>
                </a:solidFill>
                <a:effectLst/>
                <a:latin typeface="Times New Roman" panose="02020603050405020304" pitchFamily="18" charset="0"/>
                <a:cs typeface="Times New Roman" panose="02020603050405020304" pitchFamily="18" charset="0"/>
              </a:rPr>
              <a:t>the</a:t>
            </a:r>
            <a:r>
              <a:rPr lang="en-GB" b="0" i="0" dirty="0">
                <a:solidFill>
                  <a:srgbClr val="0B0C1D"/>
                </a:solidFill>
                <a:effectLst/>
                <a:latin typeface="Times New Roman" panose="02020603050405020304" pitchFamily="18" charset="0"/>
                <a:cs typeface="Times New Roman" panose="02020603050405020304" pitchFamily="18" charset="0"/>
              </a:rPr>
              <a:t> educational context, learning opportunities and the mathematical words and terms whilst the child is using </a:t>
            </a:r>
            <a:r>
              <a:rPr lang="en-GB" b="0" i="0" dirty="0" err="1">
                <a:solidFill>
                  <a:srgbClr val="0B0C1D"/>
                </a:solidFill>
                <a:effectLst/>
                <a:latin typeface="Times New Roman" panose="02020603050405020304" pitchFamily="18" charset="0"/>
                <a:cs typeface="Times New Roman" panose="02020603050405020304" pitchFamily="18" charset="0"/>
              </a:rPr>
              <a:t>numicon</a:t>
            </a:r>
            <a:r>
              <a:rPr lang="en-GB" b="0" i="0" dirty="0">
                <a:solidFill>
                  <a:srgbClr val="0B0C1D"/>
                </a:solidFill>
                <a:effectLst/>
                <a:latin typeface="Times New Roman" panose="02020603050405020304" pitchFamily="18" charset="0"/>
                <a:cs typeface="Times New Roman" panose="02020603050405020304" pitchFamily="18" charset="0"/>
              </a:rPr>
              <a:t>. The assessment grids and milestone assessment grids are very helpful for the teacher and teacher assistant to know what to look out for,  and to be able to feedback confidently (OUP, 2014).</a:t>
            </a:r>
            <a:endParaRPr lang="en-GB" b="0" i="0" dirty="0">
              <a:solidFill>
                <a:srgbClr val="0B0C1D"/>
              </a:solidFill>
              <a:effectLst/>
              <a:latin typeface="Vic"/>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13E20A3-7531-4000-8A8B-7EFD29ED580E}" type="slidenum">
              <a:rPr lang="en-GB" smtClean="0"/>
              <a:t>7</a:t>
            </a:fld>
            <a:endParaRPr lang="en-GB" dirty="0"/>
          </a:p>
        </p:txBody>
      </p:sp>
    </p:spTree>
    <p:extLst>
      <p:ext uri="{BB962C8B-B14F-4D97-AF65-F5344CB8AC3E}">
        <p14:creationId xmlns:p14="http://schemas.microsoft.com/office/powerpoint/2010/main" val="17000264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t"/>
            <a:r>
              <a:rPr lang="en-GB" dirty="0"/>
              <a:t>Numicon is a proven approach of teaching and learning designed to give children the understanding of mathematical ideas and relationships that is essential for successful reasoning and problem-solving.  The use of these apparatus builds children’s mental image of abstract concepts and helps to develop their understanding of the connections between different areas of mathematics.  The resource covers the key mathematical ideas of numbers and shape, space and measures are essential for further mathematical thinking(OUP, 2016). </a:t>
            </a:r>
            <a:r>
              <a:rPr lang="en-GB" sz="1800" dirty="0">
                <a:solidFill>
                  <a:srgbClr val="1B1616"/>
                </a:solidFill>
                <a:effectLst/>
                <a:latin typeface="Comic Sans MS" panose="030F0702030302020204" pitchFamily="66" charset="0"/>
              </a:rPr>
              <a:t>S</a:t>
            </a:r>
            <a:r>
              <a:rPr lang="en-GB" sz="1800" dirty="0">
                <a:solidFill>
                  <a:srgbClr val="1B1616"/>
                </a:solidFill>
                <a:effectLst/>
                <a:latin typeface="Comic Sans MS" panose="030F0702030302020204" pitchFamily="66" charset="0"/>
                <a:ea typeface="Times New Roman" panose="02020603050405020304" pitchFamily="18" charset="0"/>
              </a:rPr>
              <a:t>chool A currently follows the Welsh Government’s Numeracy Framework, closely linked to the National Numeracy Strategy.  The three main components of Mathematics are Number, Shape, Space and Measure and Data Handling.</a:t>
            </a:r>
            <a:r>
              <a:rPr lang="en-GB" sz="1800" dirty="0">
                <a:solidFill>
                  <a:schemeClr val="tx1"/>
                </a:solidFill>
                <a:effectLst/>
                <a:latin typeface="Times New Roman" panose="02020603050405020304" pitchFamily="18" charset="0"/>
                <a:ea typeface="Times New Roman" panose="02020603050405020304" pitchFamily="18" charset="0"/>
              </a:rPr>
              <a:t> </a:t>
            </a:r>
            <a:r>
              <a:rPr lang="en-GB" sz="1800" dirty="0">
                <a:solidFill>
                  <a:srgbClr val="1B1616"/>
                </a:solidFill>
                <a:effectLst/>
                <a:latin typeface="Comic Sans MS" panose="030F0702030302020204" pitchFamily="66" charset="0"/>
                <a:ea typeface="Times New Roman" panose="02020603050405020304" pitchFamily="18" charset="0"/>
              </a:rPr>
              <a:t>Children are taught to solve 'real life' mathematical problems and to use these skills across all areas of the curriculum. We aim to ensure that our pupils have a sound understanding of the key mathematical principles and can apply them with confidence.</a:t>
            </a:r>
            <a:r>
              <a:rPr lang="en-GB" sz="1800" dirty="0">
                <a:solidFill>
                  <a:schemeClr val="tx1"/>
                </a:solidFill>
                <a:effectLst/>
                <a:latin typeface="Times New Roman" panose="02020603050405020304" pitchFamily="18" charset="0"/>
                <a:ea typeface="Times New Roman" panose="02020603050405020304" pitchFamily="18" charset="0"/>
              </a:rPr>
              <a:t> </a:t>
            </a:r>
            <a:r>
              <a:rPr lang="en-GB" sz="1800" dirty="0">
                <a:solidFill>
                  <a:srgbClr val="1B1616"/>
                </a:solidFill>
                <a:effectLst/>
                <a:latin typeface="Comic Sans MS" panose="030F0702030302020204" pitchFamily="66" charset="0"/>
                <a:ea typeface="Times New Roman" panose="02020603050405020304" pitchFamily="18" charset="0"/>
              </a:rPr>
              <a:t>Children are encouraged to learn their multiplication tables and to understand the direct relationship between the four operations (addition, subtraction, multiplication and division).</a:t>
            </a:r>
            <a:r>
              <a:rPr lang="en-GB" sz="1800" dirty="0">
                <a:solidFill>
                  <a:schemeClr val="tx1"/>
                </a:solidFill>
                <a:effectLst/>
                <a:latin typeface="Times New Roman" panose="02020603050405020304" pitchFamily="18" charset="0"/>
                <a:ea typeface="Times New Roman" panose="02020603050405020304" pitchFamily="18" charset="0"/>
              </a:rPr>
              <a:t> </a:t>
            </a:r>
            <a:r>
              <a:rPr lang="en-GB" sz="1800" dirty="0">
                <a:solidFill>
                  <a:srgbClr val="1B1616"/>
                </a:solidFill>
                <a:effectLst/>
                <a:latin typeface="Comic Sans MS" panose="030F0702030302020204" pitchFamily="66" charset="0"/>
                <a:ea typeface="Times New Roman" panose="02020603050405020304" pitchFamily="18" charset="0"/>
              </a:rPr>
              <a:t>Mathematics is taught in a practical context whenever possible with the use of a wide range of resources, including interactive mathematical activities. All staff are trained in the use of Numicon, a highly effective mathematical resource (School B 2021). According to the use of </a:t>
            </a:r>
            <a:r>
              <a:rPr lang="en-GB" sz="1800" dirty="0" err="1">
                <a:solidFill>
                  <a:srgbClr val="1B1616"/>
                </a:solidFill>
                <a:effectLst/>
                <a:latin typeface="Comic Sans MS" panose="030F0702030302020204" pitchFamily="66" charset="0"/>
                <a:ea typeface="Times New Roman" panose="02020603050405020304" pitchFamily="18" charset="0"/>
              </a:rPr>
              <a:t>numicon</a:t>
            </a:r>
            <a:r>
              <a:rPr lang="en-GB" sz="1800" dirty="0">
                <a:solidFill>
                  <a:srgbClr val="1B1616"/>
                </a:solidFill>
                <a:effectLst/>
                <a:latin typeface="Comic Sans MS" panose="030F0702030302020204" pitchFamily="66" charset="0"/>
                <a:ea typeface="Times New Roman" panose="02020603050405020304" pitchFamily="18" charset="0"/>
              </a:rPr>
              <a:t> assessments these are linked with </a:t>
            </a:r>
            <a:r>
              <a:rPr lang="en-GB" sz="1800" dirty="0" err="1">
                <a:solidFill>
                  <a:srgbClr val="1B1616"/>
                </a:solidFill>
                <a:effectLst/>
                <a:latin typeface="Comic Sans MS" panose="030F0702030302020204" pitchFamily="66" charset="0"/>
                <a:ea typeface="Times New Roman" panose="02020603050405020304" pitchFamily="18" charset="0"/>
              </a:rPr>
              <a:t>Keystage</a:t>
            </a:r>
            <a:r>
              <a:rPr lang="en-GB" sz="1800" dirty="0">
                <a:solidFill>
                  <a:srgbClr val="1B1616"/>
                </a:solidFill>
                <a:effectLst/>
                <a:latin typeface="Comic Sans MS" panose="030F0702030302020204" pitchFamily="66" charset="0"/>
                <a:ea typeface="Times New Roman" panose="02020603050405020304" pitchFamily="18" charset="0"/>
              </a:rPr>
              <a:t> 1 SAT’s and </a:t>
            </a:r>
            <a:r>
              <a:rPr lang="en-GB" sz="1800" dirty="0" err="1">
                <a:solidFill>
                  <a:srgbClr val="1B1616"/>
                </a:solidFill>
                <a:effectLst/>
                <a:latin typeface="Comic Sans MS" panose="030F0702030302020204" pitchFamily="66" charset="0"/>
                <a:ea typeface="Times New Roman" panose="02020603050405020304" pitchFamily="18" charset="0"/>
              </a:rPr>
              <a:t>Keystage</a:t>
            </a:r>
            <a:r>
              <a:rPr lang="en-GB" sz="1800" dirty="0">
                <a:solidFill>
                  <a:srgbClr val="1B1616"/>
                </a:solidFill>
                <a:effectLst/>
                <a:latin typeface="Comic Sans MS" panose="030F0702030302020204" pitchFamily="66" charset="0"/>
                <a:ea typeface="Times New Roman" panose="02020603050405020304" pitchFamily="18" charset="0"/>
              </a:rPr>
              <a:t> 6 SAT’s  which is linked by </a:t>
            </a:r>
            <a:r>
              <a:rPr lang="en-GB" sz="1800" dirty="0" err="1">
                <a:solidFill>
                  <a:srgbClr val="1B1616"/>
                </a:solidFill>
                <a:effectLst/>
                <a:latin typeface="Comic Sans MS" panose="030F0702030302020204" pitchFamily="66" charset="0"/>
                <a:ea typeface="Times New Roman" panose="02020603050405020304" pitchFamily="18" charset="0"/>
              </a:rPr>
              <a:t>numicon</a:t>
            </a:r>
            <a:r>
              <a:rPr lang="en-GB" sz="1800" dirty="0">
                <a:solidFill>
                  <a:srgbClr val="1B1616"/>
                </a:solidFill>
                <a:effectLst/>
                <a:latin typeface="Comic Sans MS" panose="030F0702030302020204" pitchFamily="66" charset="0"/>
                <a:ea typeface="Times New Roman" panose="02020603050405020304" pitchFamily="18" charset="0"/>
              </a:rPr>
              <a:t> in preparing young children from the Progress Books and assessments in preparation for the real thing.    </a:t>
            </a:r>
            <a:endParaRPr lang="en-GB" sz="1800" dirty="0">
              <a:effectLst/>
              <a:latin typeface="Times New Roman" panose="02020603050405020304" pitchFamily="18" charset="0"/>
              <a:ea typeface="Times New Roman" panose="02020603050405020304" pitchFamily="18" charset="0"/>
            </a:endParaRPr>
          </a:p>
          <a:p>
            <a:r>
              <a:rPr lang="en-GB" dirty="0"/>
              <a:t>  </a:t>
            </a:r>
          </a:p>
        </p:txBody>
      </p:sp>
      <p:sp>
        <p:nvSpPr>
          <p:cNvPr id="4" name="Slide Number Placeholder 3"/>
          <p:cNvSpPr>
            <a:spLocks noGrp="1"/>
          </p:cNvSpPr>
          <p:nvPr>
            <p:ph type="sldNum" sz="quarter" idx="5"/>
          </p:nvPr>
        </p:nvSpPr>
        <p:spPr/>
        <p:txBody>
          <a:bodyPr/>
          <a:lstStyle/>
          <a:p>
            <a:fld id="{D13E20A3-7531-4000-8A8B-7EFD29ED580E}" type="slidenum">
              <a:rPr lang="en-GB" smtClean="0"/>
              <a:t>8</a:t>
            </a:fld>
            <a:endParaRPr lang="en-GB" dirty="0"/>
          </a:p>
        </p:txBody>
      </p:sp>
    </p:spTree>
    <p:extLst>
      <p:ext uri="{BB962C8B-B14F-4D97-AF65-F5344CB8AC3E}">
        <p14:creationId xmlns:p14="http://schemas.microsoft.com/office/powerpoint/2010/main" val="3565299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021416-62C9-46C2-B348-7550022FCA4C}" type="datetime1">
              <a:rPr lang="en-US" smtClean="0"/>
              <a:t>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02981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ECFAA9-0ADC-4346-8227-0BAF6078B120}" type="datetime1">
              <a:rPr lang="en-US" smtClean="0"/>
              <a:t>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06277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F76810-9650-4029-BDFC-E64172BE1E03}" type="datetime1">
              <a:rPr lang="en-US" smtClean="0"/>
              <a:t>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664205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43AA763-4E03-4B3A-AA0E-94416AB19EE3}" type="datetime1">
              <a:rPr lang="en-US" smtClean="0"/>
              <a:t>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15774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0D63B0-E700-4235-891E-73A5093DD0CA}" type="datetime1">
              <a:rPr lang="en-US" smtClean="0"/>
              <a:t>1/19/2021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20315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4383A9F-B050-4ADD-8232-21750239CAC0}" type="datetime1">
              <a:rPr lang="en-US" smtClean="0"/>
              <a:t>1/19/2021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34334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B54AA4-9076-4781-837E-D399042D271D}" type="datetime1">
              <a:rPr lang="en-US" smtClean="0"/>
              <a:t>1/19/2021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51585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2D83EAB-9461-4B3F-89FB-35D2778F4A0A}" type="datetime1">
              <a:rPr lang="en-US" smtClean="0"/>
              <a:t>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058149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CD68BFB-7938-43AF-AE0D-89251B85D166}" type="datetime1">
              <a:rPr lang="en-US" smtClean="0"/>
              <a:t>1/19/2021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2512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89C9A78-6E21-4BE3-998E-F36598F1D93F}" type="datetime1">
              <a:rPr lang="en-US" smtClean="0"/>
              <a:t>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19809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9ABEA58-A5BD-4DEF-9888-F91C0FD123DF}" type="datetime1">
              <a:rPr lang="en-US" smtClean="0"/>
              <a:t>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68192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4EEFF9-4660-4FF1-9BEF-656F5500AE79}" type="datetime1">
              <a:rPr lang="en-US" smtClean="0"/>
              <a:t>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520980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902004-DAB2-4135-83EA-1A4140E4159E}" type="datetime1">
              <a:rPr lang="en-US" smtClean="0"/>
              <a:t>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063243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ABBD7CD-6347-4073-BE23-3D54F93725B6}" type="datetime1">
              <a:rPr lang="en-US" smtClean="0"/>
              <a:t>1/19/2021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797586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354207C-E2BD-4A0A-9C13-150D2B14ADE9}" type="datetime1">
              <a:rPr lang="en-US" smtClean="0"/>
              <a:t>1/19/2021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2545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9C3CF497-FB11-4CD1-B2B6-210FEDE08CA9}" type="datetime1">
              <a:rPr lang="en-US" smtClean="0"/>
              <a:t>1/19/2021</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401274407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thingiverse.com/thing:183392" TargetMode="External"/><Relationship Id="rId3" Type="http://schemas.openxmlformats.org/officeDocument/2006/relationships/image" Target="../media/image1.jpeg"/><Relationship Id="rId7"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en.wikipedia.org/wiki/Manipulative_(mathematics_education)" TargetMode="External"/><Relationship Id="rId5" Type="http://schemas.openxmlformats.org/officeDocument/2006/relationships/image" Target="../media/image6.JPG"/><Relationship Id="rId10" Type="http://schemas.openxmlformats.org/officeDocument/2006/relationships/hyperlink" Target="https://creativecommons.org/licenses/by-sa/3.0/" TargetMode="External"/><Relationship Id="rId4" Type="http://schemas.openxmlformats.org/officeDocument/2006/relationships/image" Target="../media/image3.png"/><Relationship Id="rId9" Type="http://schemas.openxmlformats.org/officeDocument/2006/relationships/image" Target="../media/image8.jp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3.jp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8.jpg"/><Relationship Id="rId4" Type="http://schemas.openxmlformats.org/officeDocument/2006/relationships/image" Target="../media/image17.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fdslive.oup.com/www.oup.com/oxed/primary/maths/numicon/KS1_KS2_Test_Practice_PDF.pdf?region=uk" TargetMode="External"/><Relationship Id="rId13" Type="http://schemas.openxmlformats.org/officeDocument/2006/relationships/hyperlink" Target="https://gov.wales/sites/default/files/publications/2018-03/successful-futures.pdf" TargetMode="External"/><Relationship Id="rId18" Type="http://schemas.openxmlformats.org/officeDocument/2006/relationships/hyperlink" Target="https://www.stoswaldsvajeffreyston.com/parents" TargetMode="External"/><Relationship Id="rId3" Type="http://schemas.openxmlformats.org/officeDocument/2006/relationships/hyperlink" Target="https://en.wikipedia.org/wiki/Cuisenaire_rods" TargetMode="External"/><Relationship Id="rId21" Type="http://schemas.openxmlformats.org/officeDocument/2006/relationships/hyperlink" Target="https://www.pembrokedockcommunityschool.co.uk/maths-1/" TargetMode="External"/><Relationship Id="rId7" Type="http://schemas.openxmlformats.org/officeDocument/2006/relationships/hyperlink" Target="https://fdslive.oup.com/www.oup.com/oxed/primary/maths/numicon/Firm_Foundations_PDF.pdf?region=uk" TargetMode="External"/><Relationship Id="rId12" Type="http://schemas.openxmlformats.org/officeDocument/2006/relationships/hyperlink" Target="https://library.down-syndrome.org/en-us/news-update/05/1/evaluating-numicon-system-tool-teaching-number-skills-down-syndrome/" TargetMode="External"/><Relationship Id="rId17" Type="http://schemas.openxmlformats.org/officeDocument/2006/relationships/hyperlink" Target="https://www.pembrokeshire.gov.uk/tenby-greenhill-cluster/st-oswalds-church-in-wales-va-school" TargetMode="External"/><Relationship Id="rId25" Type="http://schemas.openxmlformats.org/officeDocument/2006/relationships/hyperlink" Target="https://www.bernardmarr.com/default.asp?contentID=1376" TargetMode="External"/><Relationship Id="rId2" Type="http://schemas.openxmlformats.org/officeDocument/2006/relationships/hyperlink" Target="https://www.thingiverse.com/thing:183392" TargetMode="External"/><Relationship Id="rId16" Type="http://schemas.openxmlformats.org/officeDocument/2006/relationships/hyperlink" Target="http://clipart-library.com/clipart/8i68r85iE.htm" TargetMode="External"/><Relationship Id="rId20" Type="http://schemas.openxmlformats.org/officeDocument/2006/relationships/hyperlink" Target="https://www.stoswaldsvajeffreyston.com/new-curriculum" TargetMode="External"/><Relationship Id="rId1" Type="http://schemas.openxmlformats.org/officeDocument/2006/relationships/slideLayout" Target="../slideLayouts/slideLayout7.xml"/><Relationship Id="rId6" Type="http://schemas.openxmlformats.org/officeDocument/2006/relationships/hyperlink" Target="http://fdslive.oup.com/www.oup.com/oxed/primary/maths/numicon/numicon_impact_2014_cat.pdf?region=uk" TargetMode="External"/><Relationship Id="rId11" Type="http://schemas.openxmlformats.org/officeDocument/2006/relationships/hyperlink" Target="https://mathsnoproblem.com/en/approach/concrete-pictorial-abstract/#:~:text=Concrete%2C%20Pictorial%2C%20Abstract%20(CPA,by%20American%20psychologist%20Jerome%20Bruner" TargetMode="External"/><Relationship Id="rId24" Type="http://schemas.openxmlformats.org/officeDocument/2006/relationships/hyperlink" Target="https://themumeducates.com/numicons-a-magic-wand-to-enhance-your-childs-learning/" TargetMode="External"/><Relationship Id="rId5" Type="http://schemas.openxmlformats.org/officeDocument/2006/relationships/hyperlink" Target="https://global.oup.com/education/content/primary/series/numicon/intervention-and-catch-up/?region=uk" TargetMode="External"/><Relationship Id="rId15" Type="http://schemas.openxmlformats.org/officeDocument/2006/relationships/hyperlink" Target="http://keeplearningwithme.blogspot.com/2018/01/baked-apples-with-ice-cream-recipe.html" TargetMode="External"/><Relationship Id="rId23" Type="http://schemas.openxmlformats.org/officeDocument/2006/relationships/hyperlink" Target="https://gov.wales/sites/default/files/publications/2018-03/succesful-futures-a-summary-of-professor-graham-donaldsons-report.pdf" TargetMode="External"/><Relationship Id="rId10" Type="http://schemas.openxmlformats.org/officeDocument/2006/relationships/hyperlink" Target="https://www.numicon.co.nz/uploads/66441/files/Numicon_approach_brochure.sflb.pdf" TargetMode="External"/><Relationship Id="rId19" Type="http://schemas.openxmlformats.org/officeDocument/2006/relationships/hyperlink" Target="http://www.oxfordprimary.co.uk/" TargetMode="External"/><Relationship Id="rId4" Type="http://schemas.openxmlformats.org/officeDocument/2006/relationships/hyperlink" Target="https://global.oup.com/education/content/primary/series/numicon/test-support/?view=ProductList&amp;region=uk" TargetMode="External"/><Relationship Id="rId9" Type="http://schemas.openxmlformats.org/officeDocument/2006/relationships/hyperlink" Target="https://www.google.com/search?q=Dr+Tony+Wing+numicon&amp;source=lnms&amp;tbm=isch&amp;sa=X&amp;ved=2ahUKEwjb-sy996LuAhXBShUIHQVZD70Q_AUoAXoECAcQAw&amp;biw=1536&amp;bih=754" TargetMode="External"/><Relationship Id="rId14" Type="http://schemas.openxmlformats.org/officeDocument/2006/relationships/hyperlink" Target="https://cdn.oxfordowl.co.uk/2016/06/24/11/49/22/90/NumFFWalesFoundation.pdf" TargetMode="External"/><Relationship Id="rId22" Type="http://schemas.openxmlformats.org/officeDocument/2006/relationships/hyperlink" Target="https://www.mrflag.com/wp-content/uploads/2018/11/mrflag_Wales2020_152_91.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895545" y="565608"/>
            <a:ext cx="5645325" cy="2997724"/>
          </a:xfrm>
        </p:spPr>
        <p:txBody>
          <a:bodyPr>
            <a:normAutofit fontScale="90000"/>
          </a:bodyPr>
          <a:lstStyle/>
          <a:p>
            <a:br>
              <a:rPr lang="en-US" sz="2600" dirty="0"/>
            </a:br>
            <a:br>
              <a:rPr lang="en-US" sz="2600" dirty="0"/>
            </a:br>
            <a:r>
              <a:rPr lang="en-US" sz="4000" b="1" dirty="0">
                <a:solidFill>
                  <a:schemeClr val="tx1"/>
                </a:solidFill>
                <a:latin typeface="Times New Roman" panose="02020603050405020304" pitchFamily="18" charset="0"/>
                <a:cs typeface="Times New Roman" panose="02020603050405020304" pitchFamily="18" charset="0"/>
              </a:rPr>
              <a:t>A resource to support a learner or a small group of learners who experience barriers to learning in numeracy.</a:t>
            </a:r>
            <a:br>
              <a:rPr lang="en-US" sz="4000" b="1" dirty="0">
                <a:solidFill>
                  <a:schemeClr val="tx1"/>
                </a:solidFill>
                <a:latin typeface="Times New Roman" panose="02020603050405020304" pitchFamily="18" charset="0"/>
                <a:cs typeface="Times New Roman" panose="02020603050405020304" pitchFamily="18" charset="0"/>
              </a:rPr>
            </a:br>
            <a:endParaRPr lang="en-US" sz="4000" b="1" dirty="0">
              <a:solidFill>
                <a:schemeClr val="tx1"/>
              </a:solidFill>
              <a:latin typeface="Times New Roman" panose="02020603050405020304" pitchFamily="18" charset="0"/>
              <a:cs typeface="Times New Roman" panose="02020603050405020304" pitchFamily="18" charset="0"/>
            </a:endParaRPr>
          </a:p>
        </p:txBody>
      </p:sp>
      <p:sp>
        <p:nvSpPr>
          <p:cNvPr id="15" name="Subtitle 14">
            <a:extLst>
              <a:ext uri="{FF2B5EF4-FFF2-40B4-BE49-F238E27FC236}">
                <a16:creationId xmlns:a16="http://schemas.microsoft.com/office/drawing/2014/main" id="{94C196EC-0B71-4B93-B39C-D2B5B890121E}"/>
              </a:ext>
            </a:extLst>
          </p:cNvPr>
          <p:cNvSpPr>
            <a:spLocks noGrp="1"/>
          </p:cNvSpPr>
          <p:nvPr>
            <p:ph type="subTitle" idx="1"/>
          </p:nvPr>
        </p:nvSpPr>
        <p:spPr>
          <a:xfrm>
            <a:off x="1099585" y="3863024"/>
            <a:ext cx="5441286" cy="1417954"/>
          </a:xfrm>
        </p:spPr>
        <p:txBody>
          <a:bodyPr>
            <a:normAutofit/>
          </a:bodyPr>
          <a:lstStyle/>
          <a:p>
            <a:r>
              <a:rPr lang="en-GB" sz="7200" b="1" dirty="0">
                <a:latin typeface="Times New Roman" panose="02020603050405020304" pitchFamily="18" charset="0"/>
                <a:cs typeface="Times New Roman" panose="02020603050405020304" pitchFamily="18" charset="0"/>
              </a:rPr>
              <a:t>NUMICON</a:t>
            </a:r>
          </a:p>
        </p:txBody>
      </p:sp>
      <p:pic>
        <p:nvPicPr>
          <p:cNvPr id="124" name="Picture 123">
            <a:extLst>
              <a:ext uri="{FF2B5EF4-FFF2-40B4-BE49-F238E27FC236}">
                <a16:creationId xmlns:a16="http://schemas.microsoft.com/office/drawing/2014/main" id="{4255F975-F49C-4CBC-9830-2961B56D252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pic>
        <p:nvPicPr>
          <p:cNvPr id="21" name="Picture 20" descr="A picture containing stationary, writing implement, pencil&#10;&#10;Description automatically generated">
            <a:extLst>
              <a:ext uri="{FF2B5EF4-FFF2-40B4-BE49-F238E27FC236}">
                <a16:creationId xmlns:a16="http://schemas.microsoft.com/office/drawing/2014/main" id="{B8B28B57-6126-4243-B592-E23B257856F7}"/>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726966" y="321733"/>
            <a:ext cx="2232120" cy="1964266"/>
          </a:xfrm>
          <a:prstGeom prst="rect">
            <a:avLst/>
          </a:prstGeom>
        </p:spPr>
      </p:pic>
      <p:pic>
        <p:nvPicPr>
          <p:cNvPr id="12" name="Picture 11" descr="A picture containing remote, controller, game, calculator&#10;&#10;Description automatically generated">
            <a:extLst>
              <a:ext uri="{FF2B5EF4-FFF2-40B4-BE49-F238E27FC236}">
                <a16:creationId xmlns:a16="http://schemas.microsoft.com/office/drawing/2014/main" id="{E9018C9A-B745-4988-B2BD-0CA1F8CD385B}"/>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537866" y="2446868"/>
            <a:ext cx="2610320" cy="1964266"/>
          </a:xfrm>
          <a:prstGeom prst="rect">
            <a:avLst/>
          </a:prstGeom>
        </p:spPr>
      </p:pic>
      <p:pic>
        <p:nvPicPr>
          <p:cNvPr id="6" name="Picture 5" descr="A picture containing large, sitting, white, numbers">
            <a:extLst>
              <a:ext uri="{FF2B5EF4-FFF2-40B4-BE49-F238E27FC236}">
                <a16:creationId xmlns:a16="http://schemas.microsoft.com/office/drawing/2014/main" id="{9A5D9ED1-DFCC-4799-89E2-D118451B98DF}"/>
              </a:ext>
            </a:extLst>
          </p:cNvPr>
          <p:cNvPicPr>
            <a:picLocks noChangeAspect="1"/>
          </p:cNvPicPr>
          <p:nvPr/>
        </p:nvPicPr>
        <p:blipFill rotWithShape="1">
          <a:blip r:embed="rId9">
            <a:extLst>
              <a:ext uri="{28A0092B-C50C-407E-A947-70E740481C1C}">
                <a14:useLocalDpi xmlns:a14="http://schemas.microsoft.com/office/drawing/2010/main" val="0"/>
              </a:ext>
            </a:extLst>
          </a:blip>
          <a:srcRect l="67"/>
          <a:stretch/>
        </p:blipFill>
        <p:spPr>
          <a:xfrm>
            <a:off x="8102122" y="4572001"/>
            <a:ext cx="3489691" cy="1964266"/>
          </a:xfrm>
          <a:prstGeom prst="rect">
            <a:avLst/>
          </a:prstGeom>
        </p:spPr>
      </p:pic>
      <p:sp>
        <p:nvSpPr>
          <p:cNvPr id="4" name="TextBox 3">
            <a:extLst>
              <a:ext uri="{FF2B5EF4-FFF2-40B4-BE49-F238E27FC236}">
                <a16:creationId xmlns:a16="http://schemas.microsoft.com/office/drawing/2014/main" id="{EF9E82CF-D4F6-486A-AF89-E5AD530133E3}"/>
              </a:ext>
            </a:extLst>
          </p:cNvPr>
          <p:cNvSpPr txBox="1"/>
          <p:nvPr/>
        </p:nvSpPr>
        <p:spPr>
          <a:xfrm>
            <a:off x="0" y="6481477"/>
            <a:ext cx="3018408" cy="369332"/>
          </a:xfrm>
          <a:prstGeom prst="rect">
            <a:avLst/>
          </a:prstGeom>
          <a:noFill/>
        </p:spPr>
        <p:txBody>
          <a:bodyPr wrap="square" rtlCol="0">
            <a:spAutoFit/>
          </a:bodyPr>
          <a:lstStyle/>
          <a:p>
            <a:pPr>
              <a:spcAft>
                <a:spcPts val="600"/>
              </a:spcAft>
            </a:pPr>
            <a:r>
              <a:rPr lang="en-GB" b="1" dirty="0">
                <a:highlight>
                  <a:srgbClr val="000000"/>
                </a:highlight>
                <a:latin typeface="Times New Roman" panose="02020603050405020304" pitchFamily="18" charset="0"/>
                <a:cs typeface="Times New Roman" panose="02020603050405020304" pitchFamily="18" charset="0"/>
              </a:rPr>
              <a:t>By Michelle Poole 1903921</a:t>
            </a:r>
          </a:p>
        </p:txBody>
      </p:sp>
      <p:sp>
        <p:nvSpPr>
          <p:cNvPr id="13" name="TextBox 12">
            <a:extLst>
              <a:ext uri="{FF2B5EF4-FFF2-40B4-BE49-F238E27FC236}">
                <a16:creationId xmlns:a16="http://schemas.microsoft.com/office/drawing/2014/main" id="{CC279394-AFE6-45CD-9467-E3F49EAFE5CC}"/>
              </a:ext>
            </a:extLst>
          </p:cNvPr>
          <p:cNvSpPr txBox="1"/>
          <p:nvPr/>
        </p:nvSpPr>
        <p:spPr>
          <a:xfrm>
            <a:off x="8594282" y="4211079"/>
            <a:ext cx="255390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8" tooltip="https://www.thingiverse.com/thing:183392">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
        <p:nvSpPr>
          <p:cNvPr id="22" name="TextBox 21">
            <a:extLst>
              <a:ext uri="{FF2B5EF4-FFF2-40B4-BE49-F238E27FC236}">
                <a16:creationId xmlns:a16="http://schemas.microsoft.com/office/drawing/2014/main" id="{3D1C3B1E-53B8-4C52-82A4-8D595CB3D67B}"/>
              </a:ext>
            </a:extLst>
          </p:cNvPr>
          <p:cNvSpPr txBox="1"/>
          <p:nvPr/>
        </p:nvSpPr>
        <p:spPr>
          <a:xfrm>
            <a:off x="8566074" y="2246810"/>
            <a:ext cx="255390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6" tooltip="https://en.wikipedia.org/wiki/Manipulative_(mathematics_education)">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
        <p:nvSpPr>
          <p:cNvPr id="5" name="Date Placeholder 4">
            <a:extLst>
              <a:ext uri="{FF2B5EF4-FFF2-40B4-BE49-F238E27FC236}">
                <a16:creationId xmlns:a16="http://schemas.microsoft.com/office/drawing/2014/main" id="{C6460B6D-CB1F-48DE-9774-BCC4E0B369E5}"/>
              </a:ext>
            </a:extLst>
          </p:cNvPr>
          <p:cNvSpPr>
            <a:spLocks noGrp="1"/>
          </p:cNvSpPr>
          <p:nvPr>
            <p:ph type="dt" sz="half" idx="10"/>
          </p:nvPr>
        </p:nvSpPr>
        <p:spPr/>
        <p:txBody>
          <a:bodyPr/>
          <a:lstStyle/>
          <a:p>
            <a:fld id="{8D1075B5-8D7F-421F-AFB7-5C785CDE00E1}" type="datetime1">
              <a:rPr lang="en-US" smtClean="0"/>
              <a:t>1/19/2021</a:t>
            </a:fld>
            <a:endParaRPr lang="en-US" dirty="0"/>
          </a:p>
        </p:txBody>
      </p:sp>
      <p:sp>
        <p:nvSpPr>
          <p:cNvPr id="7" name="Footer Placeholder 6">
            <a:extLst>
              <a:ext uri="{FF2B5EF4-FFF2-40B4-BE49-F238E27FC236}">
                <a16:creationId xmlns:a16="http://schemas.microsoft.com/office/drawing/2014/main" id="{3413C143-A0CD-42CD-84EC-B733720C27C7}"/>
              </a:ext>
            </a:extLst>
          </p:cNvPr>
          <p:cNvSpPr>
            <a:spLocks noGrp="1"/>
          </p:cNvSpPr>
          <p:nvPr>
            <p:ph type="ftr" sz="quarter" idx="11"/>
          </p:nvPr>
        </p:nvSpPr>
        <p:spPr>
          <a:xfrm>
            <a:off x="4013361" y="6545694"/>
            <a:ext cx="283408" cy="291643"/>
          </a:xfrm>
        </p:spPr>
        <p:txBody>
          <a:bodyPr/>
          <a:lstStyle/>
          <a:p>
            <a:r>
              <a:rPr lang="en-US" dirty="0"/>
              <a:t>1</a:t>
            </a:r>
          </a:p>
        </p:txBody>
      </p:sp>
    </p:spTree>
    <p:extLst>
      <p:ext uri="{BB962C8B-B14F-4D97-AF65-F5344CB8AC3E}">
        <p14:creationId xmlns:p14="http://schemas.microsoft.com/office/powerpoint/2010/main" val="1583120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1F205-E8A9-4237-8AD2-ABD9BF694F3E}"/>
              </a:ext>
            </a:extLst>
          </p:cNvPr>
          <p:cNvSpPr>
            <a:spLocks noGrp="1"/>
          </p:cNvSpPr>
          <p:nvPr>
            <p:ph type="title"/>
          </p:nvPr>
        </p:nvSpPr>
        <p:spPr>
          <a:xfrm>
            <a:off x="3808429" y="76938"/>
            <a:ext cx="3564668" cy="1261667"/>
          </a:xfrm>
        </p:spPr>
        <p:txBody>
          <a:bodyPr>
            <a:normAutofit/>
          </a:bodyPr>
          <a:lstStyle/>
          <a:p>
            <a:r>
              <a:rPr lang="en-US" sz="6000" b="1" u="sng" dirty="0">
                <a:solidFill>
                  <a:schemeClr val="tx1"/>
                </a:solidFill>
                <a:latin typeface="Times New Roman" panose="02020603050405020304" pitchFamily="18" charset="0"/>
                <a:cs typeface="Times New Roman" panose="02020603050405020304" pitchFamily="18" charset="0"/>
              </a:rPr>
              <a:t>Contents</a:t>
            </a:r>
          </a:p>
        </p:txBody>
      </p:sp>
      <p:sp>
        <p:nvSpPr>
          <p:cNvPr id="3" name="TextBox 2">
            <a:extLst>
              <a:ext uri="{FF2B5EF4-FFF2-40B4-BE49-F238E27FC236}">
                <a16:creationId xmlns:a16="http://schemas.microsoft.com/office/drawing/2014/main" id="{071B8AB9-3274-4977-A85F-1E58E944889F}"/>
              </a:ext>
            </a:extLst>
          </p:cNvPr>
          <p:cNvSpPr txBox="1"/>
          <p:nvPr/>
        </p:nvSpPr>
        <p:spPr>
          <a:xfrm>
            <a:off x="123825" y="1419225"/>
            <a:ext cx="11610975" cy="5016758"/>
          </a:xfrm>
          <a:prstGeom prst="rect">
            <a:avLst/>
          </a:prstGeom>
          <a:noFill/>
        </p:spPr>
        <p:txBody>
          <a:bodyPr wrap="square" rtlCol="0">
            <a:spAutoFit/>
          </a:bodyPr>
          <a:lstStyle/>
          <a:p>
            <a:pPr marL="285750" indent="-285750">
              <a:buFont typeface="Arial" panose="020B0604020202020204" pitchFamily="34" charset="0"/>
              <a:buChar char="•"/>
            </a:pPr>
            <a:r>
              <a:rPr lang="en-GB" sz="4000" dirty="0">
                <a:latin typeface="Times New Roman" panose="02020603050405020304" pitchFamily="18" charset="0"/>
                <a:cs typeface="Times New Roman" panose="02020603050405020304" pitchFamily="18" charset="0"/>
              </a:rPr>
              <a:t>History of Numicon.</a:t>
            </a:r>
          </a:p>
          <a:p>
            <a:pPr marL="285750" indent="-285750">
              <a:buFont typeface="Arial" panose="020B0604020202020204" pitchFamily="34" charset="0"/>
              <a:buChar char="•"/>
            </a:pPr>
            <a:r>
              <a:rPr lang="en-GB" sz="4000" dirty="0">
                <a:latin typeface="Times New Roman" panose="02020603050405020304" pitchFamily="18" charset="0"/>
                <a:cs typeface="Times New Roman" panose="02020603050405020304" pitchFamily="18" charset="0"/>
              </a:rPr>
              <a:t>What is Numicon?</a:t>
            </a:r>
          </a:p>
          <a:p>
            <a:pPr marL="285750" indent="-285750">
              <a:buFont typeface="Arial" panose="020B0604020202020204" pitchFamily="34" charset="0"/>
              <a:buChar char="•"/>
            </a:pPr>
            <a:r>
              <a:rPr lang="en-GB" sz="4000" dirty="0">
                <a:latin typeface="Times New Roman" panose="02020603050405020304" pitchFamily="18" charset="0"/>
                <a:cs typeface="Times New Roman" panose="02020603050405020304" pitchFamily="18" charset="0"/>
              </a:rPr>
              <a:t>Breaking of barriers</a:t>
            </a:r>
          </a:p>
          <a:p>
            <a:pPr marL="285750" indent="-285750">
              <a:buFont typeface="Arial" panose="020B0604020202020204" pitchFamily="34" charset="0"/>
              <a:buChar char="•"/>
            </a:pPr>
            <a:r>
              <a:rPr lang="en-GB" sz="4000" dirty="0">
                <a:latin typeface="Times New Roman" panose="02020603050405020304" pitchFamily="18" charset="0"/>
                <a:cs typeface="Times New Roman" panose="02020603050405020304" pitchFamily="18" charset="0"/>
              </a:rPr>
              <a:t>What is CPA?</a:t>
            </a:r>
          </a:p>
          <a:p>
            <a:pPr marL="285750" indent="-285750">
              <a:buFont typeface="Arial" panose="020B0604020202020204" pitchFamily="34" charset="0"/>
              <a:buChar char="•"/>
            </a:pPr>
            <a:r>
              <a:rPr lang="en-GB" sz="4000" dirty="0">
                <a:latin typeface="Times New Roman" panose="02020603050405020304" pitchFamily="18" charset="0"/>
                <a:cs typeface="Times New Roman" panose="02020603050405020304" pitchFamily="18" charset="0"/>
              </a:rPr>
              <a:t>Overview of an individual in a setting using </a:t>
            </a:r>
            <a:r>
              <a:rPr lang="en-GB" sz="4000" dirty="0" err="1">
                <a:latin typeface="Times New Roman" panose="02020603050405020304" pitchFamily="18" charset="0"/>
                <a:cs typeface="Times New Roman" panose="02020603050405020304" pitchFamily="18" charset="0"/>
              </a:rPr>
              <a:t>numicon</a:t>
            </a:r>
            <a:r>
              <a:rPr lang="en-GB" sz="4000" dirty="0">
                <a:latin typeface="Times New Roman" panose="02020603050405020304" pitchFamily="18" charset="0"/>
                <a:cs typeface="Times New Roman" panose="02020603050405020304" pitchFamily="18" charset="0"/>
              </a:rPr>
              <a:t>.</a:t>
            </a:r>
          </a:p>
          <a:p>
            <a:pPr marL="285750" indent="-285750">
              <a:buFont typeface="Arial" panose="020B0604020202020204" pitchFamily="34" charset="0"/>
              <a:buChar char="•"/>
            </a:pPr>
            <a:r>
              <a:rPr lang="en-GB" sz="4000" dirty="0">
                <a:latin typeface="Times New Roman" panose="02020603050405020304" pitchFamily="18" charset="0"/>
                <a:cs typeface="Times New Roman" panose="02020603050405020304" pitchFamily="18" charset="0"/>
              </a:rPr>
              <a:t>Assessing and Monitoring. </a:t>
            </a:r>
          </a:p>
          <a:p>
            <a:pPr marL="285750" indent="-285750">
              <a:buFont typeface="Arial" panose="020B0604020202020204" pitchFamily="34" charset="0"/>
              <a:buChar char="•"/>
            </a:pPr>
            <a:r>
              <a:rPr lang="en-GB" sz="4000" dirty="0">
                <a:latin typeface="Times New Roman" panose="02020603050405020304" pitchFamily="18" charset="0"/>
                <a:cs typeface="Times New Roman" panose="02020603050405020304" pitchFamily="18" charset="0"/>
              </a:rPr>
              <a:t>Policies and frameworks.</a:t>
            </a:r>
          </a:p>
          <a:p>
            <a:pPr marL="285750" indent="-285750">
              <a:buFont typeface="Arial" panose="020B0604020202020204" pitchFamily="34" charset="0"/>
              <a:buChar char="•"/>
            </a:pPr>
            <a:r>
              <a:rPr lang="en-GB" sz="4000" dirty="0">
                <a:latin typeface="Times New Roman" panose="02020603050405020304" pitchFamily="18" charset="0"/>
                <a:cs typeface="Times New Roman" panose="02020603050405020304" pitchFamily="18" charset="0"/>
              </a:rPr>
              <a:t>Conclusion.</a:t>
            </a:r>
          </a:p>
        </p:txBody>
      </p:sp>
      <p:sp>
        <p:nvSpPr>
          <p:cNvPr id="5" name="Date Placeholder 4">
            <a:extLst>
              <a:ext uri="{FF2B5EF4-FFF2-40B4-BE49-F238E27FC236}">
                <a16:creationId xmlns:a16="http://schemas.microsoft.com/office/drawing/2014/main" id="{184C3C3C-B93C-498C-B91D-E56DF70119D3}"/>
              </a:ext>
            </a:extLst>
          </p:cNvPr>
          <p:cNvSpPr>
            <a:spLocks noGrp="1"/>
          </p:cNvSpPr>
          <p:nvPr>
            <p:ph type="dt" sz="half" idx="10"/>
          </p:nvPr>
        </p:nvSpPr>
        <p:spPr/>
        <p:txBody>
          <a:bodyPr/>
          <a:lstStyle/>
          <a:p>
            <a:fld id="{4649B027-610B-4735-83B2-1247E66B3414}" type="datetime1">
              <a:rPr lang="en-US" smtClean="0"/>
              <a:t>1/19/2021</a:t>
            </a:fld>
            <a:endParaRPr lang="en-US" dirty="0"/>
          </a:p>
        </p:txBody>
      </p:sp>
      <p:sp>
        <p:nvSpPr>
          <p:cNvPr id="6" name="Footer Placeholder 5">
            <a:extLst>
              <a:ext uri="{FF2B5EF4-FFF2-40B4-BE49-F238E27FC236}">
                <a16:creationId xmlns:a16="http://schemas.microsoft.com/office/drawing/2014/main" id="{CF90B741-0FB5-4983-9EE3-72D4A6234698}"/>
              </a:ext>
            </a:extLst>
          </p:cNvPr>
          <p:cNvSpPr>
            <a:spLocks noGrp="1"/>
          </p:cNvSpPr>
          <p:nvPr>
            <p:ph type="ftr" sz="quarter" idx="11"/>
          </p:nvPr>
        </p:nvSpPr>
        <p:spPr>
          <a:xfrm>
            <a:off x="5238506" y="6492875"/>
            <a:ext cx="257321" cy="365125"/>
          </a:xfrm>
        </p:spPr>
        <p:txBody>
          <a:bodyPr/>
          <a:lstStyle/>
          <a:p>
            <a:r>
              <a:rPr lang="en-US" dirty="0"/>
              <a:t>2</a:t>
            </a:r>
          </a:p>
        </p:txBody>
      </p:sp>
    </p:spTree>
    <p:extLst>
      <p:ext uri="{BB962C8B-B14F-4D97-AF65-F5344CB8AC3E}">
        <p14:creationId xmlns:p14="http://schemas.microsoft.com/office/powerpoint/2010/main" val="3265077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AB117F-F7E5-443B-BE37-471667452343}"/>
              </a:ext>
            </a:extLst>
          </p:cNvPr>
          <p:cNvSpPr txBox="1"/>
          <p:nvPr/>
        </p:nvSpPr>
        <p:spPr>
          <a:xfrm>
            <a:off x="239357" y="71326"/>
            <a:ext cx="6524916" cy="769441"/>
          </a:xfrm>
          <a:prstGeom prst="rect">
            <a:avLst/>
          </a:prstGeom>
          <a:noFill/>
        </p:spPr>
        <p:txBody>
          <a:bodyPr wrap="square" rtlCol="0">
            <a:spAutoFit/>
          </a:bodyPr>
          <a:lstStyle/>
          <a:p>
            <a:r>
              <a:rPr lang="en-GB" sz="4400" b="1" u="sng" dirty="0">
                <a:latin typeface="Times New Roman" panose="02020603050405020304" pitchFamily="18" charset="0"/>
                <a:cs typeface="Times New Roman" panose="02020603050405020304" pitchFamily="18" charset="0"/>
              </a:rPr>
              <a:t>The History into Numicon</a:t>
            </a:r>
          </a:p>
        </p:txBody>
      </p:sp>
      <p:sp>
        <p:nvSpPr>
          <p:cNvPr id="8" name="TextBox 7">
            <a:extLst>
              <a:ext uri="{FF2B5EF4-FFF2-40B4-BE49-F238E27FC236}">
                <a16:creationId xmlns:a16="http://schemas.microsoft.com/office/drawing/2014/main" id="{5AC56A3B-FE3D-4263-A269-6380E7DBC752}"/>
              </a:ext>
            </a:extLst>
          </p:cNvPr>
          <p:cNvSpPr txBox="1"/>
          <p:nvPr/>
        </p:nvSpPr>
        <p:spPr>
          <a:xfrm>
            <a:off x="328728" y="862919"/>
            <a:ext cx="4002192" cy="1938992"/>
          </a:xfrm>
          <a:prstGeom prst="rect">
            <a:avLst/>
          </a:prstGeom>
          <a:noFill/>
        </p:spPr>
        <p:txBody>
          <a:bodyPr wrap="square" rtlCol="0">
            <a:spAutoFit/>
          </a:bodyPr>
          <a:lstStyle/>
          <a:p>
            <a:pPr marL="285750" indent="-285750">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  Who invented Numicon?</a:t>
            </a:r>
          </a:p>
          <a:p>
            <a:pPr marL="285750" indent="-285750">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  When was it invented?</a:t>
            </a:r>
          </a:p>
          <a:p>
            <a:pPr marL="285750" indent="-285750">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  How was it developed?</a:t>
            </a:r>
          </a:p>
          <a:p>
            <a:pPr marL="285750" indent="-285750">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  Is it a popular resource?</a:t>
            </a:r>
          </a:p>
          <a:p>
            <a:pPr marL="285750" indent="-285750">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  What is it designed for?</a:t>
            </a:r>
          </a:p>
        </p:txBody>
      </p:sp>
      <p:sp>
        <p:nvSpPr>
          <p:cNvPr id="10" name="TextBox 9">
            <a:extLst>
              <a:ext uri="{FF2B5EF4-FFF2-40B4-BE49-F238E27FC236}">
                <a16:creationId xmlns:a16="http://schemas.microsoft.com/office/drawing/2014/main" id="{DD17D8E6-2290-479A-88AB-B5CCC00DE92F}"/>
              </a:ext>
            </a:extLst>
          </p:cNvPr>
          <p:cNvSpPr txBox="1"/>
          <p:nvPr/>
        </p:nvSpPr>
        <p:spPr>
          <a:xfrm>
            <a:off x="131813" y="2892883"/>
            <a:ext cx="4783015" cy="769441"/>
          </a:xfrm>
          <a:prstGeom prst="rect">
            <a:avLst/>
          </a:prstGeom>
          <a:noFill/>
        </p:spPr>
        <p:txBody>
          <a:bodyPr wrap="square" rtlCol="0">
            <a:spAutoFit/>
          </a:bodyPr>
          <a:lstStyle/>
          <a:p>
            <a:r>
              <a:rPr lang="en-GB" sz="4400" b="1" dirty="0">
                <a:latin typeface="Times New Roman" panose="02020603050405020304" pitchFamily="18" charset="0"/>
                <a:cs typeface="Times New Roman" panose="02020603050405020304" pitchFamily="18" charset="0"/>
              </a:rPr>
              <a:t> </a:t>
            </a:r>
            <a:r>
              <a:rPr lang="en-GB" sz="4400" b="1" u="sng" dirty="0">
                <a:latin typeface="Times New Roman" panose="02020603050405020304" pitchFamily="18" charset="0"/>
                <a:cs typeface="Times New Roman" panose="02020603050405020304" pitchFamily="18" charset="0"/>
              </a:rPr>
              <a:t>What is Numicon?</a:t>
            </a:r>
          </a:p>
        </p:txBody>
      </p:sp>
      <p:pic>
        <p:nvPicPr>
          <p:cNvPr id="1026" name="Picture 2" descr="Tony Wing">
            <a:extLst>
              <a:ext uri="{FF2B5EF4-FFF2-40B4-BE49-F238E27FC236}">
                <a16:creationId xmlns:a16="http://schemas.microsoft.com/office/drawing/2014/main" id="{E9ABE75C-17BF-4419-A42E-B840013E46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167464">
            <a:off x="8820849" y="604927"/>
            <a:ext cx="2857500" cy="16002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B94A7D9-AEED-46E9-AC84-198EC2C1E297}"/>
              </a:ext>
            </a:extLst>
          </p:cNvPr>
          <p:cNvSpPr txBox="1"/>
          <p:nvPr/>
        </p:nvSpPr>
        <p:spPr>
          <a:xfrm rot="1184497">
            <a:off x="8453169" y="2107977"/>
            <a:ext cx="2979129" cy="369332"/>
          </a:xfrm>
          <a:prstGeom prst="rect">
            <a:avLst/>
          </a:prstGeom>
          <a:noFill/>
        </p:spPr>
        <p:txBody>
          <a:bodyPr wrap="square" rtlCol="0">
            <a:spAutoFit/>
          </a:bodyPr>
          <a:lstStyle/>
          <a:p>
            <a:r>
              <a:rPr lang="en-GB" sz="600" dirty="0">
                <a:latin typeface="Times New Roman" panose="02020603050405020304" pitchFamily="18" charset="0"/>
                <a:cs typeface="Times New Roman" panose="02020603050405020304" pitchFamily="18" charset="0"/>
              </a:rPr>
              <a:t>https://www.google.com/search?q=Dr+Tony+Wing+numicon&amp;source=lnms&amp;tbm=isch&amp;sa=X&amp;ved=2ahUKEwjb-sy996LuAhXBShUIHQVZD70Q_AUoAXoECAcQAw&amp;biw=1536&amp;bih=754</a:t>
            </a:r>
          </a:p>
        </p:txBody>
      </p:sp>
      <p:pic>
        <p:nvPicPr>
          <p:cNvPr id="2050" name="Picture 2" descr="Transforming the way children understand number">
            <a:extLst>
              <a:ext uri="{FF2B5EF4-FFF2-40B4-BE49-F238E27FC236}">
                <a16:creationId xmlns:a16="http://schemas.microsoft.com/office/drawing/2014/main" id="{9411ECB8-C142-442D-90A7-1935744E0F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419870">
            <a:off x="6039811" y="1343587"/>
            <a:ext cx="1986087" cy="1976481"/>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8327925F-C6E0-44C7-9984-90737FFC449C}"/>
              </a:ext>
            </a:extLst>
          </p:cNvPr>
          <p:cNvSpPr txBox="1"/>
          <p:nvPr/>
        </p:nvSpPr>
        <p:spPr>
          <a:xfrm rot="21392652">
            <a:off x="6182399" y="3300174"/>
            <a:ext cx="1818776" cy="276999"/>
          </a:xfrm>
          <a:prstGeom prst="rect">
            <a:avLst/>
          </a:prstGeom>
          <a:noFill/>
        </p:spPr>
        <p:txBody>
          <a:bodyPr wrap="square">
            <a:spAutoFit/>
          </a:bodyPr>
          <a:lstStyle/>
          <a:p>
            <a:r>
              <a:rPr lang="en-GB" sz="600" dirty="0"/>
              <a:t>https://www.numicon.co.nz/uploads/66441/files/Numicon_approach_brochure.sflb.pdf</a:t>
            </a:r>
          </a:p>
        </p:txBody>
      </p:sp>
      <p:sp>
        <p:nvSpPr>
          <p:cNvPr id="7" name="TextBox 6">
            <a:extLst>
              <a:ext uri="{FF2B5EF4-FFF2-40B4-BE49-F238E27FC236}">
                <a16:creationId xmlns:a16="http://schemas.microsoft.com/office/drawing/2014/main" id="{66874A78-FE97-4804-84A5-96E2453C3E4A}"/>
              </a:ext>
            </a:extLst>
          </p:cNvPr>
          <p:cNvSpPr txBox="1"/>
          <p:nvPr/>
        </p:nvSpPr>
        <p:spPr>
          <a:xfrm>
            <a:off x="255252" y="3827931"/>
            <a:ext cx="5510897" cy="2308324"/>
          </a:xfrm>
          <a:prstGeom prst="rect">
            <a:avLst/>
          </a:prstGeom>
          <a:noFill/>
        </p:spPr>
        <p:txBody>
          <a:bodyPr wrap="square" rtlCol="0">
            <a:spAutoFit/>
          </a:bodyPr>
          <a:lstStyle/>
          <a:p>
            <a:pPr marL="342900" indent="-342900">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 What does </a:t>
            </a:r>
            <a:r>
              <a:rPr lang="en-GB" sz="2400" b="1" dirty="0" err="1">
                <a:latin typeface="Times New Roman" panose="02020603050405020304" pitchFamily="18" charset="0"/>
                <a:cs typeface="Times New Roman" panose="02020603050405020304" pitchFamily="18" charset="0"/>
              </a:rPr>
              <a:t>numicon</a:t>
            </a:r>
            <a:r>
              <a:rPr lang="en-GB" sz="2400" b="1" dirty="0">
                <a:latin typeface="Times New Roman" panose="02020603050405020304" pitchFamily="18" charset="0"/>
                <a:cs typeface="Times New Roman" panose="02020603050405020304" pitchFamily="18" charset="0"/>
              </a:rPr>
              <a:t> represent?</a:t>
            </a:r>
          </a:p>
          <a:p>
            <a:pPr marL="342900" indent="-342900">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 Why is </a:t>
            </a:r>
            <a:r>
              <a:rPr lang="en-GB" sz="2400" b="1" dirty="0" err="1">
                <a:latin typeface="Times New Roman" panose="02020603050405020304" pitchFamily="18" charset="0"/>
                <a:cs typeface="Times New Roman" panose="02020603050405020304" pitchFamily="18" charset="0"/>
              </a:rPr>
              <a:t>numicon</a:t>
            </a:r>
            <a:r>
              <a:rPr lang="en-GB" sz="2400" b="1" dirty="0">
                <a:latin typeface="Times New Roman" panose="02020603050405020304" pitchFamily="18" charset="0"/>
                <a:cs typeface="Times New Roman" panose="02020603050405020304" pitchFamily="18" charset="0"/>
              </a:rPr>
              <a:t> used?</a:t>
            </a:r>
          </a:p>
          <a:p>
            <a:pPr marL="342900" indent="-342900">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 What age is </a:t>
            </a:r>
            <a:r>
              <a:rPr lang="en-GB" sz="2400" b="1" dirty="0" err="1">
                <a:latin typeface="Times New Roman" panose="02020603050405020304" pitchFamily="18" charset="0"/>
                <a:cs typeface="Times New Roman" panose="02020603050405020304" pitchFamily="18" charset="0"/>
              </a:rPr>
              <a:t>numicon</a:t>
            </a:r>
            <a:r>
              <a:rPr lang="en-GB" sz="2400" b="1" dirty="0">
                <a:latin typeface="Times New Roman" panose="02020603050405020304" pitchFamily="18" charset="0"/>
                <a:cs typeface="Times New Roman" panose="02020603050405020304" pitchFamily="18" charset="0"/>
              </a:rPr>
              <a:t> introduced?</a:t>
            </a:r>
          </a:p>
          <a:p>
            <a:pPr marL="342900" indent="-342900">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 What other resources are used with    </a:t>
            </a:r>
            <a:r>
              <a:rPr lang="en-GB" sz="2400" b="1" dirty="0" err="1">
                <a:latin typeface="Times New Roman" panose="02020603050405020304" pitchFamily="18" charset="0"/>
                <a:cs typeface="Times New Roman" panose="02020603050405020304" pitchFamily="18" charset="0"/>
              </a:rPr>
              <a:t>numicon</a:t>
            </a:r>
            <a:r>
              <a:rPr lang="en-GB" sz="2400" b="1" dirty="0">
                <a:latin typeface="Times New Roman" panose="02020603050405020304" pitchFamily="18" charset="0"/>
                <a:cs typeface="Times New Roman" panose="02020603050405020304" pitchFamily="18" charset="0"/>
              </a:rPr>
              <a:t>?</a:t>
            </a:r>
          </a:p>
          <a:p>
            <a:pPr marL="342900" indent="-342900">
              <a:buFont typeface="Arial" panose="020B0604020202020204" pitchFamily="34" charset="0"/>
              <a:buChar char="•"/>
            </a:pPr>
            <a:r>
              <a:rPr lang="en-GB" sz="2400" b="1" dirty="0">
                <a:latin typeface="Times New Roman" panose="02020603050405020304" pitchFamily="18" charset="0"/>
                <a:cs typeface="Times New Roman" panose="02020603050405020304" pitchFamily="18" charset="0"/>
              </a:rPr>
              <a:t> Can this resource be used anywhere?          </a:t>
            </a:r>
          </a:p>
        </p:txBody>
      </p:sp>
      <p:pic>
        <p:nvPicPr>
          <p:cNvPr id="14" name="Picture 13" descr="A close - up of a game controller&#10;&#10;Description automatically generated with low confidence">
            <a:extLst>
              <a:ext uri="{FF2B5EF4-FFF2-40B4-BE49-F238E27FC236}">
                <a16:creationId xmlns:a16="http://schemas.microsoft.com/office/drawing/2014/main" id="{93E8AAE6-2E8A-406A-B0D4-57D8ED9D601A}"/>
              </a:ext>
            </a:extLst>
          </p:cNvPr>
          <p:cNvPicPr>
            <a:picLocks noChangeAspect="1"/>
          </p:cNvPicPr>
          <p:nvPr/>
        </p:nvPicPr>
        <p:blipFill>
          <a:blip r:embed="rId5"/>
          <a:stretch>
            <a:fillRect/>
          </a:stretch>
        </p:blipFill>
        <p:spPr>
          <a:xfrm rot="3630285">
            <a:off x="6799928" y="3950243"/>
            <a:ext cx="1540082" cy="2641770"/>
          </a:xfrm>
          <a:prstGeom prst="rect">
            <a:avLst/>
          </a:prstGeom>
        </p:spPr>
      </p:pic>
      <p:sp>
        <p:nvSpPr>
          <p:cNvPr id="15" name="TextBox 14">
            <a:extLst>
              <a:ext uri="{FF2B5EF4-FFF2-40B4-BE49-F238E27FC236}">
                <a16:creationId xmlns:a16="http://schemas.microsoft.com/office/drawing/2014/main" id="{FF431C63-9234-4973-B57C-73F82831BEB9}"/>
              </a:ext>
            </a:extLst>
          </p:cNvPr>
          <p:cNvSpPr txBox="1"/>
          <p:nvPr/>
        </p:nvSpPr>
        <p:spPr>
          <a:xfrm rot="1204720">
            <a:off x="10064786" y="311339"/>
            <a:ext cx="1318960"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Tony</a:t>
            </a:r>
            <a:r>
              <a:rPr lang="en-GB" dirty="0"/>
              <a:t> Wing</a:t>
            </a:r>
          </a:p>
        </p:txBody>
      </p:sp>
      <p:sp>
        <p:nvSpPr>
          <p:cNvPr id="16" name="TextBox 15">
            <a:extLst>
              <a:ext uri="{FF2B5EF4-FFF2-40B4-BE49-F238E27FC236}">
                <a16:creationId xmlns:a16="http://schemas.microsoft.com/office/drawing/2014/main" id="{CA26F9EC-5EFC-45FB-9ED8-F4DF9855E0F1}"/>
              </a:ext>
            </a:extLst>
          </p:cNvPr>
          <p:cNvSpPr txBox="1"/>
          <p:nvPr/>
        </p:nvSpPr>
        <p:spPr>
          <a:xfrm rot="21439003">
            <a:off x="6262189" y="980426"/>
            <a:ext cx="1737800" cy="377353"/>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Ruth Atkinson</a:t>
            </a:r>
          </a:p>
        </p:txBody>
      </p:sp>
      <p:pic>
        <p:nvPicPr>
          <p:cNvPr id="18" name="Picture 17" descr="A picture containing indoor, electronics, calculator&#10;&#10;Description automatically generated">
            <a:extLst>
              <a:ext uri="{FF2B5EF4-FFF2-40B4-BE49-F238E27FC236}">
                <a16:creationId xmlns:a16="http://schemas.microsoft.com/office/drawing/2014/main" id="{6054142C-E286-4083-B8A4-2A7EDDF92B10}"/>
              </a:ext>
            </a:extLst>
          </p:cNvPr>
          <p:cNvPicPr>
            <a:picLocks noChangeAspect="1"/>
          </p:cNvPicPr>
          <p:nvPr/>
        </p:nvPicPr>
        <p:blipFill>
          <a:blip r:embed="rId6"/>
          <a:stretch>
            <a:fillRect/>
          </a:stretch>
        </p:blipFill>
        <p:spPr>
          <a:xfrm>
            <a:off x="9648783" y="4402041"/>
            <a:ext cx="2214489" cy="2147944"/>
          </a:xfrm>
          <a:prstGeom prst="rect">
            <a:avLst/>
          </a:prstGeom>
        </p:spPr>
      </p:pic>
      <p:pic>
        <p:nvPicPr>
          <p:cNvPr id="20" name="Picture 19" descr="A picture containing light, traffic, green, close&#10;&#10;Description automatically generated">
            <a:extLst>
              <a:ext uri="{FF2B5EF4-FFF2-40B4-BE49-F238E27FC236}">
                <a16:creationId xmlns:a16="http://schemas.microsoft.com/office/drawing/2014/main" id="{FE1B9023-248C-4FD3-88F6-165A4B0145A3}"/>
              </a:ext>
            </a:extLst>
          </p:cNvPr>
          <p:cNvPicPr>
            <a:picLocks noChangeAspect="1"/>
          </p:cNvPicPr>
          <p:nvPr/>
        </p:nvPicPr>
        <p:blipFill>
          <a:blip r:embed="rId7"/>
          <a:stretch>
            <a:fillRect/>
          </a:stretch>
        </p:blipFill>
        <p:spPr>
          <a:xfrm rot="16200000">
            <a:off x="8957894" y="2563769"/>
            <a:ext cx="1022164" cy="1363681"/>
          </a:xfrm>
          <a:prstGeom prst="rect">
            <a:avLst/>
          </a:prstGeom>
        </p:spPr>
      </p:pic>
      <p:sp>
        <p:nvSpPr>
          <p:cNvPr id="21" name="TextBox 20">
            <a:extLst>
              <a:ext uri="{FF2B5EF4-FFF2-40B4-BE49-F238E27FC236}">
                <a16:creationId xmlns:a16="http://schemas.microsoft.com/office/drawing/2014/main" id="{B91E766D-3803-459C-B1C6-A8DA773ED1C7}"/>
              </a:ext>
            </a:extLst>
          </p:cNvPr>
          <p:cNvSpPr txBox="1"/>
          <p:nvPr/>
        </p:nvSpPr>
        <p:spPr>
          <a:xfrm>
            <a:off x="8937446" y="3689432"/>
            <a:ext cx="1363682"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Colourful Pegs</a:t>
            </a:r>
          </a:p>
        </p:txBody>
      </p:sp>
      <p:sp>
        <p:nvSpPr>
          <p:cNvPr id="22" name="TextBox 21">
            <a:extLst>
              <a:ext uri="{FF2B5EF4-FFF2-40B4-BE49-F238E27FC236}">
                <a16:creationId xmlns:a16="http://schemas.microsoft.com/office/drawing/2014/main" id="{9EC2C6F4-478A-4E53-9991-471E91A821D2}"/>
              </a:ext>
            </a:extLst>
          </p:cNvPr>
          <p:cNvSpPr txBox="1"/>
          <p:nvPr/>
        </p:nvSpPr>
        <p:spPr>
          <a:xfrm rot="19860571">
            <a:off x="6990250" y="5907404"/>
            <a:ext cx="2011331" cy="307777"/>
          </a:xfrm>
          <a:prstGeom prst="rect">
            <a:avLst/>
          </a:prstGeom>
          <a:noFill/>
        </p:spPr>
        <p:txBody>
          <a:bodyPr wrap="square" rtlCol="0">
            <a:spAutoFit/>
          </a:bodyPr>
          <a:lstStyle/>
          <a:p>
            <a:r>
              <a:rPr lang="en-GB" sz="1400" dirty="0"/>
              <a:t>Numicon shapes 1 to 5</a:t>
            </a:r>
          </a:p>
        </p:txBody>
      </p:sp>
      <p:sp>
        <p:nvSpPr>
          <p:cNvPr id="23" name="TextBox 22">
            <a:extLst>
              <a:ext uri="{FF2B5EF4-FFF2-40B4-BE49-F238E27FC236}">
                <a16:creationId xmlns:a16="http://schemas.microsoft.com/office/drawing/2014/main" id="{6E90AC84-B2A3-4998-9433-17611892758F}"/>
              </a:ext>
            </a:extLst>
          </p:cNvPr>
          <p:cNvSpPr txBox="1"/>
          <p:nvPr/>
        </p:nvSpPr>
        <p:spPr>
          <a:xfrm>
            <a:off x="9468976" y="4164376"/>
            <a:ext cx="2574101" cy="246221"/>
          </a:xfrm>
          <a:prstGeom prst="rect">
            <a:avLst/>
          </a:prstGeom>
          <a:noFill/>
        </p:spPr>
        <p:txBody>
          <a:bodyPr wrap="square" rtlCol="0">
            <a:spAutoFit/>
          </a:bodyPr>
          <a:lstStyle/>
          <a:p>
            <a:r>
              <a:rPr lang="en-GB" sz="1000" dirty="0"/>
              <a:t>Baseboard for </a:t>
            </a:r>
            <a:r>
              <a:rPr lang="en-GB" sz="1000" dirty="0" err="1"/>
              <a:t>numicon</a:t>
            </a:r>
            <a:r>
              <a:rPr lang="en-GB" sz="1000" dirty="0"/>
              <a:t> shapes and pegs.</a:t>
            </a:r>
          </a:p>
        </p:txBody>
      </p:sp>
      <p:sp>
        <p:nvSpPr>
          <p:cNvPr id="5" name="Date Placeholder 4">
            <a:extLst>
              <a:ext uri="{FF2B5EF4-FFF2-40B4-BE49-F238E27FC236}">
                <a16:creationId xmlns:a16="http://schemas.microsoft.com/office/drawing/2014/main" id="{1D78CD14-2F81-4A05-A2AD-2AFA3F2A525F}"/>
              </a:ext>
            </a:extLst>
          </p:cNvPr>
          <p:cNvSpPr>
            <a:spLocks noGrp="1"/>
          </p:cNvSpPr>
          <p:nvPr>
            <p:ph type="dt" sz="half" idx="10"/>
          </p:nvPr>
        </p:nvSpPr>
        <p:spPr/>
        <p:txBody>
          <a:bodyPr/>
          <a:lstStyle/>
          <a:p>
            <a:fld id="{06E24102-6B37-400E-980C-5D20D30E398D}" type="datetime1">
              <a:rPr lang="en-US" smtClean="0"/>
              <a:t>1/19/2021</a:t>
            </a:fld>
            <a:endParaRPr lang="en-US" dirty="0"/>
          </a:p>
        </p:txBody>
      </p:sp>
      <p:sp>
        <p:nvSpPr>
          <p:cNvPr id="6" name="Footer Placeholder 5">
            <a:extLst>
              <a:ext uri="{FF2B5EF4-FFF2-40B4-BE49-F238E27FC236}">
                <a16:creationId xmlns:a16="http://schemas.microsoft.com/office/drawing/2014/main" id="{1A056003-69EB-4C45-B089-7B7A77706967}"/>
              </a:ext>
            </a:extLst>
          </p:cNvPr>
          <p:cNvSpPr>
            <a:spLocks noGrp="1"/>
          </p:cNvSpPr>
          <p:nvPr>
            <p:ph type="ftr" sz="quarter" idx="11"/>
          </p:nvPr>
        </p:nvSpPr>
        <p:spPr>
          <a:xfrm>
            <a:off x="5670962" y="6283259"/>
            <a:ext cx="221544" cy="400051"/>
          </a:xfrm>
        </p:spPr>
        <p:txBody>
          <a:bodyPr/>
          <a:lstStyle/>
          <a:p>
            <a:r>
              <a:rPr lang="en-US" dirty="0"/>
              <a:t>3</a:t>
            </a:r>
          </a:p>
        </p:txBody>
      </p:sp>
    </p:spTree>
    <p:extLst>
      <p:ext uri="{BB962C8B-B14F-4D97-AF65-F5344CB8AC3E}">
        <p14:creationId xmlns:p14="http://schemas.microsoft.com/office/powerpoint/2010/main" val="3277914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07E8F3-FCD9-4322-8432-4F2B1BD7A175}"/>
              </a:ext>
            </a:extLst>
          </p:cNvPr>
          <p:cNvSpPr txBox="1"/>
          <p:nvPr/>
        </p:nvSpPr>
        <p:spPr>
          <a:xfrm>
            <a:off x="2791250" y="-110467"/>
            <a:ext cx="5844618" cy="923330"/>
          </a:xfrm>
          <a:prstGeom prst="rect">
            <a:avLst/>
          </a:prstGeom>
          <a:noFill/>
        </p:spPr>
        <p:txBody>
          <a:bodyPr wrap="square" rtlCol="0">
            <a:spAutoFit/>
          </a:bodyPr>
          <a:lstStyle/>
          <a:p>
            <a:r>
              <a:rPr lang="en-GB" sz="5400" b="1" u="sng" dirty="0">
                <a:latin typeface="Times New Roman" panose="02020603050405020304" pitchFamily="18" charset="0"/>
                <a:cs typeface="Times New Roman" panose="02020603050405020304" pitchFamily="18" charset="0"/>
              </a:rPr>
              <a:t>Breaking Barriers </a:t>
            </a:r>
          </a:p>
        </p:txBody>
      </p:sp>
      <p:sp>
        <p:nvSpPr>
          <p:cNvPr id="3" name="TextBox 2">
            <a:extLst>
              <a:ext uri="{FF2B5EF4-FFF2-40B4-BE49-F238E27FC236}">
                <a16:creationId xmlns:a16="http://schemas.microsoft.com/office/drawing/2014/main" id="{32CC3E64-7E06-4E9A-9D97-E769E3914F45}"/>
              </a:ext>
            </a:extLst>
          </p:cNvPr>
          <p:cNvSpPr txBox="1"/>
          <p:nvPr/>
        </p:nvSpPr>
        <p:spPr>
          <a:xfrm>
            <a:off x="150920" y="1598896"/>
            <a:ext cx="11967099" cy="3539430"/>
          </a:xfrm>
          <a:prstGeom prst="rect">
            <a:avLst/>
          </a:prstGeom>
          <a:noFill/>
        </p:spPr>
        <p:txBody>
          <a:bodyPr wrap="square" rtlCol="0">
            <a:spAutoFit/>
          </a:bodyPr>
          <a:lstStyle/>
          <a:p>
            <a:pPr marL="685800" indent="-685800">
              <a:buFont typeface="Arial" panose="020B0604020202020204" pitchFamily="34" charset="0"/>
              <a:buChar char="•"/>
            </a:pPr>
            <a:r>
              <a:rPr lang="en-GB" sz="4400" dirty="0">
                <a:latin typeface="Times New Roman" panose="02020603050405020304" pitchFamily="18" charset="0"/>
                <a:cs typeface="Times New Roman" panose="02020603050405020304" pitchFamily="18" charset="0"/>
              </a:rPr>
              <a:t>Is </a:t>
            </a:r>
            <a:r>
              <a:rPr lang="en-GB" sz="4400" dirty="0" err="1">
                <a:latin typeface="Times New Roman" panose="02020603050405020304" pitchFamily="18" charset="0"/>
                <a:cs typeface="Times New Roman" panose="02020603050405020304" pitchFamily="18" charset="0"/>
              </a:rPr>
              <a:t>numicon</a:t>
            </a:r>
            <a:r>
              <a:rPr lang="en-GB" sz="4400" dirty="0">
                <a:latin typeface="Times New Roman" panose="02020603050405020304" pitchFamily="18" charset="0"/>
                <a:cs typeface="Times New Roman" panose="02020603050405020304" pitchFamily="18" charset="0"/>
              </a:rPr>
              <a:t> for one to one or group intervention?</a:t>
            </a:r>
          </a:p>
          <a:p>
            <a:pPr marL="571500" indent="-571500">
              <a:buFont typeface="Arial" panose="020B0604020202020204" pitchFamily="34" charset="0"/>
              <a:buChar char="•"/>
            </a:pPr>
            <a:r>
              <a:rPr lang="en-GB" sz="4400" dirty="0">
                <a:latin typeface="Times New Roman" panose="02020603050405020304" pitchFamily="18" charset="0"/>
                <a:cs typeface="Times New Roman" panose="02020603050405020304" pitchFamily="18" charset="0"/>
              </a:rPr>
              <a:t> Is </a:t>
            </a:r>
            <a:r>
              <a:rPr lang="en-GB" sz="4400" dirty="0" err="1">
                <a:latin typeface="Times New Roman" panose="02020603050405020304" pitchFamily="18" charset="0"/>
                <a:cs typeface="Times New Roman" panose="02020603050405020304" pitchFamily="18" charset="0"/>
              </a:rPr>
              <a:t>numicon</a:t>
            </a:r>
            <a:r>
              <a:rPr lang="en-GB" sz="4400" dirty="0">
                <a:latin typeface="Times New Roman" panose="02020603050405020304" pitchFamily="18" charset="0"/>
                <a:cs typeface="Times New Roman" panose="02020603050405020304" pitchFamily="18" charset="0"/>
              </a:rPr>
              <a:t> versatile?</a:t>
            </a:r>
          </a:p>
          <a:p>
            <a:pPr marL="685800" indent="-685800">
              <a:buFont typeface="Arial" panose="020B0604020202020204" pitchFamily="34" charset="0"/>
              <a:buChar char="•"/>
            </a:pPr>
            <a:r>
              <a:rPr lang="en-GB" sz="4400" dirty="0">
                <a:latin typeface="Times New Roman" panose="02020603050405020304" pitchFamily="18" charset="0"/>
                <a:cs typeface="Times New Roman" panose="02020603050405020304" pitchFamily="18" charset="0"/>
              </a:rPr>
              <a:t>Is </a:t>
            </a:r>
            <a:r>
              <a:rPr lang="en-GB" sz="4400" dirty="0" err="1">
                <a:latin typeface="Times New Roman" panose="02020603050405020304" pitchFamily="18" charset="0"/>
                <a:cs typeface="Times New Roman" panose="02020603050405020304" pitchFamily="18" charset="0"/>
              </a:rPr>
              <a:t>numicon</a:t>
            </a:r>
            <a:r>
              <a:rPr lang="en-GB" sz="4400" dirty="0">
                <a:latin typeface="Times New Roman" panose="02020603050405020304" pitchFamily="18" charset="0"/>
                <a:cs typeface="Times New Roman" panose="02020603050405020304" pitchFamily="18" charset="0"/>
              </a:rPr>
              <a:t> useful?</a:t>
            </a:r>
          </a:p>
          <a:p>
            <a:pPr marL="685800" indent="-685800">
              <a:buFont typeface="Arial" panose="020B0604020202020204" pitchFamily="34" charset="0"/>
              <a:buChar char="•"/>
            </a:pPr>
            <a:r>
              <a:rPr lang="en-GB" sz="4400" dirty="0">
                <a:latin typeface="Times New Roman" panose="02020603050405020304" pitchFamily="18" charset="0"/>
                <a:cs typeface="Times New Roman" panose="02020603050405020304" pitchFamily="18" charset="0"/>
              </a:rPr>
              <a:t>What resources are included?</a:t>
            </a:r>
          </a:p>
          <a:p>
            <a:pPr marL="685800" indent="-685800">
              <a:buFont typeface="Arial" panose="020B0604020202020204" pitchFamily="34" charset="0"/>
              <a:buChar char="•"/>
            </a:pPr>
            <a:r>
              <a:rPr lang="en-GB" sz="4400" dirty="0">
                <a:latin typeface="Times New Roman" panose="02020603050405020304" pitchFamily="18" charset="0"/>
                <a:cs typeface="Times New Roman" panose="02020603050405020304" pitchFamily="18" charset="0"/>
              </a:rPr>
              <a:t>What else can breaking barriers support?</a:t>
            </a:r>
            <a:r>
              <a:rPr lang="en-GB" sz="4800" dirty="0">
                <a:latin typeface="Times New Roman" panose="02020603050405020304" pitchFamily="18" charset="0"/>
                <a:cs typeface="Times New Roman" panose="02020603050405020304" pitchFamily="18" charset="0"/>
              </a:rPr>
              <a:t> </a:t>
            </a:r>
          </a:p>
        </p:txBody>
      </p:sp>
      <p:pic>
        <p:nvPicPr>
          <p:cNvPr id="1026" name="Picture 2" descr="Evaluating the Numicon system as a tool for teaching number skills to  children with Down syndrome">
            <a:extLst>
              <a:ext uri="{FF2B5EF4-FFF2-40B4-BE49-F238E27FC236}">
                <a16:creationId xmlns:a16="http://schemas.microsoft.com/office/drawing/2014/main" id="{9E714BA9-FFED-4A6D-9C26-1E4BD9A1D2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07127" y="2581460"/>
            <a:ext cx="1905000" cy="14287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088C064-5A22-4186-98D8-DBF40E92F97F}"/>
              </a:ext>
            </a:extLst>
          </p:cNvPr>
          <p:cNvSpPr txBox="1"/>
          <p:nvPr/>
        </p:nvSpPr>
        <p:spPr>
          <a:xfrm>
            <a:off x="9307127" y="4010210"/>
            <a:ext cx="1988226" cy="369332"/>
          </a:xfrm>
          <a:prstGeom prst="rect">
            <a:avLst/>
          </a:prstGeom>
          <a:noFill/>
        </p:spPr>
        <p:txBody>
          <a:bodyPr wrap="square" rtlCol="0">
            <a:spAutoFit/>
          </a:bodyPr>
          <a:lstStyle/>
          <a:p>
            <a:r>
              <a:rPr lang="en-GB" sz="600" dirty="0">
                <a:latin typeface="Times New Roman" panose="02020603050405020304" pitchFamily="18" charset="0"/>
                <a:cs typeface="Times New Roman" panose="02020603050405020304" pitchFamily="18" charset="0"/>
              </a:rPr>
              <a:t>https://library.down-syndrome.org/en-us/news-update/05/1/evaluating-numicon-system-tool-teaching-number-skills-down-syndrome</a:t>
            </a:r>
            <a:r>
              <a:rPr lang="en-GB" sz="400" dirty="0">
                <a:latin typeface="Times New Roman" panose="02020603050405020304" pitchFamily="18" charset="0"/>
                <a:cs typeface="Times New Roman" panose="02020603050405020304" pitchFamily="18" charset="0"/>
              </a:rPr>
              <a:t>/</a:t>
            </a:r>
          </a:p>
        </p:txBody>
      </p:sp>
      <p:pic>
        <p:nvPicPr>
          <p:cNvPr id="2050" name="Picture 2" descr="Numicon (@Numicon) | Twitter">
            <a:extLst>
              <a:ext uri="{FF2B5EF4-FFF2-40B4-BE49-F238E27FC236}">
                <a16:creationId xmlns:a16="http://schemas.microsoft.com/office/drawing/2014/main" id="{3D1EC1FE-ED1E-43B4-AEAE-38D5A13ACA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11422" y="194157"/>
            <a:ext cx="1988226" cy="118164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B889DFE-9EFA-4271-9A7D-72B04573CE7C}"/>
              </a:ext>
            </a:extLst>
          </p:cNvPr>
          <p:cNvSpPr txBox="1"/>
          <p:nvPr/>
        </p:nvSpPr>
        <p:spPr>
          <a:xfrm>
            <a:off x="9307127" y="1394474"/>
            <a:ext cx="2483748" cy="369332"/>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E6D8DE6B-4462-4D3B-BCBA-2BD075A7EE8D}"/>
              </a:ext>
            </a:extLst>
          </p:cNvPr>
          <p:cNvSpPr txBox="1"/>
          <p:nvPr/>
        </p:nvSpPr>
        <p:spPr>
          <a:xfrm>
            <a:off x="10175288" y="1365925"/>
            <a:ext cx="1120065" cy="184666"/>
          </a:xfrm>
          <a:prstGeom prst="rect">
            <a:avLst/>
          </a:prstGeom>
          <a:noFill/>
        </p:spPr>
        <p:txBody>
          <a:bodyPr wrap="square">
            <a:spAutoFit/>
          </a:bodyPr>
          <a:lstStyle/>
          <a:p>
            <a:r>
              <a:rPr lang="en-GB" sz="600" dirty="0"/>
              <a:t>https://twitter.com/numicon</a:t>
            </a:r>
          </a:p>
        </p:txBody>
      </p:sp>
      <p:sp>
        <p:nvSpPr>
          <p:cNvPr id="7" name="Date Placeholder 6">
            <a:extLst>
              <a:ext uri="{FF2B5EF4-FFF2-40B4-BE49-F238E27FC236}">
                <a16:creationId xmlns:a16="http://schemas.microsoft.com/office/drawing/2014/main" id="{0C9B0931-ED55-4F36-BB53-1C4E370D9E8A}"/>
              </a:ext>
            </a:extLst>
          </p:cNvPr>
          <p:cNvSpPr>
            <a:spLocks noGrp="1"/>
          </p:cNvSpPr>
          <p:nvPr>
            <p:ph type="dt" sz="half" idx="10"/>
          </p:nvPr>
        </p:nvSpPr>
        <p:spPr/>
        <p:txBody>
          <a:bodyPr/>
          <a:lstStyle/>
          <a:p>
            <a:fld id="{60D69506-6F8B-4321-8531-E8D5F68B3238}" type="datetime1">
              <a:rPr lang="en-US" smtClean="0"/>
              <a:t>1/19/2021</a:t>
            </a:fld>
            <a:endParaRPr lang="en-US" dirty="0"/>
          </a:p>
        </p:txBody>
      </p:sp>
      <p:sp>
        <p:nvSpPr>
          <p:cNvPr id="8" name="Footer Placeholder 7">
            <a:extLst>
              <a:ext uri="{FF2B5EF4-FFF2-40B4-BE49-F238E27FC236}">
                <a16:creationId xmlns:a16="http://schemas.microsoft.com/office/drawing/2014/main" id="{BBAAD301-0FAC-4A62-B5A0-EB125B633C09}"/>
              </a:ext>
            </a:extLst>
          </p:cNvPr>
          <p:cNvSpPr>
            <a:spLocks noGrp="1"/>
          </p:cNvSpPr>
          <p:nvPr>
            <p:ph type="ftr" sz="quarter" idx="11"/>
          </p:nvPr>
        </p:nvSpPr>
        <p:spPr>
          <a:xfrm>
            <a:off x="6095999" y="6504495"/>
            <a:ext cx="314227" cy="353505"/>
          </a:xfrm>
        </p:spPr>
        <p:txBody>
          <a:bodyPr/>
          <a:lstStyle/>
          <a:p>
            <a:r>
              <a:rPr lang="en-US" dirty="0"/>
              <a:t>4</a:t>
            </a:r>
          </a:p>
        </p:txBody>
      </p:sp>
    </p:spTree>
    <p:extLst>
      <p:ext uri="{BB962C8B-B14F-4D97-AF65-F5344CB8AC3E}">
        <p14:creationId xmlns:p14="http://schemas.microsoft.com/office/powerpoint/2010/main" val="2038142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B8E53B-EFC2-4179-8FA7-26B77EBAA897}"/>
              </a:ext>
            </a:extLst>
          </p:cNvPr>
          <p:cNvSpPr txBox="1"/>
          <p:nvPr/>
        </p:nvSpPr>
        <p:spPr>
          <a:xfrm>
            <a:off x="5618375" y="2724346"/>
            <a:ext cx="184731" cy="369332"/>
          </a:xfrm>
          <a:prstGeom prst="rect">
            <a:avLst/>
          </a:prstGeom>
          <a:noFill/>
        </p:spPr>
        <p:txBody>
          <a:bodyPr wrap="none" rtlCol="0">
            <a:spAutoFit/>
          </a:bodyPr>
          <a:lstStyle/>
          <a:p>
            <a:endParaRPr lang="en-GB" dirty="0"/>
          </a:p>
        </p:txBody>
      </p:sp>
      <p:sp>
        <p:nvSpPr>
          <p:cNvPr id="3" name="TextBox 2">
            <a:extLst>
              <a:ext uri="{FF2B5EF4-FFF2-40B4-BE49-F238E27FC236}">
                <a16:creationId xmlns:a16="http://schemas.microsoft.com/office/drawing/2014/main" id="{F02A0EB9-7F6A-4C30-87A0-53EAA61F6934}"/>
              </a:ext>
            </a:extLst>
          </p:cNvPr>
          <p:cNvSpPr txBox="1"/>
          <p:nvPr/>
        </p:nvSpPr>
        <p:spPr>
          <a:xfrm>
            <a:off x="614110" y="1542869"/>
            <a:ext cx="2667784" cy="923330"/>
          </a:xfrm>
          <a:prstGeom prst="rect">
            <a:avLst/>
          </a:prstGeom>
          <a:noFill/>
        </p:spPr>
        <p:txBody>
          <a:bodyPr wrap="square" rtlCol="0">
            <a:spAutoFit/>
          </a:bodyPr>
          <a:lstStyle/>
          <a:p>
            <a:r>
              <a:rPr lang="en-GB" sz="5400" dirty="0">
                <a:solidFill>
                  <a:srgbClr val="FFFF00"/>
                </a:solidFill>
                <a:highlight>
                  <a:srgbClr val="000080"/>
                </a:highlight>
                <a:latin typeface="Times New Roman" panose="02020603050405020304" pitchFamily="18" charset="0"/>
                <a:cs typeface="Times New Roman" panose="02020603050405020304" pitchFamily="18" charset="0"/>
              </a:rPr>
              <a:t>C</a:t>
            </a:r>
            <a:r>
              <a:rPr lang="en-GB" sz="5400" dirty="0">
                <a:highlight>
                  <a:srgbClr val="000080"/>
                </a:highlight>
                <a:latin typeface="Times New Roman" panose="02020603050405020304" pitchFamily="18" charset="0"/>
                <a:cs typeface="Times New Roman" panose="02020603050405020304" pitchFamily="18" charset="0"/>
              </a:rPr>
              <a:t>oncrete</a:t>
            </a:r>
          </a:p>
        </p:txBody>
      </p:sp>
      <p:sp>
        <p:nvSpPr>
          <p:cNvPr id="4" name="Arrow: Right 3">
            <a:extLst>
              <a:ext uri="{FF2B5EF4-FFF2-40B4-BE49-F238E27FC236}">
                <a16:creationId xmlns:a16="http://schemas.microsoft.com/office/drawing/2014/main" id="{BBE985B9-2E67-42D7-8A40-16BF27E48307}"/>
              </a:ext>
            </a:extLst>
          </p:cNvPr>
          <p:cNvSpPr/>
          <p:nvPr/>
        </p:nvSpPr>
        <p:spPr>
          <a:xfrm>
            <a:off x="3384222" y="1808163"/>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956DA56B-6343-4455-B827-9BB682A1E805}"/>
              </a:ext>
            </a:extLst>
          </p:cNvPr>
          <p:cNvSpPr txBox="1"/>
          <p:nvPr/>
        </p:nvSpPr>
        <p:spPr>
          <a:xfrm>
            <a:off x="4665047" y="1513150"/>
            <a:ext cx="2667784" cy="923330"/>
          </a:xfrm>
          <a:prstGeom prst="rect">
            <a:avLst/>
          </a:prstGeom>
          <a:noFill/>
        </p:spPr>
        <p:txBody>
          <a:bodyPr wrap="square" rtlCol="0">
            <a:spAutoFit/>
          </a:bodyPr>
          <a:lstStyle/>
          <a:p>
            <a:r>
              <a:rPr lang="en-GB" sz="5400" dirty="0">
                <a:solidFill>
                  <a:srgbClr val="FFFF00"/>
                </a:solidFill>
                <a:highlight>
                  <a:srgbClr val="008000"/>
                </a:highlight>
                <a:latin typeface="Times New Roman" panose="02020603050405020304" pitchFamily="18" charset="0"/>
                <a:cs typeface="Times New Roman" panose="02020603050405020304" pitchFamily="18" charset="0"/>
              </a:rPr>
              <a:t>P</a:t>
            </a:r>
            <a:r>
              <a:rPr lang="en-GB" sz="5400" dirty="0">
                <a:highlight>
                  <a:srgbClr val="008000"/>
                </a:highlight>
                <a:latin typeface="Times New Roman" panose="02020603050405020304" pitchFamily="18" charset="0"/>
                <a:cs typeface="Times New Roman" panose="02020603050405020304" pitchFamily="18" charset="0"/>
              </a:rPr>
              <a:t>ictorial</a:t>
            </a:r>
          </a:p>
        </p:txBody>
      </p:sp>
      <p:sp>
        <p:nvSpPr>
          <p:cNvPr id="6" name="Arrow: Right 5">
            <a:extLst>
              <a:ext uri="{FF2B5EF4-FFF2-40B4-BE49-F238E27FC236}">
                <a16:creationId xmlns:a16="http://schemas.microsoft.com/office/drawing/2014/main" id="{695318F0-8735-45DA-9AD8-227A16FB7E69}"/>
              </a:ext>
            </a:extLst>
          </p:cNvPr>
          <p:cNvSpPr/>
          <p:nvPr/>
        </p:nvSpPr>
        <p:spPr>
          <a:xfrm>
            <a:off x="7250119" y="1808163"/>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8D6271C4-9861-4B63-8D01-ADC75B1808BE}"/>
              </a:ext>
            </a:extLst>
          </p:cNvPr>
          <p:cNvSpPr txBox="1"/>
          <p:nvPr/>
        </p:nvSpPr>
        <p:spPr>
          <a:xfrm>
            <a:off x="8389855" y="1513150"/>
            <a:ext cx="2592371" cy="923330"/>
          </a:xfrm>
          <a:prstGeom prst="rect">
            <a:avLst/>
          </a:prstGeom>
          <a:noFill/>
        </p:spPr>
        <p:txBody>
          <a:bodyPr wrap="square" rtlCol="0">
            <a:spAutoFit/>
          </a:bodyPr>
          <a:lstStyle/>
          <a:p>
            <a:r>
              <a:rPr lang="en-GB" sz="5400" dirty="0">
                <a:solidFill>
                  <a:srgbClr val="FFFF00"/>
                </a:solidFill>
                <a:highlight>
                  <a:srgbClr val="FF0000"/>
                </a:highlight>
                <a:latin typeface="Times New Roman" panose="02020603050405020304" pitchFamily="18" charset="0"/>
                <a:cs typeface="Times New Roman" panose="02020603050405020304" pitchFamily="18" charset="0"/>
              </a:rPr>
              <a:t>A</a:t>
            </a:r>
            <a:r>
              <a:rPr lang="en-GB" sz="5400" dirty="0">
                <a:highlight>
                  <a:srgbClr val="FF0000"/>
                </a:highlight>
                <a:latin typeface="Times New Roman" panose="02020603050405020304" pitchFamily="18" charset="0"/>
                <a:cs typeface="Times New Roman" panose="02020603050405020304" pitchFamily="18" charset="0"/>
              </a:rPr>
              <a:t>bstract</a:t>
            </a:r>
          </a:p>
        </p:txBody>
      </p:sp>
      <p:sp>
        <p:nvSpPr>
          <p:cNvPr id="8" name="TextBox 7">
            <a:extLst>
              <a:ext uri="{FF2B5EF4-FFF2-40B4-BE49-F238E27FC236}">
                <a16:creationId xmlns:a16="http://schemas.microsoft.com/office/drawing/2014/main" id="{6B8EFB5F-5725-4F5E-A7D3-2D45F9B04120}"/>
              </a:ext>
            </a:extLst>
          </p:cNvPr>
          <p:cNvSpPr txBox="1"/>
          <p:nvPr/>
        </p:nvSpPr>
        <p:spPr>
          <a:xfrm>
            <a:off x="423218" y="2466199"/>
            <a:ext cx="3601037" cy="1200329"/>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This approach is used to support mathematical thinking by using objects, measuring tools or other manipulative tools.</a:t>
            </a:r>
          </a:p>
        </p:txBody>
      </p:sp>
      <p:sp>
        <p:nvSpPr>
          <p:cNvPr id="9" name="TextBox 8">
            <a:extLst>
              <a:ext uri="{FF2B5EF4-FFF2-40B4-BE49-F238E27FC236}">
                <a16:creationId xmlns:a16="http://schemas.microsoft.com/office/drawing/2014/main" id="{E9D6E794-7BC9-4FEA-AEF5-B7A8FF6DCC88}"/>
              </a:ext>
            </a:extLst>
          </p:cNvPr>
          <p:cNvSpPr txBox="1"/>
          <p:nvPr/>
        </p:nvSpPr>
        <p:spPr>
          <a:xfrm>
            <a:off x="4676603" y="2466200"/>
            <a:ext cx="2883694" cy="1200329"/>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This approach includes, drawings, graphs or charts to explain the mathematical thinking.</a:t>
            </a:r>
          </a:p>
        </p:txBody>
      </p:sp>
      <p:sp>
        <p:nvSpPr>
          <p:cNvPr id="10" name="TextBox 9">
            <a:extLst>
              <a:ext uri="{FF2B5EF4-FFF2-40B4-BE49-F238E27FC236}">
                <a16:creationId xmlns:a16="http://schemas.microsoft.com/office/drawing/2014/main" id="{926C147B-633C-4DC1-8E55-87CA93C311AC}"/>
              </a:ext>
            </a:extLst>
          </p:cNvPr>
          <p:cNvSpPr txBox="1"/>
          <p:nvPr/>
        </p:nvSpPr>
        <p:spPr>
          <a:xfrm>
            <a:off x="8502069" y="2511400"/>
            <a:ext cx="2780907" cy="923330"/>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This approach symbolises numbers, letters and formal algorithms.</a:t>
            </a:r>
          </a:p>
        </p:txBody>
      </p:sp>
      <p:sp>
        <p:nvSpPr>
          <p:cNvPr id="11" name="TextBox 10">
            <a:extLst>
              <a:ext uri="{FF2B5EF4-FFF2-40B4-BE49-F238E27FC236}">
                <a16:creationId xmlns:a16="http://schemas.microsoft.com/office/drawing/2014/main" id="{F5D906A9-046C-4B91-9CCC-E3076ED0715D}"/>
              </a:ext>
            </a:extLst>
          </p:cNvPr>
          <p:cNvSpPr txBox="1"/>
          <p:nvPr/>
        </p:nvSpPr>
        <p:spPr>
          <a:xfrm>
            <a:off x="3763017" y="166799"/>
            <a:ext cx="4423075" cy="923330"/>
          </a:xfrm>
          <a:prstGeom prst="rect">
            <a:avLst/>
          </a:prstGeom>
          <a:noFill/>
        </p:spPr>
        <p:txBody>
          <a:bodyPr wrap="square" rtlCol="0">
            <a:spAutoFit/>
          </a:bodyPr>
          <a:lstStyle/>
          <a:p>
            <a:pPr algn="ctr"/>
            <a:r>
              <a:rPr lang="en-GB" sz="5400" u="sng" dirty="0"/>
              <a:t>What is CPA?</a:t>
            </a:r>
          </a:p>
        </p:txBody>
      </p:sp>
      <p:pic>
        <p:nvPicPr>
          <p:cNvPr id="5122" name="Picture 2" descr="English_with_me: BAKED APPLES WITH ICE CREAM RECIPE">
            <a:extLst>
              <a:ext uri="{FF2B5EF4-FFF2-40B4-BE49-F238E27FC236}">
                <a16:creationId xmlns:a16="http://schemas.microsoft.com/office/drawing/2014/main" id="{ABE1D096-E007-476D-BA1A-586D1AC4DF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4110" y="3733014"/>
            <a:ext cx="2447925" cy="2420528"/>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clip art 4 apples - Clip Art Library">
            <a:extLst>
              <a:ext uri="{FF2B5EF4-FFF2-40B4-BE49-F238E27FC236}">
                <a16:creationId xmlns:a16="http://schemas.microsoft.com/office/drawing/2014/main" id="{82B8DF37-D38A-4793-B38C-0A7FE73A9B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50593" y="3839934"/>
            <a:ext cx="2447925" cy="217170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685FD43-891B-4AA3-BC10-2CE440664E9B}"/>
              </a:ext>
            </a:extLst>
          </p:cNvPr>
          <p:cNvSpPr txBox="1"/>
          <p:nvPr/>
        </p:nvSpPr>
        <p:spPr>
          <a:xfrm>
            <a:off x="4798671" y="6011634"/>
            <a:ext cx="2447926" cy="215444"/>
          </a:xfrm>
          <a:prstGeom prst="rect">
            <a:avLst/>
          </a:prstGeom>
          <a:noFill/>
        </p:spPr>
        <p:txBody>
          <a:bodyPr wrap="square">
            <a:spAutoFit/>
          </a:bodyPr>
          <a:lstStyle/>
          <a:p>
            <a:r>
              <a:rPr lang="en-GB" sz="800" dirty="0">
                <a:latin typeface="Times New Roman" panose="02020603050405020304" pitchFamily="18" charset="0"/>
                <a:cs typeface="Times New Roman" panose="02020603050405020304" pitchFamily="18" charset="0"/>
              </a:rPr>
              <a:t>http://clipart-library.com/clipart/8i68r85iE.htm</a:t>
            </a:r>
          </a:p>
        </p:txBody>
      </p:sp>
      <p:sp>
        <p:nvSpPr>
          <p:cNvPr id="17" name="TextBox 16">
            <a:extLst>
              <a:ext uri="{FF2B5EF4-FFF2-40B4-BE49-F238E27FC236}">
                <a16:creationId xmlns:a16="http://schemas.microsoft.com/office/drawing/2014/main" id="{BDB0655F-8966-4763-BEFF-7F8E9F6509EC}"/>
              </a:ext>
            </a:extLst>
          </p:cNvPr>
          <p:cNvSpPr txBox="1"/>
          <p:nvPr/>
        </p:nvSpPr>
        <p:spPr>
          <a:xfrm>
            <a:off x="614109" y="6119356"/>
            <a:ext cx="2447925" cy="338554"/>
          </a:xfrm>
          <a:prstGeom prst="rect">
            <a:avLst/>
          </a:prstGeom>
          <a:noFill/>
        </p:spPr>
        <p:txBody>
          <a:bodyPr wrap="square">
            <a:spAutoFit/>
          </a:bodyPr>
          <a:lstStyle/>
          <a:p>
            <a:r>
              <a:rPr lang="en-GB" sz="800" dirty="0">
                <a:latin typeface="Times New Roman" panose="02020603050405020304" pitchFamily="18" charset="0"/>
                <a:cs typeface="Times New Roman" panose="02020603050405020304" pitchFamily="18" charset="0"/>
              </a:rPr>
              <a:t>http://keeplearningwithme.blogspot.com/2018/01/baked-apples-with-ice-cream-recipe.html</a:t>
            </a:r>
          </a:p>
        </p:txBody>
      </p:sp>
      <p:sp>
        <p:nvSpPr>
          <p:cNvPr id="14" name="TextBox 13">
            <a:extLst>
              <a:ext uri="{FF2B5EF4-FFF2-40B4-BE49-F238E27FC236}">
                <a16:creationId xmlns:a16="http://schemas.microsoft.com/office/drawing/2014/main" id="{9AE17412-A5BD-4734-AB2F-E6D59F5CF590}"/>
              </a:ext>
            </a:extLst>
          </p:cNvPr>
          <p:cNvSpPr txBox="1"/>
          <p:nvPr/>
        </p:nvSpPr>
        <p:spPr>
          <a:xfrm>
            <a:off x="8587820" y="3978112"/>
            <a:ext cx="2309566" cy="1015663"/>
          </a:xfrm>
          <a:prstGeom prst="rect">
            <a:avLst/>
          </a:prstGeom>
          <a:noFill/>
        </p:spPr>
        <p:txBody>
          <a:bodyPr wrap="square" rtlCol="0">
            <a:spAutoFit/>
          </a:bodyPr>
          <a:lstStyle/>
          <a:p>
            <a:r>
              <a:rPr lang="en-GB" sz="6000" dirty="0">
                <a:latin typeface="Times New Roman" panose="02020603050405020304" pitchFamily="18" charset="0"/>
                <a:cs typeface="Times New Roman" panose="02020603050405020304" pitchFamily="18" charset="0"/>
              </a:rPr>
              <a:t>2+2=4</a:t>
            </a:r>
          </a:p>
        </p:txBody>
      </p:sp>
      <p:pic>
        <p:nvPicPr>
          <p:cNvPr id="18" name="Picture 17" descr="A picture containing bubble chart&#10;&#10;Description automatically generated">
            <a:extLst>
              <a:ext uri="{FF2B5EF4-FFF2-40B4-BE49-F238E27FC236}">
                <a16:creationId xmlns:a16="http://schemas.microsoft.com/office/drawing/2014/main" id="{8D4CD6AA-7553-4C9B-B685-E86FFCE624A0}"/>
              </a:ext>
            </a:extLst>
          </p:cNvPr>
          <p:cNvPicPr>
            <a:picLocks noChangeAspect="1"/>
          </p:cNvPicPr>
          <p:nvPr/>
        </p:nvPicPr>
        <p:blipFill>
          <a:blip r:embed="rId5"/>
          <a:stretch>
            <a:fillRect/>
          </a:stretch>
        </p:blipFill>
        <p:spPr>
          <a:xfrm rot="19881933">
            <a:off x="1268138" y="383914"/>
            <a:ext cx="1295862" cy="923331"/>
          </a:xfrm>
          <a:prstGeom prst="rect">
            <a:avLst/>
          </a:prstGeom>
        </p:spPr>
      </p:pic>
      <p:pic>
        <p:nvPicPr>
          <p:cNvPr id="21" name="Picture 20" descr="A picture containing bubble chart&#10;&#10;Description automatically generated">
            <a:extLst>
              <a:ext uri="{FF2B5EF4-FFF2-40B4-BE49-F238E27FC236}">
                <a16:creationId xmlns:a16="http://schemas.microsoft.com/office/drawing/2014/main" id="{5FE41C17-F3BE-474A-B9C7-81DACFA6DA79}"/>
              </a:ext>
            </a:extLst>
          </p:cNvPr>
          <p:cNvPicPr>
            <a:picLocks noChangeAspect="1"/>
          </p:cNvPicPr>
          <p:nvPr/>
        </p:nvPicPr>
        <p:blipFill>
          <a:blip r:embed="rId5"/>
          <a:stretch>
            <a:fillRect/>
          </a:stretch>
        </p:blipFill>
        <p:spPr>
          <a:xfrm rot="1677824">
            <a:off x="9810358" y="335782"/>
            <a:ext cx="1295862" cy="923331"/>
          </a:xfrm>
          <a:prstGeom prst="rect">
            <a:avLst/>
          </a:prstGeom>
        </p:spPr>
      </p:pic>
      <p:pic>
        <p:nvPicPr>
          <p:cNvPr id="22" name="Picture 21" descr="A picture containing bubble chart&#10;&#10;Description automatically generated">
            <a:extLst>
              <a:ext uri="{FF2B5EF4-FFF2-40B4-BE49-F238E27FC236}">
                <a16:creationId xmlns:a16="http://schemas.microsoft.com/office/drawing/2014/main" id="{33349F47-55E5-49CB-BDE0-C5FA51E3B46E}"/>
              </a:ext>
            </a:extLst>
          </p:cNvPr>
          <p:cNvPicPr>
            <a:picLocks noChangeAspect="1"/>
          </p:cNvPicPr>
          <p:nvPr/>
        </p:nvPicPr>
        <p:blipFill>
          <a:blip r:embed="rId5"/>
          <a:stretch>
            <a:fillRect/>
          </a:stretch>
        </p:blipFill>
        <p:spPr>
          <a:xfrm rot="19625814">
            <a:off x="9928204" y="4975602"/>
            <a:ext cx="2001151" cy="1274266"/>
          </a:xfrm>
          <a:prstGeom prst="rect">
            <a:avLst/>
          </a:prstGeom>
        </p:spPr>
      </p:pic>
      <p:sp>
        <p:nvSpPr>
          <p:cNvPr id="13" name="Date Placeholder 12">
            <a:extLst>
              <a:ext uri="{FF2B5EF4-FFF2-40B4-BE49-F238E27FC236}">
                <a16:creationId xmlns:a16="http://schemas.microsoft.com/office/drawing/2014/main" id="{086A84BA-1524-471B-88FC-355206B2313C}"/>
              </a:ext>
            </a:extLst>
          </p:cNvPr>
          <p:cNvSpPr>
            <a:spLocks noGrp="1"/>
          </p:cNvSpPr>
          <p:nvPr>
            <p:ph type="dt" sz="half" idx="10"/>
          </p:nvPr>
        </p:nvSpPr>
        <p:spPr/>
        <p:txBody>
          <a:bodyPr/>
          <a:lstStyle/>
          <a:p>
            <a:fld id="{44093561-64B7-407F-905D-AFA1869E5681}" type="datetime1">
              <a:rPr lang="en-US" smtClean="0"/>
              <a:t>1/19/2021</a:t>
            </a:fld>
            <a:endParaRPr lang="en-US" dirty="0"/>
          </a:p>
        </p:txBody>
      </p:sp>
      <p:sp>
        <p:nvSpPr>
          <p:cNvPr id="16" name="Footer Placeholder 15">
            <a:extLst>
              <a:ext uri="{FF2B5EF4-FFF2-40B4-BE49-F238E27FC236}">
                <a16:creationId xmlns:a16="http://schemas.microsoft.com/office/drawing/2014/main" id="{CB27D7BE-E22A-4EAA-8AF0-A6F87C0ECACA}"/>
              </a:ext>
            </a:extLst>
          </p:cNvPr>
          <p:cNvSpPr>
            <a:spLocks noGrp="1"/>
          </p:cNvSpPr>
          <p:nvPr>
            <p:ph type="ftr" sz="quarter" idx="11"/>
          </p:nvPr>
        </p:nvSpPr>
        <p:spPr>
          <a:xfrm>
            <a:off x="6202837" y="6448715"/>
            <a:ext cx="216817" cy="365125"/>
          </a:xfrm>
        </p:spPr>
        <p:txBody>
          <a:bodyPr/>
          <a:lstStyle/>
          <a:p>
            <a:r>
              <a:rPr lang="en-US" dirty="0"/>
              <a:t>5</a:t>
            </a:r>
          </a:p>
        </p:txBody>
      </p:sp>
    </p:spTree>
    <p:extLst>
      <p:ext uri="{BB962C8B-B14F-4D97-AF65-F5344CB8AC3E}">
        <p14:creationId xmlns:p14="http://schemas.microsoft.com/office/powerpoint/2010/main" val="8534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0533B7-14F4-4683-96F5-57A2E719C3C2}"/>
              </a:ext>
            </a:extLst>
          </p:cNvPr>
          <p:cNvSpPr txBox="1"/>
          <p:nvPr/>
        </p:nvSpPr>
        <p:spPr>
          <a:xfrm>
            <a:off x="65103" y="106532"/>
            <a:ext cx="12126897" cy="1446550"/>
          </a:xfrm>
          <a:prstGeom prst="rect">
            <a:avLst/>
          </a:prstGeom>
          <a:noFill/>
        </p:spPr>
        <p:txBody>
          <a:bodyPr wrap="square" rtlCol="0">
            <a:spAutoFit/>
          </a:bodyPr>
          <a:lstStyle/>
          <a:p>
            <a:r>
              <a:rPr lang="en-GB" sz="4400" b="1" u="sng" dirty="0">
                <a:latin typeface="Times New Roman" panose="02020603050405020304" pitchFamily="18" charset="0"/>
                <a:cs typeface="Times New Roman" panose="02020603050405020304" pitchFamily="18" charset="0"/>
              </a:rPr>
              <a:t>Overview of an individual in a setting using </a:t>
            </a:r>
            <a:r>
              <a:rPr lang="en-GB" sz="4400" b="1" u="sng" dirty="0" err="1">
                <a:latin typeface="Times New Roman" panose="02020603050405020304" pitchFamily="18" charset="0"/>
                <a:cs typeface="Times New Roman" panose="02020603050405020304" pitchFamily="18" charset="0"/>
              </a:rPr>
              <a:t>numicon</a:t>
            </a:r>
            <a:r>
              <a:rPr lang="en-GB" sz="4400" b="1" u="sng" dirty="0">
                <a:latin typeface="Times New Roman" panose="02020603050405020304" pitchFamily="18" charset="0"/>
                <a:cs typeface="Times New Roman" panose="02020603050405020304" pitchFamily="18" charset="0"/>
              </a:rPr>
              <a:t>:</a:t>
            </a:r>
          </a:p>
        </p:txBody>
      </p:sp>
      <p:sp>
        <p:nvSpPr>
          <p:cNvPr id="4" name="TextBox 3">
            <a:extLst>
              <a:ext uri="{FF2B5EF4-FFF2-40B4-BE49-F238E27FC236}">
                <a16:creationId xmlns:a16="http://schemas.microsoft.com/office/drawing/2014/main" id="{DB082792-6FA9-45F7-965B-1713F34F8409}"/>
              </a:ext>
            </a:extLst>
          </p:cNvPr>
          <p:cNvSpPr txBox="1"/>
          <p:nvPr/>
        </p:nvSpPr>
        <p:spPr>
          <a:xfrm>
            <a:off x="439813" y="1996142"/>
            <a:ext cx="10922000" cy="4031873"/>
          </a:xfrm>
          <a:prstGeom prst="rect">
            <a:avLst/>
          </a:prstGeom>
          <a:noFill/>
        </p:spPr>
        <p:txBody>
          <a:bodyPr wrap="square" rtlCol="0">
            <a:spAutoFit/>
          </a:bodyPr>
          <a:lstStyle/>
          <a:p>
            <a:pPr marL="342900" indent="-34290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 Social and cultural barriers – Peer Pressure, interaction with peers.</a:t>
            </a:r>
          </a:p>
          <a:p>
            <a:pPr marL="342900" indent="-34290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 Practical and personal barriers -  learning difficulty dyscalculia problems,(retaining, direction and sequencing).</a:t>
            </a:r>
          </a:p>
          <a:p>
            <a:pPr marL="342900" indent="-34290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 Emotional barriers – Low self esteem, no confidence and self sabotage.</a:t>
            </a:r>
          </a:p>
          <a:p>
            <a:pPr marL="342900" indent="-34290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 Age 7 boy.</a:t>
            </a:r>
          </a:p>
          <a:p>
            <a:pPr marL="342900" indent="-342900">
              <a:buFont typeface="Arial" panose="020B0604020202020204" pitchFamily="34" charset="0"/>
              <a:buChar char="•"/>
            </a:pPr>
            <a:r>
              <a:rPr lang="en-GB" sz="3200" dirty="0">
                <a:latin typeface="Times New Roman" panose="02020603050405020304" pitchFamily="18" charset="0"/>
                <a:cs typeface="Times New Roman" panose="02020603050405020304" pitchFamily="18" charset="0"/>
              </a:rPr>
              <a:t> In Year 3 still doing Year 1 work. </a:t>
            </a:r>
          </a:p>
        </p:txBody>
      </p:sp>
      <p:sp>
        <p:nvSpPr>
          <p:cNvPr id="5" name="Date Placeholder 4">
            <a:extLst>
              <a:ext uri="{FF2B5EF4-FFF2-40B4-BE49-F238E27FC236}">
                <a16:creationId xmlns:a16="http://schemas.microsoft.com/office/drawing/2014/main" id="{B6BA56A4-F0B6-4729-9394-E6F9DC50D67E}"/>
              </a:ext>
            </a:extLst>
          </p:cNvPr>
          <p:cNvSpPr>
            <a:spLocks noGrp="1"/>
          </p:cNvSpPr>
          <p:nvPr>
            <p:ph type="dt" sz="half" idx="10"/>
          </p:nvPr>
        </p:nvSpPr>
        <p:spPr/>
        <p:txBody>
          <a:bodyPr/>
          <a:lstStyle/>
          <a:p>
            <a:fld id="{54C668A3-AB2C-4720-AF47-6BC9702AF408}" type="datetime1">
              <a:rPr lang="en-US" smtClean="0"/>
              <a:t>1/19/2021</a:t>
            </a:fld>
            <a:endParaRPr lang="en-US" dirty="0"/>
          </a:p>
        </p:txBody>
      </p:sp>
      <p:sp>
        <p:nvSpPr>
          <p:cNvPr id="6" name="Footer Placeholder 5">
            <a:extLst>
              <a:ext uri="{FF2B5EF4-FFF2-40B4-BE49-F238E27FC236}">
                <a16:creationId xmlns:a16="http://schemas.microsoft.com/office/drawing/2014/main" id="{9670076A-45E4-4545-BAC3-E23D9923022D}"/>
              </a:ext>
            </a:extLst>
          </p:cNvPr>
          <p:cNvSpPr>
            <a:spLocks noGrp="1"/>
          </p:cNvSpPr>
          <p:nvPr>
            <p:ph type="ftr" sz="quarter" idx="11"/>
          </p:nvPr>
        </p:nvSpPr>
        <p:spPr>
          <a:xfrm>
            <a:off x="5851862" y="6386343"/>
            <a:ext cx="488276" cy="365125"/>
          </a:xfrm>
        </p:spPr>
        <p:txBody>
          <a:bodyPr/>
          <a:lstStyle/>
          <a:p>
            <a:r>
              <a:rPr lang="en-US" dirty="0"/>
              <a:t>6</a:t>
            </a:r>
          </a:p>
        </p:txBody>
      </p:sp>
    </p:spTree>
    <p:extLst>
      <p:ext uri="{BB962C8B-B14F-4D97-AF65-F5344CB8AC3E}">
        <p14:creationId xmlns:p14="http://schemas.microsoft.com/office/powerpoint/2010/main" val="2891022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59C099-A1AD-44A7-8B62-42BA718EE36A}"/>
              </a:ext>
            </a:extLst>
          </p:cNvPr>
          <p:cNvSpPr txBox="1"/>
          <p:nvPr/>
        </p:nvSpPr>
        <p:spPr>
          <a:xfrm>
            <a:off x="4247177" y="0"/>
            <a:ext cx="2651463" cy="769441"/>
          </a:xfrm>
          <a:prstGeom prst="rect">
            <a:avLst/>
          </a:prstGeom>
          <a:noFill/>
        </p:spPr>
        <p:txBody>
          <a:bodyPr wrap="square" rtlCol="0">
            <a:spAutoFit/>
          </a:bodyPr>
          <a:lstStyle/>
          <a:p>
            <a:r>
              <a:rPr lang="en-GB" sz="4400" b="1" u="sng" dirty="0">
                <a:latin typeface="Times New Roman" panose="02020603050405020304" pitchFamily="18" charset="0"/>
                <a:cs typeface="Times New Roman" panose="02020603050405020304" pitchFamily="18" charset="0"/>
              </a:rPr>
              <a:t>Assessing: </a:t>
            </a:r>
          </a:p>
        </p:txBody>
      </p:sp>
      <p:sp>
        <p:nvSpPr>
          <p:cNvPr id="4" name="TextBox 3">
            <a:extLst>
              <a:ext uri="{FF2B5EF4-FFF2-40B4-BE49-F238E27FC236}">
                <a16:creationId xmlns:a16="http://schemas.microsoft.com/office/drawing/2014/main" id="{607349FE-5F15-47F3-BABB-362B9714872A}"/>
              </a:ext>
            </a:extLst>
          </p:cNvPr>
          <p:cNvSpPr txBox="1"/>
          <p:nvPr/>
        </p:nvSpPr>
        <p:spPr>
          <a:xfrm>
            <a:off x="233680" y="1107440"/>
            <a:ext cx="11541760" cy="2893100"/>
          </a:xfrm>
          <a:prstGeom prst="rect">
            <a:avLst/>
          </a:prstGeom>
          <a:noFill/>
        </p:spPr>
        <p:txBody>
          <a:bodyPr wrap="square" rtlCol="0">
            <a:spAutoFit/>
          </a:bodyPr>
          <a:lstStyle/>
          <a:p>
            <a:pPr marL="34290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Making judgements on children’s mathematical communication both receptive and expressive.</a:t>
            </a:r>
          </a:p>
          <a:p>
            <a:pPr marL="34290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To know what key developments to look for.</a:t>
            </a:r>
          </a:p>
          <a:p>
            <a:pPr marL="34290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Specific challenges for assessing provided in Explore Progress Book</a:t>
            </a:r>
          </a:p>
          <a:p>
            <a:pPr marL="34290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Why assessing is important?</a:t>
            </a:r>
          </a:p>
          <a:p>
            <a:pPr marL="342900" indent="-34290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B302665C-B51D-47DB-9940-7EACE4417E5A}"/>
              </a:ext>
            </a:extLst>
          </p:cNvPr>
          <p:cNvSpPr txBox="1"/>
          <p:nvPr/>
        </p:nvSpPr>
        <p:spPr>
          <a:xfrm>
            <a:off x="4084320" y="3238540"/>
            <a:ext cx="3180080" cy="762000"/>
          </a:xfrm>
          <a:prstGeom prst="rect">
            <a:avLst/>
          </a:prstGeom>
          <a:noFill/>
        </p:spPr>
        <p:txBody>
          <a:bodyPr wrap="square" rtlCol="0">
            <a:spAutoFit/>
          </a:bodyPr>
          <a:lstStyle/>
          <a:p>
            <a:r>
              <a:rPr lang="en-GB" sz="4400" b="1" u="sng" dirty="0">
                <a:latin typeface="Times New Roman" panose="02020603050405020304" pitchFamily="18" charset="0"/>
                <a:cs typeface="Times New Roman" panose="02020603050405020304" pitchFamily="18" charset="0"/>
              </a:rPr>
              <a:t>Monitoring: </a:t>
            </a:r>
          </a:p>
        </p:txBody>
      </p:sp>
      <p:sp>
        <p:nvSpPr>
          <p:cNvPr id="6" name="TextBox 5">
            <a:extLst>
              <a:ext uri="{FF2B5EF4-FFF2-40B4-BE49-F238E27FC236}">
                <a16:creationId xmlns:a16="http://schemas.microsoft.com/office/drawing/2014/main" id="{52593586-DAB2-44E4-B2BC-355346DF316D}"/>
              </a:ext>
            </a:extLst>
          </p:cNvPr>
          <p:cNvSpPr txBox="1"/>
          <p:nvPr/>
        </p:nvSpPr>
        <p:spPr>
          <a:xfrm>
            <a:off x="132080" y="4236720"/>
            <a:ext cx="8615680" cy="1815882"/>
          </a:xfrm>
          <a:prstGeom prst="rect">
            <a:avLst/>
          </a:prstGeom>
          <a:noFill/>
        </p:spPr>
        <p:txBody>
          <a:bodyPr wrap="square" rtlCol="0">
            <a:spAutoFit/>
          </a:bodyPr>
          <a:lstStyle/>
          <a:p>
            <a:pPr marL="34290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  The learners understanding. </a:t>
            </a:r>
          </a:p>
          <a:p>
            <a:pPr marL="34290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   An understanding of how learning occurs.</a:t>
            </a:r>
          </a:p>
          <a:p>
            <a:pPr marL="34290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   What skills and knowledge children need to progress.</a:t>
            </a:r>
          </a:p>
          <a:p>
            <a:pPr marL="342900" indent="-3429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   Misunderstandings that could delay learning.</a:t>
            </a:r>
          </a:p>
        </p:txBody>
      </p:sp>
      <p:pic>
        <p:nvPicPr>
          <p:cNvPr id="5122" name="Picture 2" descr="5 Ways To Present Data To People Who Are Scared of Numbers">
            <a:extLst>
              <a:ext uri="{FF2B5EF4-FFF2-40B4-BE49-F238E27FC236}">
                <a16:creationId xmlns:a16="http://schemas.microsoft.com/office/drawing/2014/main" id="{21053644-842A-40F8-A5C2-7966B62C53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6673" y="3129002"/>
            <a:ext cx="3351648" cy="2498800"/>
          </a:xfrm>
          <a:prstGeom prst="rect">
            <a:avLst/>
          </a:prstGeom>
          <a:noFill/>
          <a:extLst>
            <a:ext uri="{909E8E84-426E-40DD-AFC4-6F175D3DCCD1}">
              <a14:hiddenFill xmlns:a14="http://schemas.microsoft.com/office/drawing/2010/main">
                <a:solidFill>
                  <a:srgbClr val="FFFFFF"/>
                </a:solidFill>
              </a14:hiddenFill>
            </a:ext>
          </a:extLst>
        </p:spPr>
      </p:pic>
      <p:sp>
        <p:nvSpPr>
          <p:cNvPr id="7" name="Date Placeholder 6">
            <a:extLst>
              <a:ext uri="{FF2B5EF4-FFF2-40B4-BE49-F238E27FC236}">
                <a16:creationId xmlns:a16="http://schemas.microsoft.com/office/drawing/2014/main" id="{31D4D1A6-8095-4908-B198-4C8570977205}"/>
              </a:ext>
            </a:extLst>
          </p:cNvPr>
          <p:cNvSpPr>
            <a:spLocks noGrp="1"/>
          </p:cNvSpPr>
          <p:nvPr>
            <p:ph type="dt" sz="half" idx="10"/>
          </p:nvPr>
        </p:nvSpPr>
        <p:spPr/>
        <p:txBody>
          <a:bodyPr/>
          <a:lstStyle/>
          <a:p>
            <a:fld id="{A6A7B714-9B73-430C-9613-E4ACF1056338}" type="datetime1">
              <a:rPr lang="en-US" smtClean="0"/>
              <a:t>1/19/2021</a:t>
            </a:fld>
            <a:endParaRPr lang="en-US" dirty="0"/>
          </a:p>
        </p:txBody>
      </p:sp>
      <p:sp>
        <p:nvSpPr>
          <p:cNvPr id="8" name="Footer Placeholder 7">
            <a:extLst>
              <a:ext uri="{FF2B5EF4-FFF2-40B4-BE49-F238E27FC236}">
                <a16:creationId xmlns:a16="http://schemas.microsoft.com/office/drawing/2014/main" id="{07FC999F-1F89-493E-BB4F-2904E77B11A7}"/>
              </a:ext>
            </a:extLst>
          </p:cNvPr>
          <p:cNvSpPr>
            <a:spLocks noGrp="1"/>
          </p:cNvSpPr>
          <p:nvPr>
            <p:ph type="ftr" sz="quarter" idx="11"/>
          </p:nvPr>
        </p:nvSpPr>
        <p:spPr>
          <a:xfrm>
            <a:off x="5674360" y="6467376"/>
            <a:ext cx="177329" cy="365125"/>
          </a:xfrm>
        </p:spPr>
        <p:txBody>
          <a:bodyPr/>
          <a:lstStyle/>
          <a:p>
            <a:r>
              <a:rPr lang="en-US" dirty="0"/>
              <a:t>7</a:t>
            </a:r>
          </a:p>
        </p:txBody>
      </p:sp>
    </p:spTree>
    <p:extLst>
      <p:ext uri="{BB962C8B-B14F-4D97-AF65-F5344CB8AC3E}">
        <p14:creationId xmlns:p14="http://schemas.microsoft.com/office/powerpoint/2010/main" val="2092599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9ED0EA-5AF2-432A-A699-E748A5872823}"/>
              </a:ext>
            </a:extLst>
          </p:cNvPr>
          <p:cNvSpPr txBox="1"/>
          <p:nvPr/>
        </p:nvSpPr>
        <p:spPr>
          <a:xfrm>
            <a:off x="3355943" y="179110"/>
            <a:ext cx="4275964" cy="369332"/>
          </a:xfrm>
          <a:prstGeom prst="rect">
            <a:avLst/>
          </a:prstGeom>
          <a:noFill/>
        </p:spPr>
        <p:txBody>
          <a:bodyPr wrap="square" rtlCol="0">
            <a:spAutoFit/>
          </a:bodyPr>
          <a:lstStyle/>
          <a:p>
            <a:r>
              <a:rPr lang="en-GB"/>
              <a:t> </a:t>
            </a:r>
            <a:endParaRPr lang="en-GB" dirty="0"/>
          </a:p>
        </p:txBody>
      </p:sp>
      <p:sp>
        <p:nvSpPr>
          <p:cNvPr id="3" name="TextBox 2">
            <a:extLst>
              <a:ext uri="{FF2B5EF4-FFF2-40B4-BE49-F238E27FC236}">
                <a16:creationId xmlns:a16="http://schemas.microsoft.com/office/drawing/2014/main" id="{796F8FFB-DDA9-472E-A5FD-3AD58E60460F}"/>
              </a:ext>
            </a:extLst>
          </p:cNvPr>
          <p:cNvSpPr txBox="1"/>
          <p:nvPr/>
        </p:nvSpPr>
        <p:spPr>
          <a:xfrm>
            <a:off x="1902278" y="0"/>
            <a:ext cx="8556172" cy="767443"/>
          </a:xfrm>
          <a:prstGeom prst="rect">
            <a:avLst/>
          </a:prstGeom>
          <a:noFill/>
        </p:spPr>
        <p:txBody>
          <a:bodyPr wrap="square" rtlCol="0">
            <a:spAutoFit/>
          </a:bodyPr>
          <a:lstStyle/>
          <a:p>
            <a:r>
              <a:rPr lang="en-GB" sz="4400" u="sng" dirty="0">
                <a:latin typeface="Times New Roman" panose="02020603050405020304" pitchFamily="18" charset="0"/>
                <a:cs typeface="Times New Roman" panose="02020603050405020304" pitchFamily="18" charset="0"/>
              </a:rPr>
              <a:t>Links with Policies and Frameworks:</a:t>
            </a:r>
          </a:p>
        </p:txBody>
      </p:sp>
      <p:sp>
        <p:nvSpPr>
          <p:cNvPr id="4" name="TextBox 3">
            <a:extLst>
              <a:ext uri="{FF2B5EF4-FFF2-40B4-BE49-F238E27FC236}">
                <a16:creationId xmlns:a16="http://schemas.microsoft.com/office/drawing/2014/main" id="{939618F6-D9C4-4C9D-8BCE-782C1FCD7413}"/>
              </a:ext>
            </a:extLst>
          </p:cNvPr>
          <p:cNvSpPr txBox="1"/>
          <p:nvPr/>
        </p:nvSpPr>
        <p:spPr>
          <a:xfrm>
            <a:off x="527900" y="1442301"/>
            <a:ext cx="10086681" cy="3170099"/>
          </a:xfrm>
          <a:prstGeom prst="rect">
            <a:avLst/>
          </a:prstGeom>
          <a:noFill/>
        </p:spPr>
        <p:txBody>
          <a:bodyPr wrap="square" rtlCol="0">
            <a:spAutoFit/>
          </a:bodyPr>
          <a:lstStyle/>
          <a:p>
            <a:pPr marL="285750" indent="-285750">
              <a:buFont typeface="Arial" panose="020B0604020202020204" pitchFamily="34" charset="0"/>
              <a:buChar char="•"/>
            </a:pPr>
            <a:r>
              <a:rPr lang="en-GB" sz="4000" dirty="0">
                <a:latin typeface="Times New Roman" panose="02020603050405020304" pitchFamily="18" charset="0"/>
                <a:cs typeface="Times New Roman" panose="02020603050405020304" pitchFamily="18" charset="0"/>
              </a:rPr>
              <a:t>Welsh National Curriculum.</a:t>
            </a:r>
          </a:p>
          <a:p>
            <a:pPr marL="285750" indent="-285750">
              <a:buFont typeface="Arial" panose="020B0604020202020204" pitchFamily="34" charset="0"/>
              <a:buChar char="•"/>
            </a:pPr>
            <a:r>
              <a:rPr lang="en-GB" sz="4000" dirty="0">
                <a:latin typeface="Times New Roman" panose="02020603050405020304" pitchFamily="18" charset="0"/>
                <a:cs typeface="Times New Roman" panose="02020603050405020304" pitchFamily="18" charset="0"/>
              </a:rPr>
              <a:t>LNF Framework.</a:t>
            </a:r>
          </a:p>
          <a:p>
            <a:pPr marL="285750" indent="-285750">
              <a:buFont typeface="Arial" panose="020B0604020202020204" pitchFamily="34" charset="0"/>
              <a:buChar char="•"/>
            </a:pPr>
            <a:r>
              <a:rPr lang="en-GB" sz="4000" dirty="0">
                <a:latin typeface="Times New Roman" panose="02020603050405020304" pitchFamily="18" charset="0"/>
                <a:cs typeface="Times New Roman" panose="02020603050405020304" pitchFamily="18" charset="0"/>
              </a:rPr>
              <a:t>The Numeracy Framework.</a:t>
            </a:r>
          </a:p>
          <a:p>
            <a:pPr marL="285750" indent="-285750">
              <a:buFont typeface="Arial" panose="020B0604020202020204" pitchFamily="34" charset="0"/>
              <a:buChar char="•"/>
            </a:pPr>
            <a:r>
              <a:rPr lang="en-GB" sz="4000" dirty="0">
                <a:latin typeface="Times New Roman" panose="02020603050405020304" pitchFamily="18" charset="0"/>
                <a:cs typeface="Times New Roman" panose="02020603050405020304" pitchFamily="18" charset="0"/>
              </a:rPr>
              <a:t>School A Maths Policy.</a:t>
            </a:r>
          </a:p>
          <a:p>
            <a:pPr marL="285750" indent="-285750">
              <a:buFont typeface="Arial" panose="020B0604020202020204" pitchFamily="34" charset="0"/>
              <a:buChar char="•"/>
            </a:pPr>
            <a:r>
              <a:rPr lang="en-GB" sz="4000" dirty="0">
                <a:latin typeface="Times New Roman" panose="02020603050405020304" pitchFamily="18" charset="0"/>
                <a:cs typeface="Times New Roman" panose="02020603050405020304" pitchFamily="18" charset="0"/>
              </a:rPr>
              <a:t>Successful Futures 2015 The New Curriculum.</a:t>
            </a:r>
          </a:p>
        </p:txBody>
      </p:sp>
      <p:pic>
        <p:nvPicPr>
          <p:cNvPr id="1026" name="Picture 2" descr="Welsh Flag For Sale | Outdoor Quality | MrFlag">
            <a:extLst>
              <a:ext uri="{FF2B5EF4-FFF2-40B4-BE49-F238E27FC236}">
                <a16:creationId xmlns:a16="http://schemas.microsoft.com/office/drawing/2014/main" id="{A5187567-7856-45D5-B174-B0C967DD07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7253" y="836089"/>
            <a:ext cx="4762500" cy="28479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CE8D683-EAE9-46AE-BF9A-BECA667F8E0A}"/>
              </a:ext>
            </a:extLst>
          </p:cNvPr>
          <p:cNvSpPr txBox="1"/>
          <p:nvPr/>
        </p:nvSpPr>
        <p:spPr>
          <a:xfrm>
            <a:off x="7127254" y="3817856"/>
            <a:ext cx="2342880" cy="369332"/>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116CCA48-DD42-49E5-A7C9-FC1B84147AC1}"/>
              </a:ext>
            </a:extLst>
          </p:cNvPr>
          <p:cNvSpPr txBox="1"/>
          <p:nvPr/>
        </p:nvSpPr>
        <p:spPr>
          <a:xfrm>
            <a:off x="1902278" y="5524108"/>
            <a:ext cx="6849482" cy="369332"/>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4D8F3325-F4BA-4ADE-BB0E-3AAA1B383D1F}"/>
              </a:ext>
            </a:extLst>
          </p:cNvPr>
          <p:cNvSpPr txBox="1"/>
          <p:nvPr/>
        </p:nvSpPr>
        <p:spPr>
          <a:xfrm>
            <a:off x="7594017" y="3676325"/>
            <a:ext cx="3752233" cy="216932"/>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https://www.mrflag.com/wp-content/uploads/2018/11/mrflag_Wales2020_152_91.jpg</a:t>
            </a:r>
          </a:p>
        </p:txBody>
      </p:sp>
      <p:sp>
        <p:nvSpPr>
          <p:cNvPr id="9" name="TextBox 8">
            <a:extLst>
              <a:ext uri="{FF2B5EF4-FFF2-40B4-BE49-F238E27FC236}">
                <a16:creationId xmlns:a16="http://schemas.microsoft.com/office/drawing/2014/main" id="{944C1AE6-B9A7-4C15-B2C4-D8B5FFB60E8A}"/>
              </a:ext>
            </a:extLst>
          </p:cNvPr>
          <p:cNvSpPr txBox="1"/>
          <p:nvPr/>
        </p:nvSpPr>
        <p:spPr>
          <a:xfrm>
            <a:off x="1902278" y="5586592"/>
            <a:ext cx="6849482" cy="369332"/>
          </a:xfrm>
          <a:prstGeom prst="rect">
            <a:avLst/>
          </a:prstGeom>
          <a:noFill/>
        </p:spPr>
        <p:txBody>
          <a:bodyPr wrap="square" rtlCol="0">
            <a:spAutoFit/>
          </a:bodyPr>
          <a:lstStyle/>
          <a:p>
            <a:endParaRPr lang="en-GB" dirty="0"/>
          </a:p>
        </p:txBody>
      </p:sp>
      <p:pic>
        <p:nvPicPr>
          <p:cNvPr id="2050" name="Picture 2" descr="Successful Futures">
            <a:extLst>
              <a:ext uri="{FF2B5EF4-FFF2-40B4-BE49-F238E27FC236}">
                <a16:creationId xmlns:a16="http://schemas.microsoft.com/office/drawing/2014/main" id="{2AC73A93-FDFB-47E8-BDC3-87A6EF51F6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4692" y="4922961"/>
            <a:ext cx="2905125" cy="1571625"/>
          </a:xfrm>
          <a:prstGeom prst="rect">
            <a:avLst/>
          </a:prstGeom>
          <a:noFill/>
          <a:extLst>
            <a:ext uri="{909E8E84-426E-40DD-AFC4-6F175D3DCCD1}">
              <a14:hiddenFill xmlns:a14="http://schemas.microsoft.com/office/drawing/2010/main">
                <a:solidFill>
                  <a:srgbClr val="FFFFFF"/>
                </a:solidFill>
              </a14:hiddenFill>
            </a:ext>
          </a:extLst>
        </p:spPr>
      </p:pic>
      <p:sp>
        <p:nvSpPr>
          <p:cNvPr id="10" name="Date Placeholder 9">
            <a:extLst>
              <a:ext uri="{FF2B5EF4-FFF2-40B4-BE49-F238E27FC236}">
                <a16:creationId xmlns:a16="http://schemas.microsoft.com/office/drawing/2014/main" id="{133D1E6D-A89A-4FE9-AB49-2C2C05B9CC71}"/>
              </a:ext>
            </a:extLst>
          </p:cNvPr>
          <p:cNvSpPr>
            <a:spLocks noGrp="1"/>
          </p:cNvSpPr>
          <p:nvPr>
            <p:ph type="dt" sz="half" idx="10"/>
          </p:nvPr>
        </p:nvSpPr>
        <p:spPr/>
        <p:txBody>
          <a:bodyPr/>
          <a:lstStyle/>
          <a:p>
            <a:fld id="{8B0EA99D-F9E6-4380-8CCB-98B9B4745070}" type="datetime1">
              <a:rPr lang="en-US" smtClean="0"/>
              <a:t>1/19/2021</a:t>
            </a:fld>
            <a:endParaRPr lang="en-US" dirty="0"/>
          </a:p>
        </p:txBody>
      </p:sp>
      <p:sp>
        <p:nvSpPr>
          <p:cNvPr id="11" name="Footer Placeholder 10">
            <a:extLst>
              <a:ext uri="{FF2B5EF4-FFF2-40B4-BE49-F238E27FC236}">
                <a16:creationId xmlns:a16="http://schemas.microsoft.com/office/drawing/2014/main" id="{5462A089-DDEF-46B4-9FAF-CA45C66ECC91}"/>
              </a:ext>
            </a:extLst>
          </p:cNvPr>
          <p:cNvSpPr>
            <a:spLocks noGrp="1"/>
          </p:cNvSpPr>
          <p:nvPr>
            <p:ph type="ftr" sz="quarter" idx="11"/>
          </p:nvPr>
        </p:nvSpPr>
        <p:spPr>
          <a:xfrm>
            <a:off x="5846635" y="6410699"/>
            <a:ext cx="249366" cy="365125"/>
          </a:xfrm>
        </p:spPr>
        <p:txBody>
          <a:bodyPr/>
          <a:lstStyle/>
          <a:p>
            <a:r>
              <a:rPr lang="en-US" dirty="0"/>
              <a:t>8</a:t>
            </a:r>
          </a:p>
        </p:txBody>
      </p:sp>
    </p:spTree>
    <p:extLst>
      <p:ext uri="{BB962C8B-B14F-4D97-AF65-F5344CB8AC3E}">
        <p14:creationId xmlns:p14="http://schemas.microsoft.com/office/powerpoint/2010/main" val="2192584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9E91BA-0341-46FB-8713-8FE992289D58}"/>
              </a:ext>
            </a:extLst>
          </p:cNvPr>
          <p:cNvSpPr txBox="1"/>
          <p:nvPr/>
        </p:nvSpPr>
        <p:spPr>
          <a:xfrm>
            <a:off x="3525625" y="0"/>
            <a:ext cx="3789575" cy="923330"/>
          </a:xfrm>
          <a:prstGeom prst="rect">
            <a:avLst/>
          </a:prstGeom>
          <a:noFill/>
        </p:spPr>
        <p:txBody>
          <a:bodyPr wrap="square" rtlCol="0">
            <a:spAutoFit/>
          </a:bodyPr>
          <a:lstStyle/>
          <a:p>
            <a:r>
              <a:rPr lang="en-GB" sz="5400" u="sng" dirty="0">
                <a:latin typeface="Times New Roman" panose="02020603050405020304" pitchFamily="18" charset="0"/>
                <a:cs typeface="Times New Roman" panose="02020603050405020304" pitchFamily="18" charset="0"/>
              </a:rPr>
              <a:t>Conclusion</a:t>
            </a:r>
          </a:p>
        </p:txBody>
      </p:sp>
      <p:sp>
        <p:nvSpPr>
          <p:cNvPr id="3" name="TextBox 2">
            <a:extLst>
              <a:ext uri="{FF2B5EF4-FFF2-40B4-BE49-F238E27FC236}">
                <a16:creationId xmlns:a16="http://schemas.microsoft.com/office/drawing/2014/main" id="{6C6DADD9-4FCA-4D6E-8159-0AE22B9A6C2E}"/>
              </a:ext>
            </a:extLst>
          </p:cNvPr>
          <p:cNvSpPr txBox="1"/>
          <p:nvPr/>
        </p:nvSpPr>
        <p:spPr>
          <a:xfrm>
            <a:off x="245097" y="1042818"/>
            <a:ext cx="11142482" cy="2062103"/>
          </a:xfrm>
          <a:prstGeom prst="rect">
            <a:avLst/>
          </a:prstGeom>
          <a:noFill/>
        </p:spPr>
        <p:txBody>
          <a:bodyPr wrap="square" rtlCol="0">
            <a:spAutoFit/>
          </a:bodyPr>
          <a:lstStyle/>
          <a:p>
            <a:r>
              <a:rPr lang="en-GB" sz="3200" dirty="0">
                <a:latin typeface="Times New Roman" panose="02020603050405020304" pitchFamily="18" charset="0"/>
                <a:cs typeface="Times New Roman" panose="02020603050405020304" pitchFamily="18" charset="0"/>
              </a:rPr>
              <a:t>Ofsted stated that The Numicon approach.  Insightful teaching materials and bespoke professional development stimulate reflection, discussion and a change in practice that allows every child to succeed(OUP2012).</a:t>
            </a:r>
          </a:p>
        </p:txBody>
      </p:sp>
      <p:sp>
        <p:nvSpPr>
          <p:cNvPr id="4" name="TextBox 3">
            <a:extLst>
              <a:ext uri="{FF2B5EF4-FFF2-40B4-BE49-F238E27FC236}">
                <a16:creationId xmlns:a16="http://schemas.microsoft.com/office/drawing/2014/main" id="{239134C6-94B7-4CD8-9A39-28D3EBB941B2}"/>
              </a:ext>
            </a:extLst>
          </p:cNvPr>
          <p:cNvSpPr txBox="1"/>
          <p:nvPr/>
        </p:nvSpPr>
        <p:spPr>
          <a:xfrm>
            <a:off x="235670" y="5137608"/>
            <a:ext cx="6227313" cy="369332"/>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022C66DD-C8A9-4F6A-9A85-ED7B779B38DC}"/>
              </a:ext>
            </a:extLst>
          </p:cNvPr>
          <p:cNvSpPr txBox="1"/>
          <p:nvPr/>
        </p:nvSpPr>
        <p:spPr>
          <a:xfrm>
            <a:off x="113122" y="3689401"/>
            <a:ext cx="7390614" cy="1938992"/>
          </a:xfrm>
          <a:prstGeom prst="rect">
            <a:avLst/>
          </a:prstGeom>
          <a:noFill/>
        </p:spPr>
        <p:txBody>
          <a:bodyPr wrap="square" rtlCol="0">
            <a:spAutoFit/>
          </a:bodyPr>
          <a:lstStyle/>
          <a:p>
            <a:r>
              <a:rPr lang="en-GB" sz="4000" dirty="0">
                <a:latin typeface="Times New Roman" panose="02020603050405020304" pitchFamily="18" charset="0"/>
                <a:cs typeface="Times New Roman" panose="02020603050405020304" pitchFamily="18" charset="0"/>
              </a:rPr>
              <a:t>This is the end of my presentation. </a:t>
            </a:r>
          </a:p>
          <a:p>
            <a:r>
              <a:rPr lang="en-GB" sz="4000" dirty="0">
                <a:latin typeface="Times New Roman" panose="02020603050405020304" pitchFamily="18" charset="0"/>
                <a:cs typeface="Times New Roman" panose="02020603050405020304" pitchFamily="18" charset="0"/>
              </a:rPr>
              <a:t>Thank you for listening.</a:t>
            </a:r>
          </a:p>
          <a:p>
            <a:r>
              <a:rPr lang="en-GB" sz="4000" dirty="0">
                <a:latin typeface="Times New Roman" panose="02020603050405020304" pitchFamily="18" charset="0"/>
                <a:cs typeface="Times New Roman" panose="02020603050405020304" pitchFamily="18" charset="0"/>
              </a:rPr>
              <a:t>Do you have any question? </a:t>
            </a:r>
          </a:p>
        </p:txBody>
      </p:sp>
      <p:pic>
        <p:nvPicPr>
          <p:cNvPr id="3074" name="Picture 2" descr="Numicons: A magic wand to enhance your child's learning! - The Mum Educates">
            <a:extLst>
              <a:ext uri="{FF2B5EF4-FFF2-40B4-BE49-F238E27FC236}">
                <a16:creationId xmlns:a16="http://schemas.microsoft.com/office/drawing/2014/main" id="{D7C7625C-1EF2-43C9-835B-7075EAB953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00042" y="2743200"/>
            <a:ext cx="4320618" cy="276374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F0DB8A1-8E0E-4AC6-B229-EAAD38331A6B}"/>
              </a:ext>
            </a:extLst>
          </p:cNvPr>
          <p:cNvSpPr txBox="1"/>
          <p:nvPr/>
        </p:nvSpPr>
        <p:spPr>
          <a:xfrm>
            <a:off x="7626284" y="5383001"/>
            <a:ext cx="3817856" cy="369332"/>
          </a:xfrm>
          <a:prstGeom prst="rect">
            <a:avLst/>
          </a:prstGeom>
          <a:noFill/>
        </p:spPr>
        <p:txBody>
          <a:bodyPr wrap="square">
            <a:spAutoFit/>
          </a:bodyPr>
          <a:lstStyle/>
          <a:p>
            <a:r>
              <a:rPr lang="en-GB" sz="800" dirty="0">
                <a:latin typeface="Times New Roman" panose="02020603050405020304" pitchFamily="18" charset="0"/>
                <a:cs typeface="Times New Roman" panose="02020603050405020304" pitchFamily="18" charset="0"/>
              </a:rPr>
              <a:t>https://themumeducates.com/numicons-a-magic-wand-to-enhance-your-childs-learning</a:t>
            </a:r>
            <a:r>
              <a:rPr lang="en-GB" dirty="0"/>
              <a:t>/</a:t>
            </a:r>
          </a:p>
        </p:txBody>
      </p:sp>
      <p:sp>
        <p:nvSpPr>
          <p:cNvPr id="9" name="Date Placeholder 8">
            <a:extLst>
              <a:ext uri="{FF2B5EF4-FFF2-40B4-BE49-F238E27FC236}">
                <a16:creationId xmlns:a16="http://schemas.microsoft.com/office/drawing/2014/main" id="{842D8795-4456-4514-A9EF-952A140D705D}"/>
              </a:ext>
            </a:extLst>
          </p:cNvPr>
          <p:cNvSpPr>
            <a:spLocks noGrp="1"/>
          </p:cNvSpPr>
          <p:nvPr>
            <p:ph type="dt" sz="half" idx="10"/>
          </p:nvPr>
        </p:nvSpPr>
        <p:spPr/>
        <p:txBody>
          <a:bodyPr/>
          <a:lstStyle/>
          <a:p>
            <a:fld id="{3203F344-FFB3-4B84-BE90-5BE6CC5BBC89}" type="datetime1">
              <a:rPr lang="en-US" smtClean="0"/>
              <a:t>1/19/2021</a:t>
            </a:fld>
            <a:endParaRPr lang="en-US" dirty="0"/>
          </a:p>
        </p:txBody>
      </p:sp>
      <p:sp>
        <p:nvSpPr>
          <p:cNvPr id="10" name="Footer Placeholder 9">
            <a:extLst>
              <a:ext uri="{FF2B5EF4-FFF2-40B4-BE49-F238E27FC236}">
                <a16:creationId xmlns:a16="http://schemas.microsoft.com/office/drawing/2014/main" id="{DDA2FBCD-189F-47E6-8F78-E00A7403A46B}"/>
              </a:ext>
            </a:extLst>
          </p:cNvPr>
          <p:cNvSpPr>
            <a:spLocks noGrp="1"/>
          </p:cNvSpPr>
          <p:nvPr>
            <p:ph type="ftr" sz="quarter" idx="11"/>
          </p:nvPr>
        </p:nvSpPr>
        <p:spPr>
          <a:xfrm>
            <a:off x="6096000" y="6365874"/>
            <a:ext cx="45719" cy="365125"/>
          </a:xfrm>
        </p:spPr>
        <p:txBody>
          <a:bodyPr/>
          <a:lstStyle/>
          <a:p>
            <a:r>
              <a:rPr lang="en-US" dirty="0"/>
              <a:t>9</a:t>
            </a:r>
          </a:p>
        </p:txBody>
      </p:sp>
    </p:spTree>
    <p:extLst>
      <p:ext uri="{BB962C8B-B14F-4D97-AF65-F5344CB8AC3E}">
        <p14:creationId xmlns:p14="http://schemas.microsoft.com/office/powerpoint/2010/main" val="18174730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3129E0-23B3-4BAE-B7C0-45B29A71C05F}"/>
              </a:ext>
            </a:extLst>
          </p:cNvPr>
          <p:cNvSpPr txBox="1"/>
          <p:nvPr/>
        </p:nvSpPr>
        <p:spPr>
          <a:xfrm>
            <a:off x="3951246" y="0"/>
            <a:ext cx="1233496" cy="338554"/>
          </a:xfrm>
          <a:prstGeom prst="rect">
            <a:avLst/>
          </a:prstGeom>
          <a:noFill/>
        </p:spPr>
        <p:txBody>
          <a:bodyPr wrap="square" rtlCol="0">
            <a:spAutoFit/>
          </a:bodyPr>
          <a:lstStyle/>
          <a:p>
            <a:r>
              <a:rPr lang="en-GB" sz="1600" u="sng" dirty="0">
                <a:latin typeface="Times New Roman" panose="02020603050405020304" pitchFamily="18" charset="0"/>
                <a:cs typeface="Times New Roman" panose="02020603050405020304" pitchFamily="18" charset="0"/>
              </a:rPr>
              <a:t>References:</a:t>
            </a:r>
          </a:p>
        </p:txBody>
      </p:sp>
      <p:sp>
        <p:nvSpPr>
          <p:cNvPr id="5" name="TextBox 4">
            <a:extLst>
              <a:ext uri="{FF2B5EF4-FFF2-40B4-BE49-F238E27FC236}">
                <a16:creationId xmlns:a16="http://schemas.microsoft.com/office/drawing/2014/main" id="{596FA025-8A09-4202-98FF-10AD9D5BB383}"/>
              </a:ext>
            </a:extLst>
          </p:cNvPr>
          <p:cNvSpPr txBox="1"/>
          <p:nvPr/>
        </p:nvSpPr>
        <p:spPr>
          <a:xfrm>
            <a:off x="81699" y="321633"/>
            <a:ext cx="12028602" cy="5018169"/>
          </a:xfrm>
          <a:prstGeom prst="rect">
            <a:avLst/>
          </a:prstGeom>
          <a:noFill/>
        </p:spPr>
        <p:txBody>
          <a:bodyPr wrap="square">
            <a:spAutoFit/>
          </a:bodyPr>
          <a:lstStyle/>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rPr>
              <a:t>Happy Camper (2013), Available </a:t>
            </a:r>
            <a:r>
              <a:rPr lang="en-GB" sz="600" dirty="0">
                <a:latin typeface="Times New Roman" panose="02020603050405020304" pitchFamily="18" charset="0"/>
                <a:ea typeface="Calibri" panose="020F0502020204030204" pitchFamily="34" charset="0"/>
                <a:cs typeface="Times New Roman" panose="02020603050405020304" pitchFamily="18" charset="0"/>
              </a:rPr>
              <a:t>at</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6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Beginning Addition and Subtraction Manipulatives by </a:t>
            </a:r>
            <a:r>
              <a:rPr lang="en-GB" sz="600" u="sng" dirty="0" err="1">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happycamper</a:t>
            </a:r>
            <a:r>
              <a:rPr lang="en-GB" sz="6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 - </a:t>
            </a:r>
            <a:r>
              <a:rPr lang="en-GB" sz="600" u="sng" dirty="0" err="1">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Thingiverse</a:t>
            </a:r>
            <a:r>
              <a:rPr lang="en-GB" sz="6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Accessed on 12</a:t>
            </a:r>
            <a:r>
              <a:rPr lang="en-GB" sz="6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January 2021.</a:t>
            </a:r>
          </a:p>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rPr>
              <a:t>Image Cuisenaire rods Available at:</a:t>
            </a:r>
            <a:r>
              <a:rPr lang="en-GB" sz="600" u="sng" dirty="0">
                <a:solidFill>
                  <a:srgbClr val="9F6715"/>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 https://en.wikipedia.org/wiki/Cuisenaire_rods</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Accessed on 12th January 2021</a:t>
            </a:r>
          </a:p>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rPr>
              <a:t>Primary Test Reports (2021), Available at:</a:t>
            </a:r>
            <a:r>
              <a:rPr lang="en-GB" sz="6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 https://global.oup.com/education/content/primary/series/numicon/test-support/?view=ProductList&amp;region=uk</a:t>
            </a:r>
            <a:r>
              <a:rPr lang="en-GB" sz="6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Accessed on 14</a:t>
            </a:r>
            <a:r>
              <a:rPr lang="en-GB" sz="6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Big Ideas (2021), Available at: </a:t>
            </a:r>
            <a:r>
              <a:rPr lang="en-GB" sz="6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https://global.oup.com/education/content/primary/series/numicon/intervention-and-catch-up/?region=uk</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Accessed on 14</a:t>
            </a:r>
            <a:r>
              <a:rPr lang="en-GB" sz="6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600" dirty="0">
                <a:latin typeface="Times New Roman" panose="02020603050405020304" pitchFamily="18" charset="0"/>
                <a:ea typeface="Calibri" panose="020F0502020204030204" pitchFamily="34" charset="0"/>
                <a:cs typeface="Times New Roman" panose="02020603050405020304" pitchFamily="18" charset="0"/>
              </a:rPr>
              <a:t>Numicon Overview chart </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(2021), Available at: </a:t>
            </a:r>
            <a:r>
              <a:rPr lang="en-GB" sz="6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http://fdslive.oup.com/www.oup.com/oxed/primary/maths/numicon/numicon_impact_2014_cat.pdf?region=uk</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Accessed on 14</a:t>
            </a:r>
            <a:r>
              <a:rPr lang="en-GB" sz="6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January 2021.</a:t>
            </a:r>
          </a:p>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rPr>
              <a:t>Halving and Sharing(2021), Available at: </a:t>
            </a:r>
            <a:r>
              <a:rPr lang="en-GB" sz="6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7"/>
              </a:rPr>
              <a:t> https://fdslive.oup.com/www.oup.com/oxed/primary/maths/numicon/Firm_Foundations_PDF.pdf?region=uk </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:Accessed on 14</a:t>
            </a:r>
            <a:r>
              <a:rPr lang="en-GB" sz="6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600" dirty="0">
                <a:latin typeface="Times New Roman" panose="02020603050405020304" pitchFamily="18" charset="0"/>
                <a:ea typeface="Calibri" panose="020F0502020204030204" pitchFamily="34" charset="0"/>
                <a:cs typeface="Times New Roman" panose="02020603050405020304" pitchFamily="18" charset="0"/>
              </a:rPr>
              <a:t>National Curriculum Test Practise Questions Key stage 1 &amp; 2 (2016), Available at: </a:t>
            </a:r>
            <a:r>
              <a:rPr lang="en-GB" sz="6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https://fdslive.oup.com/www.oup.com/oxed/primary/maths/numicon/KS1_KS2_Test_Practice_PDF.pdf?region=uk</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Accessed on 16</a:t>
            </a:r>
            <a:r>
              <a:rPr lang="en-GB" sz="6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December2020.</a:t>
            </a:r>
          </a:p>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6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https://www.google.com/search?q=Dr+Tony+Wing+numicon&amp;source=lnms&amp;tbm=isch&amp;sa=X&amp;ved=2ahUKEwjb-sy996LuAhXBShUIHQVZD70Q_AUoAXoECAcQAw&amp;biw=1536&amp;bih=</a:t>
            </a:r>
            <a:r>
              <a:rPr lang="en-GB" sz="6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9"/>
              </a:rPr>
              <a:t>754</a:t>
            </a:r>
            <a:r>
              <a:rPr lang="en-GB" sz="6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,downloaded on 17.01.21- photo of Tony Wings.</a:t>
            </a:r>
          </a:p>
          <a:p>
            <a:pPr>
              <a:lnSpc>
                <a:spcPct val="107000"/>
              </a:lnSpc>
              <a:spcAft>
                <a:spcPts val="800"/>
              </a:spcAft>
            </a:pPr>
            <a:r>
              <a:rPr lang="en-GB" sz="600" u="sng" dirty="0">
                <a:solidFill>
                  <a:srgbClr val="6B9F25"/>
                </a:solidFill>
                <a:latin typeface="Times New Roman" panose="02020603050405020304" pitchFamily="18" charset="0"/>
                <a:ea typeface="Calibri" panose="020F0502020204030204" pitchFamily="34" charset="0"/>
                <a:cs typeface="Times New Roman" panose="02020603050405020304" pitchFamily="18" charset="0"/>
                <a:hlinkClick r:id="rId10"/>
              </a:rPr>
              <a:t>https://www.numicon.co.nz/uploads/66441/files/Numicon_approach_brochure.sflb.pdf</a:t>
            </a:r>
            <a:r>
              <a:rPr lang="en-GB" sz="600" u="sng" dirty="0">
                <a:latin typeface="Times New Roman" panose="02020603050405020304" pitchFamily="18" charset="0"/>
                <a:ea typeface="Calibri" panose="020F0502020204030204" pitchFamily="34" charset="0"/>
                <a:cs typeface="Times New Roman" panose="02020603050405020304" pitchFamily="18" charset="0"/>
              </a:rPr>
              <a:t>, </a:t>
            </a:r>
            <a:r>
              <a:rPr lang="en-GB" sz="600" dirty="0">
                <a:latin typeface="Times New Roman" panose="02020603050405020304" pitchFamily="18" charset="0"/>
                <a:ea typeface="Calibri" panose="020F0502020204030204" pitchFamily="34" charset="0"/>
                <a:cs typeface="Times New Roman" panose="02020603050405020304" pitchFamily="18" charset="0"/>
              </a:rPr>
              <a:t> downloaded on 17.01.21 - photo of  Ruth Atkinson.</a:t>
            </a:r>
            <a:endParaRPr lang="en-GB" sz="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rPr>
              <a:t>CPA Approach(2021) available at: </a:t>
            </a:r>
            <a:r>
              <a:rPr lang="en-GB" sz="6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https://mathsnoproblem.com/en/approach/concrete-pictorial-abstract/#:~:text=Concrete%2C%20Pictorial%2C%20Abstract%20(CPA,by%20American%20psychologist%20Jerome%20Bruner</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Accessed on 17</a:t>
            </a:r>
            <a:r>
              <a:rPr lang="en-GB" sz="6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rPr>
              <a:t>Transforming the way children understand numbers, Accessed 17</a:t>
            </a:r>
            <a:r>
              <a:rPr lang="en-GB" sz="6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January 2021.</a:t>
            </a:r>
            <a:endParaRPr lang="en-GB" sz="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rPr>
              <a:t>Nye, J, Buckley, S, and Bird, G. (2005) Evaluating the Numicon system as a tool for teaching. Number skills to children with Down syndrome Available at:</a:t>
            </a:r>
            <a:r>
              <a:rPr lang="en-GB" sz="6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 https://library.down-syndrome.org/en-us/news-update/05/1/evaluating-numicon-system-tool-teaching-number-skills-down-syndrome/</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 Accessed 14</a:t>
            </a:r>
            <a:r>
              <a:rPr lang="en-GB" sz="6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Successful Futures (2015), Donaldson, G, Available at: </a:t>
            </a:r>
            <a:r>
              <a:rPr lang="en-GB" sz="600" dirty="0">
                <a:effectLst/>
                <a:latin typeface="Times New Roman" panose="02020603050405020304" pitchFamily="18" charset="0"/>
                <a:ea typeface="Calibri" panose="020F0502020204030204" pitchFamily="34" charset="0"/>
                <a:cs typeface="Times New Roman" panose="02020603050405020304" pitchFamily="18" charset="0"/>
                <a:hlinkClick r:id="rId13"/>
              </a:rPr>
              <a:t>https://gov.wales/sites/default/files/publications/2018-03/successful-futures.pdf</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 Accessed on 18</a:t>
            </a:r>
            <a:r>
              <a:rPr lang="en-GB" sz="6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January 2021.</a:t>
            </a:r>
          </a:p>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rPr>
              <a:t>Supporting Mathematics in the Welsh National Curriculum, Available at: </a:t>
            </a:r>
            <a:r>
              <a:rPr lang="en-GB" sz="600" dirty="0">
                <a:effectLst/>
                <a:latin typeface="Times New Roman" panose="02020603050405020304" pitchFamily="18" charset="0"/>
                <a:ea typeface="Calibri" panose="020F0502020204030204" pitchFamily="34" charset="0"/>
                <a:cs typeface="Times New Roman" panose="02020603050405020304" pitchFamily="18" charset="0"/>
                <a:hlinkClick r:id="rId14"/>
              </a:rPr>
              <a:t>https://cdn.oxfordowl.co.uk/2016/06/24/11/49/22/90/NumFFWalesFoundation.pdf</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 Accessed on 16</a:t>
            </a:r>
            <a:r>
              <a:rPr lang="en-GB" sz="6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January 2021.</a:t>
            </a:r>
          </a:p>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hlinkClick r:id="rId15"/>
              </a:rPr>
              <a:t>http://keeplearningwithme.blogspot.com/2018/01/baked-apples-with-ice-cream-recipe.html</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downloaded on 17.01.21 – photo of 4 apples about the same size.</a:t>
            </a:r>
          </a:p>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hlinkClick r:id="rId16"/>
              </a:rPr>
              <a:t>http://clipart-library.com/clipart/8i68r85iE.htm</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 downloaded on 17.01.21 – photo of apple leaf template.</a:t>
            </a:r>
          </a:p>
          <a:p>
            <a:pPr>
              <a:lnSpc>
                <a:spcPct val="107000"/>
              </a:lnSpc>
              <a:spcAft>
                <a:spcPts val="800"/>
              </a:spcAft>
            </a:pPr>
            <a:r>
              <a:rPr lang="en-GB" sz="600" dirty="0">
                <a:latin typeface="Times New Roman" panose="02020603050405020304" pitchFamily="18" charset="0"/>
                <a:ea typeface="Calibri" panose="020F0502020204030204" pitchFamily="34" charset="0"/>
                <a:cs typeface="Times New Roman" panose="02020603050405020304" pitchFamily="18" charset="0"/>
              </a:rPr>
              <a:t>School A, (2014), Tenby Cluster of Schools. Available at: </a:t>
            </a:r>
            <a:r>
              <a:rPr lang="en-GB" sz="600" dirty="0">
                <a:latin typeface="Times New Roman" panose="02020603050405020304" pitchFamily="18" charset="0"/>
                <a:ea typeface="Calibri" panose="020F0502020204030204" pitchFamily="34" charset="0"/>
                <a:cs typeface="Times New Roman" panose="02020603050405020304" pitchFamily="18" charset="0"/>
                <a:hlinkClick r:id="rId17"/>
              </a:rPr>
              <a:t>https://www.pembrokeshire.gov.uk/tenby-greenhill-cluster/st-oswalds-church-in-wales-va-school</a:t>
            </a:r>
            <a:r>
              <a:rPr lang="en-GB" sz="600" dirty="0">
                <a:latin typeface="Times New Roman" panose="02020603050405020304" pitchFamily="18" charset="0"/>
                <a:ea typeface="Calibri" panose="020F0502020204030204" pitchFamily="34" charset="0"/>
                <a:cs typeface="Times New Roman" panose="02020603050405020304" pitchFamily="18" charset="0"/>
              </a:rPr>
              <a:t>, Accessed on 19</a:t>
            </a:r>
            <a:r>
              <a:rPr lang="en-GB" sz="6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600" dirty="0">
                <a:latin typeface="Times New Roman" panose="02020603050405020304" pitchFamily="18" charset="0"/>
                <a:ea typeface="Calibri" panose="020F0502020204030204" pitchFamily="34" charset="0"/>
                <a:cs typeface="Times New Roman" panose="02020603050405020304" pitchFamily="18" charset="0"/>
              </a:rPr>
              <a:t> December 2020.</a:t>
            </a:r>
          </a:p>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rPr>
              <a:t>School A, (2014), Maths Policy. Available at: </a:t>
            </a:r>
            <a:r>
              <a:rPr lang="en-GB" sz="600" dirty="0">
                <a:effectLst/>
                <a:latin typeface="Times New Roman" panose="02020603050405020304" pitchFamily="18" charset="0"/>
                <a:ea typeface="Calibri" panose="020F0502020204030204" pitchFamily="34" charset="0"/>
                <a:cs typeface="Times New Roman" panose="02020603050405020304" pitchFamily="18" charset="0"/>
                <a:hlinkClick r:id="rId18"/>
              </a:rPr>
              <a:t>https://www.stoswaldsvajeffreyston.com/parents</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,Accessed on 19th December 2020.</a:t>
            </a:r>
          </a:p>
          <a:p>
            <a:pPr>
              <a:lnSpc>
                <a:spcPct val="107000"/>
              </a:lnSpc>
              <a:spcAft>
                <a:spcPts val="800"/>
              </a:spcAft>
            </a:pPr>
            <a:r>
              <a:rPr lang="en-GB" sz="600" dirty="0">
                <a:latin typeface="Times New Roman" panose="02020603050405020304" pitchFamily="18" charset="0"/>
                <a:ea typeface="Calibri" panose="020F0502020204030204" pitchFamily="34" charset="0"/>
                <a:cs typeface="Times New Roman" panose="02020603050405020304" pitchFamily="18" charset="0"/>
              </a:rPr>
              <a:t>HMI Ofsted’s Report Mathematics(2012), Available at: </a:t>
            </a:r>
            <a:r>
              <a:rPr lang="en-GB" sz="600" dirty="0">
                <a:latin typeface="Times New Roman" panose="02020603050405020304" pitchFamily="18" charset="0"/>
                <a:ea typeface="Calibri" panose="020F0502020204030204" pitchFamily="34" charset="0"/>
                <a:cs typeface="Times New Roman" panose="02020603050405020304" pitchFamily="18" charset="0"/>
                <a:hlinkClick r:id="rId19"/>
              </a:rPr>
              <a:t>www.oxfordprimary.co.uk</a:t>
            </a:r>
            <a:r>
              <a:rPr lang="en-GB" sz="600" dirty="0">
                <a:latin typeface="Times New Roman" panose="02020603050405020304" pitchFamily="18" charset="0"/>
                <a:ea typeface="Calibri" panose="020F0502020204030204" pitchFamily="34" charset="0"/>
                <a:cs typeface="Times New Roman" panose="02020603050405020304" pitchFamily="18" charset="0"/>
              </a:rPr>
              <a:t> , Accessed on 17</a:t>
            </a:r>
            <a:r>
              <a:rPr lang="en-GB" sz="6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600" dirty="0">
                <a:latin typeface="Times New Roman" panose="02020603050405020304" pitchFamily="18" charset="0"/>
                <a:ea typeface="Calibri" panose="020F0502020204030204" pitchFamily="34" charset="0"/>
                <a:cs typeface="Times New Roman" panose="02020603050405020304" pitchFamily="18" charset="0"/>
              </a:rPr>
              <a:t> January 2021.</a:t>
            </a:r>
          </a:p>
          <a:p>
            <a:pPr>
              <a:lnSpc>
                <a:spcPct val="107000"/>
              </a:lnSpc>
              <a:spcAft>
                <a:spcPts val="800"/>
              </a:spcAft>
            </a:pPr>
            <a:r>
              <a:rPr lang="en-GB" sz="600" dirty="0">
                <a:latin typeface="Times New Roman" panose="02020603050405020304" pitchFamily="18" charset="0"/>
                <a:ea typeface="Calibri" panose="020F0502020204030204" pitchFamily="34" charset="0"/>
                <a:cs typeface="Times New Roman" panose="02020603050405020304" pitchFamily="18" charset="0"/>
              </a:rPr>
              <a:t>School A (2017), New Curriculum (2022) </a:t>
            </a:r>
            <a:r>
              <a:rPr lang="en-GB" sz="600" dirty="0">
                <a:latin typeface="Times New Roman" panose="02020603050405020304" pitchFamily="18" charset="0"/>
                <a:ea typeface="Calibri" panose="020F0502020204030204" pitchFamily="34" charset="0"/>
                <a:cs typeface="Times New Roman" panose="02020603050405020304" pitchFamily="18" charset="0"/>
                <a:hlinkClick r:id="rId20"/>
              </a:rPr>
              <a:t>https://www.stoswaldsvajeffreyston.com/new-curriculum</a:t>
            </a:r>
            <a:r>
              <a:rPr lang="en-GB" sz="600" dirty="0">
                <a:latin typeface="Times New Roman" panose="02020603050405020304" pitchFamily="18" charset="0"/>
                <a:ea typeface="Calibri" panose="020F0502020204030204" pitchFamily="34" charset="0"/>
                <a:cs typeface="Times New Roman" panose="02020603050405020304" pitchFamily="18" charset="0"/>
              </a:rPr>
              <a:t>, Accessed 19</a:t>
            </a:r>
            <a:r>
              <a:rPr lang="en-GB" sz="6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600" dirty="0">
                <a:latin typeface="Times New Roman" panose="02020603050405020304" pitchFamily="18" charset="0"/>
                <a:ea typeface="Calibri" panose="020F0502020204030204" pitchFamily="34" charset="0"/>
                <a:cs typeface="Times New Roman" panose="02020603050405020304" pitchFamily="18" charset="0"/>
              </a:rPr>
              <a:t> January https://www.mrflag.com/wp-content/uploads/2018/11/mrflag_Wales2020_152_91.jpg2021.</a:t>
            </a:r>
          </a:p>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School B(2021), Available at: </a:t>
            </a:r>
            <a:r>
              <a:rPr lang="en-GB" sz="600" dirty="0">
                <a:effectLst/>
                <a:latin typeface="Times New Roman" panose="02020603050405020304" pitchFamily="18" charset="0"/>
                <a:ea typeface="Calibri" panose="020F0502020204030204" pitchFamily="34" charset="0"/>
                <a:cs typeface="Times New Roman" panose="02020603050405020304" pitchFamily="18" charset="0"/>
                <a:hlinkClick r:id="rId21"/>
              </a:rPr>
              <a:t>https://www.pembrokedockcommunityschool.co.uk/maths-1/</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Accessed on 18</a:t>
            </a:r>
            <a:r>
              <a:rPr lang="en-GB" sz="6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January2021. </a:t>
            </a:r>
          </a:p>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hlinkClick r:id="rId22"/>
              </a:rPr>
              <a:t>https://www.mrflag.com/wp-content/uploads/2018/11/mrflag_Wales2020_152_91.jpg</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 downloaded on 19.01.21 – photo of welsh flag.</a:t>
            </a:r>
          </a:p>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hlinkClick r:id="rId23"/>
              </a:rPr>
              <a:t>https://gov.wales/sites/default/files/publications/2018-03/succesful-futures-a-summary-of-professor-graham-donaldsons-report.pdf</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 downloaded on 19.01.21 – photo of Successful futures logo.</a:t>
            </a:r>
          </a:p>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hlinkClick r:id="rId24"/>
              </a:rPr>
              <a:t>https://themumeducates.com/numicons-a-magic-wand-to-enhance-your-childs-learning/</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downloaded on 19.01.21 – photo of  A Step towards success.</a:t>
            </a:r>
          </a:p>
          <a:p>
            <a:pPr>
              <a:lnSpc>
                <a:spcPct val="107000"/>
              </a:lnSpc>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hlinkClick r:id="rId25"/>
              </a:rPr>
              <a:t>https://www.bernardmarr.com/default.asp?contentID=1376</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 downloaded on 19.01.21 – photo of  numbers.</a:t>
            </a:r>
          </a:p>
        </p:txBody>
      </p:sp>
      <p:sp>
        <p:nvSpPr>
          <p:cNvPr id="3" name="TextBox 2">
            <a:extLst>
              <a:ext uri="{FF2B5EF4-FFF2-40B4-BE49-F238E27FC236}">
                <a16:creationId xmlns:a16="http://schemas.microsoft.com/office/drawing/2014/main" id="{1C40F896-3E8C-4C75-BD3A-4AAF3DF7E38F}"/>
              </a:ext>
            </a:extLst>
          </p:cNvPr>
          <p:cNvSpPr txBox="1"/>
          <p:nvPr/>
        </p:nvSpPr>
        <p:spPr>
          <a:xfrm>
            <a:off x="1087120" y="447040"/>
            <a:ext cx="8041640" cy="338554"/>
          </a:xfrm>
          <a:prstGeom prst="rect">
            <a:avLst/>
          </a:prstGeom>
          <a:noFill/>
        </p:spPr>
        <p:txBody>
          <a:bodyPr wrap="square" rtlCol="0">
            <a:spAutoFit/>
          </a:bodyPr>
          <a:lstStyle/>
          <a:p>
            <a:endParaRPr lang="en-GB" sz="1600" dirty="0">
              <a:latin typeface="Times New Roman" panose="02020603050405020304" pitchFamily="18" charset="0"/>
              <a:cs typeface="Times New Roman" panose="02020603050405020304" pitchFamily="18" charset="0"/>
            </a:endParaRPr>
          </a:p>
        </p:txBody>
      </p:sp>
      <p:sp>
        <p:nvSpPr>
          <p:cNvPr id="7" name="Date Placeholder 6">
            <a:extLst>
              <a:ext uri="{FF2B5EF4-FFF2-40B4-BE49-F238E27FC236}">
                <a16:creationId xmlns:a16="http://schemas.microsoft.com/office/drawing/2014/main" id="{B28E93DA-6EE7-4337-8AD8-493CEF484189}"/>
              </a:ext>
            </a:extLst>
          </p:cNvPr>
          <p:cNvSpPr>
            <a:spLocks noGrp="1"/>
          </p:cNvSpPr>
          <p:nvPr>
            <p:ph type="dt" sz="half" idx="10"/>
          </p:nvPr>
        </p:nvSpPr>
        <p:spPr/>
        <p:txBody>
          <a:bodyPr/>
          <a:lstStyle/>
          <a:p>
            <a:fld id="{A7F3C477-0443-456D-A629-68200AB2DF03}" type="datetime1">
              <a:rPr lang="en-US" smtClean="0"/>
              <a:t>1/19/2021</a:t>
            </a:fld>
            <a:endParaRPr lang="en-US" dirty="0"/>
          </a:p>
        </p:txBody>
      </p:sp>
      <p:sp>
        <p:nvSpPr>
          <p:cNvPr id="8" name="Footer Placeholder 7">
            <a:extLst>
              <a:ext uri="{FF2B5EF4-FFF2-40B4-BE49-F238E27FC236}">
                <a16:creationId xmlns:a16="http://schemas.microsoft.com/office/drawing/2014/main" id="{CFD0575E-8BA4-4290-AF39-CFFE138B0AF9}"/>
              </a:ext>
            </a:extLst>
          </p:cNvPr>
          <p:cNvSpPr>
            <a:spLocks noGrp="1"/>
          </p:cNvSpPr>
          <p:nvPr>
            <p:ph type="ftr" sz="quarter" idx="11"/>
          </p:nvPr>
        </p:nvSpPr>
        <p:spPr>
          <a:xfrm>
            <a:off x="6513922" y="6410960"/>
            <a:ext cx="348791" cy="447040"/>
          </a:xfrm>
        </p:spPr>
        <p:txBody>
          <a:bodyPr/>
          <a:lstStyle/>
          <a:p>
            <a:r>
              <a:rPr lang="en-US" dirty="0"/>
              <a:t>10</a:t>
            </a:r>
          </a:p>
        </p:txBody>
      </p:sp>
    </p:spTree>
    <p:extLst>
      <p:ext uri="{BB962C8B-B14F-4D97-AF65-F5344CB8AC3E}">
        <p14:creationId xmlns:p14="http://schemas.microsoft.com/office/powerpoint/2010/main" val="3212183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Arial Nova">
      <a:majorFont>
        <a:latin typeface="Arial Nova Light"/>
        <a:ea typeface=""/>
        <a:cs typeface=""/>
      </a:majorFont>
      <a:minorFont>
        <a:latin typeface="Arial Nova"/>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7E70FC5-1855-47AB-8CE1-CB3C873A8988}">
  <ds:schemaRefs>
    <ds:schemaRef ds:uri="http://purl.org/dc/elements/1.1/"/>
    <ds:schemaRef ds:uri="http://schemas.microsoft.com/office/infopath/2007/PartnerControls"/>
    <ds:schemaRef ds:uri="http://purl.org/dc/dcmitype/"/>
    <ds:schemaRef ds:uri="http://schemas.microsoft.com/office/2006/documentManagement/types"/>
    <ds:schemaRef ds:uri="http://purl.org/dc/terms/"/>
    <ds:schemaRef ds:uri="http://schemas.microsoft.com/office/2006/metadata/properties"/>
    <ds:schemaRef ds:uri="71af3243-3dd4-4a8d-8c0d-dd76da1f02a5"/>
    <ds:schemaRef ds:uri="http://www.w3.org/XML/1998/namespace"/>
    <ds:schemaRef ds:uri="http://schemas.openxmlformats.org/package/2006/metadata/core-properties"/>
    <ds:schemaRef ds:uri="16c05727-aa75-4e4a-9b5f-8a80a1165891"/>
  </ds:schemaRefs>
</ds:datastoreItem>
</file>

<file path=customXml/itemProps2.xml><?xml version="1.0" encoding="utf-8"?>
<ds:datastoreItem xmlns:ds="http://schemas.openxmlformats.org/officeDocument/2006/customXml" ds:itemID="{5560E646-30AD-4BA0-97EA-A7A07DF549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0CB38EC-895A-4F8F-8F75-E263501ABB5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Integer pillars</Template>
  <TotalTime>2259</TotalTime>
  <Words>2845</Words>
  <Application>Microsoft Office PowerPoint</Application>
  <PresentationFormat>Widescreen</PresentationFormat>
  <Paragraphs>143</Paragraphs>
  <Slides>10</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Arial</vt:lpstr>
      <vt:lpstr>Arial</vt:lpstr>
      <vt:lpstr>Arial Nova</vt:lpstr>
      <vt:lpstr>Arial Nova Light</vt:lpstr>
      <vt:lpstr>Calibri</vt:lpstr>
      <vt:lpstr>Comic Sans MS</vt:lpstr>
      <vt:lpstr>Times New Roman</vt:lpstr>
      <vt:lpstr>Vic</vt:lpstr>
      <vt:lpstr>Wingdings 2</vt:lpstr>
      <vt:lpstr>SlateVTI</vt:lpstr>
      <vt:lpstr>  A resource to support a learner or a small group of learners who experience barriers to learning in numeracy. </vt:lpstr>
      <vt:lpstr>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 resource to support a learner or a small group of learners who experience barriers to learning in numeracy. </dc:title>
  <dc:creator>Michelle Poole</dc:creator>
  <cp:lastModifiedBy>Michelle Poole</cp:lastModifiedBy>
  <cp:revision>2</cp:revision>
  <dcterms:created xsi:type="dcterms:W3CDTF">2021-01-12T15:22:54Z</dcterms:created>
  <dcterms:modified xsi:type="dcterms:W3CDTF">2021-01-19T17:38:55Z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