
<file path=[Content_Types].xml><?xml version="1.0" encoding="utf-8"?>
<Types xmlns="http://schemas.openxmlformats.org/package/2006/content-types">
  <Default Extension="1" ContentType="image/jpeg"/>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ADC7F-2DBF-47C2-9EE0-44F6C8E525AB}" v="180" dt="2026-06-23T17:49:56.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2" autoAdjust="0"/>
    <p:restoredTop sz="94660"/>
  </p:normalViewPr>
  <p:slideViewPr>
    <p:cSldViewPr snapToGrid="0">
      <p:cViewPr varScale="1">
        <p:scale>
          <a:sx n="74" d="100"/>
          <a:sy n="74" d="100"/>
        </p:scale>
        <p:origin x="1042"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1B0F0C-C7F2-4DE0-96CD-30EC99291D06}" type="datetimeFigureOut">
              <a:rPr lang="en-GB" smtClean="0"/>
              <a:t>23/06/2026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D330DA-1560-4E56-95B3-E83C0531AA0A}" type="slidenum">
              <a:rPr lang="en-GB" smtClean="0"/>
              <a:t>‹#›</a:t>
            </a:fld>
            <a:endParaRPr lang="en-GB"/>
          </a:p>
        </p:txBody>
      </p:sp>
    </p:spTree>
    <p:extLst>
      <p:ext uri="{BB962C8B-B14F-4D97-AF65-F5344CB8AC3E}">
        <p14:creationId xmlns:p14="http://schemas.microsoft.com/office/powerpoint/2010/main" val="1566198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Ageing is an ongoing process of physical, psychological, and social change. The need for health and social care services is increasing as the life expectancy continues to expand. This presentation provides a critical evaluation of the care and support needs of elderly adults in the UK.</a:t>
            </a:r>
          </a:p>
        </p:txBody>
      </p:sp>
      <p:sp>
        <p:nvSpPr>
          <p:cNvPr id="4" name="Slide Number Placeholder 3"/>
          <p:cNvSpPr>
            <a:spLocks noGrp="1"/>
          </p:cNvSpPr>
          <p:nvPr>
            <p:ph type="sldNum" sz="quarter" idx="5"/>
          </p:nvPr>
        </p:nvSpPr>
        <p:spPr/>
        <p:txBody>
          <a:bodyPr/>
          <a:lstStyle/>
          <a:p>
            <a:fld id="{5BD330DA-1560-4E56-95B3-E83C0531AA0A}" type="slidenum">
              <a:rPr lang="en-GB" smtClean="0"/>
              <a:t>2</a:t>
            </a:fld>
            <a:endParaRPr lang="en-GB"/>
          </a:p>
        </p:txBody>
      </p:sp>
    </p:spTree>
    <p:extLst>
      <p:ext uri="{BB962C8B-B14F-4D97-AF65-F5344CB8AC3E}">
        <p14:creationId xmlns:p14="http://schemas.microsoft.com/office/powerpoint/2010/main" val="3711874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69490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380775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330476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55C5D42-2EB2-42BB-81E5-E0C57C715BC7}"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278586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55C5D42-2EB2-42BB-81E5-E0C57C715BC7}" type="datetimeFigureOut">
              <a:rPr lang="en-GB" smtClean="0"/>
              <a:t>23/06/2026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3706296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399581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265496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536057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5C5D42-2EB2-42BB-81E5-E0C57C715BC7}"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2015808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5C5D42-2EB2-42BB-81E5-E0C57C715BC7}" type="datetimeFigureOut">
              <a:rPr lang="en-GB" smtClean="0"/>
              <a:t>23/06/2026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2774401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180407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38344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387087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41396517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610269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13729222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55C5D42-2EB2-42BB-81E5-E0C57C715BC7}" type="datetimeFigureOut">
              <a:rPr lang="en-GB" smtClean="0"/>
              <a:t>23/06/2026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B37031A-B3CC-4791-8A94-F0C4EEE0C5DC}" type="slidenum">
              <a:rPr lang="en-GB" smtClean="0"/>
              <a:t>‹#›</a:t>
            </a:fld>
            <a:endParaRPr lang="en-GB"/>
          </a:p>
        </p:txBody>
      </p:sp>
    </p:spTree>
    <p:extLst>
      <p:ext uri="{BB962C8B-B14F-4D97-AF65-F5344CB8AC3E}">
        <p14:creationId xmlns:p14="http://schemas.microsoft.com/office/powerpoint/2010/main" val="2442787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55C5D42-2EB2-42BB-81E5-E0C57C715BC7}" type="datetimeFigureOut">
              <a:rPr lang="en-GB" smtClean="0"/>
              <a:t>23/06/2026</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B37031A-B3CC-4791-8A94-F0C4EEE0C5DC}" type="slidenum">
              <a:rPr lang="en-GB" smtClean="0"/>
              <a:t>‹#›</a:t>
            </a:fld>
            <a:endParaRPr lang="en-GB"/>
          </a:p>
        </p:txBody>
      </p:sp>
    </p:spTree>
    <p:extLst>
      <p:ext uri="{BB962C8B-B14F-4D97-AF65-F5344CB8AC3E}">
        <p14:creationId xmlns:p14="http://schemas.microsoft.com/office/powerpoint/2010/main" val="100916900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creativecommons.org/licenses/by-nc-nd/3.0/" TargetMode="External"/><Relationship Id="rId5" Type="http://schemas.openxmlformats.org/officeDocument/2006/relationships/hyperlink" Target="https://betterhealthwhileaging.net/aging-health-caregiving-links-nov-2014/" TargetMode="External"/><Relationship Id="rId4" Type="http://schemas.openxmlformats.org/officeDocument/2006/relationships/image" Target="../media/image6.jp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image" Target="../media/image3.png"/><Relationship Id="rId12" Type="http://schemas.openxmlformats.org/officeDocument/2006/relationships/image" Target="../media/image7.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11" Type="http://schemas.openxmlformats.org/officeDocument/2006/relationships/hyperlink" Target="https://www.rawpixel.com/search/elderly" TargetMode="External"/><Relationship Id="rId5" Type="http://schemas.openxmlformats.org/officeDocument/2006/relationships/image" Target="../media/image1.jpeg"/><Relationship Id="rId10" Type="http://schemas.openxmlformats.org/officeDocument/2006/relationships/image" Target="../media/image8.1"/><Relationship Id="rId4" Type="http://schemas.openxmlformats.org/officeDocument/2006/relationships/notesSlide" Target="../notesSlides/notesSlide1.xml"/><Relationship Id="rId9"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9.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hyperlink" Target="https://www.yourlifechoices.com.au/health/the-key-to-ageing-well-could-just-be-hiding-within-you/" TargetMode="Externa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www.rawpixel.com/search/elderly" TargetMode="External"/><Relationship Id="rId5" Type="http://schemas.openxmlformats.org/officeDocument/2006/relationships/image" Target="../media/image10.1"/><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creativecommons.org/licenses/by-nc-sa/3.0/"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flatworldknowledge.lardbucket.org/books/a-primer-on-social-problems/s09-aging-and-ageism.html" TargetMode="External"/><Relationship Id="rId5" Type="http://schemas.openxmlformats.org/officeDocument/2006/relationships/image" Target="../media/image11.jp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drkernisan.net/author/lkernisan/page/2/" TargetMode="External"/><Relationship Id="rId5" Type="http://schemas.openxmlformats.org/officeDocument/2006/relationships/image" Target="../media/image12.jpg"/><Relationship Id="rId4" Type="http://schemas.openxmlformats.org/officeDocument/2006/relationships/image" Target="../media/image1.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betterhealthwhileaging.net/qa-4-things-when-aging-parent-irrational/elderly-woman-gazing-and-smiling-from-side-2/" TargetMode="External"/><Relationship Id="rId5" Type="http://schemas.openxmlformats.org/officeDocument/2006/relationships/image" Target="../media/image13.jpg"/><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hyperlink" Target="https://creativecommons.org/licenses/by-nd/3.0/"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news.uct.ac.za/article/-2024-02-22-older-persons-grant-not-nearly-enough-to-support-sas-elderly" TargetMode="External"/><Relationship Id="rId5" Type="http://schemas.openxmlformats.org/officeDocument/2006/relationships/image" Target="../media/image14.jp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288FA97-C16B-4222-8C4D-E22F58E87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 name="Rectangle 1">
            <a:extLst>
              <a:ext uri="{FF2B5EF4-FFF2-40B4-BE49-F238E27FC236}">
                <a16:creationId xmlns:a16="http://schemas.microsoft.com/office/drawing/2014/main" id="{3CE9EFA2-C29D-751E-83DF-CD75A2D825E4}"/>
              </a:ext>
            </a:extLst>
          </p:cNvPr>
          <p:cNvSpPr>
            <a:spLocks noGrp="1" noChangeArrowheads="1"/>
          </p:cNvSpPr>
          <p:nvPr>
            <p:ph type="ctrTitle"/>
          </p:nvPr>
        </p:nvSpPr>
        <p:spPr bwMode="auto">
          <a:xfrm>
            <a:off x="7060590" y="1325880"/>
            <a:ext cx="4483709" cy="306650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r>
              <a:rPr kumimoji="0" lang="en-US" altLang="en-US" sz="2600" b="0" i="0" u="none" strike="noStrike" cap="none" normalizeH="0" baseline="0" dirty="0">
                <a:ln>
                  <a:noFill/>
                </a:ln>
                <a:solidFill>
                  <a:srgbClr val="EBEBEB"/>
                </a:solidFill>
                <a:effectLst/>
                <a:latin typeface="Arial" panose="020B0604020202020204" pitchFamily="34" charset="0"/>
              </a:rPr>
              <a:t>Slide: 1</a:t>
            </a:r>
          </a:p>
          <a:p>
            <a:pPr marL="0" marR="0" lvl="0" indent="0" defTabSz="914400" rtl="0" eaLnBrk="0" fontAlgn="base" latinLnBrk="0" hangingPunct="0">
              <a:lnSpc>
                <a:spcPct val="90000"/>
              </a:lnSpc>
              <a:spcBef>
                <a:spcPct val="0"/>
              </a:spcBef>
              <a:spcAft>
                <a:spcPct val="0"/>
              </a:spcAft>
              <a:buClrTx/>
              <a:buSzTx/>
              <a:buFontTx/>
              <a:buChar char="•"/>
              <a:tabLst/>
            </a:pPr>
            <a:r>
              <a:rPr kumimoji="0" lang="en-US" altLang="en-US" sz="2600" b="0" i="0" u="none" strike="noStrike" cap="none" normalizeH="0" baseline="0" dirty="0">
                <a:ln>
                  <a:noFill/>
                </a:ln>
                <a:solidFill>
                  <a:srgbClr val="EBEBEB"/>
                </a:solidFill>
                <a:effectLst/>
                <a:latin typeface="Arial" panose="020B0604020202020204" pitchFamily="34" charset="0"/>
              </a:rPr>
              <a:t>Student Name :Ana Gomes</a:t>
            </a:r>
          </a:p>
          <a:p>
            <a:pPr marL="0" marR="0" lvl="0" indent="0" defTabSz="914400" rtl="0" eaLnBrk="0" fontAlgn="base" latinLnBrk="0" hangingPunct="0">
              <a:lnSpc>
                <a:spcPct val="90000"/>
              </a:lnSpc>
              <a:spcBef>
                <a:spcPct val="0"/>
              </a:spcBef>
              <a:spcAft>
                <a:spcPct val="0"/>
              </a:spcAft>
              <a:buClrTx/>
              <a:buSzTx/>
              <a:buFontTx/>
              <a:buChar char="•"/>
              <a:tabLst/>
            </a:pPr>
            <a:r>
              <a:rPr kumimoji="0" lang="en-US" altLang="en-US" sz="2600" b="0" i="0" u="none" strike="noStrike" cap="none" normalizeH="0" baseline="0" dirty="0">
                <a:ln>
                  <a:noFill/>
                </a:ln>
                <a:solidFill>
                  <a:srgbClr val="EBEBEB"/>
                </a:solidFill>
                <a:effectLst/>
                <a:latin typeface="Arial" panose="020B0604020202020204" pitchFamily="34" charset="0"/>
              </a:rPr>
              <a:t>Student Number: 2322062</a:t>
            </a:r>
          </a:p>
          <a:p>
            <a:pPr marL="0" marR="0" lvl="0" indent="0" defTabSz="914400" rtl="0" eaLnBrk="0" fontAlgn="base" latinLnBrk="0" hangingPunct="0">
              <a:lnSpc>
                <a:spcPct val="90000"/>
              </a:lnSpc>
              <a:spcBef>
                <a:spcPct val="0"/>
              </a:spcBef>
              <a:spcAft>
                <a:spcPct val="0"/>
              </a:spcAft>
              <a:buClrTx/>
              <a:buSzTx/>
              <a:buFontTx/>
              <a:buChar char="•"/>
              <a:tabLst/>
            </a:pPr>
            <a:r>
              <a:rPr kumimoji="0" lang="en-US" altLang="en-US" sz="2600" b="0" i="0" u="none" strike="noStrike" cap="none" normalizeH="0" baseline="0" dirty="0">
                <a:ln>
                  <a:noFill/>
                </a:ln>
                <a:solidFill>
                  <a:srgbClr val="EBEBEB"/>
                </a:solidFill>
                <a:effectLst/>
                <a:latin typeface="Arial" panose="020B0604020202020204" pitchFamily="34" charset="0"/>
              </a:rPr>
              <a:t>BMHP6027 </a:t>
            </a:r>
            <a:br>
              <a:rPr kumimoji="0" lang="en-US" altLang="en-US" sz="2600" b="0" i="0" u="none" strike="noStrike" cap="none" normalizeH="0" baseline="0" dirty="0">
                <a:ln>
                  <a:noFill/>
                </a:ln>
                <a:solidFill>
                  <a:srgbClr val="EBEBEB"/>
                </a:solidFill>
                <a:effectLst/>
                <a:latin typeface="Arial" panose="020B0604020202020204" pitchFamily="34" charset="0"/>
              </a:rPr>
            </a:br>
            <a:r>
              <a:rPr kumimoji="0" lang="en-US" altLang="en-US" sz="2600" b="0" i="0" u="none" strike="noStrike" cap="none" normalizeH="0" baseline="0" dirty="0">
                <a:ln>
                  <a:noFill/>
                </a:ln>
                <a:solidFill>
                  <a:srgbClr val="EBEBEB"/>
                </a:solidFill>
                <a:effectLst/>
                <a:latin typeface="Arial" panose="020B0604020202020204" pitchFamily="34" charset="0"/>
              </a:rPr>
              <a:t>Lecture: Kennedy </a:t>
            </a:r>
            <a:r>
              <a:rPr kumimoji="0" lang="en-US" altLang="en-US" sz="2600" b="0" i="0" u="none" strike="noStrike" cap="none" normalizeH="0" baseline="0" dirty="0" err="1">
                <a:ln>
                  <a:noFill/>
                </a:ln>
                <a:solidFill>
                  <a:srgbClr val="EBEBEB"/>
                </a:solidFill>
                <a:effectLst/>
                <a:latin typeface="Arial" panose="020B0604020202020204" pitchFamily="34" charset="0"/>
              </a:rPr>
              <a:t>Obohwemu</a:t>
            </a:r>
            <a:endParaRPr kumimoji="0" lang="en-US" altLang="en-US" sz="2600" b="0" i="0" u="none" strike="noStrike" cap="none" normalizeH="0" baseline="0" dirty="0">
              <a:ln>
                <a:noFill/>
              </a:ln>
              <a:solidFill>
                <a:srgbClr val="EBEBEB"/>
              </a:solidFill>
              <a:effectLst/>
              <a:latin typeface="Arial" panose="020B0604020202020204" pitchFamily="34" charset="0"/>
            </a:endParaRPr>
          </a:p>
        </p:txBody>
      </p:sp>
      <p:sp>
        <p:nvSpPr>
          <p:cNvPr id="3" name="Subtitle 2">
            <a:extLst>
              <a:ext uri="{FF2B5EF4-FFF2-40B4-BE49-F238E27FC236}">
                <a16:creationId xmlns:a16="http://schemas.microsoft.com/office/drawing/2014/main" id="{6BEBFAFC-D6AC-E9D0-A78C-DBD6172521E7}"/>
              </a:ext>
            </a:extLst>
          </p:cNvPr>
          <p:cNvSpPr>
            <a:spLocks noGrp="1"/>
          </p:cNvSpPr>
          <p:nvPr>
            <p:ph type="subTitle" idx="1"/>
          </p:nvPr>
        </p:nvSpPr>
        <p:spPr>
          <a:xfrm>
            <a:off x="7060590" y="4588329"/>
            <a:ext cx="4483709" cy="1621970"/>
          </a:xfrm>
        </p:spPr>
        <p:txBody>
          <a:bodyPr>
            <a:normAutofit/>
          </a:bodyPr>
          <a:lstStyle/>
          <a:p>
            <a:r>
              <a:rPr lang="en-GB" sz="1800" dirty="0">
                <a:solidFill>
                  <a:schemeClr val="tx2">
                    <a:lumMod val="40000"/>
                    <a:lumOff val="60000"/>
                  </a:schemeClr>
                </a:solidFill>
                <a:latin typeface="Arial" panose="020B0604020202020204" pitchFamily="34" charset="0"/>
                <a:cs typeface="Arial" panose="020B0604020202020204" pitchFamily="34" charset="0"/>
              </a:rPr>
              <a:t>Evaluating the Care and Support Needs of Older People in the UK</a:t>
            </a:r>
          </a:p>
        </p:txBody>
      </p:sp>
      <p:sp useBgFill="1">
        <p:nvSpPr>
          <p:cNvPr id="30" name="Rectangle 29">
            <a:extLst>
              <a:ext uri="{FF2B5EF4-FFF2-40B4-BE49-F238E27FC236}">
                <a16:creationId xmlns:a16="http://schemas.microsoft.com/office/drawing/2014/main" id="{D5395B5B-2522-4AED-9DF1-8EA401469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5775975"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6745676-985D-4F8F-BBC9-74CCF08E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a:extLst>
              <a:ext uri="{FF2B5EF4-FFF2-40B4-BE49-F238E27FC236}">
                <a16:creationId xmlns:a16="http://schemas.microsoft.com/office/drawing/2014/main" id="{7643124A-3014-1D96-8096-A107C4A2FEC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55392" y="1307469"/>
            <a:ext cx="5139019" cy="4248255"/>
          </a:xfrm>
          <a:prstGeom prst="rect">
            <a:avLst/>
          </a:prstGeom>
          <a:effectLst/>
        </p:spPr>
      </p:pic>
      <p:sp>
        <p:nvSpPr>
          <p:cNvPr id="6" name="TextBox 5">
            <a:extLst>
              <a:ext uri="{FF2B5EF4-FFF2-40B4-BE49-F238E27FC236}">
                <a16:creationId xmlns:a16="http://schemas.microsoft.com/office/drawing/2014/main" id="{2CD14963-9460-90D5-58F8-E702C3828F47}"/>
              </a:ext>
            </a:extLst>
          </p:cNvPr>
          <p:cNvSpPr txBox="1"/>
          <p:nvPr/>
        </p:nvSpPr>
        <p:spPr>
          <a:xfrm>
            <a:off x="3221509" y="5355669"/>
            <a:ext cx="28729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betterhealthwhileaging.net/aging-health-caregiving-links-nov-201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65" name="Audio 64">
            <a:hlinkClick r:id="" action="ppaction://media"/>
            <a:extLst>
              <a:ext uri="{FF2B5EF4-FFF2-40B4-BE49-F238E27FC236}">
                <a16:creationId xmlns:a16="http://schemas.microsoft.com/office/drawing/2014/main" id="{DF81B0E7-CB75-B0DE-5C76-F5BDD238A1A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55612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6477"/>
    </mc:Choice>
    <mc:Fallback xmlns="">
      <p:transition spd="slow" advTm="464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26" name="Picture 42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28" name="Picture 42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30" name="Oval 42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32" name="Picture 43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34" name="Picture 43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36" name="Rectangle 43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8" name="Rectangle 437">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8" name="Title 17">
            <a:extLst>
              <a:ext uri="{FF2B5EF4-FFF2-40B4-BE49-F238E27FC236}">
                <a16:creationId xmlns:a16="http://schemas.microsoft.com/office/drawing/2014/main" id="{5C364255-99A1-2B39-E063-5DFDA6EAFDF8}"/>
              </a:ext>
            </a:extLst>
          </p:cNvPr>
          <p:cNvSpPr>
            <a:spLocks noGrp="1"/>
          </p:cNvSpPr>
          <p:nvPr>
            <p:ph type="title"/>
          </p:nvPr>
        </p:nvSpPr>
        <p:spPr>
          <a:xfrm>
            <a:off x="479702" y="188432"/>
            <a:ext cx="6188190" cy="1681932"/>
          </a:xfrm>
        </p:spPr>
        <p:txBody>
          <a:bodyPr vert="horz" lIns="91440" tIns="45720" rIns="91440" bIns="45720" rtlCol="0" anchor="t">
            <a:normAutofit/>
          </a:bodyPr>
          <a:lstStyle/>
          <a:p>
            <a:r>
              <a:rPr lang="en-US" sz="1400" dirty="0">
                <a:solidFill>
                  <a:schemeClr val="bg1"/>
                </a:solidFill>
              </a:rPr>
              <a:t>Slide: 2</a:t>
            </a:r>
            <a:br>
              <a:rPr lang="en-US" sz="1400" dirty="0">
                <a:solidFill>
                  <a:schemeClr val="bg1"/>
                </a:solidFill>
              </a:rPr>
            </a:br>
            <a:r>
              <a:rPr lang="en-US" sz="1400" dirty="0">
                <a:solidFill>
                  <a:schemeClr val="bg1"/>
                </a:solidFill>
              </a:rPr>
              <a:t>Introduction</a:t>
            </a:r>
            <a:br>
              <a:rPr lang="en-US" sz="4200" dirty="0">
                <a:solidFill>
                  <a:schemeClr val="bg1"/>
                </a:solidFill>
              </a:rPr>
            </a:br>
            <a:r>
              <a:rPr lang="en-GB" sz="2200" dirty="0">
                <a:latin typeface="Arial" panose="020B0604020202020204" pitchFamily="34" charset="0"/>
                <a:cs typeface="Arial" panose="020B0604020202020204" pitchFamily="34" charset="0"/>
              </a:rPr>
              <a:t>Evaluating the Care and Support Needs of Older People in the UK</a:t>
            </a:r>
            <a:endParaRPr lang="en-US" sz="2200" dirty="0">
              <a:solidFill>
                <a:schemeClr val="bg1"/>
              </a:solidFill>
              <a:latin typeface="Arial" panose="020B0604020202020204" pitchFamily="34" charset="0"/>
              <a:cs typeface="Arial" panose="020B0604020202020204" pitchFamily="34" charset="0"/>
            </a:endParaRPr>
          </a:p>
        </p:txBody>
      </p:sp>
      <p:sp>
        <p:nvSpPr>
          <p:cNvPr id="44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85" name="Picture 384">
            <a:extLst>
              <a:ext uri="{FF2B5EF4-FFF2-40B4-BE49-F238E27FC236}">
                <a16:creationId xmlns:a16="http://schemas.microsoft.com/office/drawing/2014/main" id="{87DC36B4-4D97-0DCA-62EB-A2404D2132BF}"/>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l="29434" r="22258"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386" name="Rectangle 9">
            <a:extLst>
              <a:ext uri="{FF2B5EF4-FFF2-40B4-BE49-F238E27FC236}">
                <a16:creationId xmlns:a16="http://schemas.microsoft.com/office/drawing/2014/main" id="{9899E0DD-9BA8-B94D-9481-5BD968C4F9D6}"/>
              </a:ext>
            </a:extLst>
          </p:cNvPr>
          <p:cNvSpPr>
            <a:spLocks noGrp="1" noChangeArrowheads="1"/>
          </p:cNvSpPr>
          <p:nvPr>
            <p:ph type="body" sz="half" idx="2"/>
          </p:nvPr>
        </p:nvSpPr>
        <p:spPr bwMode="auto">
          <a:xfrm>
            <a:off x="412624" y="1944467"/>
            <a:ext cx="6052963" cy="28007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lang="en-GB" sz="1800" b="1" dirty="0">
                <a:solidFill>
                  <a:schemeClr val="bg1"/>
                </a:solidFill>
              </a:rPr>
              <a:t>What is ageing?</a:t>
            </a:r>
          </a:p>
          <a:p>
            <a:pPr marL="342900" lvl="0" indent="-342900" defTabSz="914400" eaLnBrk="0" fontAlgn="base" hangingPunct="0">
              <a:spcBef>
                <a:spcPct val="0"/>
              </a:spcBef>
              <a:spcAft>
                <a:spcPct val="0"/>
              </a:spcAft>
              <a:buClrTx/>
              <a:buSzTx/>
              <a:buFont typeface="Arial" panose="020B0604020202020204" pitchFamily="34" charset="0"/>
              <a:buChar char="•"/>
            </a:pPr>
            <a:r>
              <a:rPr lang="en-GB" dirty="0">
                <a:latin typeface="Arial" panose="020B0604020202020204" pitchFamily="34" charset="0"/>
                <a:cs typeface="Arial" panose="020B0604020202020204" pitchFamily="34" charset="0"/>
              </a:rPr>
              <a:t>Ageing is a natural biological, psychological and social occurrence.</a:t>
            </a:r>
          </a:p>
          <a:p>
            <a:pPr marL="342900" lvl="0" indent="-342900" defTabSz="914400" eaLnBrk="0" fontAlgn="base" hangingPunct="0">
              <a:spcBef>
                <a:spcPct val="0"/>
              </a:spcBef>
              <a:spcAft>
                <a:spcPct val="0"/>
              </a:spcAft>
              <a:buClrTx/>
              <a:buSzTx/>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lvl="0" indent="-342900" defTabSz="914400" eaLnBrk="0" fontAlgn="base" hangingPunct="0">
              <a:spcBef>
                <a:spcPct val="0"/>
              </a:spcBef>
              <a:spcAft>
                <a:spcPct val="0"/>
              </a:spcAft>
              <a:buClrTx/>
              <a:buSzTx/>
              <a:buFont typeface="Arial" panose="020B0604020202020204" pitchFamily="34" charset="0"/>
              <a:buChar char="•"/>
            </a:pPr>
            <a:r>
              <a:rPr lang="en-GB" dirty="0">
                <a:latin typeface="Arial" panose="020B0604020202020204" pitchFamily="34" charset="0"/>
                <a:cs typeface="Arial" panose="020B0604020202020204" pitchFamily="34" charset="0"/>
              </a:rPr>
              <a:t>The UK population is getting older fast.</a:t>
            </a:r>
          </a:p>
          <a:p>
            <a:pPr lvl="0" defTabSz="914400" eaLnBrk="0" fontAlgn="base" hangingPunct="0">
              <a:spcBef>
                <a:spcPct val="0"/>
              </a:spcBef>
              <a:spcAft>
                <a:spcPct val="0"/>
              </a:spcAft>
              <a:buClrTx/>
              <a:buSzTx/>
            </a:pPr>
            <a:endParaRPr lang="en-GB"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ClrTx/>
              <a:buSzTx/>
              <a:buFont typeface="Arial" panose="020B0604020202020204" pitchFamily="34" charset="0"/>
              <a:buChar char="•"/>
            </a:pPr>
            <a:r>
              <a:rPr lang="en-GB" dirty="0">
                <a:latin typeface="Arial" panose="020B0604020202020204" pitchFamily="34" charset="0"/>
                <a:cs typeface="Arial" panose="020B0604020202020204" pitchFamily="34" charset="0"/>
              </a:rPr>
              <a:t>Older persons are more likely to have chronic medical conditions, frailty and societal demands.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ClrTx/>
              <a:buSzTx/>
              <a:buFont typeface="Arial" panose="020B0604020202020204" pitchFamily="34" charset="0"/>
              <a:buChar char="•"/>
            </a:pPr>
            <a:r>
              <a:rPr lang="en-GB" dirty="0">
                <a:latin typeface="Arial" panose="020B0604020202020204" pitchFamily="34" charset="0"/>
                <a:cs typeface="Arial" panose="020B0604020202020204" pitchFamily="34" charset="0"/>
              </a:rPr>
              <a:t>This presentation examines care provision, theories, policy, technology and suggestions to improve care.</a:t>
            </a:r>
          </a:p>
          <a:p>
            <a:pPr lvl="0" defTabSz="914400" eaLnBrk="0" fontAlgn="base" hangingPunct="0">
              <a:spcBef>
                <a:spcPct val="0"/>
              </a:spcBef>
              <a:spcAft>
                <a:spcPct val="0"/>
              </a:spcAft>
              <a:buClrTx/>
              <a:buSzTx/>
            </a:pPr>
            <a:endParaRPr lang="en-GB" sz="1800" dirty="0"/>
          </a:p>
          <a:p>
            <a:pPr lvl="0" defTabSz="914400" eaLnBrk="0" fontAlgn="base" hangingPunct="0">
              <a:spcBef>
                <a:spcPct val="0"/>
              </a:spcBef>
              <a:spcAft>
                <a:spcPct val="0"/>
              </a:spcAft>
              <a:buClrTx/>
              <a:buSzTx/>
            </a:pPr>
            <a:r>
              <a:rPr lang="en-GB" dirty="0">
                <a:latin typeface="Arial" panose="020B0604020202020204" pitchFamily="34" charset="0"/>
                <a:cs typeface="Arial" panose="020B0604020202020204" pitchFamily="34" charset="0"/>
              </a:rPr>
              <a:t>(WHO, 2024a; ONS, 2024a)</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53" name="Audio 52">
            <a:hlinkClick r:id="" action="ppaction://media"/>
            <a:extLst>
              <a:ext uri="{FF2B5EF4-FFF2-40B4-BE49-F238E27FC236}">
                <a16:creationId xmlns:a16="http://schemas.microsoft.com/office/drawing/2014/main" id="{2F97FFF2-8106-3850-07DC-52D97D2422CF}"/>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0477088"/>
      </p:ext>
    </p:extLst>
  </p:cSld>
  <p:clrMapOvr>
    <a:masterClrMapping/>
  </p:clrMapOvr>
  <mc:AlternateContent xmlns:mc="http://schemas.openxmlformats.org/markup-compatibility/2006" xmlns:p14="http://schemas.microsoft.com/office/powerpoint/2010/main">
    <mc:Choice Requires="p14">
      <p:transition spd="slow" p14:dur="2000" advTm="41997"/>
    </mc:Choice>
    <mc:Fallback xmlns="">
      <p:transition spd="slow" advTm="41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3" name="Rectangle 22">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7" name="Freeform: Shape 26">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E33DE8A5-9956-80CE-8A26-2A9C403EAF78}"/>
              </a:ext>
            </a:extLst>
          </p:cNvPr>
          <p:cNvSpPr>
            <a:spLocks noGrp="1"/>
          </p:cNvSpPr>
          <p:nvPr>
            <p:ph type="title"/>
          </p:nvPr>
        </p:nvSpPr>
        <p:spPr>
          <a:xfrm>
            <a:off x="832067" y="551394"/>
            <a:ext cx="9115652" cy="1400530"/>
          </a:xfrm>
        </p:spPr>
        <p:txBody>
          <a:bodyPr vert="horz" lIns="91440" tIns="45720" rIns="91440" bIns="45720" rtlCol="0" anchor="ctr">
            <a:normAutofit/>
          </a:bodyPr>
          <a:lstStyle/>
          <a:p>
            <a:r>
              <a:rPr lang="en-GB" sz="2000" b="1" dirty="0">
                <a:solidFill>
                  <a:schemeClr val="tx1"/>
                </a:solidFill>
                <a:latin typeface="Arial" panose="020B0604020202020204" pitchFamily="34" charset="0"/>
                <a:cs typeface="Arial" panose="020B0604020202020204" pitchFamily="34" charset="0"/>
              </a:rPr>
              <a:t> Slide:3 Understanding Ageing</a:t>
            </a:r>
            <a:endParaRPr lang="en-US" sz="2000" b="1" i="0" kern="1200" dirty="0">
              <a:solidFill>
                <a:schemeClr val="tx1"/>
              </a:solidFill>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24CF0FBA-DD19-72CE-674C-EC92C09AA7D9}"/>
              </a:ext>
            </a:extLst>
          </p:cNvPr>
          <p:cNvSpPr>
            <a:spLocks noGrp="1"/>
          </p:cNvSpPr>
          <p:nvPr>
            <p:ph type="body" sz="half" idx="2"/>
          </p:nvPr>
        </p:nvSpPr>
        <p:spPr>
          <a:xfrm>
            <a:off x="1184882" y="2049025"/>
            <a:ext cx="8946541" cy="4210808"/>
          </a:xfrm>
        </p:spPr>
        <p:txBody>
          <a:bodyPr vert="horz" lIns="91440" tIns="45720" rIns="91440" bIns="45720" rtlCol="0">
            <a:normAutofit/>
          </a:bodyPr>
          <a:lstStyle/>
          <a:p>
            <a:pPr>
              <a:buFont typeface="Wingdings 3" charset="2"/>
              <a:buChar char=""/>
            </a:pPr>
            <a:r>
              <a:rPr lang="en-GB" b="1" dirty="0">
                <a:latin typeface="Arial" panose="020B0604020202020204" pitchFamily="34" charset="0"/>
                <a:cs typeface="Arial" panose="020B0604020202020204" pitchFamily="34" charset="0"/>
              </a:rPr>
              <a:t>Explain</a:t>
            </a:r>
          </a:p>
          <a:p>
            <a:pPr marL="285750" indent="-285750">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Biological ageing is characterised by physical deterioration and increasing risk of disease.</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285750" indent="-285750">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Psychological ageing can impact on cognitive and mental wellbeing.</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285750" indent="-285750">
              <a:buClr>
                <a:schemeClr val="tx1"/>
              </a:buClr>
              <a:buFont typeface="Arial" panose="020B0604020202020204" pitchFamily="34" charset="0"/>
              <a:buChar char="•"/>
            </a:pPr>
            <a:r>
              <a:rPr lang="en-GB" dirty="0">
                <a:latin typeface="Arial" panose="020B0604020202020204" pitchFamily="34" charset="0"/>
                <a:cs typeface="Arial" panose="020B0604020202020204" pitchFamily="34" charset="0"/>
              </a:rPr>
              <a:t>Social ageing is linked to retirement, changing roles and social ties.</a:t>
            </a:r>
          </a:p>
          <a:p>
            <a:r>
              <a:rPr lang="en-GB" b="1" dirty="0">
                <a:latin typeface="Arial" panose="020B0604020202020204" pitchFamily="34" charset="0"/>
                <a:cs typeface="Arial" panose="020B0604020202020204" pitchFamily="34" charset="0"/>
              </a:rPr>
              <a:t>Analyse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Ageing is varies for different people due to genetics, lifestyle and socio-economic variables.</a:t>
            </a:r>
          </a:p>
          <a:p>
            <a:r>
              <a:rPr lang="en-GB" b="1" dirty="0">
                <a:latin typeface="Arial" panose="020B0604020202020204" pitchFamily="34" charset="0"/>
                <a:cs typeface="Arial" panose="020B0604020202020204" pitchFamily="34" charset="0"/>
              </a:rPr>
              <a:t>Evaluate</a:t>
            </a:r>
          </a:p>
          <a:p>
            <a:r>
              <a:rPr lang="en-GB" dirty="0">
                <a:latin typeface="Arial" panose="020B0604020202020204" pitchFamily="34" charset="0"/>
                <a:cs typeface="Arial" panose="020B0604020202020204" pitchFamily="34" charset="0"/>
              </a:rPr>
              <a:t>Most older persons maintain activity and independence despite age-related impairments.</a:t>
            </a:r>
          </a:p>
          <a:p>
            <a:r>
              <a:rPr lang="en-GB" b="1" dirty="0">
                <a:latin typeface="Arial" panose="020B0604020202020204" pitchFamily="34" charset="0"/>
                <a:cs typeface="Arial" panose="020B0604020202020204" pitchFamily="34" charset="0"/>
              </a:rPr>
              <a:t>Recommend</a:t>
            </a:r>
          </a:p>
          <a:p>
            <a:r>
              <a:rPr lang="en-GB" dirty="0">
                <a:latin typeface="Arial" panose="020B0604020202020204" pitchFamily="34" charset="0"/>
                <a:cs typeface="Arial" panose="020B0604020202020204" pitchFamily="34" charset="0"/>
              </a:rPr>
              <a:t>Services are supposed to prioritise healthy ageing and prevention instead of considering ageing as an illness.</a:t>
            </a:r>
          </a:p>
          <a:p>
            <a:r>
              <a:rPr lang="en-GB" dirty="0">
                <a:latin typeface="Arial" panose="020B0604020202020204" pitchFamily="34" charset="0"/>
                <a:cs typeface="Arial" panose="020B0604020202020204" pitchFamily="34" charset="0"/>
              </a:rPr>
              <a:t>(WHO, 2024b; Bowling, 2014 )</a:t>
            </a:r>
            <a:endParaRPr lang="en-US" b="1" dirty="0">
              <a:latin typeface="Arial" panose="020B0604020202020204" pitchFamily="34" charset="0"/>
              <a:cs typeface="Arial" panose="020B0604020202020204" pitchFamily="34" charset="0"/>
            </a:endParaRPr>
          </a:p>
        </p:txBody>
      </p:sp>
      <p:pic>
        <p:nvPicPr>
          <p:cNvPr id="51" name="Audio 50">
            <a:hlinkClick r:id="" action="ppaction://media"/>
            <a:extLst>
              <a:ext uri="{FF2B5EF4-FFF2-40B4-BE49-F238E27FC236}">
                <a16:creationId xmlns:a16="http://schemas.microsoft.com/office/drawing/2014/main" id="{1E7F4722-EC5F-E569-83FB-0613EC129541}"/>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601107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0571"/>
    </mc:Choice>
    <mc:Fallback xmlns="">
      <p:transition spd="slow" advTm="50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23EF7-E58D-931F-12BC-A190A5AFACA0}"/>
              </a:ext>
            </a:extLst>
          </p:cNvPr>
          <p:cNvSpPr>
            <a:spLocks noGrp="1"/>
          </p:cNvSpPr>
          <p:nvPr>
            <p:ph type="title"/>
          </p:nvPr>
        </p:nvSpPr>
        <p:spPr/>
        <p:txBody>
          <a:bodyPr/>
          <a:lstStyle/>
          <a:p>
            <a:r>
              <a:rPr lang="en-GB" sz="2000" b="1" dirty="0">
                <a:solidFill>
                  <a:schemeClr val="bg1"/>
                </a:solidFill>
                <a:latin typeface="Arial" panose="020B0604020202020204" pitchFamily="34" charset="0"/>
                <a:cs typeface="Arial" panose="020B0604020202020204" pitchFamily="34" charset="0"/>
              </a:rPr>
              <a:t>Slide 4: Disengagement Theory</a:t>
            </a:r>
          </a:p>
        </p:txBody>
      </p:sp>
      <p:sp>
        <p:nvSpPr>
          <p:cNvPr id="3" name="Content Placeholder 2">
            <a:extLst>
              <a:ext uri="{FF2B5EF4-FFF2-40B4-BE49-F238E27FC236}">
                <a16:creationId xmlns:a16="http://schemas.microsoft.com/office/drawing/2014/main" id="{F6303998-955F-0547-E712-D2263E424A5E}"/>
              </a:ext>
            </a:extLst>
          </p:cNvPr>
          <p:cNvSpPr>
            <a:spLocks noGrp="1"/>
          </p:cNvSpPr>
          <p:nvPr>
            <p:ph idx="1"/>
          </p:nvPr>
        </p:nvSpPr>
        <p:spPr>
          <a:xfrm>
            <a:off x="1104293" y="1152983"/>
            <a:ext cx="8946541" cy="5136572"/>
          </a:xfrm>
        </p:spPr>
        <p:txBody>
          <a:bodyPr>
            <a:normAutofit/>
          </a:bodyPr>
          <a:lstStyle/>
          <a:p>
            <a:pPr marL="0" indent="0">
              <a:buNone/>
            </a:pPr>
            <a:r>
              <a:rPr lang="en-GB" sz="1600" dirty="0">
                <a:solidFill>
                  <a:schemeClr val="bg1"/>
                </a:solidFill>
                <a:latin typeface="Arial" panose="020B0604020202020204" pitchFamily="34" charset="0"/>
                <a:cs typeface="Arial" panose="020B0604020202020204" pitchFamily="34" charset="0"/>
              </a:rPr>
              <a:t>Describe</a:t>
            </a:r>
          </a:p>
          <a:p>
            <a:pPr marL="0" indent="0">
              <a:buNone/>
            </a:pPr>
            <a:r>
              <a:rPr lang="en-GB" sz="1400" dirty="0">
                <a:latin typeface="Arial" panose="020B0604020202020204" pitchFamily="34" charset="0"/>
                <a:cs typeface="Arial" panose="020B0604020202020204" pitchFamily="34" charset="0"/>
              </a:rPr>
              <a:t>Cumming and Henry (1961) suggested that ageing includes a gradual detachment from society.</a:t>
            </a:r>
          </a:p>
          <a:p>
            <a:pPr marL="0" indent="0">
              <a:buNone/>
            </a:pPr>
            <a:r>
              <a:rPr lang="en-GB" sz="1600" dirty="0">
                <a:solidFill>
                  <a:schemeClr val="bg1"/>
                </a:solidFill>
                <a:latin typeface="Arial" panose="020B0604020202020204" pitchFamily="34" charset="0"/>
                <a:cs typeface="Arial" panose="020B0604020202020204" pitchFamily="34" charset="0"/>
              </a:rPr>
              <a:t>Analyse</a:t>
            </a:r>
          </a:p>
          <a:p>
            <a:pPr marL="0" indent="0">
              <a:buNone/>
            </a:pPr>
            <a:r>
              <a:rPr lang="en-GB" sz="1400" dirty="0">
                <a:latin typeface="Arial" panose="020B0604020202020204" pitchFamily="34" charset="0"/>
                <a:cs typeface="Arial" panose="020B0604020202020204" pitchFamily="34" charset="0"/>
              </a:rPr>
              <a:t>This theory says that older persons automatically minimise social connections and obligations.</a:t>
            </a:r>
          </a:p>
          <a:p>
            <a:pPr marL="0" indent="0">
              <a:buNone/>
            </a:pPr>
            <a:r>
              <a:rPr lang="en-GB" sz="1600" dirty="0">
                <a:solidFill>
                  <a:schemeClr val="bg1"/>
                </a:solidFill>
                <a:latin typeface="Arial" panose="020B0604020202020204" pitchFamily="34" charset="0"/>
                <a:cs typeface="Arial" panose="020B0604020202020204" pitchFamily="34" charset="0"/>
              </a:rPr>
              <a:t>Evaluate</a:t>
            </a:r>
          </a:p>
          <a:p>
            <a:pPr marL="0" indent="0">
              <a:buNone/>
            </a:pPr>
            <a:r>
              <a:rPr lang="en-GB" sz="1600" b="1" dirty="0">
                <a:solidFill>
                  <a:schemeClr val="bg1"/>
                </a:solidFill>
                <a:latin typeface="Arial" panose="020B0604020202020204" pitchFamily="34" charset="0"/>
                <a:cs typeface="Arial" panose="020B0604020202020204" pitchFamily="34" charset="0"/>
              </a:rPr>
              <a:t>Strengths</a:t>
            </a:r>
          </a:p>
          <a:p>
            <a:r>
              <a:rPr lang="en-GB" sz="1400" dirty="0">
                <a:latin typeface="Arial" panose="020B0604020202020204" pitchFamily="34" charset="0"/>
                <a:cs typeface="Arial" panose="020B0604020202020204" pitchFamily="34" charset="0"/>
              </a:rPr>
              <a:t>Identifies retirement and the evolution of social roles.</a:t>
            </a:r>
          </a:p>
          <a:p>
            <a:pPr marL="0" indent="0">
              <a:buNone/>
            </a:pPr>
            <a:r>
              <a:rPr lang="en-GB" sz="1600" b="1" dirty="0">
                <a:solidFill>
                  <a:schemeClr val="bg1"/>
                </a:solidFill>
                <a:latin typeface="Arial" panose="020B0604020202020204" pitchFamily="34" charset="0"/>
                <a:cs typeface="Arial" panose="020B0604020202020204" pitchFamily="34" charset="0"/>
              </a:rPr>
              <a:t>Weaknesses</a:t>
            </a:r>
          </a:p>
          <a:p>
            <a:r>
              <a:rPr lang="en-GB" sz="1400" dirty="0">
                <a:latin typeface="Arial" panose="020B0604020202020204" pitchFamily="34" charset="0"/>
                <a:cs typeface="Arial" panose="020B0604020202020204" pitchFamily="34" charset="0"/>
              </a:rPr>
              <a:t>It is presumed that withdrawal is positive.</a:t>
            </a:r>
          </a:p>
          <a:p>
            <a:r>
              <a:rPr lang="en-GB" sz="1400" dirty="0">
                <a:latin typeface="Arial" panose="020B0604020202020204" pitchFamily="34" charset="0"/>
                <a:cs typeface="Arial" panose="020B0604020202020204" pitchFamily="34" charset="0"/>
              </a:rPr>
              <a:t>May promote ageist stereotypes.</a:t>
            </a:r>
          </a:p>
          <a:p>
            <a:r>
              <a:rPr lang="en-GB" sz="1400" dirty="0">
                <a:latin typeface="Arial" panose="020B0604020202020204" pitchFamily="34" charset="0"/>
                <a:cs typeface="Arial" panose="020B0604020202020204" pitchFamily="34" charset="0"/>
              </a:rPr>
              <a:t>Neglects active senior individuals.</a:t>
            </a:r>
          </a:p>
          <a:p>
            <a:pPr marL="0" indent="0">
              <a:buNone/>
            </a:pPr>
            <a:r>
              <a:rPr lang="en-GB" sz="1600" b="1" dirty="0">
                <a:solidFill>
                  <a:schemeClr val="bg1"/>
                </a:solidFill>
                <a:latin typeface="Arial" panose="020B0604020202020204" pitchFamily="34" charset="0"/>
                <a:cs typeface="Arial" panose="020B0604020202020204" pitchFamily="34" charset="0"/>
              </a:rPr>
              <a:t>Recommend</a:t>
            </a:r>
          </a:p>
          <a:p>
            <a:pPr marL="0" indent="0">
              <a:buNone/>
            </a:pPr>
            <a:r>
              <a:rPr lang="en-GB" sz="1400" dirty="0">
                <a:latin typeface="Arial" panose="020B0604020202020204" pitchFamily="34" charset="0"/>
                <a:cs typeface="Arial" panose="020B0604020202020204" pitchFamily="34" charset="0"/>
              </a:rPr>
              <a:t>Health and social care should promote engagement rather than disengagement.</a:t>
            </a:r>
          </a:p>
          <a:p>
            <a:pPr marL="0" indent="0">
              <a:buNone/>
            </a:pPr>
            <a:r>
              <a:rPr lang="en-GB" sz="1400" dirty="0">
                <a:latin typeface="Arial" panose="020B0604020202020204" pitchFamily="34" charset="0"/>
                <a:cs typeface="Arial" panose="020B0604020202020204" pitchFamily="34" charset="0"/>
              </a:rPr>
              <a:t>(Ragini, Manjit and Salwan, 2022)</a:t>
            </a:r>
            <a:endParaRPr lang="en-GB" sz="1400" b="1" dirty="0">
              <a:solidFill>
                <a:schemeClr val="bg1"/>
              </a:solidFill>
              <a:latin typeface="Arial" panose="020B0604020202020204" pitchFamily="34" charset="0"/>
              <a:cs typeface="Arial" panose="020B0604020202020204" pitchFamily="34" charset="0"/>
            </a:endParaRPr>
          </a:p>
          <a:p>
            <a:pPr marL="0" indent="0">
              <a:buNone/>
            </a:pPr>
            <a:endParaRPr lang="en-GB" sz="1400" dirty="0">
              <a:solidFill>
                <a:schemeClr val="bg1"/>
              </a:solidFill>
              <a:latin typeface="Arial" panose="020B0604020202020204" pitchFamily="34" charset="0"/>
              <a:cs typeface="Arial" panose="020B0604020202020204" pitchFamily="34" charset="0"/>
            </a:endParaRPr>
          </a:p>
          <a:p>
            <a:pPr marL="0" indent="0">
              <a:buNone/>
            </a:pPr>
            <a:endParaRPr lang="en-GB" sz="1400" dirty="0">
              <a:solidFill>
                <a:schemeClr val="bg1"/>
              </a:solidFill>
              <a:latin typeface="Arial" panose="020B0604020202020204" pitchFamily="34" charset="0"/>
              <a:cs typeface="Arial" panose="020B0604020202020204" pitchFamily="34" charset="0"/>
            </a:endParaRPr>
          </a:p>
          <a:p>
            <a:pPr marL="0" indent="0">
              <a:buNone/>
            </a:pPr>
            <a:endParaRPr lang="en-GB" sz="1400" b="1" dirty="0">
              <a:solidFill>
                <a:schemeClr val="bg1"/>
              </a:solidFill>
              <a:latin typeface="Arial" panose="020B0604020202020204" pitchFamily="34" charset="0"/>
              <a:cs typeface="Arial" panose="020B0604020202020204" pitchFamily="34" charset="0"/>
            </a:endParaRPr>
          </a:p>
        </p:txBody>
      </p:sp>
      <p:pic>
        <p:nvPicPr>
          <p:cNvPr id="42" name="Audio 41">
            <a:hlinkClick r:id="" action="ppaction://media"/>
            <a:extLst>
              <a:ext uri="{FF2B5EF4-FFF2-40B4-BE49-F238E27FC236}">
                <a16:creationId xmlns:a16="http://schemas.microsoft.com/office/drawing/2014/main" id="{D7EE5EBA-75E1-1AFF-9388-AFE6205545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5695193"/>
      </p:ext>
    </p:extLst>
  </p:cSld>
  <p:clrMapOvr>
    <a:masterClrMapping/>
  </p:clrMapOvr>
  <mc:AlternateContent xmlns:mc="http://schemas.openxmlformats.org/markup-compatibility/2006" xmlns:p14="http://schemas.microsoft.com/office/powerpoint/2010/main">
    <mc:Choice Requires="p14">
      <p:transition spd="slow" p14:dur="2000" advTm="41559"/>
    </mc:Choice>
    <mc:Fallback xmlns="">
      <p:transition spd="slow" advTm="41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B0B521D1-033B-DE1E-55A5-9CA96355AD9F}"/>
              </a:ext>
            </a:extLst>
          </p:cNvPr>
          <p:cNvPicPr>
            <a:picLocks noChangeAspect="1"/>
          </p:cNvPicPr>
          <p:nvPr/>
        </p:nvPicPr>
        <p:blipFill>
          <a:blip r:embed="rId4">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0462" r="4988" b="9472"/>
          <a:stretch>
            <a:fillRect/>
          </a:stretch>
        </p:blipFill>
        <p:spPr>
          <a:xfrm>
            <a:off x="82296" y="-82286"/>
            <a:ext cx="12191980" cy="6857990"/>
          </a:xfrm>
          <a:prstGeom prst="rect">
            <a:avLst/>
          </a:prstGeom>
        </p:spPr>
      </p:pic>
      <p:sp>
        <p:nvSpPr>
          <p:cNvPr id="2" name="Title 1">
            <a:extLst>
              <a:ext uri="{FF2B5EF4-FFF2-40B4-BE49-F238E27FC236}">
                <a16:creationId xmlns:a16="http://schemas.microsoft.com/office/drawing/2014/main" id="{52478259-FE8E-2303-CCCD-DEA43AE6A272}"/>
              </a:ext>
            </a:extLst>
          </p:cNvPr>
          <p:cNvSpPr>
            <a:spLocks noGrp="1"/>
          </p:cNvSpPr>
          <p:nvPr>
            <p:ph type="ctrTitle"/>
          </p:nvPr>
        </p:nvSpPr>
        <p:spPr>
          <a:xfrm>
            <a:off x="1154955" y="987137"/>
            <a:ext cx="8825658" cy="922050"/>
          </a:xfrm>
        </p:spPr>
        <p:txBody>
          <a:bodyPr>
            <a:normAutofit/>
          </a:bodyPr>
          <a:lstStyle/>
          <a:p>
            <a:r>
              <a:rPr lang="en-GB" sz="2000" dirty="0">
                <a:latin typeface="Arial" panose="020B0604020202020204" pitchFamily="34" charset="0"/>
                <a:cs typeface="Arial" panose="020B0604020202020204" pitchFamily="34" charset="0"/>
              </a:rPr>
              <a:t>Slide 5: Activity Theory</a:t>
            </a:r>
            <a:endParaRPr lang="en-GB" sz="20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F19B1A2-7C9E-3EAB-FAF3-8AF65954522C}"/>
              </a:ext>
            </a:extLst>
          </p:cNvPr>
          <p:cNvSpPr>
            <a:spLocks noGrp="1"/>
          </p:cNvSpPr>
          <p:nvPr>
            <p:ph type="subTitle" idx="1"/>
          </p:nvPr>
        </p:nvSpPr>
        <p:spPr>
          <a:xfrm>
            <a:off x="581890" y="2182091"/>
            <a:ext cx="9633825" cy="4166754"/>
          </a:xfrm>
        </p:spPr>
        <p:txBody>
          <a:bodyPr>
            <a:normAutofit/>
          </a:bodyPr>
          <a:lstStyle/>
          <a:p>
            <a:r>
              <a:rPr lang="en-GB" sz="1400" dirty="0">
                <a:solidFill>
                  <a:schemeClr val="tx1"/>
                </a:solidFill>
              </a:rPr>
              <a:t>Describe</a:t>
            </a:r>
            <a:br>
              <a:rPr lang="en-GB" sz="1400" dirty="0"/>
            </a:br>
            <a:br>
              <a:rPr lang="en-GB" sz="1400" dirty="0"/>
            </a:br>
            <a:r>
              <a:rPr lang="en-GB" sz="1400" dirty="0"/>
              <a:t>Activity Theory argues that successful ageing is achieved when older persons maintain social engagement.</a:t>
            </a:r>
            <a:br>
              <a:rPr lang="en-GB" sz="1400" dirty="0"/>
            </a:br>
            <a:br>
              <a:rPr lang="en-GB" sz="1400" dirty="0"/>
            </a:br>
            <a:r>
              <a:rPr lang="en-GB" sz="1400" dirty="0">
                <a:solidFill>
                  <a:schemeClr val="tx1"/>
                </a:solidFill>
              </a:rPr>
              <a:t>Study</a:t>
            </a:r>
            <a:br>
              <a:rPr lang="en-GB" sz="1400" dirty="0"/>
            </a:br>
            <a:br>
              <a:rPr lang="en-GB" sz="1400" dirty="0"/>
            </a:br>
            <a:r>
              <a:rPr lang="en-GB" sz="1400" dirty="0"/>
              <a:t>Engagement provides wellbeing, purpose, and social inclusion.</a:t>
            </a:r>
            <a:br>
              <a:rPr lang="en-GB" sz="1400" dirty="0"/>
            </a:br>
            <a:br>
              <a:rPr lang="en-GB" sz="1400" dirty="0"/>
            </a:br>
            <a:r>
              <a:rPr lang="en-GB" sz="1400" dirty="0">
                <a:solidFill>
                  <a:schemeClr val="tx1"/>
                </a:solidFill>
              </a:rPr>
              <a:t>Examine</a:t>
            </a:r>
            <a:br>
              <a:rPr lang="en-GB" sz="1400" dirty="0"/>
            </a:br>
            <a:br>
              <a:rPr lang="en-GB" sz="1400" dirty="0"/>
            </a:br>
            <a:r>
              <a:rPr lang="en-GB" sz="1400" dirty="0"/>
              <a:t>Studies associate social interaction with improved mental and physical health outcomes.</a:t>
            </a:r>
            <a:br>
              <a:rPr lang="en-GB" sz="1400" dirty="0"/>
            </a:br>
            <a:br>
              <a:rPr lang="en-GB" sz="1400" dirty="0"/>
            </a:br>
            <a:r>
              <a:rPr lang="en-GB" sz="1400" dirty="0">
                <a:solidFill>
                  <a:schemeClr val="tx1"/>
                </a:solidFill>
              </a:rPr>
              <a:t>Recommend</a:t>
            </a:r>
            <a:br>
              <a:rPr lang="en-GB" sz="1400" dirty="0"/>
            </a:br>
            <a:br>
              <a:rPr lang="en-GB" sz="1400" dirty="0"/>
            </a:br>
            <a:r>
              <a:rPr lang="en-GB" sz="1400" dirty="0"/>
              <a:t>Improve accessibility to community organisations, volunteer initiatives, and day </a:t>
            </a:r>
            <a:r>
              <a:rPr lang="en-GB" sz="1400" dirty="0" err="1"/>
              <a:t>centers</a:t>
            </a:r>
            <a:r>
              <a:rPr lang="en-GB" sz="1400" dirty="0"/>
              <a:t>.</a:t>
            </a:r>
          </a:p>
          <a:p>
            <a:r>
              <a:rPr lang="en-GB" sz="1400" dirty="0"/>
              <a:t>(Havighurst, 1961a; Age UK, 2024)</a:t>
            </a:r>
            <a:endParaRPr lang="en-GB" sz="1400" dirty="0">
              <a:solidFill>
                <a:schemeClr val="tx1"/>
              </a:solidFill>
            </a:endParaRPr>
          </a:p>
        </p:txBody>
      </p:sp>
      <p:sp>
        <p:nvSpPr>
          <p:cNvPr id="15" name="Rectangle 14">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0" name="Audio 29">
            <a:hlinkClick r:id="" action="ppaction://media"/>
            <a:extLst>
              <a:ext uri="{FF2B5EF4-FFF2-40B4-BE49-F238E27FC236}">
                <a16:creationId xmlns:a16="http://schemas.microsoft.com/office/drawing/2014/main" id="{C3FF3578-7557-5C04-9E5D-A65FC8FAAC5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9061775"/>
      </p:ext>
    </p:extLst>
  </p:cSld>
  <p:clrMapOvr>
    <a:masterClrMapping/>
  </p:clrMapOvr>
  <mc:AlternateContent xmlns:mc="http://schemas.openxmlformats.org/markup-compatibility/2006" xmlns:p14="http://schemas.microsoft.com/office/powerpoint/2010/main">
    <mc:Choice Requires="p14">
      <p:transition spd="slow" p14:dur="2000" advTm="46035"/>
    </mc:Choice>
    <mc:Fallback xmlns="">
      <p:transition spd="slow" advTm="46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EDCA1-A5F7-F476-5B29-EE64F3BF3B28}"/>
              </a:ext>
            </a:extLst>
          </p:cNvPr>
          <p:cNvSpPr>
            <a:spLocks noGrp="1"/>
          </p:cNvSpPr>
          <p:nvPr>
            <p:ph type="title"/>
          </p:nvPr>
        </p:nvSpPr>
        <p:spPr>
          <a:xfrm>
            <a:off x="648930" y="629266"/>
            <a:ext cx="6188190" cy="1174953"/>
          </a:xfrm>
        </p:spPr>
        <p:txBody>
          <a:bodyPr>
            <a:normAutofit/>
          </a:bodyPr>
          <a:lstStyle/>
          <a:p>
            <a:r>
              <a:rPr lang="en-GB" sz="2000" dirty="0">
                <a:latin typeface="Arial" panose="020B0604020202020204" pitchFamily="34" charset="0"/>
                <a:cs typeface="Arial" panose="020B0604020202020204" pitchFamily="34" charset="0"/>
              </a:rPr>
              <a:t>Slide 6: Continuity Theory</a:t>
            </a:r>
            <a:endParaRPr lang="en-GB" sz="2000" dirty="0">
              <a:solidFill>
                <a:srgbClr val="EBEBEB"/>
              </a:solidFill>
              <a:latin typeface="Arial" panose="020B0604020202020204" pitchFamily="34" charset="0"/>
              <a:cs typeface="Arial" panose="020B0604020202020204" pitchFamily="34" charset="0"/>
            </a:endParaRPr>
          </a:p>
        </p:txBody>
      </p:sp>
      <p:sp>
        <p:nvSpPr>
          <p:cNvPr id="9" name="Content Placeholder 8">
            <a:extLst>
              <a:ext uri="{FF2B5EF4-FFF2-40B4-BE49-F238E27FC236}">
                <a16:creationId xmlns:a16="http://schemas.microsoft.com/office/drawing/2014/main" id="{A36BDAC7-55AE-12BF-C0B2-99D7BC9CF95B}"/>
              </a:ext>
            </a:extLst>
          </p:cNvPr>
          <p:cNvSpPr>
            <a:spLocks noGrp="1"/>
          </p:cNvSpPr>
          <p:nvPr>
            <p:ph idx="1"/>
          </p:nvPr>
        </p:nvSpPr>
        <p:spPr>
          <a:xfrm>
            <a:off x="543788" y="2433485"/>
            <a:ext cx="6188189" cy="4114464"/>
          </a:xfrm>
        </p:spPr>
        <p:txBody>
          <a:bodyPr>
            <a:normAutofit lnSpcReduction="10000"/>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solidFill>
                  <a:srgbClr val="FFFF00"/>
                </a:solidFill>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Continuity Theory suggests that elderly persons preserve established lifestyles and habits.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Analyse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Preserving continuity fosters identity, autonomy, and emotional well-being.</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Evaluate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approach supports for person-centred care planning.</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Recommend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Care services must to maintain routines and individual preferences wherever possible.</a:t>
            </a:r>
          </a:p>
          <a:p>
            <a:pPr marL="0" indent="0">
              <a:buNone/>
            </a:pPr>
            <a:r>
              <a:rPr lang="en-GB" sz="1400" dirty="0">
                <a:latin typeface="Arial" panose="020B0604020202020204" pitchFamily="34" charset="0"/>
                <a:cs typeface="Arial" panose="020B0604020202020204" pitchFamily="34" charset="0"/>
              </a:rPr>
              <a:t>(Atchley</a:t>
            </a:r>
            <a:r>
              <a:rPr lang="en-GB" sz="1200" dirty="0"/>
              <a:t>, 1989;</a:t>
            </a:r>
            <a:r>
              <a:rPr lang="en-GB" dirty="0"/>
              <a:t> </a:t>
            </a:r>
            <a:r>
              <a:rPr lang="en-GB" sz="1400" dirty="0">
                <a:latin typeface="Arial" panose="020B0604020202020204" pitchFamily="34" charset="0"/>
                <a:cs typeface="Arial" panose="020B0604020202020204" pitchFamily="34" charset="0"/>
              </a:rPr>
              <a:t>(Nimrod and Kleiber, 2007</a:t>
            </a:r>
            <a:r>
              <a:rPr lang="en-GB" sz="1200" dirty="0"/>
              <a:t>)</a:t>
            </a:r>
            <a:endParaRPr lang="en-US" sz="1200" dirty="0">
              <a:solidFill>
                <a:srgbClr val="FFFFFF"/>
              </a:solidFill>
              <a:latin typeface="Arial" panose="020B0604020202020204" pitchFamily="34" charset="0"/>
              <a:cs typeface="Arial" panose="020B0604020202020204" pitchFamily="34" charset="0"/>
            </a:endParaRPr>
          </a:p>
        </p:txBody>
      </p:sp>
      <p:sp>
        <p:nvSpPr>
          <p:cNvPr id="14"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953C50BD-B3D9-8313-E877-40546CDFF5C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6734" r="14958"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pic>
        <p:nvPicPr>
          <p:cNvPr id="29" name="Audio 28">
            <a:hlinkClick r:id="" action="ppaction://media"/>
            <a:extLst>
              <a:ext uri="{FF2B5EF4-FFF2-40B4-BE49-F238E27FC236}">
                <a16:creationId xmlns:a16="http://schemas.microsoft.com/office/drawing/2014/main" id="{89E5152F-C087-7935-FB59-626DB2CFD47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7477057"/>
      </p:ext>
    </p:extLst>
  </p:cSld>
  <p:clrMapOvr>
    <a:masterClrMapping/>
  </p:clrMapOvr>
  <mc:AlternateContent xmlns:mc="http://schemas.openxmlformats.org/markup-compatibility/2006" xmlns:p14="http://schemas.microsoft.com/office/powerpoint/2010/main">
    <mc:Choice Requires="p14">
      <p:transition spd="slow" p14:dur="2000" advTm="38409"/>
    </mc:Choice>
    <mc:Fallback xmlns="">
      <p:transition spd="slow" advTm="38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8DE83-6D89-7CE4-8E82-CF4B05DB75C4}"/>
              </a:ext>
            </a:extLst>
          </p:cNvPr>
          <p:cNvSpPr>
            <a:spLocks noGrp="1"/>
          </p:cNvSpPr>
          <p:nvPr>
            <p:ph type="title"/>
          </p:nvPr>
        </p:nvSpPr>
        <p:spPr>
          <a:xfrm>
            <a:off x="648930" y="629266"/>
            <a:ext cx="3322912" cy="939761"/>
          </a:xfrm>
        </p:spPr>
        <p:txBody>
          <a:bodyPr>
            <a:normAutofit/>
          </a:bodyPr>
          <a:lstStyle/>
          <a:p>
            <a:r>
              <a:rPr lang="en-GB" sz="2000" dirty="0">
                <a:latin typeface="Arial" panose="020B0604020202020204" pitchFamily="34" charset="0"/>
                <a:cs typeface="Arial" panose="020B0604020202020204" pitchFamily="34" charset="0"/>
              </a:rPr>
              <a:t>Slide 7: Equality Act 2010 and Ageism</a:t>
            </a:r>
          </a:p>
        </p:txBody>
      </p:sp>
      <p:pic>
        <p:nvPicPr>
          <p:cNvPr id="5" name="Content Placeholder 4">
            <a:extLst>
              <a:ext uri="{FF2B5EF4-FFF2-40B4-BE49-F238E27FC236}">
                <a16:creationId xmlns:a16="http://schemas.microsoft.com/office/drawing/2014/main" id="{03567261-176A-2AAA-1D5B-45A4CD83CC3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8027"/>
          <a:stretch>
            <a:fillRect/>
          </a:stretch>
        </p:blipFill>
        <p:spPr>
          <a:xfrm>
            <a:off x="4619544" y="609601"/>
            <a:ext cx="6924756" cy="5638797"/>
          </a:xfrm>
          <a:prstGeom prst="rect">
            <a:avLst/>
          </a:prstGeom>
          <a:effectLst>
            <a:outerShdw blurRad="50800" dist="38100" dir="5400000" algn="t" rotWithShape="0">
              <a:prstClr val="black">
                <a:alpha val="43000"/>
              </a:prstClr>
            </a:outerShdw>
          </a:effectLst>
        </p:spPr>
      </p:pic>
      <p:sp>
        <p:nvSpPr>
          <p:cNvPr id="13" name="Rectangle 12">
            <a:extLst>
              <a:ext uri="{FF2B5EF4-FFF2-40B4-BE49-F238E27FC236}">
                <a16:creationId xmlns:a16="http://schemas.microsoft.com/office/drawing/2014/main" id="{A93A089E-0A16-452C-B341-0F769780D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Content Placeholder 9">
            <a:extLst>
              <a:ext uri="{FF2B5EF4-FFF2-40B4-BE49-F238E27FC236}">
                <a16:creationId xmlns:a16="http://schemas.microsoft.com/office/drawing/2014/main" id="{92198603-8505-350A-E263-E13F2DC2D126}"/>
              </a:ext>
            </a:extLst>
          </p:cNvPr>
          <p:cNvSpPr>
            <a:spLocks noGrp="1"/>
          </p:cNvSpPr>
          <p:nvPr>
            <p:ph idx="1"/>
          </p:nvPr>
        </p:nvSpPr>
        <p:spPr>
          <a:xfrm>
            <a:off x="415637" y="1485899"/>
            <a:ext cx="4077706" cy="4762499"/>
          </a:xfrm>
        </p:spPr>
        <p:txBody>
          <a:bodyPr>
            <a:normAutofit lnSpcReduction="10000"/>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Equality Act 2010 safeguards individuals against age discrimination.</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Analyse</a:t>
            </a:r>
            <a:br>
              <a:rPr lang="en-GB" sz="1400" dirty="0">
                <a:solidFill>
                  <a:srgbClr val="FFFF00"/>
                </a:solidFill>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Act seeks to guarantee equal opportunities to work, healthcare, and social services.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Examine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Although legal safeguards, ageism persists common in society and healthcare environments.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Recommend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Mandatory age-awareness training should be implemented throughout health and social care organisations.</a:t>
            </a:r>
          </a:p>
          <a:p>
            <a:pPr marL="0" indent="0">
              <a:buNone/>
            </a:pPr>
            <a:r>
              <a:rPr lang="en-GB" sz="1400" dirty="0">
                <a:latin typeface="Arial" panose="020B0604020202020204" pitchFamily="34" charset="0"/>
                <a:cs typeface="Arial" panose="020B0604020202020204" pitchFamily="34" charset="0"/>
              </a:rPr>
              <a:t>(Equality Act, 2010;</a:t>
            </a: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Nemmers, 2005</a:t>
            </a:r>
            <a:r>
              <a:rPr lang="en-GB" dirty="0"/>
              <a:t>)</a:t>
            </a:r>
            <a:endParaRPr lang="en-GB" sz="1400" dirty="0">
              <a:latin typeface="Arial" panose="020B0604020202020204" pitchFamily="34" charset="0"/>
              <a:cs typeface="Arial" panose="020B0604020202020204" pitchFamily="34" charset="0"/>
            </a:endParaRPr>
          </a:p>
          <a:p>
            <a:pPr marL="0" indent="0">
              <a:buNone/>
            </a:pPr>
            <a:endParaRPr lang="en-US"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F964AD9F-A605-C6BC-1940-273720AF781E}"/>
              </a:ext>
            </a:extLst>
          </p:cNvPr>
          <p:cNvSpPr txBox="1"/>
          <p:nvPr/>
        </p:nvSpPr>
        <p:spPr>
          <a:xfrm>
            <a:off x="8693840" y="6048343"/>
            <a:ext cx="285046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flatworldknowledge.lardbucket.org/books/a-primer-on-social-problems/s09-aging-and-ageism.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32" name="Audio 31">
            <a:hlinkClick r:id="" action="ppaction://media"/>
            <a:extLst>
              <a:ext uri="{FF2B5EF4-FFF2-40B4-BE49-F238E27FC236}">
                <a16:creationId xmlns:a16="http://schemas.microsoft.com/office/drawing/2014/main" id="{94C7EFF2-D6A4-37F9-FB00-8FF151039AD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81415118"/>
      </p:ext>
    </p:extLst>
  </p:cSld>
  <p:clrMapOvr>
    <a:masterClrMapping/>
  </p:clrMapOvr>
  <mc:AlternateContent xmlns:mc="http://schemas.openxmlformats.org/markup-compatibility/2006" xmlns:p14="http://schemas.microsoft.com/office/powerpoint/2010/main">
    <mc:Choice Requires="p14">
      <p:transition spd="slow" p14:dur="2000" advTm="42189"/>
    </mc:Choice>
    <mc:Fallback xmlns="">
      <p:transition spd="slow" advTm="42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B9891-0AFB-E53D-5D0C-6D539A36C758}"/>
              </a:ext>
            </a:extLst>
          </p:cNvPr>
          <p:cNvSpPr>
            <a:spLocks noGrp="1"/>
          </p:cNvSpPr>
          <p:nvPr>
            <p:ph type="title"/>
          </p:nvPr>
        </p:nvSpPr>
        <p:spPr>
          <a:xfrm>
            <a:off x="648930" y="629267"/>
            <a:ext cx="6188190" cy="970934"/>
          </a:xfrm>
        </p:spPr>
        <p:txBody>
          <a:bodyPr>
            <a:normAutofit/>
          </a:bodyPr>
          <a:lstStyle/>
          <a:p>
            <a:r>
              <a:rPr lang="en-GB" sz="2000" dirty="0">
                <a:latin typeface="Arial" panose="020B0604020202020204" pitchFamily="34" charset="0"/>
                <a:cs typeface="Arial" panose="020B0604020202020204" pitchFamily="34" charset="0"/>
              </a:rPr>
              <a:t>Slide 8: Care Act 2014</a:t>
            </a:r>
            <a:endParaRPr lang="en-GB" sz="2000" dirty="0">
              <a:solidFill>
                <a:srgbClr val="EBEBEB"/>
              </a:solidFill>
              <a:latin typeface="Arial" panose="020B0604020202020204" pitchFamily="34" charset="0"/>
              <a:cs typeface="Arial" panose="020B0604020202020204" pitchFamily="34" charset="0"/>
            </a:endParaRPr>
          </a:p>
        </p:txBody>
      </p:sp>
      <p:sp>
        <p:nvSpPr>
          <p:cNvPr id="10" name="Content Placeholder 9">
            <a:extLst>
              <a:ext uri="{FF2B5EF4-FFF2-40B4-BE49-F238E27FC236}">
                <a16:creationId xmlns:a16="http://schemas.microsoft.com/office/drawing/2014/main" id="{D99F3F8B-1607-1496-0295-5D1728080739}"/>
              </a:ext>
            </a:extLst>
          </p:cNvPr>
          <p:cNvSpPr>
            <a:spLocks noGrp="1"/>
          </p:cNvSpPr>
          <p:nvPr>
            <p:ph idx="1"/>
          </p:nvPr>
        </p:nvSpPr>
        <p:spPr>
          <a:xfrm>
            <a:off x="648930" y="1600202"/>
            <a:ext cx="6188189" cy="4623618"/>
          </a:xfrm>
        </p:spPr>
        <p:txBody>
          <a:bodyPr>
            <a:normAutofit/>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Care Act 2014 advocates for wellbeing, preventive, and customisation.</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Examine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Local authorities are required to assess requirements and facilitate independence.</a:t>
            </a:r>
            <a:br>
              <a:rPr lang="en-GB" sz="1400" dirty="0">
                <a:latin typeface="Arial" panose="020B0604020202020204" pitchFamily="34" charset="0"/>
                <a:cs typeface="Arial" panose="020B0604020202020204" pitchFamily="34" charset="0"/>
              </a:rPr>
            </a:br>
            <a:br>
              <a:rPr lang="en-GB" sz="1400" dirty="0">
                <a:solidFill>
                  <a:srgbClr val="FFFF00"/>
                </a:solidFill>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Assess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Act promoted person-centred care; however, implementation differs between regions.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Advise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Additional financing should facilitate uniform service provision across the nation.</a:t>
            </a:r>
          </a:p>
          <a:p>
            <a:pPr marL="0" indent="0">
              <a:buNone/>
            </a:pPr>
            <a:r>
              <a:rPr lang="en-GB" sz="1400" dirty="0">
                <a:latin typeface="Arial" panose="020B0604020202020204" pitchFamily="34" charset="0"/>
                <a:cs typeface="Arial" panose="020B0604020202020204" pitchFamily="34" charset="0"/>
              </a:rPr>
              <a:t>(Care Act, 2014</a:t>
            </a:r>
            <a:r>
              <a:rPr lang="en-GB" sz="1400" dirty="0"/>
              <a:t>)</a:t>
            </a:r>
            <a:endParaRPr lang="en-US" sz="1400" dirty="0">
              <a:solidFill>
                <a:srgbClr val="FFFFFF"/>
              </a:solidFill>
              <a:latin typeface="Arial" panose="020B0604020202020204" pitchFamily="34" charset="0"/>
              <a:cs typeface="Arial" panose="020B0604020202020204" pitchFamily="34" charset="0"/>
            </a:endParaRP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F874134B-2502-6204-4F7F-AC16FD025BF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092" r="14755"/>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6" name="TextBox 5">
            <a:extLst>
              <a:ext uri="{FF2B5EF4-FFF2-40B4-BE49-F238E27FC236}">
                <a16:creationId xmlns:a16="http://schemas.microsoft.com/office/drawing/2014/main" id="{D94E0D97-24DB-9B59-D791-0E4C237AACD2}"/>
              </a:ext>
            </a:extLst>
          </p:cNvPr>
          <p:cNvSpPr txBox="1"/>
          <p:nvPr/>
        </p:nvSpPr>
        <p:spPr>
          <a:xfrm>
            <a:off x="9319098" y="6657945"/>
            <a:ext cx="287290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drkernisan.net/author/lkernisan/page/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29" name="Audio 28">
            <a:hlinkClick r:id="" action="ppaction://media"/>
            <a:extLst>
              <a:ext uri="{FF2B5EF4-FFF2-40B4-BE49-F238E27FC236}">
                <a16:creationId xmlns:a16="http://schemas.microsoft.com/office/drawing/2014/main" id="{9CA8CFCC-9AB0-7B17-CF8B-CE64B31DE1A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3504024"/>
      </p:ext>
    </p:extLst>
  </p:cSld>
  <p:clrMapOvr>
    <a:masterClrMapping/>
  </p:clrMapOvr>
  <mc:AlternateContent xmlns:mc="http://schemas.openxmlformats.org/markup-compatibility/2006" xmlns:p14="http://schemas.microsoft.com/office/powerpoint/2010/main">
    <mc:Choice Requires="p14">
      <p:transition spd="slow" p14:dur="2000" advTm="39041"/>
    </mc:Choice>
    <mc:Fallback xmlns="">
      <p:transition spd="slow" advTm="39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D2500-0EEE-FE19-1B0C-7DB50A2FF58A}"/>
              </a:ext>
            </a:extLst>
          </p:cNvPr>
          <p:cNvSpPr>
            <a:spLocks noGrp="1"/>
          </p:cNvSpPr>
          <p:nvPr>
            <p:ph type="title"/>
          </p:nvPr>
        </p:nvSpPr>
        <p:spPr>
          <a:xfrm>
            <a:off x="646111" y="452718"/>
            <a:ext cx="9404723" cy="894301"/>
          </a:xfrm>
        </p:spPr>
        <p:txBody>
          <a:bodyPr/>
          <a:lstStyle/>
          <a:p>
            <a:r>
              <a:rPr lang="en-GB" sz="2000" dirty="0">
                <a:latin typeface="Arial" panose="020B0604020202020204" pitchFamily="34" charset="0"/>
                <a:cs typeface="Arial" panose="020B0604020202020204" pitchFamily="34" charset="0"/>
              </a:rPr>
              <a:t>Slide 9: NHS Long Term Plan</a:t>
            </a:r>
          </a:p>
        </p:txBody>
      </p:sp>
      <p:sp>
        <p:nvSpPr>
          <p:cNvPr id="3" name="Content Placeholder 2">
            <a:extLst>
              <a:ext uri="{FF2B5EF4-FFF2-40B4-BE49-F238E27FC236}">
                <a16:creationId xmlns:a16="http://schemas.microsoft.com/office/drawing/2014/main" id="{3BAF85AD-1892-2507-ED13-53E3A087D83B}"/>
              </a:ext>
            </a:extLst>
          </p:cNvPr>
          <p:cNvSpPr>
            <a:spLocks noGrp="1"/>
          </p:cNvSpPr>
          <p:nvPr>
            <p:ph idx="1"/>
          </p:nvPr>
        </p:nvSpPr>
        <p:spPr>
          <a:xfrm>
            <a:off x="978621" y="1589809"/>
            <a:ext cx="8946541" cy="4741717"/>
          </a:xfrm>
        </p:spPr>
        <p:txBody>
          <a:bodyPr>
            <a:normAutofit/>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solidFill>
                  <a:srgbClr val="FFFF00"/>
                </a:solidFill>
              </a:rPr>
            </a:br>
            <a:br>
              <a:rPr lang="en-GB" sz="1400" dirty="0">
                <a:solidFill>
                  <a:srgbClr val="FFFF00"/>
                </a:solidFill>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NHS Long Term Plan emphasises integrated and community-oriented care.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Review</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Integrated services may minimise hospital discharges and enhance patient outcomes.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Assess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Employee shortages and rising demand could affect efficacy.</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Recommend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Investment in workforce development and community services is essential</a:t>
            </a:r>
            <a:r>
              <a:rPr lang="en-GB" sz="1400" dirty="0"/>
              <a:t>.</a:t>
            </a:r>
          </a:p>
          <a:p>
            <a:pPr marL="0" indent="0">
              <a:buNone/>
            </a:pPr>
            <a:r>
              <a:rPr lang="en-GB" sz="1400" dirty="0">
                <a:latin typeface="Arial" panose="020B0604020202020204" pitchFamily="34" charset="0"/>
                <a:cs typeface="Arial" panose="020B0604020202020204" pitchFamily="34" charset="0"/>
              </a:rPr>
              <a:t>(Department of Health and Social Care, 2019)</a:t>
            </a:r>
          </a:p>
        </p:txBody>
      </p:sp>
      <p:pic>
        <p:nvPicPr>
          <p:cNvPr id="27" name="Audio 26">
            <a:hlinkClick r:id="" action="ppaction://media"/>
            <a:extLst>
              <a:ext uri="{FF2B5EF4-FFF2-40B4-BE49-F238E27FC236}">
                <a16:creationId xmlns:a16="http://schemas.microsoft.com/office/drawing/2014/main" id="{0320D020-C493-598B-F2EF-B5F9FFD0A0F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1091215"/>
      </p:ext>
    </p:extLst>
  </p:cSld>
  <p:clrMapOvr>
    <a:masterClrMapping/>
  </p:clrMapOvr>
  <mc:AlternateContent xmlns:mc="http://schemas.openxmlformats.org/markup-compatibility/2006" xmlns:p14="http://schemas.microsoft.com/office/powerpoint/2010/main">
    <mc:Choice Requires="p14">
      <p:transition spd="slow" p14:dur="2000" advTm="39666"/>
    </mc:Choice>
    <mc:Fallback xmlns="">
      <p:transition spd="slow" advTm="3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DEC8B-6C9B-658A-1031-5D22D11518E2}"/>
              </a:ext>
            </a:extLst>
          </p:cNvPr>
          <p:cNvSpPr>
            <a:spLocks noGrp="1"/>
          </p:cNvSpPr>
          <p:nvPr>
            <p:ph type="title"/>
          </p:nvPr>
        </p:nvSpPr>
        <p:spPr>
          <a:xfrm>
            <a:off x="648930" y="629266"/>
            <a:ext cx="6188190" cy="1622321"/>
          </a:xfrm>
        </p:spPr>
        <p:txBody>
          <a:bodyPr>
            <a:normAutofit/>
          </a:bodyPr>
          <a:lstStyle/>
          <a:p>
            <a:r>
              <a:rPr lang="en-GB" sz="2000" dirty="0">
                <a:latin typeface="Arial" panose="020B0604020202020204" pitchFamily="34" charset="0"/>
                <a:cs typeface="Arial" panose="020B0604020202020204" pitchFamily="34" charset="0"/>
              </a:rPr>
              <a:t>Slide 10: Current Care Provision in the UK</a:t>
            </a:r>
            <a:endParaRPr lang="en-GB" sz="2000" dirty="0">
              <a:solidFill>
                <a:srgbClr val="EBEBEB"/>
              </a:solidFill>
              <a:latin typeface="Arial" panose="020B0604020202020204" pitchFamily="34" charset="0"/>
              <a:cs typeface="Arial" panose="020B0604020202020204" pitchFamily="34" charset="0"/>
            </a:endParaRPr>
          </a:p>
        </p:txBody>
      </p:sp>
      <p:sp>
        <p:nvSpPr>
          <p:cNvPr id="28" name="Content Placeholder 27">
            <a:extLst>
              <a:ext uri="{FF2B5EF4-FFF2-40B4-BE49-F238E27FC236}">
                <a16:creationId xmlns:a16="http://schemas.microsoft.com/office/drawing/2014/main" id="{9C4AB009-5E1A-0736-5B91-EF4B52D967F5}"/>
              </a:ext>
            </a:extLst>
          </p:cNvPr>
          <p:cNvSpPr>
            <a:spLocks noGrp="1"/>
          </p:cNvSpPr>
          <p:nvPr>
            <p:ph idx="1"/>
          </p:nvPr>
        </p:nvSpPr>
        <p:spPr>
          <a:xfrm>
            <a:off x="363940" y="2184268"/>
            <a:ext cx="6188189" cy="4473677"/>
          </a:xfrm>
        </p:spPr>
        <p:txBody>
          <a:bodyPr>
            <a:normAutofit lnSpcReduction="10000"/>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solidFill>
                  <a:srgbClr val="FFFF00"/>
                </a:solidFill>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Present services consist of:</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National Health Service healthcare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Social 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Community services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Support for the Voluntary Sector:</a:t>
            </a:r>
          </a:p>
          <a:p>
            <a:pPr marL="0" indent="0">
              <a:buNone/>
            </a:pPr>
            <a:r>
              <a:rPr lang="en-GB" sz="1400" dirty="0">
                <a:solidFill>
                  <a:srgbClr val="FFFF00"/>
                </a:solidFill>
                <a:latin typeface="Arial" panose="020B0604020202020204" pitchFamily="34" charset="0"/>
                <a:cs typeface="Arial" panose="020B0604020202020204" pitchFamily="34" charset="0"/>
              </a:rPr>
              <a:t> A Review</a:t>
            </a:r>
            <a:br>
              <a:rPr lang="en-GB" sz="1400" dirty="0">
                <a:solidFill>
                  <a:srgbClr val="FFFF00"/>
                </a:solidFill>
                <a:latin typeface="Arial" panose="020B0604020202020204" pitchFamily="34" charset="0"/>
                <a:cs typeface="Arial" panose="020B0604020202020204" pitchFamily="34" charset="0"/>
              </a:rPr>
            </a:br>
            <a:br>
              <a:rPr lang="en-GB" sz="1400" dirty="0">
                <a:solidFill>
                  <a:srgbClr val="FFFF00"/>
                </a:solidFill>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These services collaborate to address physical, emotional, and social requirements.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Assess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Care delivery continues to be inconsistent in several regions.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Advise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Improved cooperation between healthcare and social services is essential.</a:t>
            </a:r>
          </a:p>
          <a:p>
            <a:pPr marL="0" indent="0">
              <a:buNone/>
            </a:pPr>
            <a:r>
              <a:rPr lang="en-GB" sz="1400" dirty="0"/>
              <a:t>(</a:t>
            </a:r>
            <a:r>
              <a:rPr lang="en-GB" sz="1400" dirty="0">
                <a:latin typeface="Arial" panose="020B0604020202020204" pitchFamily="34" charset="0"/>
                <a:cs typeface="Arial" panose="020B0604020202020204" pitchFamily="34" charset="0"/>
              </a:rPr>
              <a:t>King's Fund, 2023)</a:t>
            </a:r>
            <a:endParaRPr lang="en-US" sz="1400" dirty="0">
              <a:solidFill>
                <a:srgbClr val="FFFFFF"/>
              </a:solidFill>
              <a:latin typeface="Arial" panose="020B0604020202020204" pitchFamily="34" charset="0"/>
              <a:cs typeface="Arial" panose="020B0604020202020204" pitchFamily="34" charset="0"/>
            </a:endParaRPr>
          </a:p>
        </p:txBody>
      </p:sp>
      <p:sp>
        <p:nvSpPr>
          <p:cNvPr id="3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9" name="Content Placeholder 8">
            <a:extLst>
              <a:ext uri="{FF2B5EF4-FFF2-40B4-BE49-F238E27FC236}">
                <a16:creationId xmlns:a16="http://schemas.microsoft.com/office/drawing/2014/main" id="{47A8ABBA-25D0-11C0-174F-459B46A61FF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520" r="32171" b="-2"/>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10" name="TextBox 9">
            <a:extLst>
              <a:ext uri="{FF2B5EF4-FFF2-40B4-BE49-F238E27FC236}">
                <a16:creationId xmlns:a16="http://schemas.microsoft.com/office/drawing/2014/main" id="{B5A290FE-1EA9-190F-79D8-3ED05FC169BD}"/>
              </a:ext>
            </a:extLst>
          </p:cNvPr>
          <p:cNvSpPr txBox="1"/>
          <p:nvPr/>
        </p:nvSpPr>
        <p:spPr>
          <a:xfrm>
            <a:off x="9319099" y="6657945"/>
            <a:ext cx="287290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betterhealthwhileaging.net/qa-4-things-when-aging-parent-irrational/elderly-woman-gazing-and-smiling-from-side-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21" name="Audio 20">
            <a:hlinkClick r:id="" action="ppaction://media"/>
            <a:extLst>
              <a:ext uri="{FF2B5EF4-FFF2-40B4-BE49-F238E27FC236}">
                <a16:creationId xmlns:a16="http://schemas.microsoft.com/office/drawing/2014/main" id="{AA79889F-F503-96BF-322F-11B7F64BDF53}"/>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7233413"/>
      </p:ext>
    </p:extLst>
  </p:cSld>
  <p:clrMapOvr>
    <a:masterClrMapping/>
  </p:clrMapOvr>
  <mc:AlternateContent xmlns:mc="http://schemas.openxmlformats.org/markup-compatibility/2006" xmlns:p14="http://schemas.microsoft.com/office/powerpoint/2010/main">
    <mc:Choice Requires="p14">
      <p:transition spd="slow" p14:dur="2000" advTm="33963"/>
    </mc:Choice>
    <mc:Fallback xmlns="">
      <p:transition spd="slow" advTm="33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6DDAF-87D0-C30B-FEBD-CA2A9C81BA82}"/>
              </a:ext>
            </a:extLst>
          </p:cNvPr>
          <p:cNvSpPr>
            <a:spLocks noGrp="1"/>
          </p:cNvSpPr>
          <p:nvPr>
            <p:ph type="title"/>
          </p:nvPr>
        </p:nvSpPr>
        <p:spPr>
          <a:xfrm>
            <a:off x="5411931" y="452718"/>
            <a:ext cx="4638903" cy="690282"/>
          </a:xfrm>
        </p:spPr>
        <p:txBody>
          <a:bodyPr>
            <a:normAutofit/>
          </a:bodyPr>
          <a:lstStyle/>
          <a:p>
            <a:r>
              <a:rPr lang="en-GB" sz="2000" dirty="0">
                <a:latin typeface="Arial" panose="020B0604020202020204" pitchFamily="34" charset="0"/>
                <a:cs typeface="Arial" panose="020B0604020202020204" pitchFamily="34" charset="0"/>
              </a:rPr>
              <a:t>Slide 11: Domiciliary Care</a:t>
            </a:r>
          </a:p>
        </p:txBody>
      </p:sp>
      <p:sp>
        <p:nvSpPr>
          <p:cNvPr id="15"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Content Placeholder 4">
            <a:extLst>
              <a:ext uri="{FF2B5EF4-FFF2-40B4-BE49-F238E27FC236}">
                <a16:creationId xmlns:a16="http://schemas.microsoft.com/office/drawing/2014/main" id="{008E45BE-84E4-9EAE-5A3C-1B1A3E706D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307" r="48289"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7" name="Rectangle 16">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Content Placeholder 9">
            <a:extLst>
              <a:ext uri="{FF2B5EF4-FFF2-40B4-BE49-F238E27FC236}">
                <a16:creationId xmlns:a16="http://schemas.microsoft.com/office/drawing/2014/main" id="{31FCD4C6-C988-D31A-512A-395358E5B96C}"/>
              </a:ext>
            </a:extLst>
          </p:cNvPr>
          <p:cNvSpPr>
            <a:spLocks noGrp="1"/>
          </p:cNvSpPr>
          <p:nvPr>
            <p:ph idx="1"/>
          </p:nvPr>
        </p:nvSpPr>
        <p:spPr>
          <a:xfrm>
            <a:off x="5375598" y="1207324"/>
            <a:ext cx="6195695" cy="5001490"/>
          </a:xfrm>
        </p:spPr>
        <p:txBody>
          <a:bodyPr>
            <a:normAutofit lnSpcReduction="10000"/>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Domiciliary care offers assistance within an individual's residence.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Examine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It helps elderly individuals to maintain autonomy while obtaining support.</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Evaluate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Advantages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Encourages independence.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Protects recognised environments.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Constraints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Employment shortages.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Different quality.</a:t>
            </a: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Recommend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Improve the recruitment and continued employment of caregiving</a:t>
            </a:r>
          </a:p>
          <a:p>
            <a:pPr marL="0" indent="0">
              <a:buNone/>
            </a:pPr>
            <a:r>
              <a:rPr lang="en-GB" sz="1400" dirty="0">
                <a:latin typeface="Arial" panose="020B0604020202020204" pitchFamily="34" charset="0"/>
                <a:cs typeface="Arial" panose="020B0604020202020204" pitchFamily="34" charset="0"/>
              </a:rPr>
              <a:t> professionals.</a:t>
            </a:r>
          </a:p>
          <a:p>
            <a:pPr marL="0" indent="0">
              <a:buNone/>
            </a:pPr>
            <a:r>
              <a:rPr lang="en-GB" sz="1400" dirty="0">
                <a:latin typeface="Arial" panose="020B0604020202020204" pitchFamily="34" charset="0"/>
                <a:cs typeface="Arial" panose="020B0604020202020204" pitchFamily="34" charset="0"/>
              </a:rPr>
              <a:t>(CQC, 2024)</a:t>
            </a:r>
            <a:endParaRPr lang="en-US"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68C9D74-A882-17EA-3E06-111FE577DA08}"/>
              </a:ext>
            </a:extLst>
          </p:cNvPr>
          <p:cNvSpPr txBox="1"/>
          <p:nvPr/>
        </p:nvSpPr>
        <p:spPr>
          <a:xfrm>
            <a:off x="9489016" y="6657945"/>
            <a:ext cx="270298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news.uct.ac.za/article/-2024-02-22-older-persons-grant-not-nearly-enough-to-support-sas-elderl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21" name="Audio 20">
            <a:hlinkClick r:id="" action="ppaction://media"/>
            <a:extLst>
              <a:ext uri="{FF2B5EF4-FFF2-40B4-BE49-F238E27FC236}">
                <a16:creationId xmlns:a16="http://schemas.microsoft.com/office/drawing/2014/main" id="{00F360A7-129B-753D-58A1-BD875092C37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2665736"/>
      </p:ext>
    </p:extLst>
  </p:cSld>
  <p:clrMapOvr>
    <a:masterClrMapping/>
  </p:clrMapOvr>
  <mc:AlternateContent xmlns:mc="http://schemas.openxmlformats.org/markup-compatibility/2006" xmlns:p14="http://schemas.microsoft.com/office/powerpoint/2010/main">
    <mc:Choice Requires="p14">
      <p:transition spd="slow" p14:dur="2000" advTm="33227"/>
    </mc:Choice>
    <mc:Fallback xmlns="">
      <p:transition spd="slow" advTm="33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C5B19-4BD3-05BF-43D7-66A2A5C4E891}"/>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Slide 12: Residential Care</a:t>
            </a:r>
          </a:p>
        </p:txBody>
      </p:sp>
      <p:sp>
        <p:nvSpPr>
          <p:cNvPr id="3" name="Content Placeholder 2">
            <a:extLst>
              <a:ext uri="{FF2B5EF4-FFF2-40B4-BE49-F238E27FC236}">
                <a16:creationId xmlns:a16="http://schemas.microsoft.com/office/drawing/2014/main" id="{90234A25-45BB-E29C-1A34-CDDECFE65F52}"/>
              </a:ext>
            </a:extLst>
          </p:cNvPr>
          <p:cNvSpPr>
            <a:spLocks noGrp="1"/>
          </p:cNvSpPr>
          <p:nvPr>
            <p:ph idx="1"/>
          </p:nvPr>
        </p:nvSpPr>
        <p:spPr>
          <a:xfrm>
            <a:off x="363683" y="2052918"/>
            <a:ext cx="9603044" cy="4195481"/>
          </a:xfrm>
        </p:spPr>
        <p:txBody>
          <a:bodyPr>
            <a:normAutofit fontScale="70000" lnSpcReduction="20000"/>
          </a:bodyPr>
          <a:lstStyle/>
          <a:p>
            <a:pPr marL="0" indent="0">
              <a:buNone/>
            </a:pPr>
            <a:r>
              <a:rPr lang="en-GB" dirty="0">
                <a:solidFill>
                  <a:srgbClr val="FFFF00"/>
                </a:solidFill>
                <a:latin typeface="Arial" panose="020B0604020202020204" pitchFamily="34" charset="0"/>
                <a:cs typeface="Arial" panose="020B0604020202020204" pitchFamily="34" charset="0"/>
              </a:rPr>
              <a:t>Describe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Residential care offers lodging and round-the-clock assistance.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solidFill>
                  <a:srgbClr val="FFFF00"/>
                </a:solidFill>
                <a:latin typeface="Arial" panose="020B0604020202020204" pitchFamily="34" charset="0"/>
                <a:cs typeface="Arial" panose="020B0604020202020204" pitchFamily="34" charset="0"/>
              </a:rPr>
              <a:t>Examine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It assists individuals with intricate requirements and restricted autonomy.</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solidFill>
                  <a:srgbClr val="FFFF00"/>
                </a:solidFill>
                <a:latin typeface="Arial" panose="020B0604020202020204" pitchFamily="34" charset="0"/>
                <a:cs typeface="Arial" panose="020B0604020202020204" pitchFamily="34" charset="0"/>
              </a:rPr>
              <a:t>Evaluate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solidFill>
                  <a:srgbClr val="FFFF00"/>
                </a:solidFill>
                <a:latin typeface="Arial" panose="020B0604020202020204" pitchFamily="34" charset="0"/>
                <a:cs typeface="Arial" panose="020B0604020202020204" pitchFamily="34" charset="0"/>
              </a:rPr>
              <a:t>Benefits :</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Protection.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Persistent assistance.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solidFill>
                  <a:srgbClr val="FFFF00"/>
                </a:solidFill>
                <a:latin typeface="Arial" panose="020B0604020202020204" pitchFamily="34" charset="0"/>
                <a:cs typeface="Arial" panose="020B0604020202020204" pitchFamily="34" charset="0"/>
              </a:rPr>
              <a:t>Challenges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Loss of independence.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Increased expenses.</a:t>
            </a:r>
            <a:br>
              <a:rPr lang="en-GB" dirty="0">
                <a:latin typeface="Arial" panose="020B0604020202020204" pitchFamily="34" charset="0"/>
                <a:cs typeface="Arial" panose="020B0604020202020204" pitchFamily="34" charset="0"/>
              </a:rPr>
            </a:br>
            <a:r>
              <a:rPr lang="en-GB" dirty="0">
                <a:solidFill>
                  <a:srgbClr val="FFFF00"/>
                </a:solidFill>
                <a:latin typeface="Arial" panose="020B0604020202020204" pitchFamily="34" charset="0"/>
                <a:cs typeface="Arial" panose="020B0604020202020204" pitchFamily="34" charset="0"/>
              </a:rPr>
              <a:t>Recommend</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Improve person-centred methods within residential care facilities.</a:t>
            </a:r>
          </a:p>
          <a:p>
            <a:pPr marL="0" indent="0">
              <a:buNone/>
            </a:pPr>
            <a:r>
              <a:rPr lang="en-GB" dirty="0">
                <a:latin typeface="Arial" panose="020B0604020202020204" pitchFamily="34" charset="0"/>
                <a:cs typeface="Arial" panose="020B0604020202020204" pitchFamily="34" charset="0"/>
              </a:rPr>
              <a:t>(Age UK, 2024; CQC, 2024</a:t>
            </a:r>
            <a:r>
              <a:rPr lang="en-GB" dirty="0"/>
              <a:t>)</a:t>
            </a:r>
            <a:endParaRPr lang="en-GB" dirty="0">
              <a:latin typeface="Arial" panose="020B0604020202020204" pitchFamily="34" charset="0"/>
              <a:cs typeface="Arial" panose="020B0604020202020204" pitchFamily="34" charset="0"/>
            </a:endParaRPr>
          </a:p>
        </p:txBody>
      </p:sp>
      <p:pic>
        <p:nvPicPr>
          <p:cNvPr id="11" name="Audio 10">
            <a:hlinkClick r:id="" action="ppaction://media"/>
            <a:extLst>
              <a:ext uri="{FF2B5EF4-FFF2-40B4-BE49-F238E27FC236}">
                <a16:creationId xmlns:a16="http://schemas.microsoft.com/office/drawing/2014/main" id="{7AA2658E-4123-9247-BC64-5262118494C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67236753"/>
      </p:ext>
    </p:extLst>
  </p:cSld>
  <p:clrMapOvr>
    <a:masterClrMapping/>
  </p:clrMapOvr>
  <mc:AlternateContent xmlns:mc="http://schemas.openxmlformats.org/markup-compatibility/2006" xmlns:p14="http://schemas.microsoft.com/office/powerpoint/2010/main">
    <mc:Choice Requires="p14">
      <p:transition spd="slow" p14:dur="2000" advTm="36193"/>
    </mc:Choice>
    <mc:Fallback xmlns="">
      <p:transition spd="slow" advTm="36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ED9B1-DFF0-37A4-08E7-6BD95C12C624}"/>
              </a:ext>
            </a:extLst>
          </p:cNvPr>
          <p:cNvSpPr>
            <a:spLocks noGrp="1"/>
          </p:cNvSpPr>
          <p:nvPr>
            <p:ph type="title"/>
          </p:nvPr>
        </p:nvSpPr>
        <p:spPr>
          <a:xfrm>
            <a:off x="646111" y="452718"/>
            <a:ext cx="9404723" cy="960446"/>
          </a:xfrm>
        </p:spPr>
        <p:txBody>
          <a:bodyPr/>
          <a:lstStyle/>
          <a:p>
            <a:r>
              <a:rPr lang="en-GB" sz="2000" dirty="0">
                <a:latin typeface="Arial" panose="020B0604020202020204" pitchFamily="34" charset="0"/>
                <a:cs typeface="Arial" panose="020B0604020202020204" pitchFamily="34" charset="0"/>
              </a:rPr>
              <a:t>Slide 13: Challenges Facing Older Adults</a:t>
            </a:r>
          </a:p>
        </p:txBody>
      </p:sp>
      <p:sp>
        <p:nvSpPr>
          <p:cNvPr id="3" name="Content Placeholder 2">
            <a:extLst>
              <a:ext uri="{FF2B5EF4-FFF2-40B4-BE49-F238E27FC236}">
                <a16:creationId xmlns:a16="http://schemas.microsoft.com/office/drawing/2014/main" id="{6E1907EA-179F-5AB0-7AF0-67AFC73BB867}"/>
              </a:ext>
            </a:extLst>
          </p:cNvPr>
          <p:cNvSpPr>
            <a:spLocks noGrp="1"/>
          </p:cNvSpPr>
          <p:nvPr>
            <p:ph idx="1"/>
          </p:nvPr>
        </p:nvSpPr>
        <p:spPr>
          <a:xfrm>
            <a:off x="1009793" y="1761973"/>
            <a:ext cx="8946541" cy="4742736"/>
          </a:xfrm>
        </p:spPr>
        <p:txBody>
          <a:bodyPr>
            <a:normAutofit fontScale="70000" lnSpcReduction="20000"/>
          </a:bodyPr>
          <a:lstStyle/>
          <a:p>
            <a:pPr marL="0" indent="0">
              <a:buNone/>
            </a:pPr>
            <a:r>
              <a:rPr lang="en-GB" sz="2200" b="1" dirty="0">
                <a:solidFill>
                  <a:srgbClr val="FFFF00"/>
                </a:solidFill>
                <a:latin typeface="Arial" panose="020B0604020202020204" pitchFamily="34" charset="0"/>
                <a:cs typeface="Arial" panose="020B0604020202020204" pitchFamily="34" charset="0"/>
              </a:rPr>
              <a:t>Describe</a:t>
            </a:r>
          </a:p>
          <a:p>
            <a:pPr marL="0" indent="0">
              <a:buNone/>
            </a:pPr>
            <a:br>
              <a:rPr lang="en-GB" sz="1400" dirty="0">
                <a:solidFill>
                  <a:srgbClr val="FFFF00"/>
                </a:solidFill>
              </a:rPr>
            </a:br>
            <a:br>
              <a:rPr lang="en-GB" sz="1400" dirty="0"/>
            </a:br>
            <a:r>
              <a:rPr lang="en-GB" sz="2200" dirty="0">
                <a:latin typeface="Arial" panose="020B0604020202020204" pitchFamily="34" charset="0"/>
                <a:cs typeface="Arial" panose="020B0604020202020204" pitchFamily="34" charset="0"/>
              </a:rPr>
              <a:t>Predictable obstacles consist of:</a:t>
            </a:r>
          </a:p>
          <a:p>
            <a:r>
              <a:rPr lang="en-GB" sz="2200" dirty="0">
                <a:latin typeface="Arial" panose="020B0604020202020204" pitchFamily="34" charset="0"/>
                <a:cs typeface="Arial" panose="020B0604020202020204" pitchFamily="34" charset="0"/>
              </a:rPr>
              <a:t>Dementia</a:t>
            </a:r>
          </a:p>
          <a:p>
            <a:r>
              <a:rPr lang="en-GB" sz="2200" dirty="0">
                <a:latin typeface="Arial" panose="020B0604020202020204" pitchFamily="34" charset="0"/>
                <a:cs typeface="Arial" panose="020B0604020202020204" pitchFamily="34" charset="0"/>
              </a:rPr>
              <a:t>Frailty</a:t>
            </a:r>
          </a:p>
          <a:p>
            <a:r>
              <a:rPr lang="en-GB" sz="2200" dirty="0">
                <a:latin typeface="Arial" panose="020B0604020202020204" pitchFamily="34" charset="0"/>
                <a:cs typeface="Arial" panose="020B0604020202020204" pitchFamily="34" charset="0"/>
              </a:rPr>
              <a:t>Falls</a:t>
            </a:r>
          </a:p>
          <a:p>
            <a:r>
              <a:rPr lang="en-GB" sz="2200" dirty="0">
                <a:latin typeface="Arial" panose="020B0604020202020204" pitchFamily="34" charset="0"/>
                <a:cs typeface="Arial" panose="020B0604020202020204" pitchFamily="34" charset="0"/>
              </a:rPr>
              <a:t>loneliness</a:t>
            </a:r>
          </a:p>
          <a:p>
            <a:r>
              <a:rPr lang="en-GB" sz="2200" dirty="0">
                <a:latin typeface="Arial" panose="020B0604020202020204" pitchFamily="34" charset="0"/>
                <a:cs typeface="Arial" panose="020B0604020202020204" pitchFamily="34" charset="0"/>
              </a:rPr>
              <a:t> poverty</a:t>
            </a:r>
          </a:p>
          <a:p>
            <a:pPr marL="0" indent="0">
              <a:buNone/>
            </a:pPr>
            <a:r>
              <a:rPr lang="en-GB" sz="1800" b="1" dirty="0">
                <a:solidFill>
                  <a:srgbClr val="FFFF00"/>
                </a:solidFill>
                <a:latin typeface="Arial" panose="020B0604020202020204" pitchFamily="34" charset="0"/>
                <a:cs typeface="Arial" panose="020B0604020202020204" pitchFamily="34" charset="0"/>
              </a:rPr>
              <a:t> an analysis.</a:t>
            </a:r>
            <a:br>
              <a:rPr lang="en-GB" sz="1800" b="1" dirty="0">
                <a:solidFill>
                  <a:srgbClr val="FFFF00"/>
                </a:solidFill>
                <a:latin typeface="Arial" panose="020B0604020202020204" pitchFamily="34" charset="0"/>
                <a:cs typeface="Arial" panose="020B0604020202020204" pitchFamily="34" charset="0"/>
              </a:rPr>
            </a:br>
            <a:br>
              <a:rPr lang="en-GB" sz="1400" dirty="0"/>
            </a:br>
            <a:r>
              <a:rPr lang="en-GB" dirty="0">
                <a:latin typeface="Arial" panose="020B0604020202020204" pitchFamily="34" charset="0"/>
                <a:cs typeface="Arial" panose="020B0604020202020204" pitchFamily="34" charset="0"/>
              </a:rPr>
              <a:t>These issues augment reliance on health and social care services.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sz="2200" b="1" dirty="0">
                <a:solidFill>
                  <a:srgbClr val="FFFF00"/>
                </a:solidFill>
                <a:latin typeface="Arial" panose="020B0604020202020204" pitchFamily="34" charset="0"/>
                <a:cs typeface="Arial" panose="020B0604020202020204" pitchFamily="34" charset="0"/>
              </a:rPr>
              <a:t>Examine</a:t>
            </a:r>
            <a:br>
              <a:rPr lang="en-GB" sz="1400" dirty="0"/>
            </a:br>
            <a:br>
              <a:rPr lang="en-GB" sz="1400" dirty="0"/>
            </a:br>
            <a:r>
              <a:rPr lang="en-GB" dirty="0">
                <a:latin typeface="Arial" panose="020B0604020202020204" pitchFamily="34" charset="0"/>
                <a:cs typeface="Arial" panose="020B0604020202020204" pitchFamily="34" charset="0"/>
              </a:rPr>
              <a:t>Social isolation connects with negative physical and mental health effects.</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b="1" dirty="0">
                <a:solidFill>
                  <a:srgbClr val="FFFF00"/>
                </a:solidFill>
                <a:latin typeface="Arial" panose="020B0604020202020204" pitchFamily="34" charset="0"/>
                <a:cs typeface="Arial" panose="020B0604020202020204" pitchFamily="34" charset="0"/>
              </a:rPr>
              <a:t>Recommend</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Increase community support efforts.</a:t>
            </a:r>
          </a:p>
          <a:p>
            <a:pPr marL="0" indent="0">
              <a:buNone/>
            </a:pPr>
            <a:r>
              <a:rPr lang="en-GB" dirty="0">
                <a:latin typeface="Arial" panose="020B0604020202020204" pitchFamily="34" charset="0"/>
                <a:cs typeface="Arial" panose="020B0604020202020204" pitchFamily="34" charset="0"/>
              </a:rPr>
              <a:t>(Age UK, 2024; NHS England, 2024)</a:t>
            </a:r>
          </a:p>
        </p:txBody>
      </p:sp>
      <p:pic>
        <p:nvPicPr>
          <p:cNvPr id="20" name="Audio 19">
            <a:hlinkClick r:id="" action="ppaction://media"/>
            <a:extLst>
              <a:ext uri="{FF2B5EF4-FFF2-40B4-BE49-F238E27FC236}">
                <a16:creationId xmlns:a16="http://schemas.microsoft.com/office/drawing/2014/main" id="{53F41BDD-D91A-25C3-159A-56EB3D32D09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87369026"/>
      </p:ext>
    </p:extLst>
  </p:cSld>
  <p:clrMapOvr>
    <a:masterClrMapping/>
  </p:clrMapOvr>
  <mc:AlternateContent xmlns:mc="http://schemas.openxmlformats.org/markup-compatibility/2006" xmlns:p14="http://schemas.microsoft.com/office/powerpoint/2010/main">
    <mc:Choice Requires="p14">
      <p:transition spd="slow" p14:dur="2000" advTm="41500"/>
    </mc:Choice>
    <mc:Fallback xmlns="">
      <p:transition spd="slow" advTm="41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76E6-28B8-3C22-6796-A285D5563255}"/>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Slide 14: Technological Innovations</a:t>
            </a:r>
          </a:p>
        </p:txBody>
      </p:sp>
      <p:sp>
        <p:nvSpPr>
          <p:cNvPr id="3" name="Content Placeholder 2">
            <a:extLst>
              <a:ext uri="{FF2B5EF4-FFF2-40B4-BE49-F238E27FC236}">
                <a16:creationId xmlns:a16="http://schemas.microsoft.com/office/drawing/2014/main" id="{71C309D9-3FF6-53ED-E820-9DD508B0E8A1}"/>
              </a:ext>
            </a:extLst>
          </p:cNvPr>
          <p:cNvSpPr>
            <a:spLocks noGrp="1"/>
          </p:cNvSpPr>
          <p:nvPr>
            <p:ph idx="1"/>
          </p:nvPr>
        </p:nvSpPr>
        <p:spPr/>
        <p:txBody>
          <a:bodyPr>
            <a:normAutofit lnSpcReduction="10000"/>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Pictures comprise: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Telecare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Smart housing technologies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Remote observation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Medication reminders</a:t>
            </a:r>
          </a:p>
          <a:p>
            <a:pPr marL="0" indent="0">
              <a:buNone/>
            </a:pPr>
            <a:r>
              <a:rPr lang="en-GB" sz="1400" dirty="0">
                <a:solidFill>
                  <a:srgbClr val="FFFF00"/>
                </a:solidFill>
                <a:latin typeface="Arial" panose="020B0604020202020204" pitchFamily="34" charset="0"/>
                <a:cs typeface="Arial" panose="020B0604020202020204" pitchFamily="34" charset="0"/>
              </a:rPr>
              <a:t>Examine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Technology facilitates autonomous existence and proactive intervention.</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Evaluation</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Technology may improve safety and decrease hospital admissions.</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Recommend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Improve accessibility to assistive technologies.</a:t>
            </a:r>
          </a:p>
          <a:p>
            <a:pPr marL="0" indent="0">
              <a:buNone/>
            </a:pPr>
            <a:r>
              <a:rPr lang="en-GB" sz="1400" dirty="0">
                <a:latin typeface="Arial" panose="020B0604020202020204" pitchFamily="34" charset="0"/>
                <a:cs typeface="Arial" panose="020B0604020202020204" pitchFamily="34" charset="0"/>
              </a:rPr>
              <a:t>(González-Baldovinos et al., 2025)</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pic>
        <p:nvPicPr>
          <p:cNvPr id="17" name="Audio 16">
            <a:hlinkClick r:id="" action="ppaction://media"/>
            <a:extLst>
              <a:ext uri="{FF2B5EF4-FFF2-40B4-BE49-F238E27FC236}">
                <a16:creationId xmlns:a16="http://schemas.microsoft.com/office/drawing/2014/main" id="{90817F29-18EF-B352-3B34-7066C6E956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857856"/>
      </p:ext>
    </p:extLst>
  </p:cSld>
  <p:clrMapOvr>
    <a:masterClrMapping/>
  </p:clrMapOvr>
  <mc:AlternateContent xmlns:mc="http://schemas.openxmlformats.org/markup-compatibility/2006" xmlns:p14="http://schemas.microsoft.com/office/powerpoint/2010/main">
    <mc:Choice Requires="p14">
      <p:transition spd="slow" p14:dur="2000" advTm="35381"/>
    </mc:Choice>
    <mc:Fallback xmlns="">
      <p:transition spd="slow" advTm="35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9236D-9B5B-EC1A-EA38-14BF7B376146}"/>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Slide 15: Limitations of Technology</a:t>
            </a:r>
          </a:p>
        </p:txBody>
      </p:sp>
      <p:sp>
        <p:nvSpPr>
          <p:cNvPr id="3" name="Content Placeholder 2">
            <a:extLst>
              <a:ext uri="{FF2B5EF4-FFF2-40B4-BE49-F238E27FC236}">
                <a16:creationId xmlns:a16="http://schemas.microsoft.com/office/drawing/2014/main" id="{C54DB475-CF32-4B01-4FD5-E69C530D9656}"/>
              </a:ext>
            </a:extLst>
          </p:cNvPr>
          <p:cNvSpPr>
            <a:spLocks noGrp="1"/>
          </p:cNvSpPr>
          <p:nvPr>
            <p:ph idx="1"/>
          </p:nvPr>
        </p:nvSpPr>
        <p:spPr>
          <a:xfrm>
            <a:off x="646111" y="2042526"/>
            <a:ext cx="8946541" cy="4195481"/>
          </a:xfrm>
        </p:spPr>
        <p:txBody>
          <a:bodyPr>
            <a:normAutofit/>
          </a:bodyPr>
          <a:lstStyle/>
          <a:p>
            <a:pPr marL="0" indent="0">
              <a:buNone/>
            </a:pPr>
            <a:r>
              <a:rPr lang="en-GB" sz="1400" dirty="0">
                <a:solidFill>
                  <a:srgbClr val="FFFF00"/>
                </a:solidFill>
                <a:latin typeface="Arial" panose="020B0604020202020204" pitchFamily="34" charset="0"/>
                <a:cs typeface="Arial" panose="020B0604020202020204" pitchFamily="34" charset="0"/>
              </a:rPr>
              <a:t>Describe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Not all senior citizens can access or use technology.</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Review</a:t>
            </a:r>
            <a:br>
              <a:rPr lang="en-GB" sz="1400" dirty="0">
                <a:solidFill>
                  <a:srgbClr val="FFFF00"/>
                </a:solidFill>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Digital literacy and cost-effectiveness impact adoption.</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Evaluate</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Digital exclusion may worsen inequalities in education.</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solidFill>
                  <a:srgbClr val="FFFF00"/>
                </a:solidFill>
                <a:latin typeface="Arial" panose="020B0604020202020204" pitchFamily="34" charset="0"/>
                <a:cs typeface="Arial" panose="020B0604020202020204" pitchFamily="34" charset="0"/>
              </a:rPr>
              <a:t>Recommend</a:t>
            </a:r>
            <a:br>
              <a:rPr lang="en-GB" sz="1400" dirty="0">
                <a:latin typeface="Arial" panose="020B0604020202020204" pitchFamily="34" charset="0"/>
                <a:cs typeface="Arial" panose="020B0604020202020204" pitchFamily="34" charset="0"/>
              </a:rPr>
            </a:b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Deliver complimentary digital skills training and economical internet connection.</a:t>
            </a: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(Gitlow, 2014)</a:t>
            </a:r>
          </a:p>
        </p:txBody>
      </p:sp>
      <p:pic>
        <p:nvPicPr>
          <p:cNvPr id="10" name="Audio 9">
            <a:hlinkClick r:id="" action="ppaction://media"/>
            <a:extLst>
              <a:ext uri="{FF2B5EF4-FFF2-40B4-BE49-F238E27FC236}">
                <a16:creationId xmlns:a16="http://schemas.microsoft.com/office/drawing/2014/main" id="{DFC1DC69-079A-0C44-7CEE-4B37F97FE7A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634797"/>
      </p:ext>
    </p:extLst>
  </p:cSld>
  <p:clrMapOvr>
    <a:masterClrMapping/>
  </p:clrMapOvr>
  <mc:AlternateContent xmlns:mc="http://schemas.openxmlformats.org/markup-compatibility/2006" xmlns:p14="http://schemas.microsoft.com/office/powerpoint/2010/main">
    <mc:Choice Requires="p14">
      <p:transition spd="slow" p14:dur="2000" advTm="30291"/>
    </mc:Choice>
    <mc:Fallback xmlns="">
      <p:transition spd="slow" advTm="30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51CBD-1BF5-3933-1B08-33EA9AD8083B}"/>
              </a:ext>
            </a:extLst>
          </p:cNvPr>
          <p:cNvSpPr>
            <a:spLocks noGrp="1"/>
          </p:cNvSpPr>
          <p:nvPr>
            <p:ph type="title"/>
          </p:nvPr>
        </p:nvSpPr>
        <p:spPr>
          <a:xfrm>
            <a:off x="542202" y="317636"/>
            <a:ext cx="9404723" cy="970837"/>
          </a:xfrm>
        </p:spPr>
        <p:txBody>
          <a:bodyPr/>
          <a:lstStyle/>
          <a:p>
            <a:r>
              <a:rPr lang="en-GB" sz="2000" dirty="0">
                <a:latin typeface="Arial" panose="020B0604020202020204" pitchFamily="34" charset="0"/>
                <a:cs typeface="Arial" panose="020B0604020202020204" pitchFamily="34" charset="0"/>
              </a:rPr>
              <a:t>Slide 16: Case Study – Dementia Friendly Communities (Alzheimer's Society UK)</a:t>
            </a:r>
          </a:p>
        </p:txBody>
      </p:sp>
      <p:sp>
        <p:nvSpPr>
          <p:cNvPr id="3" name="Content Placeholder 2">
            <a:extLst>
              <a:ext uri="{FF2B5EF4-FFF2-40B4-BE49-F238E27FC236}">
                <a16:creationId xmlns:a16="http://schemas.microsoft.com/office/drawing/2014/main" id="{1811772E-BEA3-5A32-B6FC-9EAAA0603EF1}"/>
              </a:ext>
            </a:extLst>
          </p:cNvPr>
          <p:cNvSpPr>
            <a:spLocks noGrp="1"/>
          </p:cNvSpPr>
          <p:nvPr>
            <p:ph idx="1"/>
          </p:nvPr>
        </p:nvSpPr>
        <p:spPr>
          <a:xfrm>
            <a:off x="1103312" y="883227"/>
            <a:ext cx="10429927" cy="5365173"/>
          </a:xfrm>
        </p:spPr>
        <p:txBody>
          <a:bodyPr>
            <a:normAutofit fontScale="92500" lnSpcReduction="10000"/>
          </a:bodyPr>
          <a:lstStyle/>
          <a:p>
            <a:pPr marL="0" indent="0">
              <a:buNone/>
            </a:pPr>
            <a:r>
              <a:rPr lang="en-GB" sz="1400" b="1" dirty="0">
                <a:solidFill>
                  <a:srgbClr val="FFFF00"/>
                </a:solidFill>
                <a:latin typeface="Arial" panose="020B0604020202020204" pitchFamily="34" charset="0"/>
                <a:cs typeface="Arial" panose="020B0604020202020204" pitchFamily="34" charset="0"/>
              </a:rPr>
              <a:t>Aim</a:t>
            </a:r>
          </a:p>
          <a:p>
            <a:r>
              <a:rPr lang="en-GB" sz="1400" dirty="0">
                <a:latin typeface="Arial" panose="020B0604020202020204" pitchFamily="34" charset="0"/>
                <a:cs typeface="Arial" panose="020B0604020202020204" pitchFamily="34" charset="0"/>
              </a:rPr>
              <a:t>Increase the quality of life for individuals suffering with dementia.</a:t>
            </a:r>
          </a:p>
          <a:p>
            <a:r>
              <a:rPr lang="en-GB" sz="1400" dirty="0">
                <a:latin typeface="Arial" panose="020B0604020202020204" pitchFamily="34" charset="0"/>
                <a:cs typeface="Arial" panose="020B0604020202020204" pitchFamily="34" charset="0"/>
              </a:rPr>
              <a:t>Remove stigma and discrimination related to dementia.</a:t>
            </a:r>
          </a:p>
          <a:p>
            <a:r>
              <a:rPr lang="en-GB" sz="1400" dirty="0">
                <a:latin typeface="Arial" panose="020B0604020202020204" pitchFamily="34" charset="0"/>
                <a:cs typeface="Arial" panose="020B0604020202020204" pitchFamily="34" charset="0"/>
              </a:rPr>
              <a:t>Promote the engagement of individuals with dementia as active participants in their communities.</a:t>
            </a:r>
          </a:p>
          <a:p>
            <a:r>
              <a:rPr lang="en-GB" sz="1400" dirty="0">
                <a:latin typeface="Arial" panose="020B0604020202020204" pitchFamily="34" charset="0"/>
                <a:cs typeface="Arial" panose="020B0604020202020204" pitchFamily="34" charset="0"/>
              </a:rPr>
              <a:t>Foster autonomy and societal integration.</a:t>
            </a:r>
          </a:p>
          <a:p>
            <a:pPr marL="0" indent="0">
              <a:buNone/>
            </a:pPr>
            <a:r>
              <a:rPr lang="en-GB" sz="1400" b="1" dirty="0">
                <a:solidFill>
                  <a:srgbClr val="FFFF00"/>
                </a:solidFill>
                <a:latin typeface="Arial" panose="020B0604020202020204" pitchFamily="34" charset="0"/>
                <a:cs typeface="Arial" panose="020B0604020202020204" pitchFamily="34" charset="0"/>
              </a:rPr>
              <a:t>Key Initiatives</a:t>
            </a:r>
          </a:p>
          <a:p>
            <a:r>
              <a:rPr lang="en-GB" sz="1400" dirty="0">
                <a:latin typeface="Arial" panose="020B0604020202020204" pitchFamily="34" charset="0"/>
                <a:cs typeface="Arial" panose="020B0604020202020204" pitchFamily="34" charset="0"/>
              </a:rPr>
              <a:t>Dementia Friends awareness programme.</a:t>
            </a:r>
          </a:p>
          <a:p>
            <a:r>
              <a:rPr lang="en-GB" sz="1400" dirty="0">
                <a:latin typeface="Arial" panose="020B0604020202020204" pitchFamily="34" charset="0"/>
                <a:cs typeface="Arial" panose="020B0604020202020204" pitchFamily="34" charset="0"/>
              </a:rPr>
              <a:t> Community education and training.</a:t>
            </a:r>
          </a:p>
          <a:p>
            <a:r>
              <a:rPr lang="en-GB" sz="1400" dirty="0">
                <a:latin typeface="Arial" panose="020B0604020202020204" pitchFamily="34" charset="0"/>
                <a:cs typeface="Arial" panose="020B0604020202020204" pitchFamily="34" charset="0"/>
              </a:rPr>
              <a:t> Dementia-friendly businesses, services and public spaces. </a:t>
            </a:r>
          </a:p>
          <a:p>
            <a:r>
              <a:rPr lang="en-GB" sz="1400" dirty="0">
                <a:latin typeface="Arial" panose="020B0604020202020204" pitchFamily="34" charset="0"/>
                <a:cs typeface="Arial" panose="020B0604020202020204" pitchFamily="34" charset="0"/>
              </a:rPr>
              <a:t>Support groups and social activities for people living with dementia and their carers.</a:t>
            </a:r>
          </a:p>
          <a:p>
            <a:pPr marL="0" indent="0">
              <a:buNone/>
            </a:pPr>
            <a:r>
              <a:rPr lang="en-GB" sz="1400" b="1" dirty="0">
                <a:solidFill>
                  <a:srgbClr val="FFFF00"/>
                </a:solidFill>
                <a:latin typeface="Arial" panose="020B0604020202020204" pitchFamily="34" charset="0"/>
                <a:cs typeface="Arial" panose="020B0604020202020204" pitchFamily="34" charset="0"/>
              </a:rPr>
              <a:t>Outcomes</a:t>
            </a:r>
          </a:p>
          <a:p>
            <a:r>
              <a:rPr lang="en-GB" sz="1400" dirty="0">
                <a:latin typeface="Arial" panose="020B0604020202020204" pitchFamily="34" charset="0"/>
                <a:cs typeface="Arial" panose="020B0604020202020204" pitchFamily="34" charset="0"/>
              </a:rPr>
              <a:t>Improved public awareness of dementia.</a:t>
            </a:r>
          </a:p>
          <a:p>
            <a:r>
              <a:rPr lang="en-GB" sz="1400" dirty="0">
                <a:latin typeface="Arial" panose="020B0604020202020204" pitchFamily="34" charset="0"/>
                <a:cs typeface="Arial" panose="020B0604020202020204" pitchFamily="34" charset="0"/>
              </a:rPr>
              <a:t>Improved social inclusion and community engagement.</a:t>
            </a:r>
          </a:p>
          <a:p>
            <a:r>
              <a:rPr lang="en-GB" sz="1400" dirty="0">
                <a:latin typeface="Arial" panose="020B0604020202020204" pitchFamily="34" charset="0"/>
                <a:cs typeface="Arial" panose="020B0604020202020204" pitchFamily="34" charset="0"/>
              </a:rPr>
              <a:t>Diminished feelings of isolation in those diagnosed with dementia.</a:t>
            </a:r>
          </a:p>
          <a:p>
            <a:r>
              <a:rPr lang="en-GB" sz="1400" dirty="0">
                <a:latin typeface="Arial" panose="020B0604020202020204" pitchFamily="34" charset="0"/>
                <a:cs typeface="Arial" panose="020B0604020202020204" pitchFamily="34" charset="0"/>
              </a:rPr>
              <a:t>Increased assistance for families and carers.</a:t>
            </a:r>
          </a:p>
          <a:p>
            <a:pPr marL="0" indent="0">
              <a:buNone/>
            </a:pPr>
            <a:r>
              <a:rPr lang="en-GB" sz="1400" b="1" dirty="0">
                <a:solidFill>
                  <a:srgbClr val="FFFF00"/>
                </a:solidFill>
              </a:rPr>
              <a:t>Critical Evaluation</a:t>
            </a:r>
          </a:p>
          <a:p>
            <a:pPr marL="0" indent="0">
              <a:buNone/>
            </a:pPr>
            <a:r>
              <a:rPr lang="en-GB" sz="1400" dirty="0">
                <a:latin typeface="Arial" panose="020B0604020202020204" pitchFamily="34" charset="0"/>
                <a:cs typeface="Arial" panose="020B0604020202020204" pitchFamily="34" charset="0"/>
              </a:rPr>
              <a:t>Dementia-Friendly Communities promote social interaction and autonomy, consistent with Activity Theory. The efficacy of these projects differs by location and is reliant upon community engagement, financial resources, and sustained support.</a:t>
            </a:r>
          </a:p>
        </p:txBody>
      </p:sp>
      <p:pic>
        <p:nvPicPr>
          <p:cNvPr id="29" name="Audio 28">
            <a:hlinkClick r:id="" action="ppaction://media"/>
            <a:extLst>
              <a:ext uri="{FF2B5EF4-FFF2-40B4-BE49-F238E27FC236}">
                <a16:creationId xmlns:a16="http://schemas.microsoft.com/office/drawing/2014/main" id="{87AAD463-FD78-B60D-68C2-B3BC1A015F2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660485"/>
      </p:ext>
    </p:extLst>
  </p:cSld>
  <p:clrMapOvr>
    <a:masterClrMapping/>
  </p:clrMapOvr>
  <mc:AlternateContent xmlns:mc="http://schemas.openxmlformats.org/markup-compatibility/2006" xmlns:p14="http://schemas.microsoft.com/office/powerpoint/2010/main">
    <mc:Choice Requires="p14">
      <p:transition spd="slow" p14:dur="2000" advTm="30529"/>
    </mc:Choice>
    <mc:Fallback xmlns="">
      <p:transition spd="slow" advTm="30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578F4-99EE-E547-4DBC-8274EF5A7386}"/>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Slide 17: Case Study: NHS Ageing Well Programme </a:t>
            </a:r>
          </a:p>
        </p:txBody>
      </p:sp>
      <p:sp>
        <p:nvSpPr>
          <p:cNvPr id="3" name="Content Placeholder 2">
            <a:extLst>
              <a:ext uri="{FF2B5EF4-FFF2-40B4-BE49-F238E27FC236}">
                <a16:creationId xmlns:a16="http://schemas.microsoft.com/office/drawing/2014/main" id="{19EF222F-B5C9-02ED-172B-DA01FC6FB730}"/>
              </a:ext>
            </a:extLst>
          </p:cNvPr>
          <p:cNvSpPr>
            <a:spLocks noGrp="1"/>
          </p:cNvSpPr>
          <p:nvPr>
            <p:ph idx="1"/>
          </p:nvPr>
        </p:nvSpPr>
        <p:spPr/>
        <p:txBody>
          <a:bodyPr>
            <a:normAutofit/>
          </a:bodyPr>
          <a:lstStyle/>
          <a:p>
            <a:pPr marL="0" indent="0">
              <a:buNone/>
            </a:pPr>
            <a:r>
              <a:rPr lang="en-GB" sz="1400" b="1" dirty="0">
                <a:solidFill>
                  <a:srgbClr val="FFFF00"/>
                </a:solidFill>
              </a:rPr>
              <a:t>Aim</a:t>
            </a:r>
          </a:p>
          <a:p>
            <a:r>
              <a:rPr lang="en-GB" sz="1400" dirty="0">
                <a:latin typeface="Arial" panose="020B0604020202020204" pitchFamily="34" charset="0"/>
                <a:cs typeface="Arial" panose="020B0604020202020204" pitchFamily="34" charset="0"/>
              </a:rPr>
              <a:t>Support the ongoing independence of elderly individuals.</a:t>
            </a:r>
          </a:p>
          <a:p>
            <a:r>
              <a:rPr lang="en-GB" sz="1400" dirty="0">
                <a:latin typeface="Arial" panose="020B0604020202020204" pitchFamily="34" charset="0"/>
                <a:cs typeface="Arial" panose="020B0604020202020204" pitchFamily="34" charset="0"/>
              </a:rPr>
              <a:t>Reduce the number of superfluous hospital admissions.</a:t>
            </a:r>
          </a:p>
          <a:p>
            <a:r>
              <a:rPr lang="en-GB" sz="1400" dirty="0">
                <a:latin typeface="Arial" panose="020B0604020202020204" pitchFamily="34" charset="0"/>
                <a:cs typeface="Arial" panose="020B0604020202020204" pitchFamily="34" charset="0"/>
              </a:rPr>
              <a:t>Improve partnership among healthcare and social services.</a:t>
            </a:r>
          </a:p>
          <a:p>
            <a:pPr marL="0" indent="0">
              <a:buNone/>
            </a:pPr>
            <a:r>
              <a:rPr lang="en-GB" sz="1400" b="1" dirty="0">
                <a:solidFill>
                  <a:srgbClr val="FFFF00"/>
                </a:solidFill>
                <a:latin typeface="Arial" panose="020B0604020202020204" pitchFamily="34" charset="0"/>
                <a:cs typeface="Arial" panose="020B0604020202020204" pitchFamily="34" charset="0"/>
              </a:rPr>
              <a:t>Key Initiatives</a:t>
            </a:r>
          </a:p>
          <a:p>
            <a:r>
              <a:rPr lang="en-GB" sz="1400" dirty="0">
                <a:latin typeface="Arial" panose="020B0604020202020204" pitchFamily="34" charset="0"/>
                <a:cs typeface="Arial" panose="020B0604020202020204" pitchFamily="34" charset="0"/>
              </a:rPr>
              <a:t>Proactive healthcare.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Improved health in residential care facilities.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Immediate community intervention services.</a:t>
            </a:r>
          </a:p>
          <a:p>
            <a:pPr marL="0" indent="0">
              <a:buNone/>
            </a:pPr>
            <a:r>
              <a:rPr lang="en-GB" sz="1400" b="1" dirty="0">
                <a:solidFill>
                  <a:srgbClr val="FFFF00"/>
                </a:solidFill>
                <a:latin typeface="Arial" panose="020B0604020202020204" pitchFamily="34" charset="0"/>
                <a:cs typeface="Arial" panose="020B0604020202020204" pitchFamily="34" charset="0"/>
              </a:rPr>
              <a:t>Outcomes</a:t>
            </a:r>
          </a:p>
          <a:p>
            <a:r>
              <a:rPr lang="en-GB" sz="1400" dirty="0">
                <a:latin typeface="Arial" panose="020B0604020202020204" pitchFamily="34" charset="0"/>
                <a:cs typeface="Arial" panose="020B0604020202020204" pitchFamily="34" charset="0"/>
              </a:rPr>
              <a:t>Improved access to community support. </a:t>
            </a:r>
          </a:p>
          <a:p>
            <a:r>
              <a:rPr lang="en-GB" sz="1400" dirty="0">
                <a:latin typeface="Arial" panose="020B0604020202020204" pitchFamily="34" charset="0"/>
                <a:cs typeface="Arial" panose="020B0604020202020204" pitchFamily="34" charset="0"/>
              </a:rPr>
              <a:t>Reduced hospital admissions.</a:t>
            </a:r>
          </a:p>
          <a:p>
            <a:r>
              <a:rPr lang="en-GB" sz="1400" dirty="0">
                <a:latin typeface="Arial" panose="020B0604020202020204" pitchFamily="34" charset="0"/>
                <a:cs typeface="Arial" panose="020B0604020202020204" pitchFamily="34" charset="0"/>
              </a:rPr>
              <a:t> Better quality of life for older adults.</a:t>
            </a:r>
            <a:endParaRPr lang="en-GB" sz="1400" b="1" dirty="0">
              <a:solidFill>
                <a:srgbClr val="FFFF00"/>
              </a:solidFill>
              <a:latin typeface="Arial" panose="020B0604020202020204" pitchFamily="34" charset="0"/>
              <a:cs typeface="Arial" panose="020B0604020202020204" pitchFamily="34" charset="0"/>
            </a:endParaRPr>
          </a:p>
        </p:txBody>
      </p:sp>
      <p:pic>
        <p:nvPicPr>
          <p:cNvPr id="27" name="Audio 26">
            <a:hlinkClick r:id="" action="ppaction://media"/>
            <a:extLst>
              <a:ext uri="{FF2B5EF4-FFF2-40B4-BE49-F238E27FC236}">
                <a16:creationId xmlns:a16="http://schemas.microsoft.com/office/drawing/2014/main" id="{59463757-E1DD-F88B-BC17-E4942E28148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64463455"/>
      </p:ext>
    </p:extLst>
  </p:cSld>
  <p:clrMapOvr>
    <a:masterClrMapping/>
  </p:clrMapOvr>
  <mc:AlternateContent xmlns:mc="http://schemas.openxmlformats.org/markup-compatibility/2006" xmlns:p14="http://schemas.microsoft.com/office/powerpoint/2010/main">
    <mc:Choice Requires="p14">
      <p:transition spd="slow" p14:dur="2000" advTm="37896"/>
    </mc:Choice>
    <mc:Fallback xmlns="">
      <p:transition spd="slow" advTm="378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580B6F4-F840-38BD-2C87-67684C737C8B}"/>
              </a:ext>
            </a:extLst>
          </p:cNvPr>
          <p:cNvSpPr>
            <a:spLocks noGrp="1"/>
          </p:cNvSpPr>
          <p:nvPr>
            <p:ph type="title"/>
          </p:nvPr>
        </p:nvSpPr>
        <p:spPr>
          <a:xfrm>
            <a:off x="645130" y="452719"/>
            <a:ext cx="9404723" cy="970837"/>
          </a:xfrm>
        </p:spPr>
        <p:txBody>
          <a:bodyPr/>
          <a:lstStyle/>
          <a:p>
            <a:r>
              <a:rPr lang="en-GB" sz="2000" b="1" dirty="0">
                <a:solidFill>
                  <a:srgbClr val="FFFF00"/>
                </a:solidFill>
                <a:latin typeface="Arial" panose="020B0604020202020204" pitchFamily="34" charset="0"/>
                <a:cs typeface="Arial" panose="020B0604020202020204" pitchFamily="34" charset="0"/>
              </a:rPr>
              <a:t>Slide 18: Recommendations</a:t>
            </a:r>
          </a:p>
        </p:txBody>
      </p:sp>
      <p:sp>
        <p:nvSpPr>
          <p:cNvPr id="5" name="Content Placeholder 4">
            <a:extLst>
              <a:ext uri="{FF2B5EF4-FFF2-40B4-BE49-F238E27FC236}">
                <a16:creationId xmlns:a16="http://schemas.microsoft.com/office/drawing/2014/main" id="{8C724436-8811-372B-B645-9CDCFACCBF97}"/>
              </a:ext>
            </a:extLst>
          </p:cNvPr>
          <p:cNvSpPr>
            <a:spLocks noGrp="1"/>
          </p:cNvSpPr>
          <p:nvPr>
            <p:ph idx="1"/>
          </p:nvPr>
        </p:nvSpPr>
        <p:spPr>
          <a:xfrm>
            <a:off x="1028497" y="1423556"/>
            <a:ext cx="8946541" cy="4824844"/>
          </a:xfrm>
        </p:spPr>
        <p:txBody>
          <a:bodyPr>
            <a:normAutofit/>
          </a:bodyPr>
          <a:lstStyle/>
          <a:p>
            <a:pPr marL="0" indent="0">
              <a:buNone/>
            </a:pPr>
            <a:r>
              <a:rPr lang="en-GB" sz="1400" b="1" dirty="0">
                <a:solidFill>
                  <a:srgbClr val="FFFF00"/>
                </a:solidFill>
                <a:latin typeface="Arial" panose="020B0604020202020204" pitchFamily="34" charset="0"/>
                <a:cs typeface="Arial" panose="020B0604020202020204" pitchFamily="34" charset="0"/>
              </a:rPr>
              <a:t>Key Recommendations </a:t>
            </a:r>
          </a:p>
          <a:p>
            <a:r>
              <a:rPr lang="en-GB" sz="1400" dirty="0">
                <a:latin typeface="Arial" panose="020B0604020202020204" pitchFamily="34" charset="0"/>
                <a:cs typeface="Arial" panose="020B0604020202020204" pitchFamily="34" charset="0"/>
              </a:rPr>
              <a:t>Increase social care funding.</a:t>
            </a:r>
          </a:p>
          <a:p>
            <a:r>
              <a:rPr lang="en-GB" sz="1400" dirty="0">
                <a:latin typeface="Arial" panose="020B0604020202020204" pitchFamily="34" charset="0"/>
                <a:cs typeface="Arial" panose="020B0604020202020204" pitchFamily="34" charset="0"/>
              </a:rPr>
              <a:t> Improve workforce recruitment and retention.</a:t>
            </a:r>
          </a:p>
          <a:p>
            <a:r>
              <a:rPr lang="en-GB" sz="1400" dirty="0">
                <a:latin typeface="Arial" panose="020B0604020202020204" pitchFamily="34" charset="0"/>
                <a:cs typeface="Arial" panose="020B0604020202020204" pitchFamily="34" charset="0"/>
              </a:rPr>
              <a:t> Expand digital inclusion programmes.</a:t>
            </a:r>
          </a:p>
          <a:p>
            <a:r>
              <a:rPr lang="en-GB" sz="1400" dirty="0">
                <a:latin typeface="Arial" panose="020B0604020202020204" pitchFamily="34" charset="0"/>
                <a:cs typeface="Arial" panose="020B0604020202020204" pitchFamily="34" charset="0"/>
              </a:rPr>
              <a:t> Strengthen integrated care.</a:t>
            </a:r>
          </a:p>
          <a:p>
            <a:r>
              <a:rPr lang="en-GB" sz="1400" dirty="0">
                <a:latin typeface="Arial" panose="020B0604020202020204" pitchFamily="34" charset="0"/>
                <a:cs typeface="Arial" panose="020B0604020202020204" pitchFamily="34" charset="0"/>
              </a:rPr>
              <a:t> Reduce ageism through staff education.</a:t>
            </a:r>
          </a:p>
          <a:p>
            <a:pPr marL="0" indent="0">
              <a:buNone/>
            </a:pPr>
            <a:r>
              <a:rPr lang="en-GB" sz="1400" dirty="0">
                <a:latin typeface="Arial" panose="020B0604020202020204" pitchFamily="34" charset="0"/>
                <a:cs typeface="Arial" panose="020B0604020202020204" pitchFamily="34" charset="0"/>
              </a:rPr>
              <a:t>While these proposals have the potential to better outcomes, their implementation may be restricted by financial limitations and workforce shortages.</a:t>
            </a:r>
          </a:p>
          <a:p>
            <a:pPr marL="0" indent="0">
              <a:buNone/>
            </a:pPr>
            <a:r>
              <a:rPr lang="en-GB" sz="1400" dirty="0">
                <a:latin typeface="Arial" panose="020B0604020202020204" pitchFamily="34" charset="0"/>
                <a:cs typeface="Arial" panose="020B0604020202020204" pitchFamily="34" charset="0"/>
              </a:rPr>
              <a:t>(King’s Fund,2023)</a:t>
            </a:r>
          </a:p>
        </p:txBody>
      </p:sp>
      <p:pic>
        <p:nvPicPr>
          <p:cNvPr id="13" name="Audio 12">
            <a:hlinkClick r:id="" action="ppaction://media"/>
            <a:extLst>
              <a:ext uri="{FF2B5EF4-FFF2-40B4-BE49-F238E27FC236}">
                <a16:creationId xmlns:a16="http://schemas.microsoft.com/office/drawing/2014/main" id="{F938CD7C-4600-81FA-0EC9-E8CF58F4383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34977317"/>
      </p:ext>
    </p:extLst>
  </p:cSld>
  <p:clrMapOvr>
    <a:masterClrMapping/>
  </p:clrMapOvr>
  <mc:AlternateContent xmlns:mc="http://schemas.openxmlformats.org/markup-compatibility/2006" xmlns:p14="http://schemas.microsoft.com/office/powerpoint/2010/main">
    <mc:Choice Requires="p14">
      <p:transition spd="slow" p14:dur="2000" advTm="39582"/>
    </mc:Choice>
    <mc:Fallback xmlns="">
      <p:transition spd="slow" advTm="39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15B57-2495-81B6-F33D-AA7812DDDF63}"/>
              </a:ext>
            </a:extLst>
          </p:cNvPr>
          <p:cNvSpPr>
            <a:spLocks noGrp="1"/>
          </p:cNvSpPr>
          <p:nvPr>
            <p:ph type="title"/>
          </p:nvPr>
        </p:nvSpPr>
        <p:spPr/>
        <p:txBody>
          <a:bodyPr/>
          <a:lstStyle/>
          <a:p>
            <a:r>
              <a:rPr lang="en-GB" sz="2000" dirty="0">
                <a:latin typeface="Arial" panose="020B0604020202020204" pitchFamily="34" charset="0"/>
                <a:cs typeface="Arial" panose="020B0604020202020204" pitchFamily="34" charset="0"/>
              </a:rPr>
              <a:t>Slide 19: Conclusion</a:t>
            </a:r>
          </a:p>
        </p:txBody>
      </p:sp>
      <p:sp>
        <p:nvSpPr>
          <p:cNvPr id="3" name="Content Placeholder 2">
            <a:extLst>
              <a:ext uri="{FF2B5EF4-FFF2-40B4-BE49-F238E27FC236}">
                <a16:creationId xmlns:a16="http://schemas.microsoft.com/office/drawing/2014/main" id="{B85C7822-C2E3-4101-9B28-8FAB362EEB2E}"/>
              </a:ext>
            </a:extLst>
          </p:cNvPr>
          <p:cNvSpPr>
            <a:spLocks noGrp="1"/>
          </p:cNvSpPr>
          <p:nvPr>
            <p:ph idx="1"/>
          </p:nvPr>
        </p:nvSpPr>
        <p:spPr>
          <a:xfrm>
            <a:off x="875201" y="1668454"/>
            <a:ext cx="8946541" cy="4195481"/>
          </a:xfrm>
        </p:spPr>
        <p:txBody>
          <a:bodyPr>
            <a:normAutofit/>
          </a:bodyPr>
          <a:lstStyle/>
          <a:p>
            <a:pPr marL="0" indent="0">
              <a:buNone/>
            </a:pPr>
            <a:r>
              <a:rPr lang="en-GB" sz="1400" dirty="0">
                <a:latin typeface="Arial" panose="020B0604020202020204" pitchFamily="34" charset="0"/>
                <a:cs typeface="Arial" panose="020B0604020202020204" pitchFamily="34" charset="0"/>
              </a:rPr>
              <a:t>Summary</a:t>
            </a:r>
          </a:p>
          <a:p>
            <a:r>
              <a:rPr lang="en-GB" sz="1400" dirty="0">
                <a:latin typeface="Arial" panose="020B0604020202020204" pitchFamily="34" charset="0"/>
                <a:cs typeface="Arial" panose="020B0604020202020204" pitchFamily="34" charset="0"/>
              </a:rPr>
              <a:t>Older people have different care and support demands.</a:t>
            </a:r>
          </a:p>
          <a:p>
            <a:r>
              <a:rPr lang="en-GB" sz="1400" dirty="0">
                <a:latin typeface="Arial" panose="020B0604020202020204" pitchFamily="34" charset="0"/>
                <a:cs typeface="Arial" panose="020B0604020202020204" pitchFamily="34" charset="0"/>
              </a:rPr>
              <a:t>Theories of ageing explain changing requirements.</a:t>
            </a:r>
          </a:p>
          <a:p>
            <a:r>
              <a:rPr lang="en-GB" sz="1400" dirty="0">
                <a:latin typeface="Arial" panose="020B0604020202020204" pitchFamily="34" charset="0"/>
                <a:cs typeface="Arial" panose="020B0604020202020204" pitchFamily="34" charset="0"/>
              </a:rPr>
              <a:t>Legislation supports equity and wellbeing.</a:t>
            </a:r>
          </a:p>
          <a:p>
            <a:r>
              <a:rPr lang="en-GB" sz="1400" dirty="0">
                <a:latin typeface="Arial" panose="020B0604020202020204" pitchFamily="34" charset="0"/>
                <a:cs typeface="Arial" panose="020B0604020202020204" pitchFamily="34" charset="0"/>
              </a:rPr>
              <a:t>Technology may encourage academic autonomy.</a:t>
            </a:r>
          </a:p>
          <a:p>
            <a:r>
              <a:rPr lang="en-GB" sz="1400" dirty="0">
                <a:latin typeface="Arial" panose="020B0604020202020204" pitchFamily="34" charset="0"/>
                <a:cs typeface="Arial" panose="020B0604020202020204" pitchFamily="34" charset="0"/>
              </a:rPr>
              <a:t>Current services provide valuable support but face significant challenges.</a:t>
            </a:r>
          </a:p>
          <a:p>
            <a:r>
              <a:rPr lang="en-GB" sz="1400" dirty="0">
                <a:latin typeface="Arial" panose="020B0604020202020204" pitchFamily="34" charset="0"/>
                <a:cs typeface="Arial" panose="020B0604020202020204" pitchFamily="34" charset="0"/>
              </a:rPr>
              <a:t> Future investment is required to meet growing demand.</a:t>
            </a:r>
          </a:p>
          <a:p>
            <a:pPr marL="0" indent="0">
              <a:buNone/>
            </a:pPr>
            <a:r>
              <a:rPr lang="en-GB" sz="1400" dirty="0">
                <a:latin typeface="Arial" panose="020B0604020202020204" pitchFamily="34" charset="0"/>
                <a:cs typeface="Arial" panose="020B0604020202020204" pitchFamily="34" charset="0"/>
              </a:rPr>
              <a:t>Final Message</a:t>
            </a:r>
          </a:p>
          <a:p>
            <a:pPr marL="0" indent="0">
              <a:buNone/>
            </a:pPr>
            <a:r>
              <a:rPr lang="en-GB" sz="1400" dirty="0">
                <a:latin typeface="Arial" panose="020B0604020202020204" pitchFamily="34" charset="0"/>
                <a:cs typeface="Arial" panose="020B0604020202020204" pitchFamily="34" charset="0"/>
              </a:rPr>
              <a:t>Older people should be empowered to remain independent, socially connected and actively involved in decisions about their care.</a:t>
            </a:r>
          </a:p>
          <a:p>
            <a:pPr marL="0" indent="0">
              <a:buNone/>
            </a:pPr>
            <a:r>
              <a:rPr lang="en-GB" sz="1400" dirty="0"/>
              <a:t>(WHO, 2024; NHS England, 2024)</a:t>
            </a:r>
            <a:endParaRPr lang="en-GB" sz="1400" dirty="0">
              <a:latin typeface="Arial" panose="020B0604020202020204" pitchFamily="34" charset="0"/>
              <a:cs typeface="Arial" panose="020B0604020202020204" pitchFamily="34" charset="0"/>
            </a:endParaRPr>
          </a:p>
        </p:txBody>
      </p:sp>
      <p:pic>
        <p:nvPicPr>
          <p:cNvPr id="12" name="Audio 11">
            <a:hlinkClick r:id="" action="ppaction://media"/>
            <a:extLst>
              <a:ext uri="{FF2B5EF4-FFF2-40B4-BE49-F238E27FC236}">
                <a16:creationId xmlns:a16="http://schemas.microsoft.com/office/drawing/2014/main" id="{BA624172-8F22-50D9-C21A-6473CE59B96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92647108"/>
      </p:ext>
    </p:extLst>
  </p:cSld>
  <p:clrMapOvr>
    <a:masterClrMapping/>
  </p:clrMapOvr>
  <mc:AlternateContent xmlns:mc="http://schemas.openxmlformats.org/markup-compatibility/2006" xmlns:p14="http://schemas.microsoft.com/office/powerpoint/2010/main">
    <mc:Choice Requires="p14">
      <p:transition spd="slow" p14:dur="2000" advTm="44203"/>
    </mc:Choice>
    <mc:Fallback xmlns="">
      <p:transition spd="slow" advTm="442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7C6A7-2CE7-8A3B-305E-C5E0ACF87B89}"/>
              </a:ext>
            </a:extLst>
          </p:cNvPr>
          <p:cNvSpPr>
            <a:spLocks noGrp="1"/>
          </p:cNvSpPr>
          <p:nvPr>
            <p:ph type="title"/>
          </p:nvPr>
        </p:nvSpPr>
        <p:spPr>
          <a:xfrm>
            <a:off x="625329" y="0"/>
            <a:ext cx="9404723" cy="613064"/>
          </a:xfrm>
        </p:spPr>
        <p:txBody>
          <a:bodyPr/>
          <a:lstStyle/>
          <a:p>
            <a:r>
              <a:rPr lang="en-GB" sz="1200" b="1" dirty="0">
                <a:latin typeface="Arial" panose="020B0604020202020204" pitchFamily="34" charset="0"/>
                <a:cs typeface="Arial" panose="020B0604020202020204" pitchFamily="34" charset="0"/>
              </a:rPr>
              <a:t>Reference list</a:t>
            </a:r>
            <a:br>
              <a:rPr lang="en-GB" b="1" dirty="0"/>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78D936-3343-12C1-35DF-2F2B2FD68791}"/>
              </a:ext>
            </a:extLst>
          </p:cNvPr>
          <p:cNvSpPr>
            <a:spLocks noGrp="1"/>
          </p:cNvSpPr>
          <p:nvPr>
            <p:ph idx="1"/>
          </p:nvPr>
        </p:nvSpPr>
        <p:spPr>
          <a:xfrm>
            <a:off x="625329" y="306532"/>
            <a:ext cx="11388436" cy="6016335"/>
          </a:xfrm>
        </p:spPr>
        <p:txBody>
          <a:bodyPr>
            <a:normAutofit fontScale="40000" lnSpcReduction="20000"/>
          </a:bodyPr>
          <a:lstStyle/>
          <a:p>
            <a:pPr marL="0" indent="0">
              <a:buNone/>
            </a:pPr>
            <a:endParaRPr lang="en-GB" b="1" dirty="0"/>
          </a:p>
          <a:p>
            <a:pPr marL="0" indent="0">
              <a:buNone/>
            </a:pPr>
            <a:r>
              <a:rPr lang="en-GB" sz="4000" dirty="0">
                <a:latin typeface="Arial" panose="020B0604020202020204" pitchFamily="34" charset="0"/>
                <a:cs typeface="Arial" panose="020B0604020202020204" pitchFamily="34" charset="0"/>
              </a:rPr>
              <a:t>Age UK (2024) </a:t>
            </a:r>
            <a:r>
              <a:rPr lang="en-GB" sz="4000" i="1" dirty="0">
                <a:latin typeface="Arial" panose="020B0604020202020204" pitchFamily="34" charset="0"/>
                <a:cs typeface="Arial" panose="020B0604020202020204" pitchFamily="34" charset="0"/>
              </a:rPr>
              <a:t>State of Health and Care of Older People in England 2024</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Age UK</a:t>
            </a:r>
            <a:r>
              <a:rPr lang="en-GB" sz="4000" dirty="0">
                <a:latin typeface="Arial" panose="020B0604020202020204" pitchFamily="34" charset="0"/>
                <a:cs typeface="Arial" panose="020B0604020202020204" pitchFamily="34" charset="0"/>
              </a:rPr>
              <a:t>. Available at: https://www.ageuk.org.uk/discover/2024/september/state-of-health-and-care-of-older-people-in-england-2024/ (Accessed: 22 June 2026).</a:t>
            </a:r>
          </a:p>
          <a:p>
            <a:pPr marL="0" indent="0">
              <a:buNone/>
            </a:pPr>
            <a:r>
              <a:rPr lang="en-GB" sz="4000" dirty="0">
                <a:latin typeface="Arial" panose="020B0604020202020204" pitchFamily="34" charset="0"/>
                <a:cs typeface="Arial" panose="020B0604020202020204" pitchFamily="34" charset="0"/>
              </a:rPr>
              <a:t>Ann, B. (2014) </a:t>
            </a:r>
            <a:r>
              <a:rPr lang="en-GB" sz="4000" i="1" dirty="0">
                <a:latin typeface="Arial" panose="020B0604020202020204" pitchFamily="34" charset="0"/>
                <a:cs typeface="Arial" panose="020B0604020202020204" pitchFamily="34" charset="0"/>
              </a:rPr>
              <a:t>Research Methods In Health: Investigating Health And Health Services</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Google Books</a:t>
            </a:r>
            <a:r>
              <a:rPr lang="en-GB" sz="4000" dirty="0">
                <a:latin typeface="Arial" panose="020B0604020202020204" pitchFamily="34" charset="0"/>
                <a:cs typeface="Arial" panose="020B0604020202020204" pitchFamily="34" charset="0"/>
              </a:rPr>
              <a:t>. McGraw-Hill Education (UK). Available at: https://www.google.co.uk/books/edition/Research_Methods_In_Health_Investigating/6lOLBgAAQBAJ?hl=en&amp;gbpv=1&amp;dq=Bowling (Accessed: 22 June 2026).</a:t>
            </a:r>
          </a:p>
          <a:p>
            <a:pPr marL="0" indent="0">
              <a:buNone/>
            </a:pPr>
            <a:r>
              <a:rPr lang="en-GB" sz="4000" i="1" dirty="0">
                <a:latin typeface="Arial" panose="020B0604020202020204" pitchFamily="34" charset="0"/>
                <a:cs typeface="Arial" panose="020B0604020202020204" pitchFamily="34" charset="0"/>
              </a:rPr>
              <a:t>Annual reports | Alzheimer’s Society</a:t>
            </a:r>
            <a:r>
              <a:rPr lang="en-GB" sz="4000" dirty="0">
                <a:latin typeface="Arial" panose="020B0604020202020204" pitchFamily="34" charset="0"/>
                <a:cs typeface="Arial" panose="020B0604020202020204" pitchFamily="34" charset="0"/>
              </a:rPr>
              <a:t> (no date) </a:t>
            </a:r>
            <a:r>
              <a:rPr lang="en-GB" sz="4000" i="1" dirty="0">
                <a:latin typeface="Arial" panose="020B0604020202020204" pitchFamily="34" charset="0"/>
                <a:cs typeface="Arial" panose="020B0604020202020204" pitchFamily="34" charset="0"/>
              </a:rPr>
              <a:t>www.alzheimers.org.uk</a:t>
            </a:r>
            <a:r>
              <a:rPr lang="en-GB" sz="4000" dirty="0">
                <a:latin typeface="Arial" panose="020B0604020202020204" pitchFamily="34" charset="0"/>
                <a:cs typeface="Arial" panose="020B0604020202020204" pitchFamily="34" charset="0"/>
              </a:rPr>
              <a:t>. Available at: https://www.alzheimers.org.uk/about-us/strategy-and-annual-reports/annual-reports (Accessed: 22 June 2026).</a:t>
            </a:r>
          </a:p>
          <a:p>
            <a:pPr marL="0" indent="0">
              <a:buNone/>
            </a:pPr>
            <a:r>
              <a:rPr lang="en-GB" sz="4000" dirty="0">
                <a:latin typeface="Arial" panose="020B0604020202020204" pitchFamily="34" charset="0"/>
                <a:cs typeface="Arial" panose="020B0604020202020204" pitchFamily="34" charset="0"/>
              </a:rPr>
              <a:t>Atchley, R.C. (1989) ‘A Continuity Theory of Normal Aging’, </a:t>
            </a:r>
            <a:r>
              <a:rPr lang="en-GB" sz="4000" i="1" dirty="0">
                <a:latin typeface="Arial" panose="020B0604020202020204" pitchFamily="34" charset="0"/>
                <a:cs typeface="Arial" panose="020B0604020202020204" pitchFamily="34" charset="0"/>
              </a:rPr>
              <a:t>The Gerontologist</a:t>
            </a:r>
            <a:r>
              <a:rPr lang="en-GB" sz="4000" dirty="0">
                <a:latin typeface="Arial" panose="020B0604020202020204" pitchFamily="34" charset="0"/>
                <a:cs typeface="Arial" panose="020B0604020202020204" pitchFamily="34" charset="0"/>
              </a:rPr>
              <a:t>, 29(2), pp. 183–190. Available at: https://doi.org/10.1093/geront/29.2.183.</a:t>
            </a:r>
          </a:p>
          <a:p>
            <a:pPr marL="0" indent="0">
              <a:buNone/>
            </a:pPr>
            <a:r>
              <a:rPr lang="en-GB" sz="4000" dirty="0">
                <a:latin typeface="Arial" panose="020B0604020202020204" pitchFamily="34" charset="0"/>
                <a:cs typeface="Arial" panose="020B0604020202020204" pitchFamily="34" charset="0"/>
              </a:rPr>
              <a:t>Care Act (2014) </a:t>
            </a:r>
            <a:r>
              <a:rPr lang="en-GB" sz="4000" i="1" dirty="0">
                <a:latin typeface="Arial" panose="020B0604020202020204" pitchFamily="34" charset="0"/>
                <a:cs typeface="Arial" panose="020B0604020202020204" pitchFamily="34" charset="0"/>
              </a:rPr>
              <a:t>Care Act 2014</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Legislation.gov.uk</a:t>
            </a:r>
            <a:r>
              <a:rPr lang="en-GB" sz="4000" dirty="0">
                <a:latin typeface="Arial" panose="020B0604020202020204" pitchFamily="34" charset="0"/>
                <a:cs typeface="Arial" panose="020B0604020202020204" pitchFamily="34" charset="0"/>
              </a:rPr>
              <a:t>. Available at: https://www.legislation.gov.uk/ukpga/2014/23/contents (Accessed: 19 June 2026).</a:t>
            </a:r>
          </a:p>
          <a:p>
            <a:pPr marL="0" indent="0">
              <a:buNone/>
            </a:pPr>
            <a:r>
              <a:rPr lang="en-GB" sz="4000" dirty="0">
                <a:latin typeface="Arial" panose="020B0604020202020204" pitchFamily="34" charset="0"/>
                <a:cs typeface="Arial" panose="020B0604020202020204" pitchFamily="34" charset="0"/>
              </a:rPr>
              <a:t>Centre for Ageing Better (2024) </a:t>
            </a:r>
            <a:r>
              <a:rPr lang="en-GB" sz="4000" i="1" dirty="0">
                <a:latin typeface="Arial" panose="020B0604020202020204" pitchFamily="34" charset="0"/>
                <a:cs typeface="Arial" panose="020B0604020202020204" pitchFamily="34" charset="0"/>
              </a:rPr>
              <a:t>Our Ageing Population | the State of Ageing 2023-24 </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Centre For Ageing Better</a:t>
            </a:r>
            <a:r>
              <a:rPr lang="en-GB" sz="4000" dirty="0">
                <a:latin typeface="Arial" panose="020B0604020202020204" pitchFamily="34" charset="0"/>
                <a:cs typeface="Arial" panose="020B0604020202020204" pitchFamily="34" charset="0"/>
              </a:rPr>
              <a:t>. Available at: https://ageing-better.org.uk/our-ageing-population-state-ageing-2023-4 (Accessed: 22 June 2026).</a:t>
            </a:r>
          </a:p>
          <a:p>
            <a:pPr marL="0" indent="0">
              <a:buNone/>
            </a:pPr>
            <a:r>
              <a:rPr lang="en-GB" sz="4000" dirty="0">
                <a:latin typeface="Arial" panose="020B0604020202020204" pitchFamily="34" charset="0"/>
                <a:cs typeface="Arial" panose="020B0604020202020204" pitchFamily="34" charset="0"/>
              </a:rPr>
              <a:t>CQC (no date) </a:t>
            </a:r>
            <a:r>
              <a:rPr lang="en-GB" sz="4000" i="1" dirty="0">
                <a:latin typeface="Arial" panose="020B0604020202020204" pitchFamily="34" charset="0"/>
                <a:cs typeface="Arial" panose="020B0604020202020204" pitchFamily="34" charset="0"/>
              </a:rPr>
              <a:t>Annual report and accounts 2024/25</a:t>
            </a:r>
            <a:r>
              <a:rPr lang="en-GB" sz="4000" dirty="0">
                <a:latin typeface="Arial" panose="020B0604020202020204" pitchFamily="34" charset="0"/>
                <a:cs typeface="Arial" panose="020B0604020202020204" pitchFamily="34" charset="0"/>
              </a:rPr>
              <a:t>. Available at: https://assets.publishing.service.gov.uk/media/6a0ef341f71ef78abbd59d82/cqc-annual-report-and-accounts-2024-2025.pdf (Accessed: 22 June 2026).</a:t>
            </a:r>
          </a:p>
          <a:p>
            <a:pPr marL="0" indent="0">
              <a:buNone/>
            </a:pPr>
            <a:r>
              <a:rPr lang="en-GB" sz="4000" dirty="0">
                <a:latin typeface="Arial" panose="020B0604020202020204" pitchFamily="34" charset="0"/>
                <a:cs typeface="Arial" panose="020B0604020202020204" pitchFamily="34" charset="0"/>
              </a:rPr>
              <a:t>Department of Health and Social Care (2019) </a:t>
            </a:r>
            <a:r>
              <a:rPr lang="en-GB" sz="4000" i="1" dirty="0">
                <a:latin typeface="Arial" panose="020B0604020202020204" pitchFamily="34" charset="0"/>
                <a:cs typeface="Arial" panose="020B0604020202020204" pitchFamily="34" charset="0"/>
              </a:rPr>
              <a:t>NHS Long Term Plan Launched</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GOV.UK</a:t>
            </a:r>
            <a:r>
              <a:rPr lang="en-GB" sz="4000" dirty="0">
                <a:latin typeface="Arial" panose="020B0604020202020204" pitchFamily="34" charset="0"/>
                <a:cs typeface="Arial" panose="020B0604020202020204" pitchFamily="34" charset="0"/>
              </a:rPr>
              <a:t>. Available at: https://www.gov.uk/government/news/nhs-long-term-plan-launched (Accessed: 22 June 2026).</a:t>
            </a:r>
          </a:p>
          <a:p>
            <a:pPr marL="0" indent="0">
              <a:buNone/>
            </a:pPr>
            <a:r>
              <a:rPr lang="en-GB" sz="4000" dirty="0">
                <a:latin typeface="Arial" panose="020B0604020202020204" pitchFamily="34" charset="0"/>
                <a:cs typeface="Arial" panose="020B0604020202020204" pitchFamily="34" charset="0"/>
              </a:rPr>
              <a:t>England, N. (2024) </a:t>
            </a:r>
            <a:r>
              <a:rPr lang="en-GB" sz="4000" i="1" dirty="0">
                <a:latin typeface="Arial" panose="020B0604020202020204" pitchFamily="34" charset="0"/>
                <a:cs typeface="Arial" panose="020B0604020202020204" pitchFamily="34" charset="0"/>
              </a:rPr>
              <a:t>NHS England» 2024</a:t>
            </a:r>
            <a:r>
              <a:rPr lang="en-GB" sz="4000" dirty="0">
                <a:latin typeface="Arial" panose="020B0604020202020204" pitchFamily="34" charset="0"/>
                <a:cs typeface="Arial" panose="020B0604020202020204" pitchFamily="34" charset="0"/>
              </a:rPr>
              <a:t>, </a:t>
            </a:r>
            <a:r>
              <a:rPr lang="en-GB" sz="4000" i="1" dirty="0">
                <a:latin typeface="Arial" panose="020B0604020202020204" pitchFamily="34" charset="0"/>
                <a:cs typeface="Arial" panose="020B0604020202020204" pitchFamily="34" charset="0"/>
              </a:rPr>
              <a:t>England.nhs.uk</a:t>
            </a:r>
            <a:r>
              <a:rPr lang="en-GB" sz="4000" dirty="0">
                <a:latin typeface="Arial" panose="020B0604020202020204" pitchFamily="34" charset="0"/>
                <a:cs typeface="Arial" panose="020B0604020202020204" pitchFamily="34" charset="0"/>
              </a:rPr>
              <a:t>. Available at: https://www.england.nhs.uk/2024/ (Accessed: 22 June 2026).</a:t>
            </a:r>
          </a:p>
          <a:p>
            <a:pPr marL="0" indent="0">
              <a:buNone/>
            </a:pPr>
            <a:endParaRPr lang="en-GB" dirty="0"/>
          </a:p>
        </p:txBody>
      </p:sp>
      <p:pic>
        <p:nvPicPr>
          <p:cNvPr id="13" name="Audio 12">
            <a:hlinkClick r:id="" action="ppaction://media"/>
            <a:extLst>
              <a:ext uri="{FF2B5EF4-FFF2-40B4-BE49-F238E27FC236}">
                <a16:creationId xmlns:a16="http://schemas.microsoft.com/office/drawing/2014/main" id="{3B41A8DD-9A8E-8A0B-ABFA-F950AB29A11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4793285"/>
      </p:ext>
    </p:extLst>
  </p:cSld>
  <p:clrMapOvr>
    <a:masterClrMapping/>
  </p:clrMapOvr>
  <mc:AlternateContent xmlns:mc="http://schemas.openxmlformats.org/markup-compatibility/2006" xmlns:p14="http://schemas.microsoft.com/office/powerpoint/2010/main">
    <mc:Choice Requires="p14">
      <p:transition spd="slow" p14:dur="2000" advTm="20658"/>
    </mc:Choice>
    <mc:Fallback xmlns="">
      <p:transition spd="slow" advTm="20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4854D-2C5F-A607-4181-FD235C0FAB1E}"/>
              </a:ext>
            </a:extLst>
          </p:cNvPr>
          <p:cNvSpPr>
            <a:spLocks noGrp="1"/>
          </p:cNvSpPr>
          <p:nvPr>
            <p:ph type="title"/>
          </p:nvPr>
        </p:nvSpPr>
        <p:spPr>
          <a:xfrm>
            <a:off x="646111" y="452718"/>
            <a:ext cx="9404723" cy="409727"/>
          </a:xfrm>
        </p:spPr>
        <p:txBody>
          <a:bodyPr/>
          <a:lstStyle/>
          <a:p>
            <a:r>
              <a:rPr lang="en-GB" sz="1600">
                <a:latin typeface="Arial" panose="020B0604020202020204" pitchFamily="34" charset="0"/>
                <a:cs typeface="Arial" panose="020B0604020202020204" pitchFamily="34" charset="0"/>
              </a:rPr>
              <a:t>reference</a:t>
            </a: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6275589-10E0-C438-A8A0-ED41AA4A3C21}"/>
              </a:ext>
            </a:extLst>
          </p:cNvPr>
          <p:cNvSpPr>
            <a:spLocks noGrp="1"/>
          </p:cNvSpPr>
          <p:nvPr>
            <p:ph idx="1"/>
          </p:nvPr>
        </p:nvSpPr>
        <p:spPr>
          <a:xfrm>
            <a:off x="1103312" y="1101436"/>
            <a:ext cx="10731933" cy="5146963"/>
          </a:xfrm>
        </p:spPr>
        <p:txBody>
          <a:bodyPr>
            <a:normAutofit fontScale="92500" lnSpcReduction="20000"/>
          </a:bodyPr>
          <a:lstStyle/>
          <a:p>
            <a:pPr marL="0" indent="0">
              <a:buNone/>
            </a:pPr>
            <a:r>
              <a:rPr lang="en-GB" sz="1500" dirty="0">
                <a:latin typeface="Arial" panose="020B0604020202020204" pitchFamily="34" charset="0"/>
                <a:cs typeface="Arial" panose="020B0604020202020204" pitchFamily="34" charset="0"/>
              </a:rPr>
              <a:t>Gitlow, L. (2014) ‘Technology Use by Older Adults and Barriers to Using Technology’, </a:t>
            </a:r>
            <a:r>
              <a:rPr lang="en-GB" sz="1500" i="1" dirty="0">
                <a:latin typeface="Arial" panose="020B0604020202020204" pitchFamily="34" charset="0"/>
                <a:cs typeface="Arial" panose="020B0604020202020204" pitchFamily="34" charset="0"/>
              </a:rPr>
              <a:t>Physical &amp; Occupational Therapy In Geriatrics</a:t>
            </a:r>
            <a:r>
              <a:rPr lang="en-GB" sz="1500" dirty="0">
                <a:latin typeface="Arial" panose="020B0604020202020204" pitchFamily="34" charset="0"/>
                <a:cs typeface="Arial" panose="020B0604020202020204" pitchFamily="34" charset="0"/>
              </a:rPr>
              <a:t>, 32(3), pp. 271–280. Available at: https://doi.org/10.3109/02703181.2014.946640.</a:t>
            </a:r>
          </a:p>
          <a:p>
            <a:pPr marL="0" indent="0">
              <a:buNone/>
            </a:pPr>
            <a:r>
              <a:rPr lang="en-GB" sz="1500" dirty="0">
                <a:latin typeface="Arial" panose="020B0604020202020204" pitchFamily="34" charset="0"/>
                <a:cs typeface="Arial" panose="020B0604020202020204" pitchFamily="34" charset="0"/>
              </a:rPr>
              <a:t>González-Baldovinos, D.L., Sánchez-Fernández, L.P., </a:t>
            </a:r>
            <a:r>
              <a:rPr lang="en-GB" sz="1500" dirty="0" err="1">
                <a:latin typeface="Arial" panose="020B0604020202020204" pitchFamily="34" charset="0"/>
                <a:cs typeface="Arial" panose="020B0604020202020204" pitchFamily="34" charset="0"/>
              </a:rPr>
              <a:t>Cano</a:t>
            </a:r>
            <a:r>
              <a:rPr lang="en-GB" sz="1500" dirty="0">
                <a:latin typeface="Arial" panose="020B0604020202020204" pitchFamily="34" charset="0"/>
                <a:cs typeface="Arial" panose="020B0604020202020204" pitchFamily="34" charset="0"/>
              </a:rPr>
              <a:t>-Rosas, J.L., López-Chau, A. and Guevara-López, P. (2025) ‘Innovations and Technological Advances in Healthcare Remote Monitoring Systems for the Elderly and Vulnerable People: A Scoping Review’, </a:t>
            </a:r>
            <a:r>
              <a:rPr lang="en-GB" sz="1500" i="1" dirty="0">
                <a:latin typeface="Arial" panose="020B0604020202020204" pitchFamily="34" charset="0"/>
                <a:cs typeface="Arial" panose="020B0604020202020204" pitchFamily="34" charset="0"/>
              </a:rPr>
              <a:t>Applied Sciences</a:t>
            </a:r>
            <a:r>
              <a:rPr lang="en-GB" sz="1500" dirty="0">
                <a:latin typeface="Arial" panose="020B0604020202020204" pitchFamily="34" charset="0"/>
                <a:cs typeface="Arial" panose="020B0604020202020204" pitchFamily="34" charset="0"/>
              </a:rPr>
              <a:t>, 15(6), p. 3200. Available at: https://doi.org/10.3390/app15063200.</a:t>
            </a:r>
          </a:p>
          <a:p>
            <a:pPr marL="0" indent="0">
              <a:buNone/>
            </a:pPr>
            <a:r>
              <a:rPr lang="en-GB" sz="1500" dirty="0">
                <a:latin typeface="Arial" panose="020B0604020202020204" pitchFamily="34" charset="0"/>
                <a:cs typeface="Arial" panose="020B0604020202020204" pitchFamily="34" charset="0"/>
              </a:rPr>
              <a:t>GOV.UK (2010) </a:t>
            </a:r>
            <a:r>
              <a:rPr lang="en-GB" sz="1500" i="1" dirty="0">
                <a:latin typeface="Arial" panose="020B0604020202020204" pitchFamily="34" charset="0"/>
                <a:cs typeface="Arial" panose="020B0604020202020204" pitchFamily="34" charset="0"/>
              </a:rPr>
              <a:t>Equality Act 2010</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Legislation.gov.uk</a:t>
            </a:r>
            <a:r>
              <a:rPr lang="en-GB" sz="1500" dirty="0">
                <a:latin typeface="Arial" panose="020B0604020202020204" pitchFamily="34" charset="0"/>
                <a:cs typeface="Arial" panose="020B0604020202020204" pitchFamily="34" charset="0"/>
              </a:rPr>
              <a:t>. Gov.uk. Available at: https://www.legislation.gov.uk/ukpga/2010/15/contents (Accessed: 19 June 2026).</a:t>
            </a:r>
          </a:p>
          <a:p>
            <a:pPr marL="0" indent="0">
              <a:buNone/>
            </a:pPr>
            <a:r>
              <a:rPr lang="en-GB" sz="1500" dirty="0">
                <a:latin typeface="Arial" panose="020B0604020202020204" pitchFamily="34" charset="0"/>
                <a:cs typeface="Arial" panose="020B0604020202020204" pitchFamily="34" charset="0"/>
              </a:rPr>
              <a:t>Havighurst, R.J. (1961) ‘Successful Aging’, </a:t>
            </a:r>
            <a:r>
              <a:rPr lang="en-GB" sz="1500" i="1" dirty="0">
                <a:latin typeface="Arial" panose="020B0604020202020204" pitchFamily="34" charset="0"/>
                <a:cs typeface="Arial" panose="020B0604020202020204" pitchFamily="34" charset="0"/>
              </a:rPr>
              <a:t>The Gerontologist</a:t>
            </a:r>
            <a:r>
              <a:rPr lang="en-GB" sz="1500" dirty="0">
                <a:latin typeface="Arial" panose="020B0604020202020204" pitchFamily="34" charset="0"/>
                <a:cs typeface="Arial" panose="020B0604020202020204" pitchFamily="34" charset="0"/>
              </a:rPr>
              <a:t>, 1(1), pp. 8–13. Available at: https://doi.org/10.1093/geront/1.1.8.</a:t>
            </a:r>
          </a:p>
          <a:p>
            <a:pPr marL="0" indent="0">
              <a:buNone/>
            </a:pPr>
            <a:r>
              <a:rPr lang="en-GB" sz="1500" dirty="0">
                <a:latin typeface="Arial" panose="020B0604020202020204" pitchFamily="34" charset="0"/>
                <a:cs typeface="Arial" panose="020B0604020202020204" pitchFamily="34" charset="0"/>
              </a:rPr>
              <a:t>Jefferies, D., Wellings, D., Morris, J., Dayan, M. and </a:t>
            </a:r>
            <a:r>
              <a:rPr lang="en-GB" sz="1500" dirty="0" err="1">
                <a:latin typeface="Arial" panose="020B0604020202020204" pitchFamily="34" charset="0"/>
                <a:cs typeface="Arial" panose="020B0604020202020204" pitchFamily="34" charset="0"/>
              </a:rPr>
              <a:t>Lobont</a:t>
            </a:r>
            <a:r>
              <a:rPr lang="en-GB" sz="1500" dirty="0">
                <a:latin typeface="Arial" panose="020B0604020202020204" pitchFamily="34" charset="0"/>
                <a:cs typeface="Arial" panose="020B0604020202020204" pitchFamily="34" charset="0"/>
              </a:rPr>
              <a:t>, C. (2023) </a:t>
            </a:r>
            <a:r>
              <a:rPr lang="en-GB" sz="1500" i="1" dirty="0">
                <a:latin typeface="Arial" panose="020B0604020202020204" pitchFamily="34" charset="0"/>
                <a:cs typeface="Arial" panose="020B0604020202020204" pitchFamily="34" charset="0"/>
              </a:rPr>
              <a:t>Public Satisfaction With The NHS And Social Care In 2023 | BSA | The King’s Fund</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The King’s Fund</a:t>
            </a:r>
            <a:r>
              <a:rPr lang="en-GB" sz="1500" dirty="0">
                <a:latin typeface="Arial" panose="020B0604020202020204" pitchFamily="34" charset="0"/>
                <a:cs typeface="Arial" panose="020B0604020202020204" pitchFamily="34" charset="0"/>
              </a:rPr>
              <a:t>. Available at: https://www.kingsfund.org.uk/insight-and-analysis/reports/public-satisfaction-nhs-social-care-2023 (Accessed: 22 June 2026).</a:t>
            </a:r>
          </a:p>
          <a:p>
            <a:pPr marL="0" indent="0">
              <a:buNone/>
            </a:pPr>
            <a:r>
              <a:rPr lang="en-GB" sz="1500" dirty="0">
                <a:latin typeface="Arial" panose="020B0604020202020204" pitchFamily="34" charset="0"/>
                <a:cs typeface="Arial" panose="020B0604020202020204" pitchFamily="34" charset="0"/>
              </a:rPr>
              <a:t>Nemmers, T.M. (2005) ‘The Influence of Ageism and Ageist Stereotypes on the Elderly’, </a:t>
            </a:r>
            <a:r>
              <a:rPr lang="en-GB" sz="1500" i="1" dirty="0">
                <a:latin typeface="Arial" panose="020B0604020202020204" pitchFamily="34" charset="0"/>
                <a:cs typeface="Arial" panose="020B0604020202020204" pitchFamily="34" charset="0"/>
              </a:rPr>
              <a:t>Physical &amp; Occupational Therapy In Geriatrics</a:t>
            </a:r>
            <a:r>
              <a:rPr lang="en-GB" sz="1500" dirty="0">
                <a:latin typeface="Arial" panose="020B0604020202020204" pitchFamily="34" charset="0"/>
                <a:cs typeface="Arial" panose="020B0604020202020204" pitchFamily="34" charset="0"/>
              </a:rPr>
              <a:t>, 22(4), pp. 11–20. Available at: https://doi.org/10.1080/j148v22n04_02.</a:t>
            </a:r>
          </a:p>
          <a:p>
            <a:pPr marL="0" indent="0">
              <a:buNone/>
            </a:pPr>
            <a:r>
              <a:rPr lang="en-GB" sz="1500" dirty="0">
                <a:latin typeface="Arial" panose="020B0604020202020204" pitchFamily="34" charset="0"/>
                <a:cs typeface="Arial" panose="020B0604020202020204" pitchFamily="34" charset="0"/>
              </a:rPr>
              <a:t>Nimrod, G. and Kleiber, D.A. (2007) ‘Reconsidering Change and Continuity in Later Life: Toward an Innovation Theory of Successful Aging’, </a:t>
            </a:r>
            <a:r>
              <a:rPr lang="en-GB" sz="1500" i="1" dirty="0">
                <a:latin typeface="Arial" panose="020B0604020202020204" pitchFamily="34" charset="0"/>
                <a:cs typeface="Arial" panose="020B0604020202020204" pitchFamily="34" charset="0"/>
              </a:rPr>
              <a:t>The International Journal of Aging and Human Development</a:t>
            </a:r>
            <a:r>
              <a:rPr lang="en-GB" sz="1500" dirty="0">
                <a:latin typeface="Arial" panose="020B0604020202020204" pitchFamily="34" charset="0"/>
                <a:cs typeface="Arial" panose="020B0604020202020204" pitchFamily="34" charset="0"/>
              </a:rPr>
              <a:t>, 65(1), pp. 1–22. Available at: https://doi.org/10.2190/q4g5-7176-51q2-3754.</a:t>
            </a:r>
          </a:p>
          <a:p>
            <a:pPr marL="0" indent="0">
              <a:buNone/>
            </a:pPr>
            <a:r>
              <a:rPr lang="en-GB" sz="1500" dirty="0">
                <a:latin typeface="Arial" panose="020B0604020202020204" pitchFamily="34" charset="0"/>
                <a:cs typeface="Arial" panose="020B0604020202020204" pitchFamily="34" charset="0"/>
              </a:rPr>
              <a:t>ONS (2023) </a:t>
            </a:r>
            <a:r>
              <a:rPr lang="en-GB" sz="1500" i="1" dirty="0">
                <a:latin typeface="Arial" panose="020B0604020202020204" pitchFamily="34" charset="0"/>
                <a:cs typeface="Arial" panose="020B0604020202020204" pitchFamily="34" charset="0"/>
              </a:rPr>
              <a:t>Office for National Statistics</a:t>
            </a:r>
            <a:r>
              <a:rPr lang="en-GB" sz="1500" dirty="0">
                <a:latin typeface="Arial" panose="020B0604020202020204" pitchFamily="34" charset="0"/>
                <a:cs typeface="Arial" panose="020B0604020202020204" pitchFamily="34" charset="0"/>
              </a:rPr>
              <a:t>, </a:t>
            </a:r>
            <a:r>
              <a:rPr lang="en-GB" sz="1500" i="1" dirty="0">
                <a:latin typeface="Arial" panose="020B0604020202020204" pitchFamily="34" charset="0"/>
                <a:cs typeface="Arial" panose="020B0604020202020204" pitchFamily="34" charset="0"/>
              </a:rPr>
              <a:t>Ons.gov.uk</a:t>
            </a:r>
            <a:r>
              <a:rPr lang="en-GB" sz="1500" dirty="0">
                <a:latin typeface="Arial" panose="020B0604020202020204" pitchFamily="34" charset="0"/>
                <a:cs typeface="Arial" panose="020B0604020202020204" pitchFamily="34" charset="0"/>
              </a:rPr>
              <a:t>. Available at: https://www.ons.gov.uk/ (Accessed: 22 June 2026).</a:t>
            </a:r>
          </a:p>
          <a:p>
            <a:pPr marL="0" indent="0">
              <a:buNone/>
            </a:pPr>
            <a:r>
              <a:rPr lang="en-GB" sz="1500" dirty="0">
                <a:latin typeface="Arial" panose="020B0604020202020204" pitchFamily="34" charset="0"/>
                <a:cs typeface="Arial" panose="020B0604020202020204" pitchFamily="34" charset="0"/>
              </a:rPr>
              <a:t>Ragini, M., Manjit, K. and Salwan (2022) ‘DISENGAGEMENT THEORY’, </a:t>
            </a:r>
            <a:r>
              <a:rPr lang="en-GB" sz="1500" i="1" dirty="0">
                <a:latin typeface="Arial" panose="020B0604020202020204" pitchFamily="34" charset="0"/>
                <a:cs typeface="Arial" panose="020B0604020202020204" pitchFamily="34" charset="0"/>
              </a:rPr>
              <a:t>DISENGAGEMENT THEORY</a:t>
            </a:r>
            <a:r>
              <a:rPr lang="en-GB" sz="1500" dirty="0">
                <a:latin typeface="Arial" panose="020B0604020202020204" pitchFamily="34" charset="0"/>
                <a:cs typeface="Arial" panose="020B0604020202020204" pitchFamily="34" charset="0"/>
              </a:rPr>
              <a:t> [Preprint]. Available at: https://doi.org/10.47211/trr.2022.v08i01.021.</a:t>
            </a:r>
          </a:p>
          <a:p>
            <a:pPr marL="0" indent="0">
              <a:buNone/>
            </a:pPr>
            <a:r>
              <a:rPr lang="en-GB" sz="1500" dirty="0">
                <a:latin typeface="Arial" panose="020B0604020202020204" pitchFamily="34" charset="0"/>
                <a:cs typeface="Arial" panose="020B0604020202020204" pitchFamily="34" charset="0"/>
              </a:rPr>
              <a:t>World Health Organization (2024) </a:t>
            </a:r>
            <a:r>
              <a:rPr lang="en-GB" sz="1500" i="1" dirty="0">
                <a:latin typeface="Arial" panose="020B0604020202020204" pitchFamily="34" charset="0"/>
                <a:cs typeface="Arial" panose="020B0604020202020204" pitchFamily="34" charset="0"/>
              </a:rPr>
              <a:t>World health statistics 2024</a:t>
            </a:r>
            <a:r>
              <a:rPr lang="en-GB" sz="1500" dirty="0">
                <a:latin typeface="Arial" panose="020B0604020202020204" pitchFamily="34" charset="0"/>
                <a:cs typeface="Arial" panose="020B0604020202020204" pitchFamily="34" charset="0"/>
              </a:rPr>
              <a:t>. World Health Organization.</a:t>
            </a:r>
          </a:p>
          <a:p>
            <a:pPr marL="0" indent="0">
              <a:buNone/>
            </a:pPr>
            <a:r>
              <a:rPr lang="en-GB" sz="1500" dirty="0">
                <a:latin typeface="Arial" panose="020B0604020202020204" pitchFamily="34" charset="0"/>
                <a:cs typeface="Arial" panose="020B0604020202020204" pitchFamily="34" charset="0"/>
              </a:rPr>
              <a:t>Pictures: Microsoft</a:t>
            </a: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2575325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13010</TotalTime>
  <Words>2522</Words>
  <Application>Microsoft Office PowerPoint</Application>
  <PresentationFormat>Widescreen</PresentationFormat>
  <Paragraphs>166</Paragraphs>
  <Slides>21</Slides>
  <Notes>1</Notes>
  <HiddenSlides>0</HiddenSlides>
  <MMClips>20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Arial</vt:lpstr>
      <vt:lpstr>Century Gothic</vt:lpstr>
      <vt:lpstr>Wingdings 3</vt:lpstr>
      <vt:lpstr>Ion</vt:lpstr>
      <vt:lpstr>Slide: 1 Student Name :Ana Gomes Student Number: 2322062 BMHP6027  Lecture: Kennedy Obohwemu</vt:lpstr>
      <vt:lpstr>Slide: 2 Introduction Evaluating the Care and Support Needs of Older People in the UK</vt:lpstr>
      <vt:lpstr> Slide:3 Understanding Ageing</vt:lpstr>
      <vt:lpstr>Slide 4: Disengagement Theory</vt:lpstr>
      <vt:lpstr>Slide 5: Activity Theory</vt:lpstr>
      <vt:lpstr>Slide 6: Continuity Theory</vt:lpstr>
      <vt:lpstr>Slide 7: Equality Act 2010 and Ageism</vt:lpstr>
      <vt:lpstr>Slide 8: Care Act 2014</vt:lpstr>
      <vt:lpstr>Slide 9: NHS Long Term Plan</vt:lpstr>
      <vt:lpstr>Slide 10: Current Care Provision in the UK</vt:lpstr>
      <vt:lpstr>Slide 11: Domiciliary Care</vt:lpstr>
      <vt:lpstr>Slide 12: Residential Care</vt:lpstr>
      <vt:lpstr>Slide 13: Challenges Facing Older Adults</vt:lpstr>
      <vt:lpstr>Slide 14: Technological Innovations</vt:lpstr>
      <vt:lpstr>Slide 15: Limitations of Technology</vt:lpstr>
      <vt:lpstr>Slide 16: Case Study – Dementia Friendly Communities (Alzheimer's Society UK)</vt:lpstr>
      <vt:lpstr>Slide 17: Case Study: NHS Ageing Well Programme </vt:lpstr>
      <vt:lpstr>Slide 18: Recommendations</vt:lpstr>
      <vt:lpstr>Slide 19: Conclusion</vt:lpstr>
      <vt:lpstr>Reference list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Margarida Dias Gomes (2322062)</dc:creator>
  <cp:lastModifiedBy>Ana Margarida Dias Gomes (2322062)</cp:lastModifiedBy>
  <cp:revision>2</cp:revision>
  <dcterms:created xsi:type="dcterms:W3CDTF">2026-06-08T11:45:13Z</dcterms:created>
  <dcterms:modified xsi:type="dcterms:W3CDTF">2026-06-23T17:51:48Z</dcterms:modified>
</cp:coreProperties>
</file>