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8"/>
  </p:notesMasterIdLst>
  <p:handoutMasterIdLst>
    <p:handoutMasterId r:id="rId9"/>
  </p:handoutMasterIdLst>
  <p:sldIdLst>
    <p:sldId id="277" r:id="rId2"/>
    <p:sldId id="535" r:id="rId3"/>
    <p:sldId id="543" r:id="rId4"/>
    <p:sldId id="582" r:id="rId5"/>
    <p:sldId id="642" r:id="rId6"/>
    <p:sldId id="641" r:id="rId7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75" autoAdjust="0"/>
    <p:restoredTop sz="93347" autoAdjust="0"/>
  </p:normalViewPr>
  <p:slideViewPr>
    <p:cSldViewPr>
      <p:cViewPr varScale="1">
        <p:scale>
          <a:sx n="65" d="100"/>
          <a:sy n="65" d="100"/>
        </p:scale>
        <p:origin x="1362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41839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025B2A-A06D-244E-9AE6-D880823983AC}" type="datetime1">
              <a:rPr lang="en-GB" altLang="en-US" smtClean="0"/>
              <a:t>08/02/2023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 altLang="en-US"/>
              <a:t>Ching Yang. UWTSD. Oct '15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E8E06A-E05A-C64B-9653-68396C333F61}" type="datetime1">
              <a:rPr lang="en-GB" altLang="en-US" smtClean="0"/>
              <a:t>08/02/2023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 altLang="en-US"/>
              <a:t>Ching Yang. UWTSD. Oct '15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C5BC1F-ECEC-7D4A-874C-B3EC9D5B9055}" type="datetime1">
              <a:rPr lang="en-GB" altLang="en-US" smtClean="0"/>
              <a:t>08/02/2023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63CCBD-8E07-EC4B-984C-8270035F7575}" type="datetime1">
              <a:rPr lang="en-GB" altLang="en-US" smtClean="0"/>
              <a:t>08/02/2023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341203-B4BB-A04E-B895-8CD234538550}" type="datetime1">
              <a:rPr lang="en-GB" altLang="en-US" smtClean="0"/>
              <a:t>08/02/2023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13DF53-91B6-9445-A2CA-ABB11331E7A4}" type="datetime1">
              <a:rPr lang="en-GB" altLang="en-US" smtClean="0"/>
              <a:t>08/02/2023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A7F279-FAE4-5B4D-94AA-1586C826F033}" type="datetime1">
              <a:rPr lang="en-GB" altLang="en-US" smtClean="0"/>
              <a:t>08/02/2023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4D52A-3882-0A4B-8280-61FF9F73E79F}" type="datetime1">
              <a:rPr lang="en-GB" altLang="en-US" smtClean="0"/>
              <a:t>08/02/2023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BDA589-475C-394E-AFB9-1577C33C4407}" type="datetime1">
              <a:rPr lang="en-GB" altLang="en-US" smtClean="0"/>
              <a:t>08/02/2023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60C29-D58E-EC48-8BA8-45A67E5A949A}" type="datetime1">
              <a:rPr lang="en-GB" altLang="en-US" smtClean="0"/>
              <a:t>08/02/2023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9B1BA-CF62-A340-A99B-2854159955DB}" type="datetime1">
              <a:rPr lang="en-GB" altLang="en-US" smtClean="0"/>
              <a:t>08/02/2023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60AF25E-D893-2B46-90A6-179B17B1ACCE}" type="datetime1">
              <a:rPr lang="en-GB" altLang="en-US" smtClean="0"/>
              <a:t>08/02/2023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684213" y="908050"/>
            <a:ext cx="7772400" cy="1235066"/>
          </a:xfrm>
        </p:spPr>
        <p:txBody>
          <a:bodyPr/>
          <a:lstStyle/>
          <a:p>
            <a:pPr eaLnBrk="1" hangingPunct="1"/>
            <a:r>
              <a:rPr lang="en-GB" dirty="0"/>
              <a:t>LCBB5000</a:t>
            </a:r>
            <a:endParaRPr lang="en-GB" altLang="en-US" b="1" dirty="0">
              <a:solidFill>
                <a:schemeClr val="accent2"/>
              </a:solidFill>
            </a:endParaRP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571472" y="1928803"/>
            <a:ext cx="7786742" cy="3357586"/>
          </a:xfrm>
        </p:spPr>
        <p:txBody>
          <a:bodyPr/>
          <a:lstStyle/>
          <a:p>
            <a:pPr eaLnBrk="1" hangingPunct="1"/>
            <a:r>
              <a:rPr lang="en-GB" b="1" dirty="0">
                <a:solidFill>
                  <a:schemeClr val="accent2"/>
                </a:solidFill>
              </a:rPr>
              <a:t>Data Handling &amp; Business Intelligence</a:t>
            </a:r>
          </a:p>
          <a:p>
            <a:pPr eaLnBrk="1" hangingPunct="1"/>
            <a:r>
              <a:rPr lang="en-GB" altLang="en-US" b="1" dirty="0">
                <a:solidFill>
                  <a:schemeClr val="accent2"/>
                </a:solidFill>
              </a:rPr>
              <a:t>Week – </a:t>
            </a:r>
            <a:r>
              <a:rPr lang="en-GB" altLang="en-US" b="1" dirty="0" smtClean="0">
                <a:solidFill>
                  <a:schemeClr val="accent2"/>
                </a:solidFill>
              </a:rPr>
              <a:t>4</a:t>
            </a:r>
            <a:endParaRPr lang="en-GB" altLang="en-US" b="1" dirty="0">
              <a:solidFill>
                <a:schemeClr val="accent2"/>
              </a:solidFill>
            </a:endParaRPr>
          </a:p>
          <a:p>
            <a:r>
              <a:rPr lang="en-US" b="1" dirty="0">
                <a:solidFill>
                  <a:schemeClr val="accent2"/>
                </a:solidFill>
              </a:rPr>
              <a:t>Assignment 1 </a:t>
            </a:r>
            <a:r>
              <a:rPr lang="en-US" b="1" dirty="0" smtClean="0">
                <a:solidFill>
                  <a:schemeClr val="accent2"/>
                </a:solidFill>
              </a:rPr>
              <a:t>Brief Workshop</a:t>
            </a:r>
            <a:endParaRPr lang="en-US" b="1" dirty="0">
              <a:solidFill>
                <a:schemeClr val="accent2"/>
              </a:solidFill>
            </a:endParaRPr>
          </a:p>
          <a:p>
            <a:pPr eaLnBrk="1" hangingPunct="1"/>
            <a:endParaRPr lang="en-GB" altLang="en-US" dirty="0">
              <a:solidFill>
                <a:schemeClr val="accent2"/>
              </a:solidFill>
            </a:endParaRPr>
          </a:p>
          <a:p>
            <a:pPr eaLnBrk="1" hangingPunct="1"/>
            <a:endParaRPr lang="en-GB" altLang="en-US" dirty="0">
              <a:solidFill>
                <a:schemeClr val="accent2"/>
              </a:solidFill>
            </a:endParaRPr>
          </a:p>
          <a:p>
            <a:pPr eaLnBrk="1" hangingPunct="1"/>
            <a:endParaRPr lang="en-GB" altLang="en-US" sz="4800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Assignment 1 Brief</a:t>
            </a:r>
          </a:p>
          <a:p>
            <a:r>
              <a:rPr lang="en-US" sz="2800" dirty="0" smtClean="0"/>
              <a:t>Work in groups to understand the Assignment Brief</a:t>
            </a:r>
          </a:p>
          <a:p>
            <a:r>
              <a:rPr lang="en-US" sz="2800" dirty="0" smtClean="0"/>
              <a:t>Prepare brief report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8678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5511" y="0"/>
            <a:ext cx="8229600" cy="1143000"/>
          </a:xfrm>
        </p:spPr>
        <p:txBody>
          <a:bodyPr/>
          <a:lstStyle/>
          <a:p>
            <a:r>
              <a:rPr lang="en-US" sz="3600" dirty="0" smtClean="0"/>
              <a:t>Assignment Brief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3111" y="980728"/>
            <a:ext cx="8534400" cy="4800600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buNone/>
            </a:pPr>
            <a:r>
              <a:rPr lang="en-GB" b="1" dirty="0"/>
              <a:t>Assessment Component 1 – 25%</a:t>
            </a:r>
            <a:endParaRPr lang="en-GB" dirty="0"/>
          </a:p>
          <a:p>
            <a:pPr marL="0" indent="0" algn="just">
              <a:buNone/>
            </a:pPr>
            <a:endParaRPr lang="en-GB" dirty="0"/>
          </a:p>
          <a:p>
            <a:pPr algn="just"/>
            <a:r>
              <a:rPr lang="en-GB" dirty="0"/>
              <a:t>The world has changed since the introduction of the internet. Modern businesses have utilised the power of the internet to create comprehensive insights and data-driven decision making for their strategies and growth. Data warehousing and business intelligence are trends that are positively and rapidly impacting modern businesses. </a:t>
            </a:r>
          </a:p>
          <a:p>
            <a:pPr algn="just"/>
            <a:r>
              <a:rPr lang="en-GB" dirty="0"/>
              <a:t>You are to write a </a:t>
            </a:r>
            <a:r>
              <a:rPr lang="en-GB" b="1" dirty="0"/>
              <a:t>report</a:t>
            </a:r>
            <a:r>
              <a:rPr lang="en-GB" dirty="0"/>
              <a:t> to a </a:t>
            </a:r>
            <a:r>
              <a:rPr lang="en-GB" b="1" dirty="0"/>
              <a:t>Business Owner</a:t>
            </a:r>
            <a:r>
              <a:rPr lang="en-GB" dirty="0"/>
              <a:t> about the </a:t>
            </a:r>
            <a:r>
              <a:rPr lang="en-GB" b="1" dirty="0"/>
              <a:t>current trends in data warehousing and business intelligence, and the benefits to the enterprise</a:t>
            </a:r>
            <a:r>
              <a:rPr lang="en-GB" dirty="0"/>
              <a:t>. Your report should include: </a:t>
            </a:r>
          </a:p>
          <a:p>
            <a:pPr lvl="1" algn="just"/>
            <a:r>
              <a:rPr lang="en-GB" dirty="0"/>
              <a:t>Introduction</a:t>
            </a:r>
          </a:p>
          <a:p>
            <a:pPr lvl="1" algn="just"/>
            <a:r>
              <a:rPr lang="en-GB" dirty="0"/>
              <a:t>The meaning of data warehousing (DW) and business intelligence (BI)</a:t>
            </a:r>
          </a:p>
          <a:p>
            <a:pPr lvl="1" algn="just"/>
            <a:r>
              <a:rPr lang="en-GB" dirty="0"/>
              <a:t>Importance of DW and BI, including the DW architecture</a:t>
            </a:r>
          </a:p>
          <a:p>
            <a:pPr lvl="1" algn="just"/>
            <a:r>
              <a:rPr lang="en-GB" dirty="0"/>
              <a:t>Examples of current BI tools being used by businesses</a:t>
            </a:r>
          </a:p>
          <a:p>
            <a:pPr lvl="1" algn="just"/>
            <a:r>
              <a:rPr lang="en-GB" dirty="0"/>
              <a:t>Impact of DW and BI on modern businesses. </a:t>
            </a:r>
          </a:p>
          <a:p>
            <a:pPr lvl="1" algn="just"/>
            <a:r>
              <a:rPr lang="en-GB" dirty="0"/>
              <a:t>Conclusion.</a:t>
            </a:r>
          </a:p>
          <a:p>
            <a:pPr marL="0" indent="0" algn="just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289999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38138"/>
          </a:xfrm>
        </p:spPr>
        <p:txBody>
          <a:bodyPr/>
          <a:lstStyle/>
          <a:p>
            <a:r>
              <a:rPr lang="en-US" dirty="0" smtClean="0"/>
              <a:t>Group Presentation</a:t>
            </a:r>
            <a:br>
              <a:rPr lang="en-US" dirty="0" smtClean="0"/>
            </a:br>
            <a:r>
              <a:rPr lang="en-US" dirty="0" smtClean="0"/>
              <a:t>30 -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" y="1412776"/>
            <a:ext cx="8610600" cy="4177799"/>
          </a:xfrm>
        </p:spPr>
        <p:txBody>
          <a:bodyPr>
            <a:normAutofit fontScale="92500" lnSpcReduction="20000"/>
          </a:bodyPr>
          <a:lstStyle/>
          <a:p>
            <a:r>
              <a:rPr lang="en-US" sz="3500" dirty="0" smtClean="0"/>
              <a:t>Split in groups into 4. Each group discusses and presents the following issues to the class.</a:t>
            </a:r>
          </a:p>
          <a:p>
            <a:pPr marL="0" indent="0">
              <a:buNone/>
            </a:pPr>
            <a:endParaRPr lang="en-US" sz="2200" dirty="0" smtClean="0"/>
          </a:p>
          <a:p>
            <a:r>
              <a:rPr lang="en-US" sz="2800" b="1" dirty="0"/>
              <a:t>Group1 - Introduction, Conclusion &amp; Referencing </a:t>
            </a:r>
            <a:r>
              <a:rPr lang="en-US" sz="2800" b="1" dirty="0" smtClean="0"/>
              <a:t>sections </a:t>
            </a:r>
            <a:endParaRPr lang="en-US" sz="2800" b="1" dirty="0"/>
          </a:p>
          <a:p>
            <a:r>
              <a:rPr lang="en-US" sz="2800" b="1" dirty="0" smtClean="0"/>
              <a:t>Group 2 – Meaning/Importance of </a:t>
            </a:r>
            <a:r>
              <a:rPr lang="en-GB" sz="2800" b="1" dirty="0" smtClean="0"/>
              <a:t>data </a:t>
            </a:r>
            <a:r>
              <a:rPr lang="en-GB" sz="2800" b="1" dirty="0"/>
              <a:t>warehousing (DW) and business intelligence (BI</a:t>
            </a:r>
            <a:r>
              <a:rPr lang="en-GB" sz="2800" b="1" dirty="0" smtClean="0"/>
              <a:t>)</a:t>
            </a:r>
          </a:p>
          <a:p>
            <a:r>
              <a:rPr lang="en-GB" sz="2800" b="1" dirty="0" smtClean="0"/>
              <a:t>Group 3 – About 4 current </a:t>
            </a:r>
            <a:r>
              <a:rPr lang="en-GB" sz="2800" b="1" dirty="0"/>
              <a:t>BI tools being used by </a:t>
            </a:r>
            <a:r>
              <a:rPr lang="en-GB" sz="2800" b="1" dirty="0" smtClean="0"/>
              <a:t>businesses</a:t>
            </a:r>
          </a:p>
          <a:p>
            <a:r>
              <a:rPr lang="en-GB" sz="2800" b="1" dirty="0" smtClean="0"/>
              <a:t>Group 4 – Importance of DW and BI for Small Businesses </a:t>
            </a:r>
            <a:endParaRPr lang="en-GB" sz="2800" b="1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458451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dirty="0" smtClean="0"/>
              <a:t>Discussion of Assignment</a:t>
            </a:r>
            <a:r>
              <a:rPr lang="en-GB" sz="4000" b="1" dirty="0" smtClean="0"/>
              <a:t> Question</a:t>
            </a:r>
            <a:endParaRPr lang="en-GB" sz="40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719572" y="1628800"/>
            <a:ext cx="77048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1"/>
          <p:cNvSpPr txBox="1">
            <a:spLocks/>
          </p:cNvSpPr>
          <p:nvPr/>
        </p:nvSpPr>
        <p:spPr bwMode="auto">
          <a:xfrm>
            <a:off x="442471" y="2492896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GB" sz="4000" b="1" dirty="0" smtClean="0">
                <a:solidFill>
                  <a:srgbClr val="C00000"/>
                </a:solidFill>
              </a:rPr>
              <a:t>Recommended Structure</a:t>
            </a:r>
            <a:endParaRPr lang="en-GB" sz="4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4284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dirty="0" smtClean="0"/>
              <a:t>Any Questions</a:t>
            </a:r>
            <a:endParaRPr lang="en-GB" sz="40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719572" y="1628800"/>
            <a:ext cx="77048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4909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500</TotalTime>
  <Words>241</Words>
  <Application>Microsoft Office PowerPoint</Application>
  <PresentationFormat>On-screen Show (4:3)</PresentationFormat>
  <Paragraphs>31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Myriad Pro</vt:lpstr>
      <vt:lpstr>Verdana</vt:lpstr>
      <vt:lpstr>20140311PresentationUWTSDTemplate</vt:lpstr>
      <vt:lpstr>LCBB5000</vt:lpstr>
      <vt:lpstr>Learning Objectives</vt:lpstr>
      <vt:lpstr>Assignment Brief</vt:lpstr>
      <vt:lpstr>Group Presentation 30 - minutes</vt:lpstr>
      <vt:lpstr>Discussion of Assignment Question</vt:lpstr>
      <vt:lpstr>Any Questions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LCBB5003</dc:title>
  <dc:creator>BMC Training</dc:creator>
  <cp:lastModifiedBy>Eric Osei</cp:lastModifiedBy>
  <cp:revision>48</cp:revision>
  <dcterms:created xsi:type="dcterms:W3CDTF">2020-06-23T16:08:04Z</dcterms:created>
  <dcterms:modified xsi:type="dcterms:W3CDTF">2023-02-08T12:58:51Z</dcterms:modified>
</cp:coreProperties>
</file>