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0" r:id="rId4"/>
    <p:sldId id="259" r:id="rId5"/>
    <p:sldId id="258" r:id="rId6"/>
    <p:sldId id="260" r:id="rId7"/>
    <p:sldId id="261" r:id="rId8"/>
    <p:sldId id="262" r:id="rId9"/>
    <p:sldId id="263" r:id="rId10"/>
    <p:sldId id="265" r:id="rId11"/>
    <p:sldId id="268" r:id="rId12"/>
    <p:sldId id="267" r:id="rId13"/>
    <p:sldId id="266"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D2BD82-1771-4B61-2CD3-936D8AAB6081}" v="1828" dt="2022-03-17T21:25:08.184"/>
    <p1510:client id="{4F481D0A-622D-40F0-9FB7-70479E1A345C}" v="513" dt="2022-03-17T20:06:50.666"/>
    <p1510:client id="{5BBE35F6-0EE5-B857-1137-CBA8FAC6DF6C}" v="11" dt="2022-03-17T21:33:09.932"/>
    <p1510:client id="{87DE73F0-B639-9AF8-FC11-9969E7DBAA36}" v="28" dt="2022-03-23T07:19:14.470"/>
    <p1510:client id="{AC0B240D-6479-9E2F-5D35-D63769972D27}" v="20" dt="2022-03-22T09:23:59.230"/>
    <p1510:client id="{AD49BB0A-9B46-DA89-DD5F-F7E4A0EC441C}" v="357" dt="2022-03-20T19:02:00.966"/>
    <p1510:client id="{C58478EB-43A7-D0FE-21FD-E6B240759CCA}" v="126" dt="2022-03-21T19:39:19.042"/>
    <p1510:client id="{D610B51B-003D-6B3C-0173-94733DCCF616}" v="7" dt="2022-03-23T10:06:23.1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75" y="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3/30/2022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3/30/2022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hyperlink" Target="https://eur02.safelinks.protection.outlook.com/?url=https%3A%2F%2Fgov.wales%2Fsites%2Fdefault%2Ffiles%2Fpublications%2F2018-02%2Fwelsh-in-education-action-plan-2017%25E2%2580%259321.pdf&amp;data=04%7C01%7CMorrisK111%40Hwbcymru.net%7C51b351a309f44120b74608da0be7ee08%7C4f3f0e52b734416494091b601d147993%7C0%7C1%7C637835388007839244%7CUnknown%7CTWFpbGZsb3d8eyJWIjoiMC4wLjAwMDAiLCJQIjoiV2luMzIiLCJBTiI6Ik1haWwiLCJXVCI6Mn0%3D%7C3000&amp;sdata=dL%2FHnVTlVRRoDcd%2FKJzwkoOJK0Ff7XlRmHnwVO%2FxY5k%3D&amp;reserved=0" TargetMode="External"/><Relationship Id="rId7" Type="http://schemas.openxmlformats.org/officeDocument/2006/relationships/hyperlink" Target="https://gov.wales/sites/default/files/publications/2018-03/education-in-wales-our-national-mission.pdf" TargetMode="Externa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hyperlink" Target="https://eur02.safelinks.protection.outlook.com/?url=https%3A%2F%2Fgov.wales%2Fsites%2Fdefault%2Ffiles%2Fpublications%2F2021-02%2Fguidance-welsh-in-education-strategic-plan.pdf&amp;data=04%7C01%7CMorrisK111%40Hwbcymru.net%7C51b351a309f44120b74608da0be7ee08%7C4f3f0e52b734416494091b601d147993%7C0%7C1%7C637835388007839244%7CUnknown%7CTWFpbGZsb3d8eyJWIjoiMC4wLjAwMDAiLCJQIjoiV2luMzIiLCJBTiI6Ik1haWwiLCJXVCI6Mn0%3D%7C3000&amp;sdata=Z%2BnwAH6TOfCVLFtyLk7fLBCcl3lV7ty5ycNwAFpimkM%3D&amp;reserved=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hwbwave15-my.sharepoint.com/:w:/g/personal/morrisk111_hwbcymru_net/ESTwM20K7itBh8MDQEZJdEsByW3urcApjtHzFO7a1KnRXg?e=mBZFML" TargetMode="External"/><Relationship Id="rId1" Type="http://schemas.openxmlformats.org/officeDocument/2006/relationships/slideLayout" Target="../slideLayouts/slideLayout1.xml"/><Relationship Id="rId4" Type="http://schemas.openxmlformats.org/officeDocument/2006/relationships/hyperlink" Target="https://sites.google.com/hwbcymru.net/pdcsprimary/key-information/school-development-plan"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png"/><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png"/><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11000" b="-11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F22307-B1F0-4CCA-AED3-44192BC6E722}"/>
              </a:ext>
            </a:extLst>
          </p:cNvPr>
          <p:cNvSpPr txBox="1"/>
          <p:nvPr/>
        </p:nvSpPr>
        <p:spPr>
          <a:xfrm>
            <a:off x="63500" y="2946400"/>
            <a:ext cx="3683000" cy="2031325"/>
          </a:xfrm>
          <a:prstGeom prst="rect">
            <a:avLst/>
          </a:prstGeom>
          <a:solidFill>
            <a:schemeClr val="bg1"/>
          </a:solid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Segoe UI"/>
                <a:cs typeface="Segoe UI"/>
              </a:rPr>
              <a:t>644 pupils on roll</a:t>
            </a:r>
            <a:r>
              <a:rPr lang="en-US">
                <a:latin typeface="Segoe UI"/>
                <a:cs typeface="Segoe UI"/>
              </a:rPr>
              <a:t>​</a:t>
            </a:r>
          </a:p>
          <a:p>
            <a:pPr algn="ctr"/>
            <a:r>
              <a:rPr lang="en-GB" err="1">
                <a:latin typeface="Segoe UI"/>
                <a:cs typeface="Segoe UI"/>
              </a:rPr>
              <a:t>efsm</a:t>
            </a:r>
            <a:r>
              <a:rPr lang="en-GB">
                <a:latin typeface="Segoe UI"/>
                <a:cs typeface="Segoe UI"/>
              </a:rPr>
              <a:t> 38%</a:t>
            </a:r>
            <a:r>
              <a:rPr lang="en-US">
                <a:latin typeface="Segoe UI"/>
                <a:cs typeface="Segoe UI"/>
              </a:rPr>
              <a:t>​</a:t>
            </a:r>
          </a:p>
          <a:p>
            <a:pPr algn="ctr"/>
            <a:r>
              <a:rPr lang="en-GB">
                <a:solidFill>
                  <a:srgbClr val="FF0000"/>
                </a:solidFill>
                <a:latin typeface="Segoe UI"/>
                <a:cs typeface="Segoe UI"/>
              </a:rPr>
              <a:t>ALN 15%</a:t>
            </a:r>
            <a:r>
              <a:rPr lang="en-US">
                <a:solidFill>
                  <a:srgbClr val="FF0000"/>
                </a:solidFill>
                <a:latin typeface="Segoe UI"/>
                <a:cs typeface="Segoe UI"/>
              </a:rPr>
              <a:t>​</a:t>
            </a:r>
          </a:p>
          <a:p>
            <a:pPr algn="ctr"/>
            <a:r>
              <a:rPr lang="en-GB">
                <a:latin typeface="Segoe UI"/>
                <a:cs typeface="Segoe UI"/>
              </a:rPr>
              <a:t>Excellent Estyn Inspection 2016</a:t>
            </a:r>
          </a:p>
          <a:p>
            <a:pPr algn="ctr"/>
            <a:r>
              <a:rPr lang="en-GB">
                <a:latin typeface="Segoe UI"/>
                <a:cs typeface="Segoe UI"/>
              </a:rPr>
              <a:t>Lead Network School</a:t>
            </a:r>
          </a:p>
          <a:p>
            <a:pPr algn="ctr"/>
            <a:r>
              <a:rPr lang="en-GB">
                <a:latin typeface="Segoe UI"/>
                <a:cs typeface="Segoe UI"/>
              </a:rPr>
              <a:t>Flying Start </a:t>
            </a:r>
          </a:p>
          <a:p>
            <a:pPr algn="ctr"/>
            <a:r>
              <a:rPr lang="en-GB">
                <a:latin typeface="Segoe UI"/>
                <a:cs typeface="Segoe UI"/>
              </a:rPr>
              <a:t>Onsite LRC</a:t>
            </a:r>
          </a:p>
        </p:txBody>
      </p:sp>
      <p:sp>
        <p:nvSpPr>
          <p:cNvPr id="5" name="TextBox 4">
            <a:extLst>
              <a:ext uri="{FF2B5EF4-FFF2-40B4-BE49-F238E27FC236}">
                <a16:creationId xmlns:a16="http://schemas.microsoft.com/office/drawing/2014/main" id="{9A20A861-627A-4426-A90B-67792A96DC59}"/>
              </a:ext>
            </a:extLst>
          </p:cNvPr>
          <p:cNvSpPr txBox="1"/>
          <p:nvPr/>
        </p:nvSpPr>
        <p:spPr>
          <a:xfrm>
            <a:off x="2819400" y="5778500"/>
            <a:ext cx="6146800" cy="369332"/>
          </a:xfrm>
          <a:prstGeom prst="rect">
            <a:avLst/>
          </a:prstGeom>
          <a:solidFill>
            <a:schemeClr val="bg1"/>
          </a:solid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https://sites.google.com/hwbcymru.net/pdcsprimary/home</a:t>
            </a:r>
          </a:p>
        </p:txBody>
      </p:sp>
      <p:sp>
        <p:nvSpPr>
          <p:cNvPr id="6" name="TextBox 5">
            <a:extLst>
              <a:ext uri="{FF2B5EF4-FFF2-40B4-BE49-F238E27FC236}">
                <a16:creationId xmlns:a16="http://schemas.microsoft.com/office/drawing/2014/main" id="{FD58CD05-ABE1-4C7F-A2C3-942C21E90DF9}"/>
              </a:ext>
            </a:extLst>
          </p:cNvPr>
          <p:cNvSpPr txBox="1"/>
          <p:nvPr/>
        </p:nvSpPr>
        <p:spPr>
          <a:xfrm>
            <a:off x="8318500" y="2324099"/>
            <a:ext cx="3683000" cy="2862322"/>
          </a:xfrm>
          <a:prstGeom prst="rect">
            <a:avLst/>
          </a:prstGeom>
          <a:solidFill>
            <a:schemeClr val="bg1"/>
          </a:solid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a:latin typeface="Segoe UI"/>
                <a:cs typeface="Segoe UI"/>
              </a:rPr>
              <a:t>Proud to be a community school. Striving for success for all.</a:t>
            </a:r>
            <a:endParaRPr lang="en-US" sz="36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DB39B97-3BC1-4F6B-B997-8206B0140C56}"/>
              </a:ext>
            </a:extLst>
          </p:cNvPr>
          <p:cNvSpPr txBox="1"/>
          <p:nvPr/>
        </p:nvSpPr>
        <p:spPr>
          <a:xfrm>
            <a:off x="1038469" y="107462"/>
            <a:ext cx="1017563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5400"/>
              <a:t>School Development Plan (SDP)</a:t>
            </a:r>
            <a:endParaRPr lang="en-US" sz="5400" err="1">
              <a:cs typeface="Calibri"/>
            </a:endParaRPr>
          </a:p>
          <a:p>
            <a:endParaRPr lang="en-US">
              <a:cs typeface="Calibri"/>
            </a:endParaRPr>
          </a:p>
          <a:p>
            <a:endParaRPr lang="en-US">
              <a:cs typeface="Calibri"/>
            </a:endParaRPr>
          </a:p>
        </p:txBody>
      </p:sp>
      <p:sp>
        <p:nvSpPr>
          <p:cNvPr id="4" name="TextBox 3">
            <a:extLst>
              <a:ext uri="{FF2B5EF4-FFF2-40B4-BE49-F238E27FC236}">
                <a16:creationId xmlns:a16="http://schemas.microsoft.com/office/drawing/2014/main" id="{6BF1CD6D-FE4D-47C4-96FF-31DD58315154}"/>
              </a:ext>
            </a:extLst>
          </p:cNvPr>
          <p:cNvSpPr txBox="1"/>
          <p:nvPr/>
        </p:nvSpPr>
        <p:spPr>
          <a:xfrm>
            <a:off x="2120900" y="1981200"/>
            <a:ext cx="8001000"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US" sz="3200">
                <a:cs typeface="Calibri"/>
              </a:rPr>
              <a:t>Live</a:t>
            </a:r>
          </a:p>
          <a:p>
            <a:pPr marL="285750" indent="-285750">
              <a:buFont typeface="Arial"/>
              <a:buChar char="•"/>
            </a:pPr>
            <a:r>
              <a:rPr lang="en-US" sz="3200">
                <a:cs typeface="Calibri"/>
              </a:rPr>
              <a:t>Goes hand in hand with Self Evaluation Report (SER)</a:t>
            </a:r>
          </a:p>
          <a:p>
            <a:pPr marL="285750" indent="-285750">
              <a:buFont typeface="Arial"/>
              <a:buChar char="•"/>
            </a:pPr>
            <a:r>
              <a:rPr lang="en-US" sz="3200">
                <a:cs typeface="Calibri"/>
              </a:rPr>
              <a:t>Input from all stakeholders</a:t>
            </a:r>
          </a:p>
          <a:p>
            <a:pPr marL="285750" indent="-285750">
              <a:buFont typeface="Arial"/>
              <a:buChar char="•"/>
            </a:pPr>
            <a:r>
              <a:rPr lang="en-US" sz="3200">
                <a:cs typeface="Calibri"/>
              </a:rPr>
              <a:t>Elements of improvement and development</a:t>
            </a:r>
          </a:p>
          <a:p>
            <a:pPr marL="285750" indent="-285750">
              <a:buFont typeface="Arial"/>
              <a:buChar char="•"/>
            </a:pPr>
            <a:endParaRPr lang="en-US">
              <a:cs typeface="Calibri"/>
            </a:endParaRPr>
          </a:p>
        </p:txBody>
      </p:sp>
      <p:pic>
        <p:nvPicPr>
          <p:cNvPr id="6" name="Picture 26" descr="Diagram&#10;&#10;Description automatically generated">
            <a:extLst>
              <a:ext uri="{FF2B5EF4-FFF2-40B4-BE49-F238E27FC236}">
                <a16:creationId xmlns:a16="http://schemas.microsoft.com/office/drawing/2014/main" id="{C1022035-C27F-4C2B-BC0F-2DBAB7BAFC35}"/>
              </a:ext>
            </a:extLst>
          </p:cNvPr>
          <p:cNvPicPr>
            <a:picLocks noChangeAspect="1"/>
          </p:cNvPicPr>
          <p:nvPr/>
        </p:nvPicPr>
        <p:blipFill>
          <a:blip r:embed="rId2"/>
          <a:stretch>
            <a:fillRect/>
          </a:stretch>
        </p:blipFill>
        <p:spPr>
          <a:xfrm>
            <a:off x="9753600" y="4170363"/>
            <a:ext cx="2209800" cy="2390775"/>
          </a:xfrm>
          <a:prstGeom prst="rect">
            <a:avLst/>
          </a:prstGeom>
        </p:spPr>
      </p:pic>
      <p:pic>
        <p:nvPicPr>
          <p:cNvPr id="15" name="Picture 15" descr="A picture containing clipart&#10;&#10;Description automatically generated">
            <a:extLst>
              <a:ext uri="{FF2B5EF4-FFF2-40B4-BE49-F238E27FC236}">
                <a16:creationId xmlns:a16="http://schemas.microsoft.com/office/drawing/2014/main" id="{435376C1-1C34-401A-99EE-C681C0F813ED}"/>
              </a:ext>
            </a:extLst>
          </p:cNvPr>
          <p:cNvPicPr>
            <a:picLocks noChangeAspect="1"/>
          </p:cNvPicPr>
          <p:nvPr/>
        </p:nvPicPr>
        <p:blipFill>
          <a:blip r:embed="rId3"/>
          <a:stretch>
            <a:fillRect/>
          </a:stretch>
        </p:blipFill>
        <p:spPr>
          <a:xfrm>
            <a:off x="9747250" y="1144588"/>
            <a:ext cx="2095500" cy="1952625"/>
          </a:xfrm>
          <a:prstGeom prst="rect">
            <a:avLst/>
          </a:prstGeom>
        </p:spPr>
      </p:pic>
      <p:pic>
        <p:nvPicPr>
          <p:cNvPr id="16" name="Picture 16" descr="A picture containing clipart&#10;&#10;Description automatically generated">
            <a:extLst>
              <a:ext uri="{FF2B5EF4-FFF2-40B4-BE49-F238E27FC236}">
                <a16:creationId xmlns:a16="http://schemas.microsoft.com/office/drawing/2014/main" id="{AD87311C-4195-40D9-905E-251A732F2EB3}"/>
              </a:ext>
            </a:extLst>
          </p:cNvPr>
          <p:cNvPicPr>
            <a:picLocks noChangeAspect="1"/>
          </p:cNvPicPr>
          <p:nvPr/>
        </p:nvPicPr>
        <p:blipFill>
          <a:blip r:embed="rId4"/>
          <a:stretch>
            <a:fillRect/>
          </a:stretch>
        </p:blipFill>
        <p:spPr>
          <a:xfrm>
            <a:off x="7208838" y="4618038"/>
            <a:ext cx="2143125" cy="2143125"/>
          </a:xfrm>
          <a:prstGeom prst="rect">
            <a:avLst/>
          </a:prstGeom>
        </p:spPr>
      </p:pic>
      <p:pic>
        <p:nvPicPr>
          <p:cNvPr id="17" name="Picture 17" descr="Circle&#10;&#10;Description automatically generated">
            <a:extLst>
              <a:ext uri="{FF2B5EF4-FFF2-40B4-BE49-F238E27FC236}">
                <a16:creationId xmlns:a16="http://schemas.microsoft.com/office/drawing/2014/main" id="{66AABC5A-7061-40B8-9003-3E2DB62B18C9}"/>
              </a:ext>
            </a:extLst>
          </p:cNvPr>
          <p:cNvPicPr>
            <a:picLocks noChangeAspect="1"/>
          </p:cNvPicPr>
          <p:nvPr/>
        </p:nvPicPr>
        <p:blipFill>
          <a:blip r:embed="rId5"/>
          <a:stretch>
            <a:fillRect/>
          </a:stretch>
        </p:blipFill>
        <p:spPr>
          <a:xfrm>
            <a:off x="3833812" y="4614863"/>
            <a:ext cx="2619375" cy="1743075"/>
          </a:xfrm>
          <a:prstGeom prst="rect">
            <a:avLst/>
          </a:prstGeom>
        </p:spPr>
      </p:pic>
      <p:pic>
        <p:nvPicPr>
          <p:cNvPr id="18" name="Picture 18" descr="A picture containing text, stationary&#10;&#10;Description automatically generated">
            <a:extLst>
              <a:ext uri="{FF2B5EF4-FFF2-40B4-BE49-F238E27FC236}">
                <a16:creationId xmlns:a16="http://schemas.microsoft.com/office/drawing/2014/main" id="{5EEFA8BA-5FDC-4FC6-B2E8-F8D000FAC5DA}"/>
              </a:ext>
            </a:extLst>
          </p:cNvPr>
          <p:cNvPicPr>
            <a:picLocks noChangeAspect="1"/>
          </p:cNvPicPr>
          <p:nvPr/>
        </p:nvPicPr>
        <p:blipFill>
          <a:blip r:embed="rId6"/>
          <a:stretch>
            <a:fillRect/>
          </a:stretch>
        </p:blipFill>
        <p:spPr>
          <a:xfrm>
            <a:off x="284163" y="4433888"/>
            <a:ext cx="2428875" cy="1876425"/>
          </a:xfrm>
          <a:prstGeom prst="rect">
            <a:avLst/>
          </a:prstGeom>
        </p:spPr>
      </p:pic>
    </p:spTree>
    <p:extLst>
      <p:ext uri="{BB962C8B-B14F-4D97-AF65-F5344CB8AC3E}">
        <p14:creationId xmlns:p14="http://schemas.microsoft.com/office/powerpoint/2010/main" val="27597307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Diagram&#10;&#10;Description automatically generated">
            <a:extLst>
              <a:ext uri="{FF2B5EF4-FFF2-40B4-BE49-F238E27FC236}">
                <a16:creationId xmlns:a16="http://schemas.microsoft.com/office/drawing/2014/main" id="{8F88DDFA-D630-4BFD-8E6E-CF66339E3534}"/>
              </a:ext>
            </a:extLst>
          </p:cNvPr>
          <p:cNvPicPr>
            <a:picLocks noChangeAspect="1"/>
          </p:cNvPicPr>
          <p:nvPr/>
        </p:nvPicPr>
        <p:blipFill rotWithShape="1">
          <a:blip r:embed="rId2"/>
          <a:srcRect r="1315"/>
          <a:stretch/>
        </p:blipFill>
        <p:spPr>
          <a:xfrm>
            <a:off x="137766" y="101905"/>
            <a:ext cx="7748934" cy="4359703"/>
          </a:xfrm>
          <a:prstGeom prst="rect">
            <a:avLst/>
          </a:prstGeom>
        </p:spPr>
      </p:pic>
      <p:sp>
        <p:nvSpPr>
          <p:cNvPr id="2" name="TextBox 1">
            <a:extLst>
              <a:ext uri="{FF2B5EF4-FFF2-40B4-BE49-F238E27FC236}">
                <a16:creationId xmlns:a16="http://schemas.microsoft.com/office/drawing/2014/main" id="{BC68D876-C995-4E6E-8F42-1349A37FB343}"/>
              </a:ext>
            </a:extLst>
          </p:cNvPr>
          <p:cNvSpPr txBox="1"/>
          <p:nvPr/>
        </p:nvSpPr>
        <p:spPr>
          <a:xfrm>
            <a:off x="6180015" y="5003800"/>
            <a:ext cx="274320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Calibri"/>
                <a:cs typeface="Calibri"/>
                <a:hlinkClick r:id="rId3" tooltip="Original URL: https://gov.wales/sites/default/files/publications/2018-02/welsh-in-education-action-plan-2017%E2%80%9321.pdf. Click or tap if you trust this link."/>
              </a:rPr>
              <a:t>https://gov.wales/sites/default/files/publications/2018-02/welsh-in-education-action-plan-2017%E2%80%9321.pdf</a:t>
            </a:r>
            <a:endParaRPr lang="en-US" sz="1200">
              <a:ea typeface="Calibri"/>
              <a:cs typeface="Calibri"/>
            </a:endParaRPr>
          </a:p>
          <a:p>
            <a:endParaRPr lang="en-US" sz="1200">
              <a:ea typeface="Calibri"/>
              <a:cs typeface="Calibri"/>
            </a:endParaRPr>
          </a:p>
          <a:p>
            <a:r>
              <a:rPr lang="en-US" sz="1200">
                <a:ea typeface="Calibri"/>
                <a:cs typeface="Calibri"/>
                <a:hlinkClick r:id="rId4" tooltip="Original URL: https://gov.wales/sites/default/files/publications/2021-02/guidance-welsh-in-education-strategic-plan.pdf. Click or tap if you trust this link."/>
              </a:rPr>
              <a:t>https://gov.wales/sites/default/files/publications/2021-02/guidance-welsh-in-education-strategic-plan.pdf</a:t>
            </a:r>
          </a:p>
        </p:txBody>
      </p:sp>
      <p:pic>
        <p:nvPicPr>
          <p:cNvPr id="3" name="Picture 4" descr="A person writing on a whiteboard&#10;&#10;Description automatically generated">
            <a:extLst>
              <a:ext uri="{FF2B5EF4-FFF2-40B4-BE49-F238E27FC236}">
                <a16:creationId xmlns:a16="http://schemas.microsoft.com/office/drawing/2014/main" id="{439199FC-D6EF-4518-92D3-E142DDE9B4CA}"/>
              </a:ext>
            </a:extLst>
          </p:cNvPr>
          <p:cNvPicPr>
            <a:picLocks noChangeAspect="1"/>
          </p:cNvPicPr>
          <p:nvPr/>
        </p:nvPicPr>
        <p:blipFill>
          <a:blip r:embed="rId5"/>
          <a:stretch>
            <a:fillRect/>
          </a:stretch>
        </p:blipFill>
        <p:spPr>
          <a:xfrm>
            <a:off x="9219467" y="240567"/>
            <a:ext cx="2152650" cy="3067050"/>
          </a:xfrm>
          <a:prstGeom prst="rect">
            <a:avLst/>
          </a:prstGeom>
        </p:spPr>
      </p:pic>
      <p:pic>
        <p:nvPicPr>
          <p:cNvPr id="5" name="Picture 5" descr="A picture containing text&#10;&#10;Description automatically generated">
            <a:extLst>
              <a:ext uri="{FF2B5EF4-FFF2-40B4-BE49-F238E27FC236}">
                <a16:creationId xmlns:a16="http://schemas.microsoft.com/office/drawing/2014/main" id="{0B8C0681-2158-4328-B9D5-EF760EC86CA8}"/>
              </a:ext>
            </a:extLst>
          </p:cNvPr>
          <p:cNvPicPr>
            <a:picLocks noChangeAspect="1"/>
          </p:cNvPicPr>
          <p:nvPr/>
        </p:nvPicPr>
        <p:blipFill>
          <a:blip r:embed="rId6"/>
          <a:stretch>
            <a:fillRect/>
          </a:stretch>
        </p:blipFill>
        <p:spPr>
          <a:xfrm>
            <a:off x="9258300" y="3492500"/>
            <a:ext cx="2057400" cy="3124200"/>
          </a:xfrm>
          <a:prstGeom prst="rect">
            <a:avLst/>
          </a:prstGeom>
        </p:spPr>
      </p:pic>
      <p:sp>
        <p:nvSpPr>
          <p:cNvPr id="7" name="TextBox 1">
            <a:extLst>
              <a:ext uri="{FF2B5EF4-FFF2-40B4-BE49-F238E27FC236}">
                <a16:creationId xmlns:a16="http://schemas.microsoft.com/office/drawing/2014/main" id="{2B00F108-B367-4103-8BF9-A879818FF66B}"/>
              </a:ext>
            </a:extLst>
          </p:cNvPr>
          <p:cNvSpPr txBox="1"/>
          <p:nvPr/>
        </p:nvSpPr>
        <p:spPr>
          <a:xfrm>
            <a:off x="393700" y="5003800"/>
            <a:ext cx="2743200" cy="120032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hlinkClick r:id="rId7"/>
              </a:rPr>
              <a:t>https://gov.wales/sites/default/files/publications/2018-03/education-in-wales-our-national-mission.pdf</a:t>
            </a:r>
            <a:r>
              <a:rPr lang="en-US"/>
              <a:t> </a:t>
            </a:r>
          </a:p>
        </p:txBody>
      </p:sp>
      <p:pic>
        <p:nvPicPr>
          <p:cNvPr id="6" name="Picture 7">
            <a:extLst>
              <a:ext uri="{FF2B5EF4-FFF2-40B4-BE49-F238E27FC236}">
                <a16:creationId xmlns:a16="http://schemas.microsoft.com/office/drawing/2014/main" id="{7C573905-C14E-425A-8534-0E86FDE498E2}"/>
              </a:ext>
            </a:extLst>
          </p:cNvPr>
          <p:cNvPicPr>
            <a:picLocks noChangeAspect="1"/>
          </p:cNvPicPr>
          <p:nvPr/>
        </p:nvPicPr>
        <p:blipFill>
          <a:blip r:embed="rId8"/>
          <a:stretch>
            <a:fillRect/>
          </a:stretch>
        </p:blipFill>
        <p:spPr>
          <a:xfrm>
            <a:off x="3544888" y="4452938"/>
            <a:ext cx="1673225" cy="2371725"/>
          </a:xfrm>
          <a:prstGeom prst="rect">
            <a:avLst/>
          </a:prstGeom>
        </p:spPr>
      </p:pic>
    </p:spTree>
    <p:extLst>
      <p:ext uri="{BB962C8B-B14F-4D97-AF65-F5344CB8AC3E}">
        <p14:creationId xmlns:p14="http://schemas.microsoft.com/office/powerpoint/2010/main" val="37809539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B627CC-8D54-4F28-9F54-D3188AD728A2}"/>
              </a:ext>
            </a:extLst>
          </p:cNvPr>
          <p:cNvSpPr txBox="1"/>
          <p:nvPr/>
        </p:nvSpPr>
        <p:spPr>
          <a:xfrm>
            <a:off x="187569" y="234462"/>
            <a:ext cx="362243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a:t>The Process</a:t>
            </a:r>
            <a:endParaRPr lang="en-US" sz="5400" err="1">
              <a:cs typeface="Calibri"/>
            </a:endParaRPr>
          </a:p>
          <a:p>
            <a:endParaRPr lang="en-US">
              <a:cs typeface="Calibri"/>
            </a:endParaRPr>
          </a:p>
          <a:p>
            <a:endParaRPr lang="en-US">
              <a:cs typeface="Calibri"/>
            </a:endParaRPr>
          </a:p>
        </p:txBody>
      </p:sp>
      <p:sp>
        <p:nvSpPr>
          <p:cNvPr id="4" name="Rectangle: Rounded Corners 3">
            <a:extLst>
              <a:ext uri="{FF2B5EF4-FFF2-40B4-BE49-F238E27FC236}">
                <a16:creationId xmlns:a16="http://schemas.microsoft.com/office/drawing/2014/main" id="{A4D5B4B2-B505-4804-A911-A2BDC9D8B2C4}"/>
              </a:ext>
            </a:extLst>
          </p:cNvPr>
          <p:cNvSpPr/>
          <p:nvPr/>
        </p:nvSpPr>
        <p:spPr>
          <a:xfrm>
            <a:off x="5473700" y="2260600"/>
            <a:ext cx="1930400" cy="1244600"/>
          </a:xfrm>
          <a:prstGeom prst="roundRect">
            <a:avLst/>
          </a:prstGeom>
          <a:solidFill>
            <a:srgbClr val="AA50EB"/>
          </a:solidFill>
          <a:ln w="571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solidFill>
                  <a:schemeClr val="tx1"/>
                </a:solidFill>
                <a:cs typeface="Calibri"/>
              </a:rPr>
              <a:t>Mission </a:t>
            </a:r>
          </a:p>
          <a:p>
            <a:pPr algn="ctr"/>
            <a:r>
              <a:rPr lang="en-US" sz="2400">
                <a:solidFill>
                  <a:schemeClr val="tx1"/>
                </a:solidFill>
                <a:cs typeface="Calibri"/>
              </a:rPr>
              <a:t>Vision</a:t>
            </a:r>
          </a:p>
          <a:p>
            <a:pPr algn="ctr"/>
            <a:r>
              <a:rPr lang="en-US" sz="2400">
                <a:solidFill>
                  <a:schemeClr val="tx1"/>
                </a:solidFill>
                <a:cs typeface="Calibri"/>
              </a:rPr>
              <a:t>Aims</a:t>
            </a:r>
          </a:p>
        </p:txBody>
      </p:sp>
      <p:sp>
        <p:nvSpPr>
          <p:cNvPr id="5" name="Oval 4">
            <a:extLst>
              <a:ext uri="{FF2B5EF4-FFF2-40B4-BE49-F238E27FC236}">
                <a16:creationId xmlns:a16="http://schemas.microsoft.com/office/drawing/2014/main" id="{B1C954B7-3B86-467C-890C-476FA109EE8F}"/>
              </a:ext>
            </a:extLst>
          </p:cNvPr>
          <p:cNvSpPr/>
          <p:nvPr/>
        </p:nvSpPr>
        <p:spPr>
          <a:xfrm>
            <a:off x="5641975" y="295275"/>
            <a:ext cx="1587500" cy="1447800"/>
          </a:xfrm>
          <a:prstGeom prst="ellipse">
            <a:avLst/>
          </a:prstGeom>
          <a:solidFill>
            <a:srgbClr val="FF0000"/>
          </a:solid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solidFill>
                  <a:schemeClr val="tx1"/>
                </a:solidFill>
                <a:cs typeface="Calibri"/>
              </a:rPr>
              <a:t>Review</a:t>
            </a:r>
          </a:p>
        </p:txBody>
      </p:sp>
      <p:sp>
        <p:nvSpPr>
          <p:cNvPr id="6" name="Oval 5">
            <a:extLst>
              <a:ext uri="{FF2B5EF4-FFF2-40B4-BE49-F238E27FC236}">
                <a16:creationId xmlns:a16="http://schemas.microsoft.com/office/drawing/2014/main" id="{B7276717-BA44-4C38-B1A2-3BC154635E48}"/>
              </a:ext>
            </a:extLst>
          </p:cNvPr>
          <p:cNvSpPr/>
          <p:nvPr/>
        </p:nvSpPr>
        <p:spPr>
          <a:xfrm>
            <a:off x="7737475" y="815975"/>
            <a:ext cx="1587500" cy="1447800"/>
          </a:xfrm>
          <a:prstGeom prst="ellipse">
            <a:avLst/>
          </a:prstGeom>
          <a:solidFill>
            <a:srgbClr val="00B0F0"/>
          </a:solid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err="1">
                <a:solidFill>
                  <a:schemeClr val="tx1"/>
                </a:solidFill>
                <a:cs typeface="Calibri"/>
              </a:rPr>
              <a:t>Prioritise</a:t>
            </a:r>
            <a:endParaRPr lang="en-US" sz="2000">
              <a:solidFill>
                <a:schemeClr val="tx1"/>
              </a:solidFill>
              <a:cs typeface="Calibri"/>
            </a:endParaRPr>
          </a:p>
        </p:txBody>
      </p:sp>
      <p:sp>
        <p:nvSpPr>
          <p:cNvPr id="7" name="Oval 6">
            <a:extLst>
              <a:ext uri="{FF2B5EF4-FFF2-40B4-BE49-F238E27FC236}">
                <a16:creationId xmlns:a16="http://schemas.microsoft.com/office/drawing/2014/main" id="{0D3A0073-7B8B-40D3-B92B-E71004DC8DCA}"/>
              </a:ext>
            </a:extLst>
          </p:cNvPr>
          <p:cNvSpPr/>
          <p:nvPr/>
        </p:nvSpPr>
        <p:spPr>
          <a:xfrm>
            <a:off x="8601075" y="2479675"/>
            <a:ext cx="1587500" cy="1447800"/>
          </a:xfrm>
          <a:prstGeom prst="ellipse">
            <a:avLst/>
          </a:prstGeom>
          <a:solidFill>
            <a:srgbClr val="FFFF00"/>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a:solidFill>
                  <a:schemeClr val="tx1"/>
                </a:solidFill>
                <a:cs typeface="Calibri"/>
              </a:rPr>
              <a:t>Design</a:t>
            </a:r>
          </a:p>
        </p:txBody>
      </p:sp>
      <p:sp>
        <p:nvSpPr>
          <p:cNvPr id="8" name="Oval 7">
            <a:extLst>
              <a:ext uri="{FF2B5EF4-FFF2-40B4-BE49-F238E27FC236}">
                <a16:creationId xmlns:a16="http://schemas.microsoft.com/office/drawing/2014/main" id="{FE405E75-6FF1-444D-8D61-8E370D617CA2}"/>
              </a:ext>
            </a:extLst>
          </p:cNvPr>
          <p:cNvSpPr/>
          <p:nvPr/>
        </p:nvSpPr>
        <p:spPr>
          <a:xfrm>
            <a:off x="7940675" y="4219575"/>
            <a:ext cx="1587500" cy="1447800"/>
          </a:xfrm>
          <a:prstGeom prst="ellipse">
            <a:avLst/>
          </a:prstGeom>
          <a:solidFill>
            <a:srgbClr val="92D050"/>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a:solidFill>
                  <a:schemeClr val="tx1"/>
                </a:solidFill>
                <a:cs typeface="Calibri"/>
              </a:rPr>
              <a:t>Action Plan</a:t>
            </a:r>
          </a:p>
        </p:txBody>
      </p:sp>
      <p:sp>
        <p:nvSpPr>
          <p:cNvPr id="9" name="Oval 8">
            <a:extLst>
              <a:ext uri="{FF2B5EF4-FFF2-40B4-BE49-F238E27FC236}">
                <a16:creationId xmlns:a16="http://schemas.microsoft.com/office/drawing/2014/main" id="{E7DC2508-109C-49E4-9040-73142000E441}"/>
              </a:ext>
            </a:extLst>
          </p:cNvPr>
          <p:cNvSpPr/>
          <p:nvPr/>
        </p:nvSpPr>
        <p:spPr>
          <a:xfrm>
            <a:off x="5603875" y="4994275"/>
            <a:ext cx="1587500" cy="1447800"/>
          </a:xfrm>
          <a:prstGeom prst="ellipse">
            <a:avLst/>
          </a:prstGeom>
          <a:solidFill>
            <a:srgbClr val="FF0000"/>
          </a:solid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chemeClr val="tx1"/>
                </a:solidFill>
                <a:cs typeface="Calibri"/>
              </a:rPr>
              <a:t>Implement</a:t>
            </a:r>
          </a:p>
        </p:txBody>
      </p:sp>
      <p:sp>
        <p:nvSpPr>
          <p:cNvPr id="10" name="Oval 9">
            <a:extLst>
              <a:ext uri="{FF2B5EF4-FFF2-40B4-BE49-F238E27FC236}">
                <a16:creationId xmlns:a16="http://schemas.microsoft.com/office/drawing/2014/main" id="{1E47F2A2-7E7D-4E21-A698-3140266849A0}"/>
              </a:ext>
            </a:extLst>
          </p:cNvPr>
          <p:cNvSpPr/>
          <p:nvPr/>
        </p:nvSpPr>
        <p:spPr>
          <a:xfrm>
            <a:off x="3305175" y="4232275"/>
            <a:ext cx="1587500" cy="1447800"/>
          </a:xfrm>
          <a:prstGeom prst="ellipse">
            <a:avLst/>
          </a:prstGeom>
          <a:solidFill>
            <a:srgbClr val="00B0F0"/>
          </a:solid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solidFill>
                  <a:schemeClr val="tx1"/>
                </a:solidFill>
                <a:cs typeface="Calibri"/>
              </a:rPr>
              <a:t>Monitor</a:t>
            </a:r>
          </a:p>
        </p:txBody>
      </p:sp>
      <p:sp>
        <p:nvSpPr>
          <p:cNvPr id="11" name="Oval 10">
            <a:extLst>
              <a:ext uri="{FF2B5EF4-FFF2-40B4-BE49-F238E27FC236}">
                <a16:creationId xmlns:a16="http://schemas.microsoft.com/office/drawing/2014/main" id="{471F9BA5-824D-4898-B32C-D1058C67E6B5}"/>
              </a:ext>
            </a:extLst>
          </p:cNvPr>
          <p:cNvSpPr/>
          <p:nvPr/>
        </p:nvSpPr>
        <p:spPr>
          <a:xfrm>
            <a:off x="2466975" y="2517774"/>
            <a:ext cx="1587500" cy="1447800"/>
          </a:xfrm>
          <a:prstGeom prst="ellipse">
            <a:avLst/>
          </a:prstGeom>
          <a:solidFill>
            <a:srgbClr val="FFFF00"/>
          </a:solid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solidFill>
                  <a:schemeClr val="tx1"/>
                </a:solidFill>
                <a:cs typeface="Calibri"/>
              </a:rPr>
              <a:t>Self -evaluate</a:t>
            </a:r>
          </a:p>
        </p:txBody>
      </p:sp>
      <p:sp>
        <p:nvSpPr>
          <p:cNvPr id="12" name="Oval 11">
            <a:extLst>
              <a:ext uri="{FF2B5EF4-FFF2-40B4-BE49-F238E27FC236}">
                <a16:creationId xmlns:a16="http://schemas.microsoft.com/office/drawing/2014/main" id="{ACEA8127-61F7-4BB5-8F4A-690A4714333B}"/>
              </a:ext>
            </a:extLst>
          </p:cNvPr>
          <p:cNvSpPr/>
          <p:nvPr/>
        </p:nvSpPr>
        <p:spPr>
          <a:xfrm>
            <a:off x="3584575" y="981074"/>
            <a:ext cx="1587500" cy="1447800"/>
          </a:xfrm>
          <a:prstGeom prst="ellipse">
            <a:avLst/>
          </a:prstGeom>
          <a:solidFill>
            <a:srgbClr val="92D050"/>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a:solidFill>
                  <a:schemeClr val="tx1"/>
                </a:solidFill>
                <a:cs typeface="Calibri"/>
              </a:rPr>
              <a:t>Adopt/Adapt</a:t>
            </a:r>
          </a:p>
        </p:txBody>
      </p:sp>
      <p:sp>
        <p:nvSpPr>
          <p:cNvPr id="13" name="Arrow: Right 12">
            <a:extLst>
              <a:ext uri="{FF2B5EF4-FFF2-40B4-BE49-F238E27FC236}">
                <a16:creationId xmlns:a16="http://schemas.microsoft.com/office/drawing/2014/main" id="{314260E6-3819-4268-8BC6-78E66C069569}"/>
              </a:ext>
            </a:extLst>
          </p:cNvPr>
          <p:cNvSpPr/>
          <p:nvPr/>
        </p:nvSpPr>
        <p:spPr>
          <a:xfrm rot="1200000">
            <a:off x="7339945" y="731417"/>
            <a:ext cx="546100" cy="393700"/>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row: Right 16">
            <a:extLst>
              <a:ext uri="{FF2B5EF4-FFF2-40B4-BE49-F238E27FC236}">
                <a16:creationId xmlns:a16="http://schemas.microsoft.com/office/drawing/2014/main" id="{1FF5B222-114B-4DEE-9046-E759A340EC4E}"/>
              </a:ext>
            </a:extLst>
          </p:cNvPr>
          <p:cNvSpPr/>
          <p:nvPr/>
        </p:nvSpPr>
        <p:spPr>
          <a:xfrm rot="14400000">
            <a:off x="2894945" y="4096917"/>
            <a:ext cx="546100" cy="393700"/>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Arrow: Right 17">
            <a:extLst>
              <a:ext uri="{FF2B5EF4-FFF2-40B4-BE49-F238E27FC236}">
                <a16:creationId xmlns:a16="http://schemas.microsoft.com/office/drawing/2014/main" id="{334E3A53-935D-4740-BD08-A745DCFB477F}"/>
              </a:ext>
            </a:extLst>
          </p:cNvPr>
          <p:cNvSpPr/>
          <p:nvPr/>
        </p:nvSpPr>
        <p:spPr>
          <a:xfrm rot="12180000">
            <a:off x="4825345" y="5443117"/>
            <a:ext cx="546100" cy="393700"/>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Right 18">
            <a:extLst>
              <a:ext uri="{FF2B5EF4-FFF2-40B4-BE49-F238E27FC236}">
                <a16:creationId xmlns:a16="http://schemas.microsoft.com/office/drawing/2014/main" id="{FE458ED4-D31E-4603-9C4B-423BC9576B31}"/>
              </a:ext>
            </a:extLst>
          </p:cNvPr>
          <p:cNvSpPr/>
          <p:nvPr/>
        </p:nvSpPr>
        <p:spPr>
          <a:xfrm rot="8880000">
            <a:off x="7517745" y="5506617"/>
            <a:ext cx="546100" cy="393700"/>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Arrow: Right 19">
            <a:extLst>
              <a:ext uri="{FF2B5EF4-FFF2-40B4-BE49-F238E27FC236}">
                <a16:creationId xmlns:a16="http://schemas.microsoft.com/office/drawing/2014/main" id="{5F5C849E-8EFF-4F85-82A1-E99D03F13F52}"/>
              </a:ext>
            </a:extLst>
          </p:cNvPr>
          <p:cNvSpPr/>
          <p:nvPr/>
        </p:nvSpPr>
        <p:spPr>
          <a:xfrm rot="7200000">
            <a:off x="9308445" y="4033417"/>
            <a:ext cx="546100" cy="393700"/>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row: Right 20">
            <a:extLst>
              <a:ext uri="{FF2B5EF4-FFF2-40B4-BE49-F238E27FC236}">
                <a16:creationId xmlns:a16="http://schemas.microsoft.com/office/drawing/2014/main" id="{B1817371-4034-4A45-8245-FE1F9B576345}"/>
              </a:ext>
            </a:extLst>
          </p:cNvPr>
          <p:cNvSpPr/>
          <p:nvPr/>
        </p:nvSpPr>
        <p:spPr>
          <a:xfrm rot="3600000">
            <a:off x="9194145" y="1988717"/>
            <a:ext cx="546100" cy="393700"/>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rrow: Right 21">
            <a:extLst>
              <a:ext uri="{FF2B5EF4-FFF2-40B4-BE49-F238E27FC236}">
                <a16:creationId xmlns:a16="http://schemas.microsoft.com/office/drawing/2014/main" id="{B1ACB663-C16C-4155-BB18-5DA61F804A16}"/>
              </a:ext>
            </a:extLst>
          </p:cNvPr>
          <p:cNvSpPr/>
          <p:nvPr/>
        </p:nvSpPr>
        <p:spPr>
          <a:xfrm rot="-2520000">
            <a:off x="3072745" y="1950617"/>
            <a:ext cx="546100" cy="393700"/>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row: Right 22">
            <a:extLst>
              <a:ext uri="{FF2B5EF4-FFF2-40B4-BE49-F238E27FC236}">
                <a16:creationId xmlns:a16="http://schemas.microsoft.com/office/drawing/2014/main" id="{61684AFE-EAD1-4E71-8030-75E00C2EB28B}"/>
              </a:ext>
            </a:extLst>
          </p:cNvPr>
          <p:cNvSpPr/>
          <p:nvPr/>
        </p:nvSpPr>
        <p:spPr>
          <a:xfrm rot="-1200000">
            <a:off x="5092045" y="820317"/>
            <a:ext cx="546100" cy="393700"/>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6" descr="Diagram&#10;&#10;Description automatically generated">
            <a:extLst>
              <a:ext uri="{FF2B5EF4-FFF2-40B4-BE49-F238E27FC236}">
                <a16:creationId xmlns:a16="http://schemas.microsoft.com/office/drawing/2014/main" id="{009A2D05-4BE4-46DC-8F7B-2702706AF419}"/>
              </a:ext>
            </a:extLst>
          </p:cNvPr>
          <p:cNvPicPr>
            <a:picLocks noChangeAspect="1"/>
          </p:cNvPicPr>
          <p:nvPr/>
        </p:nvPicPr>
        <p:blipFill>
          <a:blip r:embed="rId2"/>
          <a:stretch>
            <a:fillRect/>
          </a:stretch>
        </p:blipFill>
        <p:spPr>
          <a:xfrm>
            <a:off x="5829300" y="3611563"/>
            <a:ext cx="1143000" cy="1235075"/>
          </a:xfrm>
          <a:prstGeom prst="rect">
            <a:avLst/>
          </a:prstGeom>
        </p:spPr>
      </p:pic>
    </p:spTree>
    <p:extLst>
      <p:ext uri="{BB962C8B-B14F-4D97-AF65-F5344CB8AC3E}">
        <p14:creationId xmlns:p14="http://schemas.microsoft.com/office/powerpoint/2010/main" val="26685173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E228D4-80CD-4CE9-B8C7-983933B87C8F}"/>
              </a:ext>
            </a:extLst>
          </p:cNvPr>
          <p:cNvSpPr txBox="1"/>
          <p:nvPr/>
        </p:nvSpPr>
        <p:spPr>
          <a:xfrm>
            <a:off x="4724400" y="99646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2"/>
              </a:rPr>
              <a:t>SDP 2021 2024 (2).docx </a:t>
            </a:r>
            <a:endParaRPr lang="en-US"/>
          </a:p>
        </p:txBody>
      </p:sp>
      <p:pic>
        <p:nvPicPr>
          <p:cNvPr id="4" name="Picture 4" descr="Graphical user interface, text, application&#10;&#10;Description automatically generated">
            <a:extLst>
              <a:ext uri="{FF2B5EF4-FFF2-40B4-BE49-F238E27FC236}">
                <a16:creationId xmlns:a16="http://schemas.microsoft.com/office/drawing/2014/main" id="{31DFCD77-2EC9-462A-9B2C-F93DEA4D89D5}"/>
              </a:ext>
            </a:extLst>
          </p:cNvPr>
          <p:cNvPicPr>
            <a:picLocks noChangeAspect="1"/>
          </p:cNvPicPr>
          <p:nvPr/>
        </p:nvPicPr>
        <p:blipFill>
          <a:blip r:embed="rId3"/>
          <a:stretch>
            <a:fillRect/>
          </a:stretch>
        </p:blipFill>
        <p:spPr>
          <a:xfrm>
            <a:off x="1965988" y="1406762"/>
            <a:ext cx="8268676" cy="4918821"/>
          </a:xfrm>
          <a:prstGeom prst="rect">
            <a:avLst/>
          </a:prstGeom>
        </p:spPr>
      </p:pic>
      <p:sp>
        <p:nvSpPr>
          <p:cNvPr id="6" name="TextBox 5">
            <a:extLst>
              <a:ext uri="{FF2B5EF4-FFF2-40B4-BE49-F238E27FC236}">
                <a16:creationId xmlns:a16="http://schemas.microsoft.com/office/drawing/2014/main" id="{6FB7952D-CA5E-4C6D-AEEA-216F9575DBC6}"/>
              </a:ext>
            </a:extLst>
          </p:cNvPr>
          <p:cNvSpPr txBox="1"/>
          <p:nvPr/>
        </p:nvSpPr>
        <p:spPr>
          <a:xfrm>
            <a:off x="-117231" y="107462"/>
            <a:ext cx="1244893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5400"/>
              <a:t> SDP Walk Through – what is it made up of?</a:t>
            </a:r>
            <a:endParaRPr lang="en-US" sz="5400" err="1">
              <a:cs typeface="Calibri"/>
            </a:endParaRPr>
          </a:p>
          <a:p>
            <a:endParaRPr lang="en-US">
              <a:cs typeface="Calibri"/>
            </a:endParaRPr>
          </a:p>
          <a:p>
            <a:endParaRPr lang="en-US">
              <a:cs typeface="Calibri"/>
            </a:endParaRPr>
          </a:p>
        </p:txBody>
      </p:sp>
      <p:sp>
        <p:nvSpPr>
          <p:cNvPr id="3" name="TextBox 2">
            <a:extLst>
              <a:ext uri="{FF2B5EF4-FFF2-40B4-BE49-F238E27FC236}">
                <a16:creationId xmlns:a16="http://schemas.microsoft.com/office/drawing/2014/main" id="{38DA9675-CAE2-4C5B-A41F-897983874418}"/>
              </a:ext>
            </a:extLst>
          </p:cNvPr>
          <p:cNvSpPr txBox="1"/>
          <p:nvPr/>
        </p:nvSpPr>
        <p:spPr>
          <a:xfrm>
            <a:off x="9220200" y="5549900"/>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4"/>
              </a:rPr>
              <a:t>https://sites.google.com/hwbcymru.net/pdcsprimary/key-information/school-development-plan</a:t>
            </a:r>
            <a:r>
              <a:rPr lang="en-US"/>
              <a:t> </a:t>
            </a:r>
          </a:p>
        </p:txBody>
      </p:sp>
    </p:spTree>
    <p:extLst>
      <p:ext uri="{BB962C8B-B14F-4D97-AF65-F5344CB8AC3E}">
        <p14:creationId xmlns:p14="http://schemas.microsoft.com/office/powerpoint/2010/main" val="331178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2C4DC3-DDFB-46C8-9AEB-CF61C7A243E1}"/>
              </a:ext>
            </a:extLst>
          </p:cNvPr>
          <p:cNvSpPr txBox="1"/>
          <p:nvPr/>
        </p:nvSpPr>
        <p:spPr>
          <a:xfrm>
            <a:off x="162169" y="145562"/>
            <a:ext cx="11890130" cy="923330"/>
          </a:xfrm>
          <a:prstGeom prst="rect">
            <a:avLst/>
          </a:prstGeom>
          <a:solidFill>
            <a:srgbClr val="FFFF00"/>
          </a:solid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a:t>Self-evaluation – </a:t>
            </a:r>
            <a:r>
              <a:rPr lang="en-US" sz="2800"/>
              <a:t>how do we identify this area for development?</a:t>
            </a:r>
            <a:endParaRPr lang="en-US" sz="3600">
              <a:cs typeface="Calibri"/>
            </a:endParaRPr>
          </a:p>
        </p:txBody>
      </p:sp>
      <p:sp>
        <p:nvSpPr>
          <p:cNvPr id="4" name="TextBox 1">
            <a:extLst>
              <a:ext uri="{FF2B5EF4-FFF2-40B4-BE49-F238E27FC236}">
                <a16:creationId xmlns:a16="http://schemas.microsoft.com/office/drawing/2014/main" id="{0B653791-42EC-49E4-8E7D-867A5DE76527}"/>
              </a:ext>
            </a:extLst>
          </p:cNvPr>
          <p:cNvSpPr txBox="1"/>
          <p:nvPr/>
        </p:nvSpPr>
        <p:spPr>
          <a:xfrm>
            <a:off x="466968" y="1174261"/>
            <a:ext cx="11674230" cy="1077218"/>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u="sng"/>
              <a:t>Priority Area 1 </a:t>
            </a:r>
            <a:r>
              <a:rPr lang="en-US" sz="2800"/>
              <a:t>– further develop the daily Welsh skills of all staff and learners</a:t>
            </a:r>
            <a:endParaRPr lang="en-US" sz="2800" err="1">
              <a:cs typeface="Calibri"/>
            </a:endParaRPr>
          </a:p>
          <a:p>
            <a:endParaRPr lang="en-US">
              <a:cs typeface="Calibri"/>
            </a:endParaRPr>
          </a:p>
          <a:p>
            <a:endParaRPr lang="en-US">
              <a:cs typeface="Calibri"/>
            </a:endParaRPr>
          </a:p>
        </p:txBody>
      </p:sp>
      <p:pic>
        <p:nvPicPr>
          <p:cNvPr id="5" name="Picture 5" descr="A picture containing clipart&#10;&#10;Description automatically generated">
            <a:extLst>
              <a:ext uri="{FF2B5EF4-FFF2-40B4-BE49-F238E27FC236}">
                <a16:creationId xmlns:a16="http://schemas.microsoft.com/office/drawing/2014/main" id="{C8FB73A5-5F07-4265-866B-386183C3096E}"/>
              </a:ext>
            </a:extLst>
          </p:cNvPr>
          <p:cNvPicPr>
            <a:picLocks noChangeAspect="1"/>
          </p:cNvPicPr>
          <p:nvPr/>
        </p:nvPicPr>
        <p:blipFill>
          <a:blip r:embed="rId2"/>
          <a:stretch>
            <a:fillRect/>
          </a:stretch>
        </p:blipFill>
        <p:spPr>
          <a:xfrm>
            <a:off x="10891838" y="1709738"/>
            <a:ext cx="987425" cy="987425"/>
          </a:xfrm>
          <a:prstGeom prst="rect">
            <a:avLst/>
          </a:prstGeom>
        </p:spPr>
      </p:pic>
      <p:pic>
        <p:nvPicPr>
          <p:cNvPr id="7" name="Picture 26" descr="Diagram&#10;&#10;Description automatically generated">
            <a:extLst>
              <a:ext uri="{FF2B5EF4-FFF2-40B4-BE49-F238E27FC236}">
                <a16:creationId xmlns:a16="http://schemas.microsoft.com/office/drawing/2014/main" id="{14574D75-176B-47CB-B70D-1A590E997919}"/>
              </a:ext>
            </a:extLst>
          </p:cNvPr>
          <p:cNvPicPr>
            <a:picLocks noChangeAspect="1"/>
          </p:cNvPicPr>
          <p:nvPr/>
        </p:nvPicPr>
        <p:blipFill>
          <a:blip r:embed="rId3"/>
          <a:stretch>
            <a:fillRect/>
          </a:stretch>
        </p:blipFill>
        <p:spPr>
          <a:xfrm>
            <a:off x="76200" y="5846763"/>
            <a:ext cx="825500" cy="917575"/>
          </a:xfrm>
          <a:prstGeom prst="rect">
            <a:avLst/>
          </a:prstGeom>
        </p:spPr>
      </p:pic>
      <p:sp>
        <p:nvSpPr>
          <p:cNvPr id="2" name="TextBox 1">
            <a:extLst>
              <a:ext uri="{FF2B5EF4-FFF2-40B4-BE49-F238E27FC236}">
                <a16:creationId xmlns:a16="http://schemas.microsoft.com/office/drawing/2014/main" id="{BD2F8285-DE57-4D24-9572-E8030E8FADA1}"/>
              </a:ext>
            </a:extLst>
          </p:cNvPr>
          <p:cNvSpPr txBox="1"/>
          <p:nvPr/>
        </p:nvSpPr>
        <p:spPr>
          <a:xfrm>
            <a:off x="897689" y="2048711"/>
            <a:ext cx="10261600" cy="3724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u="sng">
                <a:cs typeface="Calibri"/>
              </a:rPr>
              <a:t>Source of priority</a:t>
            </a:r>
            <a:endParaRPr lang="en-GB" sz="4000">
              <a:cs typeface="Calibri"/>
            </a:endParaRPr>
          </a:p>
          <a:p>
            <a:pPr>
              <a:buChar char="•"/>
            </a:pPr>
            <a:r>
              <a:rPr lang="en-GB" sz="2800">
                <a:cs typeface="Calibri"/>
              </a:rPr>
              <a:t>The impact of the covid 19 pandemic - due to two periods of lockdown and the subsequent way of working within the school, it has been more difficult to maintain the standard of second language Welsh and further develop daily Welsh skills consistently across the school.</a:t>
            </a:r>
            <a:endParaRPr lang="en-US" sz="2800" b="1" i="1">
              <a:cs typeface="Calibri"/>
            </a:endParaRPr>
          </a:p>
          <a:p>
            <a:pPr>
              <a:buChar char="•"/>
            </a:pPr>
            <a:r>
              <a:rPr lang="en-GB" sz="2800">
                <a:cs typeface="Calibri"/>
              </a:rPr>
              <a:t>LA vision – The Welsh language is central to our culture and work.  We ensure that all learners are enabled to be Welsh speakers. </a:t>
            </a:r>
            <a:r>
              <a:rPr lang="en-US" sz="1100">
                <a:cs typeface="Calibri"/>
              </a:rPr>
              <a:t> </a:t>
            </a:r>
          </a:p>
        </p:txBody>
      </p:sp>
    </p:spTree>
    <p:extLst>
      <p:ext uri="{BB962C8B-B14F-4D97-AF65-F5344CB8AC3E}">
        <p14:creationId xmlns:p14="http://schemas.microsoft.com/office/powerpoint/2010/main" val="1852786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2C4DC3-DDFB-46C8-9AEB-CF61C7A243E1}"/>
              </a:ext>
            </a:extLst>
          </p:cNvPr>
          <p:cNvSpPr txBox="1"/>
          <p:nvPr/>
        </p:nvSpPr>
        <p:spPr>
          <a:xfrm>
            <a:off x="162169" y="145562"/>
            <a:ext cx="11890130" cy="1354217"/>
          </a:xfrm>
          <a:prstGeom prst="rect">
            <a:avLst/>
          </a:prstGeom>
          <a:solidFill>
            <a:srgbClr val="FFFF00"/>
          </a:solid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a:t>Data analysis – </a:t>
            </a:r>
            <a:r>
              <a:rPr lang="en-US" sz="2800"/>
              <a:t>What qualitative (numerical) and / or </a:t>
            </a:r>
            <a:r>
              <a:rPr lang="en-US" sz="2800" err="1"/>
              <a:t>quantitive</a:t>
            </a:r>
            <a:r>
              <a:rPr lang="en-US" sz="2800"/>
              <a:t> (descriptive) data did the school use to identify this area of need.</a:t>
            </a:r>
            <a:endParaRPr lang="en-US" sz="3600">
              <a:cs typeface="Calibri"/>
            </a:endParaRPr>
          </a:p>
        </p:txBody>
      </p:sp>
      <p:pic>
        <p:nvPicPr>
          <p:cNvPr id="5" name="Picture 5" descr="A picture containing clipart&#10;&#10;Description automatically generated">
            <a:extLst>
              <a:ext uri="{FF2B5EF4-FFF2-40B4-BE49-F238E27FC236}">
                <a16:creationId xmlns:a16="http://schemas.microsoft.com/office/drawing/2014/main" id="{C8FB73A5-5F07-4265-866B-386183C3096E}"/>
              </a:ext>
            </a:extLst>
          </p:cNvPr>
          <p:cNvPicPr>
            <a:picLocks noChangeAspect="1"/>
          </p:cNvPicPr>
          <p:nvPr/>
        </p:nvPicPr>
        <p:blipFill>
          <a:blip r:embed="rId2"/>
          <a:stretch>
            <a:fillRect/>
          </a:stretch>
        </p:blipFill>
        <p:spPr>
          <a:xfrm>
            <a:off x="10891838" y="1709738"/>
            <a:ext cx="987425" cy="987425"/>
          </a:xfrm>
          <a:prstGeom prst="rect">
            <a:avLst/>
          </a:prstGeom>
        </p:spPr>
      </p:pic>
      <p:pic>
        <p:nvPicPr>
          <p:cNvPr id="7" name="Picture 26" descr="Diagram&#10;&#10;Description automatically generated">
            <a:extLst>
              <a:ext uri="{FF2B5EF4-FFF2-40B4-BE49-F238E27FC236}">
                <a16:creationId xmlns:a16="http://schemas.microsoft.com/office/drawing/2014/main" id="{14574D75-176B-47CB-B70D-1A590E997919}"/>
              </a:ext>
            </a:extLst>
          </p:cNvPr>
          <p:cNvPicPr>
            <a:picLocks noChangeAspect="1"/>
          </p:cNvPicPr>
          <p:nvPr/>
        </p:nvPicPr>
        <p:blipFill>
          <a:blip r:embed="rId3"/>
          <a:stretch>
            <a:fillRect/>
          </a:stretch>
        </p:blipFill>
        <p:spPr>
          <a:xfrm>
            <a:off x="76200" y="5846763"/>
            <a:ext cx="825500" cy="917575"/>
          </a:xfrm>
          <a:prstGeom prst="rect">
            <a:avLst/>
          </a:prstGeom>
        </p:spPr>
      </p:pic>
      <p:graphicFrame>
        <p:nvGraphicFramePr>
          <p:cNvPr id="6" name="Table 7">
            <a:extLst>
              <a:ext uri="{FF2B5EF4-FFF2-40B4-BE49-F238E27FC236}">
                <a16:creationId xmlns:a16="http://schemas.microsoft.com/office/drawing/2014/main" id="{BFBF8C00-3F53-4632-A4EE-B04F8A654C8B}"/>
              </a:ext>
            </a:extLst>
          </p:cNvPr>
          <p:cNvGraphicFramePr>
            <a:graphicFrameLocks noGrp="1"/>
          </p:cNvGraphicFramePr>
          <p:nvPr>
            <p:extLst>
              <p:ext uri="{D42A27DB-BD31-4B8C-83A1-F6EECF244321}">
                <p14:modId xmlns:p14="http://schemas.microsoft.com/office/powerpoint/2010/main" val="1783603705"/>
              </p:ext>
            </p:extLst>
          </p:nvPr>
        </p:nvGraphicFramePr>
        <p:xfrm>
          <a:off x="1066800" y="1638300"/>
          <a:ext cx="9855232" cy="5029200"/>
        </p:xfrm>
        <a:graphic>
          <a:graphicData uri="http://schemas.openxmlformats.org/drawingml/2006/table">
            <a:tbl>
              <a:tblPr firstRow="1" bandRow="1">
                <a:tableStyleId>{5C22544A-7EE6-4342-B048-85BDC9FD1C3A}</a:tableStyleId>
              </a:tblPr>
              <a:tblGrid>
                <a:gridCol w="4885084">
                  <a:extLst>
                    <a:ext uri="{9D8B030D-6E8A-4147-A177-3AD203B41FA5}">
                      <a16:colId xmlns:a16="http://schemas.microsoft.com/office/drawing/2014/main" val="2986206042"/>
                    </a:ext>
                  </a:extLst>
                </a:gridCol>
                <a:gridCol w="4970148">
                  <a:extLst>
                    <a:ext uri="{9D8B030D-6E8A-4147-A177-3AD203B41FA5}">
                      <a16:colId xmlns:a16="http://schemas.microsoft.com/office/drawing/2014/main" val="1087763109"/>
                    </a:ext>
                  </a:extLst>
                </a:gridCol>
              </a:tblGrid>
              <a:tr h="370839">
                <a:tc>
                  <a:txBody>
                    <a:bodyPr/>
                    <a:lstStyle/>
                    <a:p>
                      <a:pPr lvl="0" algn="ctr">
                        <a:buNone/>
                      </a:pPr>
                      <a:r>
                        <a:rPr lang="en-GB" sz="2400" b="1" i="0" u="none" strike="noStrike" noProof="0">
                          <a:solidFill>
                            <a:schemeClr val="tx1"/>
                          </a:solidFill>
                          <a:latin typeface="Calibri"/>
                        </a:rPr>
                        <a:t>Evidence</a:t>
                      </a:r>
                    </a:p>
                  </a:txBody>
                  <a:tcPr>
                    <a:lnL w="12700">
                      <a:solidFill>
                        <a:schemeClr val="tx1"/>
                      </a:solidFill>
                    </a:lnL>
                    <a:lnR w="12700">
                      <a:solidFill>
                        <a:schemeClr val="tx1"/>
                      </a:solidFill>
                    </a:lnR>
                    <a:lnT w="12700">
                      <a:solidFill>
                        <a:schemeClr val="tx1"/>
                      </a:solidFill>
                    </a:lnT>
                    <a:lnB w="12700">
                      <a:solidFill>
                        <a:schemeClr val="tx1"/>
                      </a:solidFill>
                    </a:lnB>
                    <a:solidFill>
                      <a:srgbClr val="FFFF00"/>
                    </a:solidFill>
                  </a:tcPr>
                </a:tc>
                <a:tc>
                  <a:txBody>
                    <a:bodyPr/>
                    <a:lstStyle/>
                    <a:p>
                      <a:pPr lvl="0" algn="ctr">
                        <a:buNone/>
                      </a:pPr>
                      <a:r>
                        <a:rPr lang="en-US" sz="2400" b="1" i="0" u="none" strike="noStrike" noProof="0">
                          <a:solidFill>
                            <a:schemeClr val="tx1"/>
                          </a:solidFill>
                          <a:latin typeface="Calibri"/>
                        </a:rPr>
                        <a:t>How was this collected?</a:t>
                      </a:r>
                    </a:p>
                  </a:txBody>
                  <a:tcPr>
                    <a:lnL w="12700">
                      <a:solidFill>
                        <a:schemeClr val="tx1"/>
                      </a:solidFill>
                    </a:lnL>
                    <a:lnR w="12700">
                      <a:solidFill>
                        <a:schemeClr val="tx1"/>
                      </a:solidFill>
                    </a:lnR>
                    <a:lnT w="12700">
                      <a:solidFill>
                        <a:schemeClr val="tx1"/>
                      </a:solidFill>
                    </a:lnT>
                    <a:lnB w="12700">
                      <a:solidFill>
                        <a:schemeClr val="tx1"/>
                      </a:solidFill>
                    </a:lnB>
                    <a:solidFill>
                      <a:srgbClr val="FFFF00"/>
                    </a:solidFill>
                  </a:tcPr>
                </a:tc>
                <a:extLst>
                  <a:ext uri="{0D108BD9-81ED-4DB2-BD59-A6C34878D82A}">
                    <a16:rowId xmlns:a16="http://schemas.microsoft.com/office/drawing/2014/main" val="3791907116"/>
                  </a:ext>
                </a:extLst>
              </a:tr>
              <a:tr h="370840">
                <a:tc>
                  <a:txBody>
                    <a:bodyPr/>
                    <a:lstStyle/>
                    <a:p>
                      <a:pPr lvl="0">
                        <a:buNone/>
                      </a:pPr>
                      <a:r>
                        <a:rPr lang="en-GB" sz="2400" b="0" i="0" u="none" strike="noStrike" noProof="0">
                          <a:solidFill>
                            <a:schemeClr val="tx1"/>
                          </a:solidFill>
                          <a:latin typeface="Calibri"/>
                        </a:rPr>
                        <a:t>The impact of the covid 19 pandemic - due to two periods of lockdown and the subsequent way of working within the school, it has been more difficult to maintain the standard of second language Welsh and further develop daily Welsh skills consistently across the school.</a:t>
                      </a:r>
                      <a:endParaRPr lang="en-US" sz="240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US" sz="2400" b="1" i="1" u="none" strike="noStrike" noProof="0">
                          <a:solidFill>
                            <a:schemeClr val="tx1"/>
                          </a:solidFill>
                          <a:latin typeface="Calibri"/>
                        </a:rPr>
                        <a:t>Observational on the return of pupils to school.  </a:t>
                      </a:r>
                      <a:endParaRPr lang="en-US" sz="2400">
                        <a:solidFill>
                          <a:schemeClr val="tx1"/>
                        </a:solidFill>
                      </a:endParaRPr>
                    </a:p>
                    <a:p>
                      <a:pPr lvl="0">
                        <a:buNone/>
                      </a:pPr>
                      <a:r>
                        <a:rPr lang="en-US" sz="2400" b="1" i="1" u="none" strike="noStrike" noProof="0">
                          <a:solidFill>
                            <a:schemeClr val="tx1"/>
                          </a:solidFill>
                          <a:latin typeface="Calibri"/>
                        </a:rPr>
                        <a:t>We baselined our pupils of everyday phrases and identified a significant drop in their abilities to use these phrases. See slide 10</a:t>
                      </a:r>
                      <a:endParaRPr lang="en-US" sz="240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582915084"/>
                  </a:ext>
                </a:extLst>
              </a:tr>
              <a:tr h="370840">
                <a:tc>
                  <a:txBody>
                    <a:bodyPr/>
                    <a:lstStyle/>
                    <a:p>
                      <a:pPr lvl="0">
                        <a:buNone/>
                      </a:pPr>
                      <a:r>
                        <a:rPr lang="en-GB" sz="2400" b="0" i="0" u="none" strike="noStrike" noProof="0">
                          <a:solidFill>
                            <a:schemeClr val="tx1"/>
                          </a:solidFill>
                          <a:latin typeface="Calibri"/>
                        </a:rPr>
                        <a:t>LA vision – The Welsh language is central to our culture and work.  We ensure that all learners are enabled to be Welsh speakers. </a:t>
                      </a:r>
                      <a:r>
                        <a:rPr lang="en-US" sz="2400" b="0" i="0" u="none" strike="noStrike" noProof="0">
                          <a:solidFill>
                            <a:schemeClr val="tx1"/>
                          </a:solidFill>
                          <a:latin typeface="Calibri"/>
                        </a:rPr>
                        <a:t> </a:t>
                      </a:r>
                      <a:endParaRPr lang="en-US" sz="2400">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sz="2400" b="1" i="1">
                          <a:solidFill>
                            <a:schemeClr val="tx1"/>
                          </a:solidFill>
                        </a:rPr>
                        <a:t>LA documentation for schools. Head teachers meeting. LA PIAP (Post Inspection Action Plan)</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906843200"/>
                  </a:ext>
                </a:extLst>
              </a:tr>
            </a:tbl>
          </a:graphicData>
        </a:graphic>
      </p:graphicFrame>
    </p:spTree>
    <p:extLst>
      <p:ext uri="{BB962C8B-B14F-4D97-AF65-F5344CB8AC3E}">
        <p14:creationId xmlns:p14="http://schemas.microsoft.com/office/powerpoint/2010/main" val="1133126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2C4DC3-DDFB-46C8-9AEB-CF61C7A243E1}"/>
              </a:ext>
            </a:extLst>
          </p:cNvPr>
          <p:cNvSpPr txBox="1"/>
          <p:nvPr/>
        </p:nvSpPr>
        <p:spPr>
          <a:xfrm>
            <a:off x="162169" y="145562"/>
            <a:ext cx="11890130" cy="1908215"/>
          </a:xfrm>
          <a:prstGeom prst="rect">
            <a:avLst/>
          </a:prstGeom>
          <a:solidFill>
            <a:srgbClr val="FFFF00"/>
          </a:solid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a:t>Design / stakeholders – </a:t>
            </a:r>
            <a:r>
              <a:rPr lang="en-US" sz="3200"/>
              <a:t>Who needs to be involved? Who needs to be consulted? Who will lead it? Who will operate it on a daily basis?</a:t>
            </a:r>
            <a:endParaRPr lang="en-US" sz="3200">
              <a:cs typeface="Calibri"/>
            </a:endParaRPr>
          </a:p>
        </p:txBody>
      </p:sp>
      <p:pic>
        <p:nvPicPr>
          <p:cNvPr id="5" name="Picture 5" descr="A picture containing clipart&#10;&#10;Description automatically generated">
            <a:extLst>
              <a:ext uri="{FF2B5EF4-FFF2-40B4-BE49-F238E27FC236}">
                <a16:creationId xmlns:a16="http://schemas.microsoft.com/office/drawing/2014/main" id="{C8FB73A5-5F07-4265-866B-386183C3096E}"/>
              </a:ext>
            </a:extLst>
          </p:cNvPr>
          <p:cNvPicPr>
            <a:picLocks noChangeAspect="1"/>
          </p:cNvPicPr>
          <p:nvPr/>
        </p:nvPicPr>
        <p:blipFill>
          <a:blip r:embed="rId2"/>
          <a:stretch>
            <a:fillRect/>
          </a:stretch>
        </p:blipFill>
        <p:spPr>
          <a:xfrm>
            <a:off x="11120438" y="2547938"/>
            <a:ext cx="987425" cy="987425"/>
          </a:xfrm>
          <a:prstGeom prst="rect">
            <a:avLst/>
          </a:prstGeom>
        </p:spPr>
      </p:pic>
      <p:pic>
        <p:nvPicPr>
          <p:cNvPr id="7" name="Picture 26" descr="Diagram&#10;&#10;Description automatically generated">
            <a:extLst>
              <a:ext uri="{FF2B5EF4-FFF2-40B4-BE49-F238E27FC236}">
                <a16:creationId xmlns:a16="http://schemas.microsoft.com/office/drawing/2014/main" id="{14574D75-176B-47CB-B70D-1A590E997919}"/>
              </a:ext>
            </a:extLst>
          </p:cNvPr>
          <p:cNvPicPr>
            <a:picLocks noChangeAspect="1"/>
          </p:cNvPicPr>
          <p:nvPr/>
        </p:nvPicPr>
        <p:blipFill>
          <a:blip r:embed="rId3"/>
          <a:stretch>
            <a:fillRect/>
          </a:stretch>
        </p:blipFill>
        <p:spPr>
          <a:xfrm>
            <a:off x="76200" y="5846763"/>
            <a:ext cx="825500" cy="917575"/>
          </a:xfrm>
          <a:prstGeom prst="rect">
            <a:avLst/>
          </a:prstGeom>
        </p:spPr>
      </p:pic>
      <p:sp>
        <p:nvSpPr>
          <p:cNvPr id="4" name="Rectangle: Rounded Corners 3">
            <a:extLst>
              <a:ext uri="{FF2B5EF4-FFF2-40B4-BE49-F238E27FC236}">
                <a16:creationId xmlns:a16="http://schemas.microsoft.com/office/drawing/2014/main" id="{24EC9EF8-45A7-4B95-A1A8-3B41BF677189}"/>
              </a:ext>
            </a:extLst>
          </p:cNvPr>
          <p:cNvSpPr/>
          <p:nvPr/>
        </p:nvSpPr>
        <p:spPr>
          <a:xfrm>
            <a:off x="419100" y="2514600"/>
            <a:ext cx="1930400" cy="1244600"/>
          </a:xfrm>
          <a:prstGeom prst="roundRect">
            <a:avLst/>
          </a:prstGeom>
          <a:solidFill>
            <a:srgbClr val="AA50EB"/>
          </a:solidFill>
          <a:ln w="571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a:solidFill>
                  <a:schemeClr val="tx1"/>
                </a:solidFill>
                <a:cs typeface="Calibri"/>
              </a:rPr>
              <a:t>All staff and pupils</a:t>
            </a:r>
          </a:p>
        </p:txBody>
      </p:sp>
      <p:sp>
        <p:nvSpPr>
          <p:cNvPr id="9" name="Rectangle: Rounded Corners 8">
            <a:extLst>
              <a:ext uri="{FF2B5EF4-FFF2-40B4-BE49-F238E27FC236}">
                <a16:creationId xmlns:a16="http://schemas.microsoft.com/office/drawing/2014/main" id="{0139463B-31BA-4F78-BAAD-15F8ABF996A0}"/>
              </a:ext>
            </a:extLst>
          </p:cNvPr>
          <p:cNvSpPr/>
          <p:nvPr/>
        </p:nvSpPr>
        <p:spPr>
          <a:xfrm>
            <a:off x="4432300" y="2514600"/>
            <a:ext cx="2997200" cy="1244600"/>
          </a:xfrm>
          <a:prstGeom prst="roundRect">
            <a:avLst/>
          </a:prstGeom>
          <a:solidFill>
            <a:srgbClr val="AA50EB"/>
          </a:solidFill>
          <a:ln w="571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a:solidFill>
                  <a:schemeClr val="tx1"/>
                </a:solidFill>
                <a:cs typeface="Calibri"/>
              </a:rPr>
              <a:t>Language, Literacy and Communication PLC</a:t>
            </a:r>
          </a:p>
        </p:txBody>
      </p:sp>
      <p:sp>
        <p:nvSpPr>
          <p:cNvPr id="10" name="Rectangle: Rounded Corners 9">
            <a:extLst>
              <a:ext uri="{FF2B5EF4-FFF2-40B4-BE49-F238E27FC236}">
                <a16:creationId xmlns:a16="http://schemas.microsoft.com/office/drawing/2014/main" id="{94B3D38D-FD20-418A-8087-DBB78495A86B}"/>
              </a:ext>
            </a:extLst>
          </p:cNvPr>
          <p:cNvSpPr/>
          <p:nvPr/>
        </p:nvSpPr>
        <p:spPr>
          <a:xfrm>
            <a:off x="4533900" y="4864100"/>
            <a:ext cx="2997200" cy="1244600"/>
          </a:xfrm>
          <a:prstGeom prst="roundRect">
            <a:avLst/>
          </a:prstGeom>
          <a:solidFill>
            <a:srgbClr val="AA50EB"/>
          </a:solidFill>
          <a:ln w="571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a:solidFill>
                  <a:schemeClr val="tx1"/>
                </a:solidFill>
                <a:cs typeface="Calibri"/>
              </a:rPr>
              <a:t>Welsh Leads (Sasha Phillips KS2 and Jennie Williams </a:t>
            </a:r>
            <a:r>
              <a:rPr lang="en-US" sz="2400" err="1">
                <a:solidFill>
                  <a:schemeClr val="tx1"/>
                </a:solidFill>
                <a:cs typeface="Calibri"/>
              </a:rPr>
              <a:t>FPh</a:t>
            </a:r>
            <a:r>
              <a:rPr lang="en-US" sz="2400">
                <a:solidFill>
                  <a:schemeClr val="tx1"/>
                </a:solidFill>
                <a:cs typeface="Calibri"/>
              </a:rPr>
              <a:t>)</a:t>
            </a:r>
          </a:p>
        </p:txBody>
      </p:sp>
      <p:sp>
        <p:nvSpPr>
          <p:cNvPr id="11" name="Rectangle: Rounded Corners 10">
            <a:extLst>
              <a:ext uri="{FF2B5EF4-FFF2-40B4-BE49-F238E27FC236}">
                <a16:creationId xmlns:a16="http://schemas.microsoft.com/office/drawing/2014/main" id="{747E73C0-26E8-44C6-AAF2-6DE31572370D}"/>
              </a:ext>
            </a:extLst>
          </p:cNvPr>
          <p:cNvSpPr/>
          <p:nvPr/>
        </p:nvSpPr>
        <p:spPr>
          <a:xfrm>
            <a:off x="8940800" y="2514600"/>
            <a:ext cx="1993900" cy="1244600"/>
          </a:xfrm>
          <a:prstGeom prst="roundRect">
            <a:avLst/>
          </a:prstGeom>
          <a:solidFill>
            <a:srgbClr val="AA50EB"/>
          </a:solidFill>
          <a:ln w="571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a:solidFill>
                  <a:schemeClr val="tx1"/>
                </a:solidFill>
                <a:cs typeface="Calibri"/>
              </a:rPr>
              <a:t>All staff</a:t>
            </a:r>
          </a:p>
        </p:txBody>
      </p:sp>
      <p:sp>
        <p:nvSpPr>
          <p:cNvPr id="12" name="Arrow: Right 11">
            <a:extLst>
              <a:ext uri="{FF2B5EF4-FFF2-40B4-BE49-F238E27FC236}">
                <a16:creationId xmlns:a16="http://schemas.microsoft.com/office/drawing/2014/main" id="{6BAEDA36-47E7-447D-86C3-2C4A71230E1E}"/>
              </a:ext>
            </a:extLst>
          </p:cNvPr>
          <p:cNvSpPr/>
          <p:nvPr/>
        </p:nvSpPr>
        <p:spPr>
          <a:xfrm>
            <a:off x="2787396" y="2894583"/>
            <a:ext cx="977900" cy="482600"/>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Arrow: Right 13">
            <a:extLst>
              <a:ext uri="{FF2B5EF4-FFF2-40B4-BE49-F238E27FC236}">
                <a16:creationId xmlns:a16="http://schemas.microsoft.com/office/drawing/2014/main" id="{0EA7A168-51BA-43CB-886C-303453BA89A2}"/>
              </a:ext>
            </a:extLst>
          </p:cNvPr>
          <p:cNvSpPr/>
          <p:nvPr/>
        </p:nvSpPr>
        <p:spPr>
          <a:xfrm>
            <a:off x="7778496" y="2894582"/>
            <a:ext cx="977900" cy="482600"/>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row: Right 14">
            <a:extLst>
              <a:ext uri="{FF2B5EF4-FFF2-40B4-BE49-F238E27FC236}">
                <a16:creationId xmlns:a16="http://schemas.microsoft.com/office/drawing/2014/main" id="{11F091CE-BEDD-4555-8A29-33E8CCAF8ED7}"/>
              </a:ext>
            </a:extLst>
          </p:cNvPr>
          <p:cNvSpPr/>
          <p:nvPr/>
        </p:nvSpPr>
        <p:spPr>
          <a:xfrm rot="5400000">
            <a:off x="5517896" y="4189982"/>
            <a:ext cx="901700" cy="177800"/>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row: Right 15">
            <a:extLst>
              <a:ext uri="{FF2B5EF4-FFF2-40B4-BE49-F238E27FC236}">
                <a16:creationId xmlns:a16="http://schemas.microsoft.com/office/drawing/2014/main" id="{37F47D9D-DCFB-4B23-9816-D22545949BE7}"/>
              </a:ext>
            </a:extLst>
          </p:cNvPr>
          <p:cNvSpPr/>
          <p:nvPr/>
        </p:nvSpPr>
        <p:spPr>
          <a:xfrm rot="-2280000">
            <a:off x="7808317" y="4491953"/>
            <a:ext cx="1968500" cy="457200"/>
          </a:xfrm>
          <a:prstGeom prst="right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21568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2C4DC3-DDFB-46C8-9AEB-CF61C7A243E1}"/>
              </a:ext>
            </a:extLst>
          </p:cNvPr>
          <p:cNvSpPr txBox="1"/>
          <p:nvPr/>
        </p:nvSpPr>
        <p:spPr>
          <a:xfrm>
            <a:off x="162169" y="145562"/>
            <a:ext cx="11890130" cy="1415772"/>
          </a:xfrm>
          <a:prstGeom prst="rect">
            <a:avLst/>
          </a:prstGeom>
          <a:solidFill>
            <a:srgbClr val="92D050"/>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a:t>Action plan / strategic planning – </a:t>
            </a:r>
            <a:r>
              <a:rPr lang="en-US" sz="3200"/>
              <a:t>target, actions, success criteria, time scale and cost</a:t>
            </a:r>
            <a:endParaRPr lang="en-US" sz="3200">
              <a:cs typeface="Calibri"/>
            </a:endParaRPr>
          </a:p>
        </p:txBody>
      </p:sp>
      <p:pic>
        <p:nvPicPr>
          <p:cNvPr id="5" name="Picture 5" descr="A picture containing clipart&#10;&#10;Description automatically generated">
            <a:extLst>
              <a:ext uri="{FF2B5EF4-FFF2-40B4-BE49-F238E27FC236}">
                <a16:creationId xmlns:a16="http://schemas.microsoft.com/office/drawing/2014/main" id="{C8FB73A5-5F07-4265-866B-386183C3096E}"/>
              </a:ext>
            </a:extLst>
          </p:cNvPr>
          <p:cNvPicPr>
            <a:picLocks noChangeAspect="1"/>
          </p:cNvPicPr>
          <p:nvPr/>
        </p:nvPicPr>
        <p:blipFill>
          <a:blip r:embed="rId2"/>
          <a:stretch>
            <a:fillRect/>
          </a:stretch>
        </p:blipFill>
        <p:spPr>
          <a:xfrm>
            <a:off x="11120438" y="2547938"/>
            <a:ext cx="987425" cy="987425"/>
          </a:xfrm>
          <a:prstGeom prst="rect">
            <a:avLst/>
          </a:prstGeom>
        </p:spPr>
      </p:pic>
      <p:pic>
        <p:nvPicPr>
          <p:cNvPr id="7" name="Picture 26" descr="Diagram&#10;&#10;Description automatically generated">
            <a:extLst>
              <a:ext uri="{FF2B5EF4-FFF2-40B4-BE49-F238E27FC236}">
                <a16:creationId xmlns:a16="http://schemas.microsoft.com/office/drawing/2014/main" id="{14574D75-176B-47CB-B70D-1A590E997919}"/>
              </a:ext>
            </a:extLst>
          </p:cNvPr>
          <p:cNvPicPr>
            <a:picLocks noChangeAspect="1"/>
          </p:cNvPicPr>
          <p:nvPr/>
        </p:nvPicPr>
        <p:blipFill>
          <a:blip r:embed="rId3"/>
          <a:stretch>
            <a:fillRect/>
          </a:stretch>
        </p:blipFill>
        <p:spPr>
          <a:xfrm>
            <a:off x="76200" y="5846763"/>
            <a:ext cx="825500" cy="917575"/>
          </a:xfrm>
          <a:prstGeom prst="rect">
            <a:avLst/>
          </a:prstGeom>
        </p:spPr>
      </p:pic>
      <p:pic>
        <p:nvPicPr>
          <p:cNvPr id="2" name="Picture 5" descr="Timeline&#10;&#10;Description automatically generated">
            <a:extLst>
              <a:ext uri="{FF2B5EF4-FFF2-40B4-BE49-F238E27FC236}">
                <a16:creationId xmlns:a16="http://schemas.microsoft.com/office/drawing/2014/main" id="{74B17AFD-2B76-4D24-83CF-A28546BB6AA0}"/>
              </a:ext>
            </a:extLst>
          </p:cNvPr>
          <p:cNvPicPr>
            <a:picLocks noChangeAspect="1"/>
          </p:cNvPicPr>
          <p:nvPr/>
        </p:nvPicPr>
        <p:blipFill>
          <a:blip r:embed="rId4"/>
          <a:stretch>
            <a:fillRect/>
          </a:stretch>
        </p:blipFill>
        <p:spPr>
          <a:xfrm>
            <a:off x="2006600" y="1407541"/>
            <a:ext cx="7831015" cy="5510258"/>
          </a:xfrm>
          <a:prstGeom prst="rect">
            <a:avLst/>
          </a:prstGeom>
        </p:spPr>
      </p:pic>
    </p:spTree>
    <p:extLst>
      <p:ext uri="{BB962C8B-B14F-4D97-AF65-F5344CB8AC3E}">
        <p14:creationId xmlns:p14="http://schemas.microsoft.com/office/powerpoint/2010/main" val="19221587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2C4DC3-DDFB-46C8-9AEB-CF61C7A243E1}"/>
              </a:ext>
            </a:extLst>
          </p:cNvPr>
          <p:cNvSpPr txBox="1"/>
          <p:nvPr/>
        </p:nvSpPr>
        <p:spPr>
          <a:xfrm>
            <a:off x="162169" y="145562"/>
            <a:ext cx="11890130" cy="1415772"/>
          </a:xfrm>
          <a:prstGeom prst="rect">
            <a:avLst/>
          </a:prstGeom>
          <a:solidFill>
            <a:srgbClr val="92D050"/>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a:t>Action plan / strategic planning – </a:t>
            </a:r>
            <a:r>
              <a:rPr lang="en-US" sz="3200"/>
              <a:t>target, actions, success criteria, time scale and cost</a:t>
            </a:r>
            <a:endParaRPr lang="en-US" sz="3200">
              <a:cs typeface="Calibri"/>
            </a:endParaRPr>
          </a:p>
        </p:txBody>
      </p:sp>
      <p:pic>
        <p:nvPicPr>
          <p:cNvPr id="5" name="Picture 5" descr="A picture containing clipart&#10;&#10;Description automatically generated">
            <a:extLst>
              <a:ext uri="{FF2B5EF4-FFF2-40B4-BE49-F238E27FC236}">
                <a16:creationId xmlns:a16="http://schemas.microsoft.com/office/drawing/2014/main" id="{C8FB73A5-5F07-4265-866B-386183C3096E}"/>
              </a:ext>
            </a:extLst>
          </p:cNvPr>
          <p:cNvPicPr>
            <a:picLocks noChangeAspect="1"/>
          </p:cNvPicPr>
          <p:nvPr/>
        </p:nvPicPr>
        <p:blipFill>
          <a:blip r:embed="rId2"/>
          <a:stretch>
            <a:fillRect/>
          </a:stretch>
        </p:blipFill>
        <p:spPr>
          <a:xfrm>
            <a:off x="11120438" y="2547938"/>
            <a:ext cx="987425" cy="987425"/>
          </a:xfrm>
          <a:prstGeom prst="rect">
            <a:avLst/>
          </a:prstGeom>
        </p:spPr>
      </p:pic>
      <p:pic>
        <p:nvPicPr>
          <p:cNvPr id="7" name="Picture 26" descr="Diagram&#10;&#10;Description automatically generated">
            <a:extLst>
              <a:ext uri="{FF2B5EF4-FFF2-40B4-BE49-F238E27FC236}">
                <a16:creationId xmlns:a16="http://schemas.microsoft.com/office/drawing/2014/main" id="{14574D75-176B-47CB-B70D-1A590E997919}"/>
              </a:ext>
            </a:extLst>
          </p:cNvPr>
          <p:cNvPicPr>
            <a:picLocks noChangeAspect="1"/>
          </p:cNvPicPr>
          <p:nvPr/>
        </p:nvPicPr>
        <p:blipFill>
          <a:blip r:embed="rId3"/>
          <a:stretch>
            <a:fillRect/>
          </a:stretch>
        </p:blipFill>
        <p:spPr>
          <a:xfrm>
            <a:off x="76200" y="5846763"/>
            <a:ext cx="825500" cy="917575"/>
          </a:xfrm>
          <a:prstGeom prst="rect">
            <a:avLst/>
          </a:prstGeom>
        </p:spPr>
      </p:pic>
      <p:pic>
        <p:nvPicPr>
          <p:cNvPr id="4" name="Picture 5" descr="Table&#10;&#10;Description automatically generated">
            <a:extLst>
              <a:ext uri="{FF2B5EF4-FFF2-40B4-BE49-F238E27FC236}">
                <a16:creationId xmlns:a16="http://schemas.microsoft.com/office/drawing/2014/main" id="{ED8BD998-124C-4D46-A4F1-D234888291EA}"/>
              </a:ext>
            </a:extLst>
          </p:cNvPr>
          <p:cNvPicPr>
            <a:picLocks noChangeAspect="1"/>
          </p:cNvPicPr>
          <p:nvPr/>
        </p:nvPicPr>
        <p:blipFill>
          <a:blip r:embed="rId4"/>
          <a:stretch>
            <a:fillRect/>
          </a:stretch>
        </p:blipFill>
        <p:spPr>
          <a:xfrm>
            <a:off x="939800" y="1876049"/>
            <a:ext cx="10045700" cy="4718802"/>
          </a:xfrm>
          <a:prstGeom prst="rect">
            <a:avLst/>
          </a:prstGeom>
        </p:spPr>
      </p:pic>
    </p:spTree>
    <p:extLst>
      <p:ext uri="{BB962C8B-B14F-4D97-AF65-F5344CB8AC3E}">
        <p14:creationId xmlns:p14="http://schemas.microsoft.com/office/powerpoint/2010/main" val="10705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417C35D-8CEA-42FE-8110-44FF59773E61}"/>
              </a:ext>
            </a:extLst>
          </p:cNvPr>
          <p:cNvSpPr txBox="1"/>
          <p:nvPr/>
        </p:nvSpPr>
        <p:spPr>
          <a:xfrm>
            <a:off x="162169" y="145562"/>
            <a:ext cx="11890130" cy="1661993"/>
          </a:xfrm>
          <a:prstGeom prst="rect">
            <a:avLst/>
          </a:prstGeom>
          <a:solidFill>
            <a:srgbClr val="00B0F0"/>
          </a:solidFill>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a:t>Monitor / measuring impact– </a:t>
            </a:r>
            <a:r>
              <a:rPr lang="en-US" sz="4400"/>
              <a:t>How are we doing?</a:t>
            </a:r>
            <a:endParaRPr lang="en-US" sz="4400">
              <a:cs typeface="Calibri"/>
            </a:endParaRPr>
          </a:p>
        </p:txBody>
      </p:sp>
      <p:sp>
        <p:nvSpPr>
          <p:cNvPr id="6" name="TextBox 5">
            <a:extLst>
              <a:ext uri="{FF2B5EF4-FFF2-40B4-BE49-F238E27FC236}">
                <a16:creationId xmlns:a16="http://schemas.microsoft.com/office/drawing/2014/main" id="{44B37B71-FFB8-4BE8-8608-6D4F05E728ED}"/>
              </a:ext>
            </a:extLst>
          </p:cNvPr>
          <p:cNvSpPr txBox="1"/>
          <p:nvPr/>
        </p:nvSpPr>
        <p:spPr>
          <a:xfrm>
            <a:off x="317500" y="1968500"/>
            <a:ext cx="11391900"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3200" b="1">
                <a:cs typeface="Segoe UI"/>
              </a:rPr>
              <a:t>Walk Through/observations by PLC members</a:t>
            </a:r>
            <a:r>
              <a:rPr lang="en-GB" sz="1400" b="1">
                <a:cs typeface="Segoe UI"/>
              </a:rPr>
              <a:t> </a:t>
            </a:r>
            <a:r>
              <a:rPr lang="en-GB" sz="1400">
                <a:cs typeface="Segoe UI"/>
              </a:rPr>
              <a:t>-</a:t>
            </a:r>
            <a:r>
              <a:rPr lang="en-GB" sz="2400">
                <a:cs typeface="Segoe UI"/>
              </a:rPr>
              <a:t> In Welsh, in the Foundation phase many pupils make a good start with developing Welsh oracy skills. Incidental Welsh was heard throughout the school. In Early Years the amount of Welsh the learners were exposed to was excellent.  However, whilst the learners clearly understood the instructions given, few learners responded using Welsh.  In upper Key Stage 2 the development of Welsh is strong, where many learners were exposed to the language throughout the lesson and many learners were speaking, using basic Welsh sentence patterns in response.  This is a good foundation for learners to make progress with their Welsh language development.</a:t>
            </a:r>
            <a:r>
              <a:rPr lang="en-GB" sz="3200">
                <a:cs typeface="Segoe UI"/>
              </a:rPr>
              <a:t>  </a:t>
            </a:r>
            <a:r>
              <a:rPr lang="en-US" sz="3200">
                <a:cs typeface="Segoe UI"/>
              </a:rPr>
              <a:t> ​</a:t>
            </a:r>
          </a:p>
          <a:p>
            <a:r>
              <a:rPr lang="en-GB" sz="2400">
                <a:cs typeface="Segoe UI"/>
              </a:rPr>
              <a:t>Updated data has been gathered and is recorded on the SDP evaluation and GB HT report spring term.</a:t>
            </a:r>
            <a:r>
              <a:rPr lang="en-GB" sz="1400">
                <a:cs typeface="Segoe UI"/>
              </a:rPr>
              <a:t> </a:t>
            </a:r>
            <a:r>
              <a:rPr lang="en-US" sz="1400">
                <a:cs typeface="Segoe UI"/>
              </a:rPr>
              <a:t> </a:t>
            </a:r>
          </a:p>
        </p:txBody>
      </p:sp>
      <p:pic>
        <p:nvPicPr>
          <p:cNvPr id="2" name="Picture 26" descr="Diagram&#10;&#10;Description automatically generated">
            <a:extLst>
              <a:ext uri="{FF2B5EF4-FFF2-40B4-BE49-F238E27FC236}">
                <a16:creationId xmlns:a16="http://schemas.microsoft.com/office/drawing/2014/main" id="{C97AF5A9-7292-44DB-989E-7B37A8CDE9D2}"/>
              </a:ext>
            </a:extLst>
          </p:cNvPr>
          <p:cNvPicPr>
            <a:picLocks noChangeAspect="1"/>
          </p:cNvPicPr>
          <p:nvPr/>
        </p:nvPicPr>
        <p:blipFill>
          <a:blip r:embed="rId2"/>
          <a:stretch>
            <a:fillRect/>
          </a:stretch>
        </p:blipFill>
        <p:spPr>
          <a:xfrm>
            <a:off x="11226800" y="5910263"/>
            <a:ext cx="825500" cy="917575"/>
          </a:xfrm>
          <a:prstGeom prst="rect">
            <a:avLst/>
          </a:prstGeom>
        </p:spPr>
      </p:pic>
    </p:spTree>
    <p:extLst>
      <p:ext uri="{BB962C8B-B14F-4D97-AF65-F5344CB8AC3E}">
        <p14:creationId xmlns:p14="http://schemas.microsoft.com/office/powerpoint/2010/main" val="19196956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2C4DC3-DDFB-46C8-9AEB-CF61C7A243E1}"/>
              </a:ext>
            </a:extLst>
          </p:cNvPr>
          <p:cNvSpPr txBox="1"/>
          <p:nvPr/>
        </p:nvSpPr>
        <p:spPr>
          <a:xfrm>
            <a:off x="162169" y="145562"/>
            <a:ext cx="11890130" cy="1354217"/>
          </a:xfrm>
          <a:prstGeom prst="rect">
            <a:avLst/>
          </a:prstGeom>
          <a:solidFill>
            <a:srgbClr val="FFFF00"/>
          </a:solid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a:t>Data analysis – </a:t>
            </a:r>
            <a:r>
              <a:rPr lang="en-US" sz="2800"/>
              <a:t>What qualitative (numerical) and / or </a:t>
            </a:r>
            <a:r>
              <a:rPr lang="en-US" sz="2800" err="1"/>
              <a:t>quantitive</a:t>
            </a:r>
            <a:r>
              <a:rPr lang="en-US" sz="2800"/>
              <a:t> (descriptive) data did the school use to identify this area of need?</a:t>
            </a:r>
            <a:endParaRPr lang="en-US" sz="3600">
              <a:cs typeface="Calibri"/>
            </a:endParaRPr>
          </a:p>
        </p:txBody>
      </p:sp>
      <p:pic>
        <p:nvPicPr>
          <p:cNvPr id="7" name="Picture 26" descr="Diagram&#10;&#10;Description automatically generated">
            <a:extLst>
              <a:ext uri="{FF2B5EF4-FFF2-40B4-BE49-F238E27FC236}">
                <a16:creationId xmlns:a16="http://schemas.microsoft.com/office/drawing/2014/main" id="{14574D75-176B-47CB-B70D-1A590E997919}"/>
              </a:ext>
            </a:extLst>
          </p:cNvPr>
          <p:cNvPicPr>
            <a:picLocks noChangeAspect="1"/>
          </p:cNvPicPr>
          <p:nvPr/>
        </p:nvPicPr>
        <p:blipFill>
          <a:blip r:embed="rId2"/>
          <a:stretch>
            <a:fillRect/>
          </a:stretch>
        </p:blipFill>
        <p:spPr>
          <a:xfrm>
            <a:off x="76200" y="5846763"/>
            <a:ext cx="825500" cy="917575"/>
          </a:xfrm>
          <a:prstGeom prst="rect">
            <a:avLst/>
          </a:prstGeom>
        </p:spPr>
      </p:pic>
      <p:pic>
        <p:nvPicPr>
          <p:cNvPr id="2" name="Picture 3" descr="Chart, pie chart&#10;&#10;Description automatically generated">
            <a:extLst>
              <a:ext uri="{FF2B5EF4-FFF2-40B4-BE49-F238E27FC236}">
                <a16:creationId xmlns:a16="http://schemas.microsoft.com/office/drawing/2014/main" id="{D0B9B1FF-3DF8-4215-A7C4-226966AC5A4C}"/>
              </a:ext>
            </a:extLst>
          </p:cNvPr>
          <p:cNvPicPr>
            <a:picLocks noChangeAspect="1"/>
          </p:cNvPicPr>
          <p:nvPr/>
        </p:nvPicPr>
        <p:blipFill>
          <a:blip r:embed="rId3"/>
          <a:stretch>
            <a:fillRect/>
          </a:stretch>
        </p:blipFill>
        <p:spPr>
          <a:xfrm>
            <a:off x="317500" y="1795410"/>
            <a:ext cx="3835400" cy="2467080"/>
          </a:xfrm>
          <a:prstGeom prst="rect">
            <a:avLst/>
          </a:prstGeom>
        </p:spPr>
      </p:pic>
      <p:pic>
        <p:nvPicPr>
          <p:cNvPr id="4" name="Picture 7" descr="Chart, pie chart&#10;&#10;Description automatically generated">
            <a:extLst>
              <a:ext uri="{FF2B5EF4-FFF2-40B4-BE49-F238E27FC236}">
                <a16:creationId xmlns:a16="http://schemas.microsoft.com/office/drawing/2014/main" id="{BC0E2039-3103-49AF-9A49-EC0E5C584A86}"/>
              </a:ext>
            </a:extLst>
          </p:cNvPr>
          <p:cNvPicPr>
            <a:picLocks noChangeAspect="1"/>
          </p:cNvPicPr>
          <p:nvPr/>
        </p:nvPicPr>
        <p:blipFill>
          <a:blip r:embed="rId4"/>
          <a:stretch>
            <a:fillRect/>
          </a:stretch>
        </p:blipFill>
        <p:spPr>
          <a:xfrm>
            <a:off x="4241800" y="1791494"/>
            <a:ext cx="3835400" cy="2474913"/>
          </a:xfrm>
          <a:prstGeom prst="rect">
            <a:avLst/>
          </a:prstGeom>
        </p:spPr>
      </p:pic>
      <p:pic>
        <p:nvPicPr>
          <p:cNvPr id="8" name="Picture 8" descr="Chart, pie chart&#10;&#10;Description automatically generated">
            <a:extLst>
              <a:ext uri="{FF2B5EF4-FFF2-40B4-BE49-F238E27FC236}">
                <a16:creationId xmlns:a16="http://schemas.microsoft.com/office/drawing/2014/main" id="{3FC3EE5A-D115-457E-A071-0746A8F97A53}"/>
              </a:ext>
            </a:extLst>
          </p:cNvPr>
          <p:cNvPicPr>
            <a:picLocks noChangeAspect="1"/>
          </p:cNvPicPr>
          <p:nvPr/>
        </p:nvPicPr>
        <p:blipFill>
          <a:blip r:embed="rId5"/>
          <a:stretch>
            <a:fillRect/>
          </a:stretch>
        </p:blipFill>
        <p:spPr>
          <a:xfrm>
            <a:off x="1778000" y="4342347"/>
            <a:ext cx="4038600" cy="2516706"/>
          </a:xfrm>
          <a:prstGeom prst="rect">
            <a:avLst/>
          </a:prstGeom>
        </p:spPr>
      </p:pic>
      <p:pic>
        <p:nvPicPr>
          <p:cNvPr id="9" name="Picture 9" descr="Chart, pie chart&#10;&#10;Description automatically generated">
            <a:extLst>
              <a:ext uri="{FF2B5EF4-FFF2-40B4-BE49-F238E27FC236}">
                <a16:creationId xmlns:a16="http://schemas.microsoft.com/office/drawing/2014/main" id="{06784F07-2F80-4D05-80BC-32E63D95BCBC}"/>
              </a:ext>
            </a:extLst>
          </p:cNvPr>
          <p:cNvPicPr>
            <a:picLocks noChangeAspect="1"/>
          </p:cNvPicPr>
          <p:nvPr/>
        </p:nvPicPr>
        <p:blipFill>
          <a:blip r:embed="rId6"/>
          <a:stretch>
            <a:fillRect/>
          </a:stretch>
        </p:blipFill>
        <p:spPr>
          <a:xfrm>
            <a:off x="6553200" y="4341661"/>
            <a:ext cx="4203700" cy="2556178"/>
          </a:xfrm>
          <a:prstGeom prst="rect">
            <a:avLst/>
          </a:prstGeom>
        </p:spPr>
      </p:pic>
      <p:sp>
        <p:nvSpPr>
          <p:cNvPr id="10" name="TextBox 9">
            <a:extLst>
              <a:ext uri="{FF2B5EF4-FFF2-40B4-BE49-F238E27FC236}">
                <a16:creationId xmlns:a16="http://schemas.microsoft.com/office/drawing/2014/main" id="{E92D7BD1-F7A7-47A5-969B-1BB2A4AAAEC5}"/>
              </a:ext>
            </a:extLst>
          </p:cNvPr>
          <p:cNvSpPr txBox="1"/>
          <p:nvPr/>
        </p:nvSpPr>
        <p:spPr>
          <a:xfrm>
            <a:off x="8153400" y="1714500"/>
            <a:ext cx="39878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US" sz="1200">
              <a:cs typeface="Calibri"/>
            </a:endParaRPr>
          </a:p>
        </p:txBody>
      </p:sp>
    </p:spTree>
    <p:extLst>
      <p:ext uri="{BB962C8B-B14F-4D97-AF65-F5344CB8AC3E}">
        <p14:creationId xmlns:p14="http://schemas.microsoft.com/office/powerpoint/2010/main" val="9925836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Graphical user interface, application, table&#10;&#10;Description automatically generated">
            <a:extLst>
              <a:ext uri="{FF2B5EF4-FFF2-40B4-BE49-F238E27FC236}">
                <a16:creationId xmlns:a16="http://schemas.microsoft.com/office/drawing/2014/main" id="{428E58EB-202C-45B9-BD55-3DA07A500852}"/>
              </a:ext>
            </a:extLst>
          </p:cNvPr>
          <p:cNvPicPr>
            <a:picLocks noChangeAspect="1"/>
          </p:cNvPicPr>
          <p:nvPr/>
        </p:nvPicPr>
        <p:blipFill>
          <a:blip r:embed="rId2"/>
          <a:stretch>
            <a:fillRect/>
          </a:stretch>
        </p:blipFill>
        <p:spPr>
          <a:xfrm>
            <a:off x="38100" y="206002"/>
            <a:ext cx="12941300" cy="6331695"/>
          </a:xfrm>
          <a:prstGeom prst="rect">
            <a:avLst/>
          </a:prstGeom>
        </p:spPr>
      </p:pic>
      <p:sp>
        <p:nvSpPr>
          <p:cNvPr id="8" name="Rectangle: Rounded Corners 7">
            <a:extLst>
              <a:ext uri="{FF2B5EF4-FFF2-40B4-BE49-F238E27FC236}">
                <a16:creationId xmlns:a16="http://schemas.microsoft.com/office/drawing/2014/main" id="{7470281E-7977-4D19-BD62-CB8D06F1106A}"/>
              </a:ext>
            </a:extLst>
          </p:cNvPr>
          <p:cNvSpPr/>
          <p:nvPr/>
        </p:nvSpPr>
        <p:spPr>
          <a:xfrm>
            <a:off x="10350500" y="127000"/>
            <a:ext cx="1714500" cy="673100"/>
          </a:xfrm>
          <a:prstGeom prst="roundRect">
            <a:avLst/>
          </a:prstGeom>
          <a:solidFill>
            <a:srgbClr val="00B0F0"/>
          </a:solid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400">
                <a:solidFill>
                  <a:schemeClr val="tx1"/>
                </a:solidFill>
                <a:cs typeface="Calibri"/>
              </a:rPr>
              <a:t>March 2022</a:t>
            </a:r>
          </a:p>
        </p:txBody>
      </p:sp>
      <p:pic>
        <p:nvPicPr>
          <p:cNvPr id="2" name="Picture 26" descr="Diagram&#10;&#10;Description automatically generated">
            <a:extLst>
              <a:ext uri="{FF2B5EF4-FFF2-40B4-BE49-F238E27FC236}">
                <a16:creationId xmlns:a16="http://schemas.microsoft.com/office/drawing/2014/main" id="{A72E044E-4552-4CC8-9DE7-F35ADF48C08E}"/>
              </a:ext>
            </a:extLst>
          </p:cNvPr>
          <p:cNvPicPr>
            <a:picLocks noChangeAspect="1"/>
          </p:cNvPicPr>
          <p:nvPr/>
        </p:nvPicPr>
        <p:blipFill>
          <a:blip r:embed="rId3"/>
          <a:stretch>
            <a:fillRect/>
          </a:stretch>
        </p:blipFill>
        <p:spPr>
          <a:xfrm>
            <a:off x="11137900" y="5719763"/>
            <a:ext cx="825500" cy="917575"/>
          </a:xfrm>
          <a:prstGeom prst="rect">
            <a:avLst/>
          </a:prstGeom>
        </p:spPr>
      </p:pic>
    </p:spTree>
    <p:extLst>
      <p:ext uri="{BB962C8B-B14F-4D97-AF65-F5344CB8AC3E}">
        <p14:creationId xmlns:p14="http://schemas.microsoft.com/office/powerpoint/2010/main" val="22841066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417C35D-8CEA-42FE-8110-44FF59773E61}"/>
              </a:ext>
            </a:extLst>
          </p:cNvPr>
          <p:cNvSpPr txBox="1"/>
          <p:nvPr/>
        </p:nvSpPr>
        <p:spPr>
          <a:xfrm>
            <a:off x="162169" y="145562"/>
            <a:ext cx="11890130" cy="769441"/>
          </a:xfrm>
          <a:prstGeom prst="rect">
            <a:avLst/>
          </a:prstGeom>
          <a:solidFill>
            <a:srgbClr val="FFFF00"/>
          </a:solidFill>
          <a:ln w="57150">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cs typeface="Calibri"/>
              </a:rPr>
              <a:t>Self-evaluate</a:t>
            </a:r>
          </a:p>
        </p:txBody>
      </p:sp>
      <p:sp>
        <p:nvSpPr>
          <p:cNvPr id="6" name="TextBox 5">
            <a:extLst>
              <a:ext uri="{FF2B5EF4-FFF2-40B4-BE49-F238E27FC236}">
                <a16:creationId xmlns:a16="http://schemas.microsoft.com/office/drawing/2014/main" id="{44B37B71-FFB8-4BE8-8608-6D4F05E728ED}"/>
              </a:ext>
            </a:extLst>
          </p:cNvPr>
          <p:cNvSpPr txBox="1"/>
          <p:nvPr/>
        </p:nvSpPr>
        <p:spPr>
          <a:xfrm>
            <a:off x="190500" y="1016000"/>
            <a:ext cx="1139190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3200">
                <a:cs typeface="Segoe UI"/>
              </a:rPr>
              <a:t>As the year goes on our SDP targets remain our priority and are in the forefront of our minds when we are building our curriculum and planning our learning opportunities. </a:t>
            </a:r>
            <a:endParaRPr lang="en-US"/>
          </a:p>
          <a:p>
            <a:pPr algn="just"/>
            <a:endParaRPr lang="en-GB" sz="3200">
              <a:cs typeface="Segoe UI"/>
            </a:endParaRPr>
          </a:p>
          <a:p>
            <a:pPr algn="just"/>
            <a:r>
              <a:rPr lang="en-GB" sz="3200">
                <a:cs typeface="Segoe UI"/>
              </a:rPr>
              <a:t>We will evaluate our progress again in the summer term using the same methods and adapt our targets accordingly. The SDP process will start again.</a:t>
            </a:r>
            <a:endParaRPr lang="en-GB"/>
          </a:p>
        </p:txBody>
      </p:sp>
      <p:pic>
        <p:nvPicPr>
          <p:cNvPr id="2" name="Picture 26" descr="Diagram&#10;&#10;Description automatically generated">
            <a:extLst>
              <a:ext uri="{FF2B5EF4-FFF2-40B4-BE49-F238E27FC236}">
                <a16:creationId xmlns:a16="http://schemas.microsoft.com/office/drawing/2014/main" id="{0095DF8B-BC51-4DDB-BAAF-FEF0188F691A}"/>
              </a:ext>
            </a:extLst>
          </p:cNvPr>
          <p:cNvPicPr>
            <a:picLocks noChangeAspect="1"/>
          </p:cNvPicPr>
          <p:nvPr/>
        </p:nvPicPr>
        <p:blipFill>
          <a:blip r:embed="rId2"/>
          <a:stretch>
            <a:fillRect/>
          </a:stretch>
        </p:blipFill>
        <p:spPr>
          <a:xfrm>
            <a:off x="10934700" y="5668963"/>
            <a:ext cx="825500" cy="917575"/>
          </a:xfrm>
          <a:prstGeom prst="rect">
            <a:avLst/>
          </a:prstGeom>
        </p:spPr>
      </p:pic>
      <p:pic>
        <p:nvPicPr>
          <p:cNvPr id="3" name="Picture 6" descr="Diagram&#10;&#10;Description automatically generated">
            <a:extLst>
              <a:ext uri="{FF2B5EF4-FFF2-40B4-BE49-F238E27FC236}">
                <a16:creationId xmlns:a16="http://schemas.microsoft.com/office/drawing/2014/main" id="{89FE5370-7140-4643-8B80-894E80DDCDF8}"/>
              </a:ext>
            </a:extLst>
          </p:cNvPr>
          <p:cNvPicPr>
            <a:picLocks noChangeAspect="1"/>
          </p:cNvPicPr>
          <p:nvPr/>
        </p:nvPicPr>
        <p:blipFill>
          <a:blip r:embed="rId3"/>
          <a:stretch>
            <a:fillRect/>
          </a:stretch>
        </p:blipFill>
        <p:spPr>
          <a:xfrm>
            <a:off x="6438900" y="4269148"/>
            <a:ext cx="3403600" cy="2548803"/>
          </a:xfrm>
          <a:prstGeom prst="rect">
            <a:avLst/>
          </a:prstGeom>
        </p:spPr>
      </p:pic>
    </p:spTree>
    <p:extLst>
      <p:ext uri="{BB962C8B-B14F-4D97-AF65-F5344CB8AC3E}">
        <p14:creationId xmlns:p14="http://schemas.microsoft.com/office/powerpoint/2010/main" val="24127957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776</Words>
  <Application>Microsoft Office PowerPoint</Application>
  <PresentationFormat>Widescreen</PresentationFormat>
  <Paragraphs>62</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Segoe UI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Roberts</dc:creator>
  <cp:lastModifiedBy>Jessica Roberts</cp:lastModifiedBy>
  <cp:revision>23</cp:revision>
  <dcterms:created xsi:type="dcterms:W3CDTF">2022-03-17T19:43:17Z</dcterms:created>
  <dcterms:modified xsi:type="dcterms:W3CDTF">2022-03-30T18:41:12Z</dcterms:modified>
</cp:coreProperties>
</file>