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5"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5C8116-D23C-0449-B588-1550D8CC28DE}" v="7" dt="2026-10-15T23:31:59.6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1"/>
    <p:restoredTop sz="94684"/>
  </p:normalViewPr>
  <p:slideViewPr>
    <p:cSldViewPr snapToGrid="0">
      <p:cViewPr varScale="1">
        <p:scale>
          <a:sx n="114" d="100"/>
          <a:sy n="114" d="100"/>
        </p:scale>
        <p:origin x="40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10/15/26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60633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10/15/26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58236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10/15/26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18677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10/15/26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3610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10/15/26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5252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10/15/26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4446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10/15/26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21195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10/15/26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47924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10/15/26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04489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10/15/26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81840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10/15/26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8707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10/15/26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74792414"/>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34" r:id="rId6"/>
    <p:sldLayoutId id="2147483729" r:id="rId7"/>
    <p:sldLayoutId id="2147483730" r:id="rId8"/>
    <p:sldLayoutId id="2147483731" r:id="rId9"/>
    <p:sldLayoutId id="2147483733" r:id="rId10"/>
    <p:sldLayoutId id="214748373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oloursforever.blogspot.com/2011/07/timetable-layout-term-1.html"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pscc.pressbooks.pub/excel/chapter/1-1-overview-of-microsoft-excel/"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upport.microsoft.com/en-gb/excel" TargetMode="External"/><Relationship Id="rId2" Type="http://schemas.openxmlformats.org/officeDocument/2006/relationships/hyperlink" Target="https://ico.org.uk/for-organisations/uk-gdpr-guidance-and-resources/" TargetMode="External"/><Relationship Id="rId1" Type="http://schemas.openxmlformats.org/officeDocument/2006/relationships/slideLayout" Target="../slideLayouts/slideLayout2.xml"/><Relationship Id="rId6" Type="http://schemas.openxmlformats.org/officeDocument/2006/relationships/hyperlink" Target="https://skillsforcare.org.uk/" TargetMode="External"/><Relationship Id="rId5" Type="http://schemas.openxmlformats.org/officeDocument/2006/relationships/hyperlink" Target="https://digital.nhs.uk/data-and-information-governance/guidance/records-management-code-of-practice" TargetMode="External"/><Relationship Id="rId4" Type="http://schemas.openxmlformats.org/officeDocument/2006/relationships/hyperlink" Target="https://support.microsoft.com/en-gb/office/collaborate-on-excel-workbooks-at-the-same-time-with-co-author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FD03294B-1798-A8DE-58BA-6A279C810C81}"/>
              </a:ext>
            </a:extLst>
          </p:cNvPr>
          <p:cNvPicPr>
            <a:picLocks noChangeAspect="1"/>
          </p:cNvPicPr>
          <p:nvPr/>
        </p:nvPicPr>
        <p:blipFill>
          <a:blip r:embed="rId2"/>
          <a:srcRect t="9639"/>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F1761E25-7AD4-36D2-AB60-B8326E9D3F5F}"/>
              </a:ext>
            </a:extLst>
          </p:cNvPr>
          <p:cNvSpPr>
            <a:spLocks noGrp="1"/>
          </p:cNvSpPr>
          <p:nvPr>
            <p:ph type="ctrTitle"/>
          </p:nvPr>
        </p:nvSpPr>
        <p:spPr>
          <a:xfrm>
            <a:off x="320039" y="5731580"/>
            <a:ext cx="8196431" cy="960120"/>
          </a:xfrm>
          <a:ln>
            <a:noFill/>
          </a:ln>
        </p:spPr>
        <p:txBody>
          <a:bodyPr anchor="ctr">
            <a:normAutofit/>
          </a:bodyPr>
          <a:lstStyle/>
          <a:p>
            <a:r>
              <a:rPr lang="en-US" sz="4400"/>
              <a:t>Khadeeja bibi</a:t>
            </a:r>
          </a:p>
        </p:txBody>
      </p:sp>
      <p:sp>
        <p:nvSpPr>
          <p:cNvPr id="3" name="Subtitle 2">
            <a:extLst>
              <a:ext uri="{FF2B5EF4-FFF2-40B4-BE49-F238E27FC236}">
                <a16:creationId xmlns:a16="http://schemas.microsoft.com/office/drawing/2014/main" id="{152D0453-EDD6-AF98-4789-DD3EE731395D}"/>
              </a:ext>
            </a:extLst>
          </p:cNvPr>
          <p:cNvSpPr>
            <a:spLocks noGrp="1"/>
          </p:cNvSpPr>
          <p:nvPr>
            <p:ph type="subTitle" idx="1"/>
          </p:nvPr>
        </p:nvSpPr>
        <p:spPr>
          <a:xfrm>
            <a:off x="8604503" y="5731580"/>
            <a:ext cx="3392781" cy="960120"/>
          </a:xfrm>
        </p:spPr>
        <p:txBody>
          <a:bodyPr anchor="ctr">
            <a:normAutofit fontScale="85000" lnSpcReduction="10000"/>
          </a:bodyPr>
          <a:lstStyle/>
          <a:p>
            <a:pPr algn="r"/>
            <a:r>
              <a:rPr lang="en-US" sz="1900" dirty="0"/>
              <a:t>2419547</a:t>
            </a:r>
          </a:p>
          <a:p>
            <a:pPr algn="r"/>
            <a:r>
              <a:rPr lang="en-US" sz="1900" dirty="0"/>
              <a:t>Component 1. improving staff scheduling, </a:t>
            </a:r>
            <a:r>
              <a:rPr lang="en-US" sz="1900" dirty="0" err="1"/>
              <a:t>rotas</a:t>
            </a:r>
            <a:r>
              <a:rPr lang="en-US" sz="1900" dirty="0"/>
              <a:t> and visits.  </a:t>
            </a:r>
          </a:p>
        </p:txBody>
      </p:sp>
    </p:spTree>
    <p:extLst>
      <p:ext uri="{BB962C8B-B14F-4D97-AF65-F5344CB8AC3E}">
        <p14:creationId xmlns:p14="http://schemas.microsoft.com/office/powerpoint/2010/main" val="300356862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DD4E68-88AE-FDB4-2889-EF55648E688B}"/>
              </a:ext>
            </a:extLst>
          </p:cNvPr>
          <p:cNvSpPr>
            <a:spLocks noGrp="1"/>
          </p:cNvSpPr>
          <p:nvPr>
            <p:ph idx="1"/>
          </p:nvPr>
        </p:nvSpPr>
        <p:spPr>
          <a:xfrm>
            <a:off x="521208" y="1012874"/>
            <a:ext cx="11155680" cy="5333062"/>
          </a:xfrm>
        </p:spPr>
        <p:txBody>
          <a:bodyPr>
            <a:normAutofit/>
          </a:bodyPr>
          <a:lstStyle/>
          <a:p>
            <a:pPr marL="0" indent="0">
              <a:buNone/>
            </a:pPr>
            <a:r>
              <a:rPr lang="en-US" sz="1200" dirty="0" err="1">
                <a:latin typeface="Calibri" panose="020F0502020204030204" pitchFamily="34" charset="0"/>
                <a:cs typeface="Calibri" panose="020F0502020204030204" pitchFamily="34" charset="0"/>
              </a:rPr>
              <a:t>Ashfords</a:t>
            </a:r>
            <a:r>
              <a:rPr lang="en-US" sz="1200" dirty="0">
                <a:latin typeface="Calibri" panose="020F0502020204030204" pitchFamily="34" charset="0"/>
                <a:cs typeface="Calibri" panose="020F0502020204030204" pitchFamily="34" charset="0"/>
              </a:rPr>
              <a:t> staff work across service users homes, supported living settings and the main office. The </a:t>
            </a:r>
            <a:r>
              <a:rPr lang="en-US" sz="1200" dirty="0" err="1">
                <a:latin typeface="Calibri" panose="020F0502020204030204" pitchFamily="34" charset="0"/>
                <a:cs typeface="Calibri" panose="020F0502020204030204" pitchFamily="34" charset="0"/>
              </a:rPr>
              <a:t>organisation</a:t>
            </a:r>
            <a:r>
              <a:rPr lang="en-US" sz="1200" dirty="0">
                <a:latin typeface="Calibri" panose="020F0502020204030204" pitchFamily="34" charset="0"/>
                <a:cs typeface="Calibri" panose="020F0502020204030204" pitchFamily="34" charset="0"/>
              </a:rPr>
              <a:t> needs to coordinate staff shifts, visits, appointments and cover when plans change. </a:t>
            </a:r>
          </a:p>
          <a:p>
            <a:pPr marL="0" indent="0">
              <a:buNone/>
            </a:pPr>
            <a:r>
              <a:rPr lang="en-US" sz="1200" dirty="0">
                <a:latin typeface="Calibri" panose="020F0502020204030204" pitchFamily="34" charset="0"/>
                <a:cs typeface="Calibri" panose="020F0502020204030204" pitchFamily="34" charset="0"/>
              </a:rPr>
              <a:t>The case study describes unclear </a:t>
            </a:r>
            <a:r>
              <a:rPr lang="en-US" sz="1200" dirty="0" err="1">
                <a:latin typeface="Calibri" panose="020F0502020204030204" pitchFamily="34" charset="0"/>
                <a:cs typeface="Calibri" panose="020F0502020204030204" pitchFamily="34" charset="0"/>
              </a:rPr>
              <a:t>rotas</a:t>
            </a:r>
            <a:r>
              <a:rPr lang="en-US" sz="1200" dirty="0">
                <a:latin typeface="Calibri" panose="020F0502020204030204" pitchFamily="34" charset="0"/>
                <a:cs typeface="Calibri" panose="020F0502020204030204" pitchFamily="34" charset="0"/>
              </a:rPr>
              <a:t> and missed updates. This can make it harder for staff to know where they need to be and who is responsible for a visit. A consistent </a:t>
            </a:r>
            <a:r>
              <a:rPr lang="en-US" sz="1200" dirty="0" err="1">
                <a:latin typeface="Calibri" panose="020F0502020204030204" pitchFamily="34" charset="0"/>
                <a:cs typeface="Calibri" panose="020F0502020204030204" pitchFamily="34" charset="0"/>
              </a:rPr>
              <a:t>rota</a:t>
            </a:r>
            <a:r>
              <a:rPr lang="en-US" sz="1200" dirty="0">
                <a:latin typeface="Calibri" panose="020F0502020204030204" pitchFamily="34" charset="0"/>
                <a:cs typeface="Calibri" panose="020F0502020204030204" pitchFamily="34" charset="0"/>
              </a:rPr>
              <a:t> could help the team plan work and communicate changes more clearly. Effective workforce planning Involves matching staffing arrangements to service needs and available resources (skills for care, 2026)</a:t>
            </a:r>
          </a:p>
        </p:txBody>
      </p:sp>
      <p:pic>
        <p:nvPicPr>
          <p:cNvPr id="5" name="Picture 4" descr="A grey squares with white text&#10;&#10;AI-generated content may be incorrect.">
            <a:extLst>
              <a:ext uri="{FF2B5EF4-FFF2-40B4-BE49-F238E27FC236}">
                <a16:creationId xmlns:a16="http://schemas.microsoft.com/office/drawing/2014/main" id="{36420545-A428-A334-95B1-A8071738137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12100" y="3744268"/>
            <a:ext cx="4064000" cy="2895600"/>
          </a:xfrm>
          <a:prstGeom prst="rect">
            <a:avLst/>
          </a:prstGeom>
        </p:spPr>
      </p:pic>
      <p:sp>
        <p:nvSpPr>
          <p:cNvPr id="6" name="TextBox 5">
            <a:extLst>
              <a:ext uri="{FF2B5EF4-FFF2-40B4-BE49-F238E27FC236}">
                <a16:creationId xmlns:a16="http://schemas.microsoft.com/office/drawing/2014/main" id="{D0351D12-23BB-2810-4CD8-E6E3FF5135D3}"/>
              </a:ext>
            </a:extLst>
          </p:cNvPr>
          <p:cNvSpPr txBox="1"/>
          <p:nvPr/>
        </p:nvSpPr>
        <p:spPr>
          <a:xfrm>
            <a:off x="7912100" y="6639868"/>
            <a:ext cx="4064000" cy="230832"/>
          </a:xfrm>
          <a:prstGeom prst="rect">
            <a:avLst/>
          </a:prstGeom>
          <a:noFill/>
        </p:spPr>
        <p:txBody>
          <a:bodyPr wrap="square" rtlCol="0">
            <a:spAutoFit/>
          </a:bodyPr>
          <a:lstStyle/>
          <a:p>
            <a:r>
              <a:rPr lang="en-US" sz="900">
                <a:hlinkClick r:id="rId3" tooltip="https://coloursforever.blogspot.com/2011/07/timetable-layout-term-1.html"/>
              </a:rPr>
              <a:t>This Photo</a:t>
            </a:r>
            <a:r>
              <a:rPr lang="en-US" sz="900"/>
              <a:t> by Unknown Author is licensed under </a:t>
            </a:r>
            <a:r>
              <a:rPr lang="en-US" sz="900">
                <a:hlinkClick r:id="rId4" tooltip="https://creativecommons.org/licenses/by-nd/3.0/"/>
              </a:rPr>
              <a:t>CC BY-ND</a:t>
            </a:r>
            <a:endParaRPr lang="en-US" sz="900"/>
          </a:p>
        </p:txBody>
      </p:sp>
      <p:sp>
        <p:nvSpPr>
          <p:cNvPr id="7" name="TextBox 6">
            <a:extLst>
              <a:ext uri="{FF2B5EF4-FFF2-40B4-BE49-F238E27FC236}">
                <a16:creationId xmlns:a16="http://schemas.microsoft.com/office/drawing/2014/main" id="{F0CA169E-738B-DC02-35C1-BD4D1433E472}"/>
              </a:ext>
            </a:extLst>
          </p:cNvPr>
          <p:cNvSpPr txBox="1"/>
          <p:nvPr/>
        </p:nvSpPr>
        <p:spPr>
          <a:xfrm>
            <a:off x="8229600" y="3416300"/>
            <a:ext cx="2656112" cy="369332"/>
          </a:xfrm>
          <a:prstGeom prst="rect">
            <a:avLst/>
          </a:prstGeom>
          <a:noFill/>
        </p:spPr>
        <p:txBody>
          <a:bodyPr wrap="none" rtlCol="0">
            <a:spAutoFit/>
          </a:bodyPr>
          <a:lstStyle/>
          <a:p>
            <a:r>
              <a:rPr lang="en-US" dirty="0"/>
              <a:t>Figure 1, timetable, 2026</a:t>
            </a:r>
          </a:p>
        </p:txBody>
      </p:sp>
    </p:spTree>
    <p:extLst>
      <p:ext uri="{BB962C8B-B14F-4D97-AF65-F5344CB8AC3E}">
        <p14:creationId xmlns:p14="http://schemas.microsoft.com/office/powerpoint/2010/main" val="1056339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B83E8-D75D-8B71-912E-4CE4B1493846}"/>
              </a:ext>
            </a:extLst>
          </p:cNvPr>
          <p:cNvSpPr>
            <a:spLocks noGrp="1"/>
          </p:cNvSpPr>
          <p:nvPr>
            <p:ph type="title"/>
          </p:nvPr>
        </p:nvSpPr>
        <p:spPr/>
        <p:txBody>
          <a:bodyPr/>
          <a:lstStyle/>
          <a:p>
            <a:r>
              <a:rPr lang="en-US" dirty="0"/>
              <a:t>Recommended tool: Microsoft Excel</a:t>
            </a:r>
          </a:p>
        </p:txBody>
      </p:sp>
      <p:sp>
        <p:nvSpPr>
          <p:cNvPr id="3" name="Content Placeholder 2">
            <a:extLst>
              <a:ext uri="{FF2B5EF4-FFF2-40B4-BE49-F238E27FC236}">
                <a16:creationId xmlns:a16="http://schemas.microsoft.com/office/drawing/2014/main" id="{6CE1AC03-D979-5DF4-B243-F3A0785949AE}"/>
              </a:ext>
            </a:extLst>
          </p:cNvPr>
          <p:cNvSpPr>
            <a:spLocks noGrp="1"/>
          </p:cNvSpPr>
          <p:nvPr>
            <p:ph idx="1"/>
          </p:nvPr>
        </p:nvSpPr>
        <p:spPr/>
        <p:txBody>
          <a:bodyPr>
            <a:normAutofit/>
          </a:bodyPr>
          <a:lstStyle/>
          <a:p>
            <a:pPr marL="0" indent="0">
              <a:buNone/>
            </a:pPr>
            <a:r>
              <a:rPr lang="en-US" sz="1200" dirty="0"/>
              <a:t>I recommend Microsoft Excel for preparing and maintaining staff </a:t>
            </a:r>
            <a:r>
              <a:rPr lang="en-US" sz="1200" dirty="0" err="1"/>
              <a:t>rotas</a:t>
            </a:r>
            <a:r>
              <a:rPr lang="en-US" sz="1200" dirty="0"/>
              <a:t> and visit schedules. Ashford could use a shared, access controlled workbook with columns for:</a:t>
            </a:r>
          </a:p>
          <a:p>
            <a:pPr marL="0" indent="0">
              <a:buNone/>
            </a:pPr>
            <a:r>
              <a:rPr lang="en-US" sz="1200" dirty="0"/>
              <a:t>Staff member and role</a:t>
            </a:r>
          </a:p>
          <a:p>
            <a:pPr marL="0" indent="0">
              <a:buNone/>
            </a:pPr>
            <a:r>
              <a:rPr lang="en-US" sz="1200" dirty="0"/>
              <a:t>Date and time shift</a:t>
            </a:r>
          </a:p>
          <a:p>
            <a:pPr marL="0" indent="0">
              <a:buNone/>
            </a:pPr>
            <a:r>
              <a:rPr lang="en-US" sz="1200" dirty="0"/>
              <a:t>Visit time and location</a:t>
            </a:r>
          </a:p>
          <a:p>
            <a:pPr marL="0" indent="0">
              <a:buNone/>
            </a:pPr>
            <a:r>
              <a:rPr lang="en-US" sz="1200" dirty="0"/>
              <a:t>Assigned worker</a:t>
            </a:r>
          </a:p>
          <a:p>
            <a:pPr marL="0" indent="0">
              <a:buNone/>
            </a:pPr>
            <a:r>
              <a:rPr lang="en-US" sz="1200" dirty="0"/>
              <a:t>Cover arrangements and relevant operational notes </a:t>
            </a:r>
          </a:p>
          <a:p>
            <a:pPr marL="0" indent="0">
              <a:buNone/>
            </a:pPr>
            <a:r>
              <a:rPr lang="en-US" sz="1200" dirty="0"/>
              <a:t>Excel provides tables, sorting, filters and formulas that can help </a:t>
            </a:r>
            <a:r>
              <a:rPr lang="en-US" sz="1200" dirty="0" err="1"/>
              <a:t>organise</a:t>
            </a:r>
            <a:r>
              <a:rPr lang="en-US" sz="1200" dirty="0"/>
              <a:t> and review scheduling information (Microsoft, </a:t>
            </a:r>
            <a:r>
              <a:rPr lang="en-US" sz="1200" dirty="0" err="1"/>
              <a:t>n.d.a</a:t>
            </a:r>
            <a:r>
              <a:rPr lang="en-US" sz="1200" dirty="0"/>
              <a:t>)</a:t>
            </a:r>
          </a:p>
        </p:txBody>
      </p:sp>
    </p:spTree>
    <p:extLst>
      <p:ext uri="{BB962C8B-B14F-4D97-AF65-F5344CB8AC3E}">
        <p14:creationId xmlns:p14="http://schemas.microsoft.com/office/powerpoint/2010/main" val="3079017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8E01C369-0808-2275-ADB6-1AFA83418B04}"/>
              </a:ext>
            </a:extLst>
          </p:cNvPr>
          <p:cNvSpPr>
            <a:spLocks noGrp="1"/>
          </p:cNvSpPr>
          <p:nvPr>
            <p:ph type="title"/>
          </p:nvPr>
        </p:nvSpPr>
        <p:spPr>
          <a:xfrm>
            <a:off x="521208" y="978408"/>
            <a:ext cx="4754880" cy="1463040"/>
          </a:xfrm>
        </p:spPr>
        <p:txBody>
          <a:bodyPr>
            <a:normAutofit/>
          </a:bodyPr>
          <a:lstStyle/>
          <a:p>
            <a:r>
              <a:rPr lang="en-US" dirty="0"/>
              <a:t>Why Excel is suitable?</a:t>
            </a:r>
          </a:p>
        </p:txBody>
      </p:sp>
      <p:sp>
        <p:nvSpPr>
          <p:cNvPr id="13" name="Rectangle 12">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75C15840-5CE9-D55B-AE70-51C733A23A17}"/>
              </a:ext>
            </a:extLst>
          </p:cNvPr>
          <p:cNvSpPr>
            <a:spLocks noGrp="1"/>
          </p:cNvSpPr>
          <p:nvPr>
            <p:ph idx="1"/>
          </p:nvPr>
        </p:nvSpPr>
        <p:spPr>
          <a:xfrm>
            <a:off x="521208" y="2578608"/>
            <a:ext cx="4672584" cy="3767328"/>
          </a:xfrm>
        </p:spPr>
        <p:txBody>
          <a:bodyPr>
            <a:normAutofit/>
          </a:bodyPr>
          <a:lstStyle/>
          <a:p>
            <a:pPr marL="0" indent="0">
              <a:lnSpc>
                <a:spcPct val="100000"/>
              </a:lnSpc>
              <a:buNone/>
            </a:pPr>
            <a:r>
              <a:rPr lang="en-US"/>
              <a:t>A </a:t>
            </a:r>
            <a:r>
              <a:rPr lang="en-US" err="1"/>
              <a:t>rota</a:t>
            </a:r>
            <a:r>
              <a:rPr lang="en-US"/>
              <a:t> is structured information that can be arranged in rows and columns. Excel can help coordinators sort or filter by date and worker. Consistent formatting can also make shifts and visits easier to scan. </a:t>
            </a:r>
          </a:p>
          <a:p>
            <a:pPr marL="0" indent="0">
              <a:lnSpc>
                <a:spcPct val="100000"/>
              </a:lnSpc>
              <a:buNone/>
            </a:pPr>
            <a:r>
              <a:rPr lang="en-US"/>
              <a:t>For example, a care coordinator could create a weekly schedule, check that visits have been assigned and update cover when a worker Is unavailable. Sharing a workbook through and approved Microsoft 365 location can allow </a:t>
            </a:r>
            <a:r>
              <a:rPr lang="en-US" err="1"/>
              <a:t>authorised</a:t>
            </a:r>
            <a:r>
              <a:rPr lang="en-US"/>
              <a:t> staff to work from the same file. ( Microsoft, </a:t>
            </a:r>
            <a:r>
              <a:rPr lang="en-US" err="1"/>
              <a:t>n.d.a</a:t>
            </a:r>
            <a:r>
              <a:rPr lang="en-US"/>
              <a:t>)</a:t>
            </a:r>
          </a:p>
        </p:txBody>
      </p:sp>
      <p:pic>
        <p:nvPicPr>
          <p:cNvPr id="5" name="Picture 4" descr="A screenshot of a computer&#10;&#10;AI-generated content may be incorrect.">
            <a:extLst>
              <a:ext uri="{FF2B5EF4-FFF2-40B4-BE49-F238E27FC236}">
                <a16:creationId xmlns:a16="http://schemas.microsoft.com/office/drawing/2014/main" id="{2D59C01B-6658-E5DD-2E50-40593B5BEB38}"/>
              </a:ext>
            </a:extLst>
          </p:cNvPr>
          <p:cNvPicPr>
            <a:picLocks noChangeAspect="1"/>
          </p:cNvPicPr>
          <p:nvPr/>
        </p:nvPicPr>
        <p:blipFill>
          <a:blip r:embed="rId2">
            <a:extLst>
              <a:ext uri="{837473B0-CC2E-450A-ABE3-18F120FF3D39}">
                <a1611:picAttrSrcUrl xmlns:a1611="http://schemas.microsoft.com/office/drawing/2016/11/main" r:id="rId3"/>
              </a:ext>
            </a:extLst>
          </a:blip>
          <a:srcRect r="12599" b="-2"/>
          <a:stretch>
            <a:fillRect/>
          </a:stretch>
        </p:blipFill>
        <p:spPr>
          <a:xfrm>
            <a:off x="5797296" y="1313293"/>
            <a:ext cx="4873842" cy="4991010"/>
          </a:xfrm>
          <a:prstGeom prst="rect">
            <a:avLst/>
          </a:prstGeom>
        </p:spPr>
      </p:pic>
      <p:sp>
        <p:nvSpPr>
          <p:cNvPr id="6" name="TextBox 5">
            <a:extLst>
              <a:ext uri="{FF2B5EF4-FFF2-40B4-BE49-F238E27FC236}">
                <a16:creationId xmlns:a16="http://schemas.microsoft.com/office/drawing/2014/main" id="{72C90D60-7F7E-FE93-06FB-D717057E0E33}"/>
              </a:ext>
            </a:extLst>
          </p:cNvPr>
          <p:cNvSpPr txBox="1"/>
          <p:nvPr/>
        </p:nvSpPr>
        <p:spPr>
          <a:xfrm>
            <a:off x="8892208" y="6304303"/>
            <a:ext cx="1690341" cy="307777"/>
          </a:xfrm>
          <a:prstGeom prst="rect">
            <a:avLst/>
          </a:prstGeom>
          <a:solidFill>
            <a:srgbClr val="000000"/>
          </a:solidFill>
        </p:spPr>
        <p:txBody>
          <a:bodyPr wrap="square" rtlCol="0">
            <a:spAutoFit/>
          </a:bodyPr>
          <a:lstStyle/>
          <a:p>
            <a:pPr algn="r">
              <a:spcAft>
                <a:spcPts val="600"/>
              </a:spcAft>
            </a:pPr>
            <a:r>
              <a:rPr lang="en-US" sz="700">
                <a:solidFill>
                  <a:srgbClr val="FFFFFF"/>
                </a:solidFill>
                <a:hlinkClick r:id="rId3" tooltip="https://spscc.pressbooks.pub/excel/chapter/1-1-overview-of-microsoft-exce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
        <p:nvSpPr>
          <p:cNvPr id="8" name="TextBox 7">
            <a:extLst>
              <a:ext uri="{FF2B5EF4-FFF2-40B4-BE49-F238E27FC236}">
                <a16:creationId xmlns:a16="http://schemas.microsoft.com/office/drawing/2014/main" id="{5C8D2608-F12E-0228-F7BB-1F7D55220738}"/>
              </a:ext>
            </a:extLst>
          </p:cNvPr>
          <p:cNvSpPr txBox="1"/>
          <p:nvPr/>
        </p:nvSpPr>
        <p:spPr>
          <a:xfrm>
            <a:off x="5956300" y="622300"/>
            <a:ext cx="2214068" cy="276999"/>
          </a:xfrm>
          <a:prstGeom prst="rect">
            <a:avLst/>
          </a:prstGeom>
          <a:noFill/>
        </p:spPr>
        <p:txBody>
          <a:bodyPr wrap="none" rtlCol="0">
            <a:spAutoFit/>
          </a:bodyPr>
          <a:lstStyle/>
          <a:p>
            <a:r>
              <a:rPr lang="en-US" sz="1200" dirty="0"/>
              <a:t>Figure 2, </a:t>
            </a:r>
            <a:r>
              <a:rPr lang="en-US" sz="1200" dirty="0" err="1"/>
              <a:t>microsoft</a:t>
            </a:r>
            <a:r>
              <a:rPr lang="en-US" sz="1200" dirty="0"/>
              <a:t> excel, 2026</a:t>
            </a:r>
          </a:p>
        </p:txBody>
      </p:sp>
    </p:spTree>
    <p:extLst>
      <p:ext uri="{BB962C8B-B14F-4D97-AF65-F5344CB8AC3E}">
        <p14:creationId xmlns:p14="http://schemas.microsoft.com/office/powerpoint/2010/main" val="660201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881FD-6BD0-7917-391F-9355C7E76025}"/>
              </a:ext>
            </a:extLst>
          </p:cNvPr>
          <p:cNvSpPr>
            <a:spLocks noGrp="1"/>
          </p:cNvSpPr>
          <p:nvPr>
            <p:ph type="title"/>
          </p:nvPr>
        </p:nvSpPr>
        <p:spPr/>
        <p:txBody>
          <a:bodyPr/>
          <a:lstStyle/>
          <a:p>
            <a:r>
              <a:rPr lang="en-US" dirty="0"/>
              <a:t>How excel could improve efficiency </a:t>
            </a:r>
          </a:p>
        </p:txBody>
      </p:sp>
      <p:sp>
        <p:nvSpPr>
          <p:cNvPr id="3" name="Content Placeholder 2">
            <a:extLst>
              <a:ext uri="{FF2B5EF4-FFF2-40B4-BE49-F238E27FC236}">
                <a16:creationId xmlns:a16="http://schemas.microsoft.com/office/drawing/2014/main" id="{4FF32348-D8FA-A6FF-4627-9CF6E3D85E0D}"/>
              </a:ext>
            </a:extLst>
          </p:cNvPr>
          <p:cNvSpPr>
            <a:spLocks noGrp="1"/>
          </p:cNvSpPr>
          <p:nvPr>
            <p:ph idx="1"/>
          </p:nvPr>
        </p:nvSpPr>
        <p:spPr/>
        <p:txBody>
          <a:bodyPr/>
          <a:lstStyle/>
          <a:p>
            <a:pPr marL="0" indent="0">
              <a:buNone/>
            </a:pPr>
            <a:r>
              <a:rPr lang="en-US" dirty="0"/>
              <a:t>A consistent </a:t>
            </a:r>
            <a:r>
              <a:rPr lang="en-US" dirty="0" err="1"/>
              <a:t>rota</a:t>
            </a:r>
            <a:r>
              <a:rPr lang="en-US" dirty="0"/>
              <a:t> could help Ashford to:</a:t>
            </a:r>
          </a:p>
          <a:p>
            <a:pPr marL="0" indent="0">
              <a:buNone/>
            </a:pPr>
            <a:r>
              <a:rPr lang="en-US" dirty="0"/>
              <a:t>Keep shifts and visits in one agreed schedule</a:t>
            </a:r>
          </a:p>
          <a:p>
            <a:pPr marL="0" indent="0">
              <a:buNone/>
            </a:pPr>
            <a:r>
              <a:rPr lang="en-US" dirty="0"/>
              <a:t>Check who is assigned to each visit </a:t>
            </a:r>
          </a:p>
          <a:p>
            <a:pPr marL="0" indent="0">
              <a:buNone/>
            </a:pPr>
            <a:r>
              <a:rPr lang="en-US" dirty="0"/>
              <a:t>Filter information by date, worker</a:t>
            </a:r>
          </a:p>
          <a:p>
            <a:pPr marL="0" indent="0">
              <a:buNone/>
            </a:pPr>
            <a:r>
              <a:rPr lang="en-US" dirty="0"/>
              <a:t>Reduce confusion caused by multiple </a:t>
            </a:r>
            <a:r>
              <a:rPr lang="en-US" dirty="0" err="1"/>
              <a:t>rota</a:t>
            </a:r>
            <a:r>
              <a:rPr lang="en-US" dirty="0"/>
              <a:t> copies</a:t>
            </a:r>
          </a:p>
          <a:p>
            <a:pPr marL="0" indent="0">
              <a:buNone/>
            </a:pPr>
            <a:r>
              <a:rPr lang="en-US" dirty="0"/>
              <a:t>Record cover agreements in consistent format</a:t>
            </a:r>
          </a:p>
          <a:p>
            <a:pPr marL="0" indent="0">
              <a:buNone/>
            </a:pPr>
            <a:r>
              <a:rPr lang="en-US" dirty="0"/>
              <a:t>These benefits depend on staff using the current workbook and following an agreed process for recording changes. Excels collaboration features can support shared work, but staff still need clear responsibilities and procedures ( Microsoft, </a:t>
            </a:r>
            <a:r>
              <a:rPr lang="en-US" dirty="0" err="1"/>
              <a:t>n.d.a</a:t>
            </a:r>
            <a:r>
              <a:rPr lang="en-US" dirty="0"/>
              <a:t>)</a:t>
            </a:r>
          </a:p>
        </p:txBody>
      </p:sp>
    </p:spTree>
    <p:extLst>
      <p:ext uri="{BB962C8B-B14F-4D97-AF65-F5344CB8AC3E}">
        <p14:creationId xmlns:p14="http://schemas.microsoft.com/office/powerpoint/2010/main" val="1756077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2C48D-1D48-52EA-38BE-4F684E32610D}"/>
              </a:ext>
            </a:extLst>
          </p:cNvPr>
          <p:cNvSpPr>
            <a:spLocks noGrp="1"/>
          </p:cNvSpPr>
          <p:nvPr>
            <p:ph type="title"/>
          </p:nvPr>
        </p:nvSpPr>
        <p:spPr/>
        <p:txBody>
          <a:bodyPr/>
          <a:lstStyle/>
          <a:p>
            <a:r>
              <a:rPr lang="en-US" dirty="0"/>
              <a:t>Advantages and limitations </a:t>
            </a:r>
          </a:p>
        </p:txBody>
      </p:sp>
      <p:graphicFrame>
        <p:nvGraphicFramePr>
          <p:cNvPr id="7" name="Content Placeholder 6">
            <a:extLst>
              <a:ext uri="{FF2B5EF4-FFF2-40B4-BE49-F238E27FC236}">
                <a16:creationId xmlns:a16="http://schemas.microsoft.com/office/drawing/2014/main" id="{D566301F-9768-530B-0097-7012212E6D2E}"/>
              </a:ext>
            </a:extLst>
          </p:cNvPr>
          <p:cNvGraphicFramePr>
            <a:graphicFrameLocks noGrp="1"/>
          </p:cNvGraphicFramePr>
          <p:nvPr>
            <p:ph idx="1"/>
            <p:extLst>
              <p:ext uri="{D42A27DB-BD31-4B8C-83A1-F6EECF244321}">
                <p14:modId xmlns:p14="http://schemas.microsoft.com/office/powerpoint/2010/main" val="1350627776"/>
              </p:ext>
            </p:extLst>
          </p:nvPr>
        </p:nvGraphicFramePr>
        <p:xfrm>
          <a:off x="520700" y="2578099"/>
          <a:ext cx="10307134" cy="2428800"/>
        </p:xfrm>
        <a:graphic>
          <a:graphicData uri="http://schemas.openxmlformats.org/drawingml/2006/table">
            <a:tbl>
              <a:tblPr firstRow="1" bandRow="1">
                <a:tableStyleId>{5C22544A-7EE6-4342-B048-85BDC9FD1C3A}</a:tableStyleId>
              </a:tblPr>
              <a:tblGrid>
                <a:gridCol w="5153567">
                  <a:extLst>
                    <a:ext uri="{9D8B030D-6E8A-4147-A177-3AD203B41FA5}">
                      <a16:colId xmlns:a16="http://schemas.microsoft.com/office/drawing/2014/main" val="470713972"/>
                    </a:ext>
                  </a:extLst>
                </a:gridCol>
                <a:gridCol w="5153567">
                  <a:extLst>
                    <a:ext uri="{9D8B030D-6E8A-4147-A177-3AD203B41FA5}">
                      <a16:colId xmlns:a16="http://schemas.microsoft.com/office/drawing/2014/main" val="1975633656"/>
                    </a:ext>
                  </a:extLst>
                </a:gridCol>
              </a:tblGrid>
              <a:tr h="485760">
                <a:tc>
                  <a:txBody>
                    <a:bodyPr/>
                    <a:lstStyle/>
                    <a:p>
                      <a:r>
                        <a:rPr lang="en-US" sz="1200" dirty="0">
                          <a:latin typeface="Calibri" panose="020F0502020204030204" pitchFamily="34" charset="0"/>
                          <a:cs typeface="Calibri" panose="020F0502020204030204" pitchFamily="34" charset="0"/>
                        </a:rPr>
                        <a:t>advantages</a:t>
                      </a:r>
                    </a:p>
                  </a:txBody>
                  <a:tcPr/>
                </a:tc>
                <a:tc>
                  <a:txBody>
                    <a:bodyPr/>
                    <a:lstStyle/>
                    <a:p>
                      <a:r>
                        <a:rPr lang="en-US" sz="1200" dirty="0" err="1"/>
                        <a:t>disavantages</a:t>
                      </a:r>
                      <a:endParaRPr lang="en-US" sz="1200" dirty="0"/>
                    </a:p>
                  </a:txBody>
                  <a:tcPr/>
                </a:tc>
                <a:extLst>
                  <a:ext uri="{0D108BD9-81ED-4DB2-BD59-A6C34878D82A}">
                    <a16:rowId xmlns:a16="http://schemas.microsoft.com/office/drawing/2014/main" val="3457182111"/>
                  </a:ext>
                </a:extLst>
              </a:tr>
              <a:tr h="485760">
                <a:tc>
                  <a:txBody>
                    <a:bodyPr/>
                    <a:lstStyle/>
                    <a:p>
                      <a:r>
                        <a:rPr lang="en-US" sz="1200" dirty="0"/>
                        <a:t>Familiar and easy to learn</a:t>
                      </a:r>
                    </a:p>
                  </a:txBody>
                  <a:tcPr/>
                </a:tc>
                <a:tc>
                  <a:txBody>
                    <a:bodyPr/>
                    <a:lstStyle/>
                    <a:p>
                      <a:r>
                        <a:rPr lang="en-US" sz="1200" dirty="0"/>
                        <a:t>Manual updates can lead to errors or wrong information </a:t>
                      </a:r>
                    </a:p>
                  </a:txBody>
                  <a:tcPr/>
                </a:tc>
                <a:extLst>
                  <a:ext uri="{0D108BD9-81ED-4DB2-BD59-A6C34878D82A}">
                    <a16:rowId xmlns:a16="http://schemas.microsoft.com/office/drawing/2014/main" val="885606276"/>
                  </a:ext>
                </a:extLst>
              </a:tr>
              <a:tr h="485760">
                <a:tc>
                  <a:txBody>
                    <a:bodyPr/>
                    <a:lstStyle/>
                    <a:p>
                      <a:r>
                        <a:rPr lang="en-US" sz="1200" dirty="0"/>
                        <a:t>Tables, filters and formatting suit </a:t>
                      </a:r>
                      <a:r>
                        <a:rPr lang="en-US" sz="1200" dirty="0" err="1"/>
                        <a:t>rota</a:t>
                      </a:r>
                      <a:r>
                        <a:rPr lang="en-US" sz="1200" dirty="0"/>
                        <a:t> layouts </a:t>
                      </a:r>
                    </a:p>
                  </a:txBody>
                  <a:tcPr/>
                </a:tc>
                <a:tc>
                  <a:txBody>
                    <a:bodyPr/>
                    <a:lstStyle/>
                    <a:p>
                      <a:r>
                        <a:rPr lang="en-US" sz="1200" dirty="0"/>
                        <a:t>It may become difficult as scheduling needs grow</a:t>
                      </a:r>
                    </a:p>
                  </a:txBody>
                  <a:tcPr/>
                </a:tc>
                <a:extLst>
                  <a:ext uri="{0D108BD9-81ED-4DB2-BD59-A6C34878D82A}">
                    <a16:rowId xmlns:a16="http://schemas.microsoft.com/office/drawing/2014/main" val="2057667677"/>
                  </a:ext>
                </a:extLst>
              </a:tr>
              <a:tr h="485760">
                <a:tc>
                  <a:txBody>
                    <a:bodyPr/>
                    <a:lstStyle/>
                    <a:p>
                      <a:r>
                        <a:rPr lang="en-US" sz="1400" dirty="0"/>
                        <a:t>Basic checks can be made using easy formulas</a:t>
                      </a:r>
                    </a:p>
                  </a:txBody>
                  <a:tcPr/>
                </a:tc>
                <a:tc>
                  <a:txBody>
                    <a:bodyPr/>
                    <a:lstStyle/>
                    <a:p>
                      <a:r>
                        <a:rPr lang="en-US" sz="1200" dirty="0"/>
                        <a:t>Excel isn’t a dedicated workforce scheduling system</a:t>
                      </a:r>
                    </a:p>
                  </a:txBody>
                  <a:tcPr/>
                </a:tc>
                <a:extLst>
                  <a:ext uri="{0D108BD9-81ED-4DB2-BD59-A6C34878D82A}">
                    <a16:rowId xmlns:a16="http://schemas.microsoft.com/office/drawing/2014/main" val="608886220"/>
                  </a:ext>
                </a:extLst>
              </a:tr>
              <a:tr h="485760">
                <a:tc>
                  <a:txBody>
                    <a:bodyPr/>
                    <a:lstStyle/>
                    <a:p>
                      <a:r>
                        <a:rPr lang="en-US" sz="1200" dirty="0"/>
                        <a:t>a shared notebook can reduce separate copies</a:t>
                      </a:r>
                    </a:p>
                    <a:p>
                      <a:r>
                        <a:rPr lang="en-US" sz="1200" dirty="0"/>
                        <a:t>Can be adapted to Ashford’s roles and visit patterns </a:t>
                      </a:r>
                    </a:p>
                  </a:txBody>
                  <a:tcPr/>
                </a:tc>
                <a:tc>
                  <a:txBody>
                    <a:bodyPr/>
                    <a:lstStyle/>
                    <a:p>
                      <a:r>
                        <a:rPr lang="en-US" sz="1200" dirty="0"/>
                        <a:t>Unclear editing responsibilities can cause confusion </a:t>
                      </a:r>
                    </a:p>
                    <a:p>
                      <a:endParaRPr lang="en-US" sz="1200" dirty="0"/>
                    </a:p>
                  </a:txBody>
                  <a:tcPr/>
                </a:tc>
                <a:extLst>
                  <a:ext uri="{0D108BD9-81ED-4DB2-BD59-A6C34878D82A}">
                    <a16:rowId xmlns:a16="http://schemas.microsoft.com/office/drawing/2014/main" val="1793942118"/>
                  </a:ext>
                </a:extLst>
              </a:tr>
            </a:tbl>
          </a:graphicData>
        </a:graphic>
      </p:graphicFrame>
      <p:sp>
        <p:nvSpPr>
          <p:cNvPr id="8" name="TextBox 7">
            <a:extLst>
              <a:ext uri="{FF2B5EF4-FFF2-40B4-BE49-F238E27FC236}">
                <a16:creationId xmlns:a16="http://schemas.microsoft.com/office/drawing/2014/main" id="{F1956268-CCDD-3202-6432-FA2E234C9A40}"/>
              </a:ext>
            </a:extLst>
          </p:cNvPr>
          <p:cNvSpPr txBox="1"/>
          <p:nvPr/>
        </p:nvSpPr>
        <p:spPr>
          <a:xfrm>
            <a:off x="613317" y="5229922"/>
            <a:ext cx="11507702" cy="461665"/>
          </a:xfrm>
          <a:prstGeom prst="rect">
            <a:avLst/>
          </a:prstGeom>
          <a:noFill/>
        </p:spPr>
        <p:txBody>
          <a:bodyPr wrap="none" rtlCol="0">
            <a:spAutoFit/>
          </a:bodyPr>
          <a:lstStyle/>
          <a:p>
            <a:r>
              <a:rPr lang="en-US" sz="1200" dirty="0">
                <a:latin typeface="Calibri" panose="020F0502020204030204" pitchFamily="34" charset="0"/>
                <a:cs typeface="Calibri" panose="020F0502020204030204" pitchFamily="34" charset="0"/>
              </a:rPr>
              <a:t>Excel may be appropriate for a straightforward </a:t>
            </a:r>
            <a:r>
              <a:rPr lang="en-US" sz="1200" dirty="0" err="1">
                <a:latin typeface="Calibri" panose="020F0502020204030204" pitchFamily="34" charset="0"/>
                <a:cs typeface="Calibri" panose="020F0502020204030204" pitchFamily="34" charset="0"/>
              </a:rPr>
              <a:t>rota</a:t>
            </a:r>
            <a:r>
              <a:rPr lang="en-US" sz="1200" dirty="0">
                <a:latin typeface="Calibri" panose="020F0502020204030204" pitchFamily="34" charset="0"/>
                <a:cs typeface="Calibri" panose="020F0502020204030204" pitchFamily="34" charset="0"/>
              </a:rPr>
              <a:t>, but Ashford should review whether it continues to meet the services needs as the workforce or scheduling requirements change. </a:t>
            </a:r>
          </a:p>
          <a:p>
            <a:r>
              <a:rPr lang="en-US" sz="1200" dirty="0">
                <a:latin typeface="Calibri" panose="020F0502020204030204" pitchFamily="34" charset="0"/>
                <a:cs typeface="Calibri" panose="020F0502020204030204" pitchFamily="34" charset="0"/>
              </a:rPr>
              <a:t>( skills for care, n.d.). </a:t>
            </a:r>
          </a:p>
        </p:txBody>
      </p:sp>
    </p:spTree>
    <p:extLst>
      <p:ext uri="{BB962C8B-B14F-4D97-AF65-F5344CB8AC3E}">
        <p14:creationId xmlns:p14="http://schemas.microsoft.com/office/powerpoint/2010/main" val="2288525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4C88D-B5FB-076E-8332-2655EC50608D}"/>
              </a:ext>
            </a:extLst>
          </p:cNvPr>
          <p:cNvSpPr>
            <a:spLocks noGrp="1"/>
          </p:cNvSpPr>
          <p:nvPr>
            <p:ph type="title"/>
          </p:nvPr>
        </p:nvSpPr>
        <p:spPr/>
        <p:txBody>
          <a:bodyPr/>
          <a:lstStyle/>
          <a:p>
            <a:r>
              <a:rPr lang="en-US" dirty="0"/>
              <a:t>Privacy and safe use </a:t>
            </a:r>
          </a:p>
        </p:txBody>
      </p:sp>
      <p:sp>
        <p:nvSpPr>
          <p:cNvPr id="3" name="Content Placeholder 2">
            <a:extLst>
              <a:ext uri="{FF2B5EF4-FFF2-40B4-BE49-F238E27FC236}">
                <a16:creationId xmlns:a16="http://schemas.microsoft.com/office/drawing/2014/main" id="{AF59ED8E-15AE-55EB-79B6-2D686CB1A83E}"/>
              </a:ext>
            </a:extLst>
          </p:cNvPr>
          <p:cNvSpPr>
            <a:spLocks noGrp="1"/>
          </p:cNvSpPr>
          <p:nvPr>
            <p:ph idx="1"/>
          </p:nvPr>
        </p:nvSpPr>
        <p:spPr/>
        <p:txBody>
          <a:bodyPr>
            <a:normAutofit/>
          </a:bodyPr>
          <a:lstStyle/>
          <a:p>
            <a:pPr marL="0" indent="0">
              <a:buNone/>
            </a:pPr>
            <a:r>
              <a:rPr lang="en-US" sz="1200" dirty="0" err="1">
                <a:latin typeface="Calibri" panose="020F0502020204030204" pitchFamily="34" charset="0"/>
                <a:cs typeface="Calibri" panose="020F0502020204030204" pitchFamily="34" charset="0"/>
              </a:rPr>
              <a:t>Rotas</a:t>
            </a:r>
            <a:r>
              <a:rPr lang="en-US" sz="1200" dirty="0">
                <a:latin typeface="Calibri" panose="020F0502020204030204" pitchFamily="34" charset="0"/>
                <a:cs typeface="Calibri" panose="020F0502020204030204" pitchFamily="34" charset="0"/>
              </a:rPr>
              <a:t> may reveal staff work patterns and could include sensitive information if service users information is added. Ashford should store the workbook in a approved access controlled </a:t>
            </a:r>
            <a:r>
              <a:rPr lang="en-US" sz="1200" dirty="0" err="1">
                <a:latin typeface="Calibri" panose="020F0502020204030204" pitchFamily="34" charset="0"/>
                <a:cs typeface="Calibri" panose="020F0502020204030204" pitchFamily="34" charset="0"/>
              </a:rPr>
              <a:t>microsoft</a:t>
            </a:r>
            <a:r>
              <a:rPr lang="en-US" sz="1200" dirty="0">
                <a:latin typeface="Calibri" panose="020F0502020204030204" pitchFamily="34" charset="0"/>
                <a:cs typeface="Calibri" panose="020F0502020204030204" pitchFamily="34" charset="0"/>
              </a:rPr>
              <a:t> 365 location , give access only to staff who need it for their role, avoid unnecessary service user names or confidential care details, use the approved care record system for detailed care information, agree who can edit the </a:t>
            </a:r>
            <a:r>
              <a:rPr lang="en-US" sz="1200" dirty="0" err="1">
                <a:latin typeface="Calibri" panose="020F0502020204030204" pitchFamily="34" charset="0"/>
                <a:cs typeface="Calibri" panose="020F0502020204030204" pitchFamily="34" charset="0"/>
              </a:rPr>
              <a:t>rota</a:t>
            </a:r>
            <a:r>
              <a:rPr lang="en-US" sz="1200" dirty="0">
                <a:latin typeface="Calibri" panose="020F0502020204030204" pitchFamily="34" charset="0"/>
                <a:cs typeface="Calibri" panose="020F0502020204030204" pitchFamily="34" charset="0"/>
              </a:rPr>
              <a:t> and how changes will be communicated, follow </a:t>
            </a:r>
            <a:r>
              <a:rPr lang="en-US" sz="1200" dirty="0" err="1">
                <a:latin typeface="Calibri" panose="020F0502020204030204" pitchFamily="34" charset="0"/>
                <a:cs typeface="Calibri" panose="020F0502020204030204" pitchFamily="34" charset="0"/>
              </a:rPr>
              <a:t>organisational</a:t>
            </a:r>
            <a:r>
              <a:rPr lang="en-US" sz="1200" dirty="0">
                <a:latin typeface="Calibri" panose="020F0502020204030204" pitchFamily="34" charset="0"/>
                <a:cs typeface="Calibri" panose="020F0502020204030204" pitchFamily="34" charset="0"/>
              </a:rPr>
              <a:t> data protection and records management policies. </a:t>
            </a:r>
          </a:p>
          <a:p>
            <a:pPr marL="0" indent="0">
              <a:buNone/>
            </a:pPr>
            <a:r>
              <a:rPr lang="en-US" sz="1200" dirty="0">
                <a:latin typeface="Calibri" panose="020F0502020204030204" pitchFamily="34" charset="0"/>
                <a:cs typeface="Calibri" panose="020F0502020204030204" pitchFamily="34" charset="0"/>
              </a:rPr>
              <a:t>The UK GDPR requires </a:t>
            </a:r>
            <a:r>
              <a:rPr lang="en-US" sz="1200" dirty="0" err="1">
                <a:latin typeface="Calibri" panose="020F0502020204030204" pitchFamily="34" charset="0"/>
                <a:cs typeface="Calibri" panose="020F0502020204030204" pitchFamily="34" charset="0"/>
              </a:rPr>
              <a:t>organisations</a:t>
            </a:r>
            <a:r>
              <a:rPr lang="en-US" sz="1200" dirty="0">
                <a:latin typeface="Calibri" panose="020F0502020204030204" pitchFamily="34" charset="0"/>
                <a:cs typeface="Calibri" panose="020F0502020204030204" pitchFamily="34" charset="0"/>
              </a:rPr>
              <a:t> to handle personal data lawfully, securely and only for appropriate purposes ( information commissioners office, n.d.). Records should also be managed in line with relevant </a:t>
            </a:r>
            <a:r>
              <a:rPr lang="en-US" sz="1200" dirty="0" err="1">
                <a:latin typeface="Calibri" panose="020F0502020204030204" pitchFamily="34" charset="0"/>
                <a:cs typeface="Calibri" panose="020F0502020204030204" pitchFamily="34" charset="0"/>
              </a:rPr>
              <a:t>organisational</a:t>
            </a:r>
            <a:r>
              <a:rPr lang="en-US" sz="1200" dirty="0">
                <a:latin typeface="Calibri" panose="020F0502020204030204" pitchFamily="34" charset="0"/>
                <a:cs typeface="Calibri" panose="020F0502020204030204" pitchFamily="34" charset="0"/>
              </a:rPr>
              <a:t> policies and guidance ( NHS England, n.d.)</a:t>
            </a:r>
          </a:p>
        </p:txBody>
      </p:sp>
    </p:spTree>
    <p:extLst>
      <p:ext uri="{BB962C8B-B14F-4D97-AF65-F5344CB8AC3E}">
        <p14:creationId xmlns:p14="http://schemas.microsoft.com/office/powerpoint/2010/main" val="2472256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925C9-1671-EEA8-699E-45579488C3B9}"/>
              </a:ext>
            </a:extLst>
          </p:cNvPr>
          <p:cNvSpPr>
            <a:spLocks noGrp="1"/>
          </p:cNvSpPr>
          <p:nvPr>
            <p:ph type="title"/>
          </p:nvPr>
        </p:nvSpPr>
        <p:spPr/>
        <p:txBody>
          <a:bodyPr/>
          <a:lstStyle/>
          <a:p>
            <a:r>
              <a:rPr lang="en-US" dirty="0"/>
              <a:t>Implementation recommendation</a:t>
            </a:r>
          </a:p>
        </p:txBody>
      </p:sp>
      <p:sp>
        <p:nvSpPr>
          <p:cNvPr id="3" name="Content Placeholder 2">
            <a:extLst>
              <a:ext uri="{FF2B5EF4-FFF2-40B4-BE49-F238E27FC236}">
                <a16:creationId xmlns:a16="http://schemas.microsoft.com/office/drawing/2014/main" id="{DA5A6BD9-70ED-77B9-55F6-82F09F1F12B3}"/>
              </a:ext>
            </a:extLst>
          </p:cNvPr>
          <p:cNvSpPr>
            <a:spLocks noGrp="1"/>
          </p:cNvSpPr>
          <p:nvPr>
            <p:ph idx="1"/>
          </p:nvPr>
        </p:nvSpPr>
        <p:spPr/>
        <p:txBody>
          <a:bodyPr>
            <a:normAutofit/>
          </a:bodyPr>
          <a:lstStyle/>
          <a:p>
            <a:pPr marL="0" indent="0">
              <a:buNone/>
            </a:pPr>
            <a:r>
              <a:rPr lang="en-US" sz="1200" dirty="0"/>
              <a:t>Ashford should :</a:t>
            </a:r>
          </a:p>
          <a:p>
            <a:pPr marL="0" indent="0">
              <a:buNone/>
            </a:pPr>
            <a:r>
              <a:rPr lang="en-US" sz="1200" dirty="0"/>
              <a:t>Review scheduling needs: identify what staff need to know to plan shifts and visits</a:t>
            </a:r>
          </a:p>
          <a:p>
            <a:pPr marL="0" indent="0">
              <a:buNone/>
            </a:pPr>
            <a:r>
              <a:rPr lang="en-US" sz="1200" dirty="0"/>
              <a:t>Create a standard template: use consistent headings, dates and formatting</a:t>
            </a:r>
          </a:p>
          <a:p>
            <a:pPr marL="0" indent="0">
              <a:buNone/>
            </a:pPr>
            <a:r>
              <a:rPr lang="en-US" sz="1200" dirty="0"/>
              <a:t>Set access and responsibilities: decide who maintains the </a:t>
            </a:r>
            <a:r>
              <a:rPr lang="en-US" sz="1200" dirty="0" err="1"/>
              <a:t>rota</a:t>
            </a:r>
            <a:r>
              <a:rPr lang="en-US" sz="1200" dirty="0"/>
              <a:t> and who can view or edit it</a:t>
            </a:r>
          </a:p>
          <a:p>
            <a:pPr marL="0" indent="0">
              <a:buNone/>
            </a:pPr>
            <a:r>
              <a:rPr lang="en-US" sz="1200" dirty="0"/>
              <a:t>Agree a change process: explain how staff will be notified about changes</a:t>
            </a:r>
          </a:p>
          <a:p>
            <a:pPr marL="0" indent="0">
              <a:buNone/>
            </a:pPr>
            <a:r>
              <a:rPr lang="en-US" sz="1200" dirty="0"/>
              <a:t>Train staff: show coordinators how to update, filter and check the workbook</a:t>
            </a:r>
          </a:p>
          <a:p>
            <a:pPr marL="0" indent="0">
              <a:buNone/>
            </a:pPr>
            <a:r>
              <a:rPr lang="en-US" sz="1200" dirty="0"/>
              <a:t>Pilot the </a:t>
            </a:r>
            <a:r>
              <a:rPr lang="en-US" sz="1200" dirty="0" err="1"/>
              <a:t>rota</a:t>
            </a:r>
            <a:r>
              <a:rPr lang="en-US" sz="1200" dirty="0"/>
              <a:t>: test it with one team and then collect feedback</a:t>
            </a:r>
          </a:p>
          <a:p>
            <a:pPr marL="0" indent="0">
              <a:buNone/>
            </a:pPr>
            <a:r>
              <a:rPr lang="en-US" sz="1200" dirty="0"/>
              <a:t>Review effectiveness: check whether staff can find the current schedule and whether </a:t>
            </a:r>
            <a:r>
              <a:rPr lang="en-US" sz="1200" dirty="0" err="1"/>
              <a:t>rota</a:t>
            </a:r>
            <a:r>
              <a:rPr lang="en-US" sz="1200" dirty="0"/>
              <a:t> confusion has reduced. </a:t>
            </a:r>
          </a:p>
          <a:p>
            <a:pPr marL="0" indent="0">
              <a:buNone/>
            </a:pPr>
            <a:r>
              <a:rPr lang="en-US" sz="1200" dirty="0"/>
              <a:t>A planned review is important because workforce arrangements need to reflect service requirements and staff capacity. ( skills for care, n.d.)</a:t>
            </a:r>
          </a:p>
        </p:txBody>
      </p:sp>
    </p:spTree>
    <p:extLst>
      <p:ext uri="{BB962C8B-B14F-4D97-AF65-F5344CB8AC3E}">
        <p14:creationId xmlns:p14="http://schemas.microsoft.com/office/powerpoint/2010/main" val="812979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0053D-6ACA-528A-8059-7E8199AF8134}"/>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BBFDCC4E-F6EE-AF9B-3DC5-C250B8A5D1DE}"/>
              </a:ext>
            </a:extLst>
          </p:cNvPr>
          <p:cNvSpPr>
            <a:spLocks noGrp="1"/>
          </p:cNvSpPr>
          <p:nvPr>
            <p:ph idx="1"/>
          </p:nvPr>
        </p:nvSpPr>
        <p:spPr/>
        <p:txBody>
          <a:bodyPr>
            <a:normAutofit/>
          </a:bodyPr>
          <a:lstStyle/>
          <a:p>
            <a:pPr marL="0" indent="0">
              <a:buNone/>
            </a:pPr>
            <a:r>
              <a:rPr lang="en-US" sz="1200" dirty="0"/>
              <a:t>Microsoft excel is a practical option for </a:t>
            </a:r>
            <a:r>
              <a:rPr lang="en-US" sz="1200" dirty="0" err="1"/>
              <a:t>organising</a:t>
            </a:r>
            <a:r>
              <a:rPr lang="en-US" sz="1200" dirty="0"/>
              <a:t> </a:t>
            </a:r>
            <a:r>
              <a:rPr lang="en-US" sz="1200" dirty="0" err="1"/>
              <a:t>Ashfords</a:t>
            </a:r>
            <a:r>
              <a:rPr lang="en-US" sz="1200" dirty="0"/>
              <a:t> staff schedules, </a:t>
            </a:r>
            <a:r>
              <a:rPr lang="en-US" sz="1200" dirty="0" err="1"/>
              <a:t>rotas</a:t>
            </a:r>
            <a:r>
              <a:rPr lang="en-US" sz="1200" dirty="0"/>
              <a:t> and visits because it can present structured information clearly and support basic sorting, filtering and calculations ( Microsoft, </a:t>
            </a:r>
            <a:r>
              <a:rPr lang="en-US" sz="1200" dirty="0" err="1"/>
              <a:t>n.d</a:t>
            </a:r>
            <a:r>
              <a:rPr lang="en-US" sz="1200" dirty="0"/>
              <a:t>). For the tool to work well Ashford needs one agreed version of the </a:t>
            </a:r>
            <a:r>
              <a:rPr lang="en-US" sz="1200" dirty="0" err="1"/>
              <a:t>rota</a:t>
            </a:r>
            <a:r>
              <a:rPr lang="en-US" sz="1200" dirty="0"/>
              <a:t>, clear responsibility for updates and appropriate access controls. Excel should be reviewed regularly and should not replace formal care records or management checks. </a:t>
            </a:r>
          </a:p>
        </p:txBody>
      </p:sp>
    </p:spTree>
    <p:extLst>
      <p:ext uri="{BB962C8B-B14F-4D97-AF65-F5344CB8AC3E}">
        <p14:creationId xmlns:p14="http://schemas.microsoft.com/office/powerpoint/2010/main" val="2913776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38684-32F6-6551-20C1-E7F4E2AAEAF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A4BBBD3-8C9F-809C-6AA0-9433EDB97E76}"/>
              </a:ext>
            </a:extLst>
          </p:cNvPr>
          <p:cNvSpPr>
            <a:spLocks noGrp="1"/>
          </p:cNvSpPr>
          <p:nvPr>
            <p:ph idx="1"/>
          </p:nvPr>
        </p:nvSpPr>
        <p:spPr/>
        <p:txBody>
          <a:bodyPr>
            <a:normAutofit/>
          </a:bodyPr>
          <a:lstStyle/>
          <a:p>
            <a:pPr marL="0" indent="0">
              <a:buNone/>
            </a:pPr>
            <a:r>
              <a:rPr lang="en-US" sz="1200" dirty="0"/>
              <a:t>Information commissioners office (</a:t>
            </a:r>
            <a:r>
              <a:rPr lang="en-US" sz="1200" dirty="0" err="1"/>
              <a:t>n.d</a:t>
            </a:r>
            <a:r>
              <a:rPr lang="en-US" sz="1200" dirty="0"/>
              <a:t>) UK GDPR guidance and resources. Available at: </a:t>
            </a:r>
            <a:r>
              <a:rPr lang="en-US" sz="1200" dirty="0">
                <a:hlinkClick r:id="rId2"/>
              </a:rPr>
              <a:t>https://ico.org.uk/for-organisations/uk-gdpr-guidance-and-resources/</a:t>
            </a:r>
            <a:r>
              <a:rPr lang="en-US" sz="1200" dirty="0"/>
              <a:t> ( accessed: 12</a:t>
            </a:r>
            <a:r>
              <a:rPr lang="en-US" sz="1200" baseline="30000" dirty="0"/>
              <a:t>th</a:t>
            </a:r>
            <a:r>
              <a:rPr lang="en-US" sz="1200" dirty="0"/>
              <a:t> October 2026)</a:t>
            </a:r>
          </a:p>
          <a:p>
            <a:pPr marL="0" indent="0">
              <a:buNone/>
            </a:pPr>
            <a:r>
              <a:rPr lang="en-US" sz="1200" dirty="0"/>
              <a:t>Microsoft (n.d.-a) excel help and learning. Available at: </a:t>
            </a:r>
            <a:r>
              <a:rPr lang="en-US" sz="1200" dirty="0">
                <a:hlinkClick r:id="rId3"/>
              </a:rPr>
              <a:t>https://support.microsoft.com/en-gb/excel</a:t>
            </a:r>
            <a:r>
              <a:rPr lang="en-US" sz="1200" dirty="0"/>
              <a:t> ( accessed: 12</a:t>
            </a:r>
            <a:r>
              <a:rPr lang="en-US" sz="1200" baseline="30000" dirty="0"/>
              <a:t>th</a:t>
            </a:r>
            <a:r>
              <a:rPr lang="en-US" sz="1200" dirty="0"/>
              <a:t> October 2026)</a:t>
            </a:r>
          </a:p>
          <a:p>
            <a:pPr marL="0" indent="0">
              <a:buNone/>
            </a:pPr>
            <a:r>
              <a:rPr lang="en-US" sz="1200" dirty="0"/>
              <a:t>Microsoft ( n.d.-b) collaborate on excel workbooks at the same time with co-authoring. Available at: </a:t>
            </a:r>
            <a:r>
              <a:rPr lang="en-US" sz="1200" dirty="0">
                <a:hlinkClick r:id="rId4"/>
              </a:rPr>
              <a:t>https://support.microsoft.com/en-gb/office/collaborate-on-excel-workbooks-at-the-same-time-with-co-authoring</a:t>
            </a:r>
            <a:r>
              <a:rPr lang="en-US" sz="1200" dirty="0"/>
              <a:t> ( accessed: 12</a:t>
            </a:r>
            <a:r>
              <a:rPr lang="en-US" sz="1200" baseline="30000" dirty="0"/>
              <a:t>th</a:t>
            </a:r>
            <a:r>
              <a:rPr lang="en-US" sz="1200" dirty="0"/>
              <a:t> October 2026)</a:t>
            </a:r>
          </a:p>
          <a:p>
            <a:pPr marL="0" indent="0">
              <a:buNone/>
            </a:pPr>
            <a:r>
              <a:rPr lang="en-US" sz="1200" dirty="0"/>
              <a:t>NHS England (2023) records management code of practice. Available at: </a:t>
            </a:r>
            <a:r>
              <a:rPr lang="en-US" sz="1200" dirty="0">
                <a:hlinkClick r:id="rId5"/>
              </a:rPr>
              <a:t>https://digital.nhs.uk/data-and-information-governance/guidance/records-management-code-of-practice</a:t>
            </a:r>
            <a:r>
              <a:rPr lang="en-US" sz="1200" dirty="0"/>
              <a:t> ( accessed: 12</a:t>
            </a:r>
            <a:r>
              <a:rPr lang="en-US" sz="1200" baseline="30000" dirty="0"/>
              <a:t>th</a:t>
            </a:r>
            <a:r>
              <a:rPr lang="en-US" sz="1200" dirty="0"/>
              <a:t> October 2026)</a:t>
            </a:r>
          </a:p>
          <a:p>
            <a:pPr marL="0" indent="0">
              <a:buNone/>
            </a:pPr>
            <a:r>
              <a:rPr lang="en-US" sz="1200" dirty="0"/>
              <a:t>Skills for care (</a:t>
            </a:r>
            <a:r>
              <a:rPr lang="en-US" sz="1200" dirty="0" err="1"/>
              <a:t>n.d</a:t>
            </a:r>
            <a:r>
              <a:rPr lang="en-US" sz="1200" dirty="0"/>
              <a:t>) workforce planning. Available at: </a:t>
            </a:r>
            <a:r>
              <a:rPr lang="en-US" sz="1200" dirty="0">
                <a:hlinkClick r:id="rId6"/>
              </a:rPr>
              <a:t>https://skillsforcare.org.uk/</a:t>
            </a:r>
            <a:r>
              <a:rPr lang="en-US" sz="1200" dirty="0"/>
              <a:t> ( accessed: 12</a:t>
            </a:r>
            <a:r>
              <a:rPr lang="en-US" sz="1200" baseline="30000" dirty="0"/>
              <a:t>th</a:t>
            </a:r>
            <a:r>
              <a:rPr lang="en-US" sz="1200" dirty="0"/>
              <a:t> </a:t>
            </a:r>
            <a:r>
              <a:rPr lang="en-US" sz="1200" dirty="0" err="1"/>
              <a:t>ocotber</a:t>
            </a:r>
            <a:r>
              <a:rPr lang="en-US" sz="1200" dirty="0"/>
              <a:t> 2026)</a:t>
            </a:r>
          </a:p>
        </p:txBody>
      </p:sp>
    </p:spTree>
    <p:extLst>
      <p:ext uri="{BB962C8B-B14F-4D97-AF65-F5344CB8AC3E}">
        <p14:creationId xmlns:p14="http://schemas.microsoft.com/office/powerpoint/2010/main" val="3407891223"/>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Parcel</Template>
  <TotalTime>112</TotalTime>
  <Words>1049</Words>
  <Application>Microsoft Macintosh PowerPoint</Application>
  <PresentationFormat>Widescreen</PresentationFormat>
  <Paragraphs>63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Bierstadt</vt:lpstr>
      <vt:lpstr>Calibri</vt:lpstr>
      <vt:lpstr>GestaltVTI</vt:lpstr>
      <vt:lpstr>Khadeeja bibi</vt:lpstr>
      <vt:lpstr>PowerPoint Presentation</vt:lpstr>
      <vt:lpstr>Recommended tool: Microsoft Excel</vt:lpstr>
      <vt:lpstr>Why Excel is suitable?</vt:lpstr>
      <vt:lpstr>How excel could improve efficiency </vt:lpstr>
      <vt:lpstr>Advantages and limitations </vt:lpstr>
      <vt:lpstr>Privacy and safe use </vt:lpstr>
      <vt:lpstr>Implementation recommendation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ismaaeel iqbal</dc:creator>
  <cp:lastModifiedBy>ismaaeel iqbal</cp:lastModifiedBy>
  <cp:revision>2</cp:revision>
  <dcterms:created xsi:type="dcterms:W3CDTF">2026-10-08T19:36:40Z</dcterms:created>
  <dcterms:modified xsi:type="dcterms:W3CDTF">2026-10-15T23:32:38Z</dcterms:modified>
</cp:coreProperties>
</file>