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8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Заглавен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bg-BG" smtClean="0"/>
              <a:t>Щракнете, за да редактирате стила на подзаглавието в образеца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087B8-8D2E-4B06-8070-C1BD91E19F32}" type="datetimeFigureOut">
              <a:rPr lang="en-GB" smtClean="0"/>
              <a:t>30/07/2020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4B99B-A1D2-4E70-A9C1-94AE0F35E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63850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лавие и съдърж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087B8-8D2E-4B06-8070-C1BD91E19F32}" type="datetimeFigureOut">
              <a:rPr lang="en-GB" smtClean="0"/>
              <a:t>30/07/2020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4B99B-A1D2-4E70-A9C1-94AE0F35E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16373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лавка на секц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087B8-8D2E-4B06-8070-C1BD91E19F32}" type="datetimeFigureOut">
              <a:rPr lang="en-GB" smtClean="0"/>
              <a:t>30/07/2020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4B99B-A1D2-4E70-A9C1-94AE0F35E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24338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е съдържа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087B8-8D2E-4B06-8070-C1BD91E19F32}" type="datetimeFigureOut">
              <a:rPr lang="en-GB" smtClean="0"/>
              <a:t>30/07/2020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4B99B-A1D2-4E70-A9C1-94AE0F35E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43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087B8-8D2E-4B06-8070-C1BD91E19F32}" type="datetimeFigureOut">
              <a:rPr lang="en-GB" smtClean="0"/>
              <a:t>30/07/2020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4B99B-A1D2-4E70-A9C1-94AE0F35E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07185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Само заглав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087B8-8D2E-4B06-8070-C1BD91E19F32}" type="datetimeFigureOut">
              <a:rPr lang="en-GB" smtClean="0"/>
              <a:t>30/07/2020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4B99B-A1D2-4E70-A9C1-94AE0F35E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03654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разе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087B8-8D2E-4B06-8070-C1BD91E19F32}" type="datetimeFigureOut">
              <a:rPr lang="en-GB" smtClean="0"/>
              <a:t>30/07/2020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4B99B-A1D2-4E70-A9C1-94AE0F35E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21507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Съдържание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087B8-8D2E-4B06-8070-C1BD91E19F32}" type="datetimeFigureOut">
              <a:rPr lang="en-GB" smtClean="0"/>
              <a:t>30/07/2020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4B99B-A1D2-4E70-A9C1-94AE0F35E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74720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Картина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bg-BG" smtClean="0"/>
              <a:t>Щракнете върху иконата, за да добавите картина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087B8-8D2E-4B06-8070-C1BD91E19F32}" type="datetimeFigureOut">
              <a:rPr lang="en-GB" smtClean="0"/>
              <a:t>30/07/2020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4B99B-A1D2-4E70-A9C1-94AE0F35E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735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картина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bg-BG" smtClean="0"/>
              <a:t>Щракнете върху иконата, за да добавите картина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087B8-8D2E-4B06-8070-C1BD91E19F32}" type="datetimeFigureOut">
              <a:rPr lang="en-GB" smtClean="0"/>
              <a:t>30/07/2020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4B99B-A1D2-4E70-A9C1-94AE0F35E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34842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лавие и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087B8-8D2E-4B06-8070-C1BD91E19F32}" type="datetimeFigureOut">
              <a:rPr lang="en-GB" smtClean="0"/>
              <a:t>30/07/2020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4B99B-A1D2-4E70-A9C1-94AE0F35E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65069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087B8-8D2E-4B06-8070-C1BD91E19F32}" type="datetimeFigureOut">
              <a:rPr lang="en-GB" smtClean="0"/>
              <a:t>30/07/2020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4B99B-A1D2-4E70-A9C1-94AE0F35EA9C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817359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ичка с им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087B8-8D2E-4B06-8070-C1BD91E19F32}" type="datetimeFigureOut">
              <a:rPr lang="en-GB" smtClean="0"/>
              <a:t>30/07/2020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4B99B-A1D2-4E70-A9C1-94AE0F35E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24645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087B8-8D2E-4B06-8070-C1BD91E19F32}" type="datetimeFigureOut">
              <a:rPr lang="en-GB" smtClean="0"/>
              <a:t>30/07/2020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4B99B-A1D2-4E70-A9C1-94AE0F35E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4936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и с карти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bg-BG" smtClean="0"/>
              <a:t>Щракнете върху иконата, за да добавите картина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bg-BG" smtClean="0"/>
              <a:t>Щракнете върху иконата, за да добавите картина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bg-BG" smtClean="0"/>
              <a:t>Щракнете върху иконата, за да добавите картина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087B8-8D2E-4B06-8070-C1BD91E19F32}" type="datetimeFigureOut">
              <a:rPr lang="en-GB" smtClean="0"/>
              <a:t>30/07/2020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4B99B-A1D2-4E70-A9C1-94AE0F35E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62545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лавие и вертикален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087B8-8D2E-4B06-8070-C1BD91E19F32}" type="datetimeFigureOut">
              <a:rPr lang="en-GB" smtClean="0"/>
              <a:t>30/07/2020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4B99B-A1D2-4E70-A9C1-94AE0F35E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6454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но заглавие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087B8-8D2E-4B06-8070-C1BD91E19F32}" type="datetimeFigureOut">
              <a:rPr lang="en-GB" smtClean="0"/>
              <a:t>30/07/2020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4B99B-A1D2-4E70-A9C1-94AE0F35E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48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3A0087B8-8D2E-4B06-8070-C1BD91E19F32}" type="datetimeFigureOut">
              <a:rPr lang="en-GB" smtClean="0"/>
              <a:t>30/07/2020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C4B99B-A1D2-4E70-A9C1-94AE0F35E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897375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Ratio analysis </a:t>
            </a:r>
            <a:br>
              <a:rPr lang="en-US" dirty="0" smtClean="0"/>
            </a:br>
            <a:endParaRPr lang="en-GB" dirty="0"/>
          </a:p>
        </p:txBody>
      </p:sp>
      <p:sp>
        <p:nvSpPr>
          <p:cNvPr id="3" name="Подзаглавие 2"/>
          <p:cNvSpPr>
            <a:spLocks noGrp="1"/>
          </p:cNvSpPr>
          <p:nvPr>
            <p:ph type="subTitle" idx="1"/>
          </p:nvPr>
        </p:nvSpPr>
        <p:spPr>
          <a:noFill/>
        </p:spPr>
        <p:txBody>
          <a:bodyPr>
            <a:normAutofit/>
          </a:bodyPr>
          <a:lstStyle/>
          <a:p>
            <a:r>
              <a:rPr lang="en-US" b="1" dirty="0" smtClean="0"/>
              <a:t>                </a:t>
            </a:r>
            <a:r>
              <a:rPr lang="en-US" b="1" u="sng" dirty="0" smtClean="0"/>
              <a:t>BA international hotel management</a:t>
            </a:r>
          </a:p>
          <a:p>
            <a:r>
              <a:rPr lang="en-US" b="1" dirty="0" smtClean="0"/>
              <a:t>Student: vasvie redzheb         student number: 1909618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84059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Ratio families</a:t>
            </a:r>
            <a:br>
              <a:rPr lang="en-US" dirty="0" smtClean="0"/>
            </a:br>
            <a:endParaRPr lang="en-GB" dirty="0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 smtClean="0"/>
              <a:t>Profitability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dirty="0" smtClean="0"/>
              <a:t>Efficiency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dirty="0" smtClean="0"/>
              <a:t>Liquidity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dirty="0" smtClean="0"/>
              <a:t>Capital structure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dirty="0" smtClean="0"/>
              <a:t>Investment</a:t>
            </a:r>
            <a:endParaRPr lang="en-GB" dirty="0"/>
          </a:p>
        </p:txBody>
      </p:sp>
      <p:sp>
        <p:nvSpPr>
          <p:cNvPr id="4" name="Текстов контейнер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sz="2000" dirty="0" smtClean="0">
                <a:latin typeface="High Tower Text" panose="02040502050506030303" pitchFamily="18" charset="0"/>
              </a:rPr>
              <a:t>Financial ratios illustrates the overall progress of a certain firm, and also give an insight to its entrepreneurs to evaluate their company’s performance. Ratio measures the relation between two or more components of financial statements</a:t>
            </a:r>
            <a:r>
              <a:rPr lang="en-US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24527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Ratios</a:t>
            </a:r>
            <a:endParaRPr lang="en-GB" dirty="0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Profitability</a:t>
            </a:r>
            <a:endParaRPr lang="en-GB" dirty="0"/>
          </a:p>
        </p:txBody>
      </p:sp>
      <p:sp>
        <p:nvSpPr>
          <p:cNvPr id="4" name="Контейнер за съдържани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 smtClean="0"/>
              <a:t>ROCE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smtClean="0"/>
              <a:t>Asset turnover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smtClean="0"/>
              <a:t>Gross profit turnover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smtClean="0"/>
              <a:t>Net operating profit turnover</a:t>
            </a:r>
            <a:endParaRPr lang="en-GB" dirty="0"/>
          </a:p>
        </p:txBody>
      </p:sp>
      <p:sp>
        <p:nvSpPr>
          <p:cNvPr id="5" name="Текстов контейне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Efficiency</a:t>
            </a:r>
            <a:endParaRPr lang="en-GB" dirty="0"/>
          </a:p>
        </p:txBody>
      </p:sp>
      <p:sp>
        <p:nvSpPr>
          <p:cNvPr id="6" name="Контейнер за съдържание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 smtClean="0"/>
              <a:t>Inventory turnover</a:t>
            </a:r>
          </a:p>
          <a:p>
            <a:r>
              <a:rPr lang="en-US" dirty="0" smtClean="0"/>
              <a:t>Non-current asset turnover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01174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Ratios</a:t>
            </a:r>
            <a:endParaRPr lang="en-GB" dirty="0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Liquidity</a:t>
            </a:r>
            <a:endParaRPr lang="en-GB" dirty="0"/>
          </a:p>
        </p:txBody>
      </p:sp>
      <p:sp>
        <p:nvSpPr>
          <p:cNvPr id="4" name="Текстов контейнер 3"/>
          <p:cNvSpPr>
            <a:spLocks noGrp="1"/>
          </p:cNvSpPr>
          <p:nvPr>
            <p:ph type="body" sz="half" idx="15"/>
          </p:nvPr>
        </p:nvSpPr>
        <p:spPr/>
        <p:txBody>
          <a:bodyPr/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dirty="0" smtClean="0"/>
              <a:t>Current ratio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dirty="0" smtClean="0"/>
              <a:t>Acid test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dirty="0" smtClean="0"/>
              <a:t>Creditor days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dirty="0" smtClean="0"/>
              <a:t>Debtor days</a:t>
            </a:r>
            <a:endParaRPr lang="en-GB" dirty="0"/>
          </a:p>
        </p:txBody>
      </p:sp>
      <p:sp>
        <p:nvSpPr>
          <p:cNvPr id="5" name="Текстов контейне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Capital structure</a:t>
            </a:r>
            <a:endParaRPr lang="en-GB" dirty="0"/>
          </a:p>
        </p:txBody>
      </p:sp>
      <p:sp>
        <p:nvSpPr>
          <p:cNvPr id="6" name="Текстов контейнер 5"/>
          <p:cNvSpPr>
            <a:spLocks noGrp="1"/>
          </p:cNvSpPr>
          <p:nvPr>
            <p:ph type="body" sz="half" idx="16"/>
          </p:nvPr>
        </p:nvSpPr>
        <p:spPr/>
        <p:txBody>
          <a:bodyPr/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dirty="0" smtClean="0"/>
              <a:t>Gearing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dirty="0" smtClean="0"/>
              <a:t>Interest cover</a:t>
            </a:r>
            <a:endParaRPr lang="en-GB" dirty="0"/>
          </a:p>
        </p:txBody>
      </p:sp>
      <p:sp>
        <p:nvSpPr>
          <p:cNvPr id="7" name="Текстов контейнер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Investment</a:t>
            </a:r>
            <a:endParaRPr lang="en-GB" dirty="0"/>
          </a:p>
        </p:txBody>
      </p:sp>
      <p:sp>
        <p:nvSpPr>
          <p:cNvPr id="8" name="Текстов контейнер 7"/>
          <p:cNvSpPr>
            <a:spLocks noGrp="1"/>
          </p:cNvSpPr>
          <p:nvPr>
            <p:ph type="body" sz="half" idx="17"/>
          </p:nvPr>
        </p:nvSpPr>
        <p:spPr/>
        <p:txBody>
          <a:bodyPr/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 smtClean="0"/>
              <a:t>Earnings per share (EPS)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 smtClean="0"/>
              <a:t>Price earning ratio (P/E)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 smtClean="0"/>
              <a:t>Dividends per share (DPS)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 smtClean="0"/>
              <a:t>Dividends payout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1039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All ratio families are equally important</a:t>
            </a:r>
            <a:endParaRPr lang="en-GB" dirty="0"/>
          </a:p>
        </p:txBody>
      </p:sp>
      <p:pic>
        <p:nvPicPr>
          <p:cNvPr id="5" name="Контейнер за картина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00" r="15000"/>
          <a:stretch>
            <a:fillRect/>
          </a:stretch>
        </p:blipFill>
        <p:spPr>
          <a:xfrm>
            <a:off x="6633029" y="1143000"/>
            <a:ext cx="4093027" cy="4572000"/>
          </a:xfrm>
        </p:spPr>
      </p:pic>
      <p:sp>
        <p:nvSpPr>
          <p:cNvPr id="4" name="Текстов контейнер 3"/>
          <p:cNvSpPr>
            <a:spLocks noGrp="1"/>
          </p:cNvSpPr>
          <p:nvPr>
            <p:ph type="body" sz="half" idx="2"/>
          </p:nvPr>
        </p:nvSpPr>
        <p:spPr>
          <a:xfrm>
            <a:off x="1154598" y="3759200"/>
            <a:ext cx="5084979" cy="1371600"/>
          </a:xfrm>
        </p:spPr>
        <p:txBody>
          <a:bodyPr>
            <a:noAutofit/>
          </a:bodyPr>
          <a:lstStyle/>
          <a:p>
            <a:r>
              <a:rPr lang="en-GB" sz="1600" dirty="0"/>
              <a:t>By evaluating a company's utilize of credit, stock, and resources, efficiency ratios can offer assistance </a:t>
            </a:r>
            <a:r>
              <a:rPr lang="en-GB" sz="1600" dirty="0" smtClean="0"/>
              <a:t> to small firms’</a:t>
            </a:r>
            <a:r>
              <a:rPr lang="en-GB" sz="1600" dirty="0"/>
              <a:t> proprietors and directors conduct </a:t>
            </a:r>
            <a:endParaRPr lang="en-GB" sz="1600" dirty="0"/>
          </a:p>
          <a:p>
            <a:r>
              <a:rPr lang="en-GB" sz="1600" dirty="0" smtClean="0"/>
              <a:t>business</a:t>
            </a:r>
            <a:r>
              <a:rPr lang="en-GB" sz="1600" dirty="0"/>
              <a:t> </a:t>
            </a:r>
            <a:r>
              <a:rPr lang="en-GB" sz="1600" dirty="0" smtClean="0"/>
              <a:t>even better. </a:t>
            </a:r>
            <a:r>
              <a:rPr lang="en-GB" sz="1600" dirty="0"/>
              <a:t>These ratios can </a:t>
            </a:r>
            <a:r>
              <a:rPr lang="en-GB" sz="1600" dirty="0" smtClean="0"/>
              <a:t>illustrate</a:t>
            </a:r>
            <a:r>
              <a:rPr lang="en-GB" sz="1600" dirty="0"/>
              <a:t> how </a:t>
            </a:r>
            <a:r>
              <a:rPr lang="en-GB" sz="1600" dirty="0" smtClean="0"/>
              <a:t>fast</a:t>
            </a:r>
            <a:r>
              <a:rPr lang="en-GB" sz="1600" dirty="0"/>
              <a:t> the company is collecting cash for its credit deals or how numerous times stock turns over in a given time period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9806665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is necessary?</a:t>
            </a:r>
            <a:endParaRPr lang="en-GB" dirty="0"/>
          </a:p>
        </p:txBody>
      </p:sp>
      <p:pic>
        <p:nvPicPr>
          <p:cNvPr id="5" name="Контейнер за картина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07" r="30307"/>
          <a:stretch>
            <a:fillRect/>
          </a:stretch>
        </p:blipFill>
        <p:spPr>
          <a:xfrm>
            <a:off x="6949546" y="1143000"/>
            <a:ext cx="3200400" cy="4572000"/>
          </a:xfrm>
          <a:prstGeom prst="roundRect">
            <a:avLst>
              <a:gd name="adj" fmla="val 12742"/>
            </a:avLst>
          </a:prstGeom>
        </p:spPr>
      </p:pic>
      <p:sp>
        <p:nvSpPr>
          <p:cNvPr id="4" name="Текстов контейнер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915886"/>
          </a:xfrm>
        </p:spPr>
        <p:txBody>
          <a:bodyPr>
            <a:normAutofit fontScale="62500" lnSpcReduction="20000"/>
          </a:bodyPr>
          <a:lstStyle/>
          <a:p>
            <a:r>
              <a:rPr lang="en-GB" sz="2600" dirty="0" smtClean="0">
                <a:latin typeface="Arial Rounded MT Bold" panose="020F0704030504030204" pitchFamily="34" charset="0"/>
              </a:rPr>
              <a:t>Financial analysis</a:t>
            </a:r>
            <a:r>
              <a:rPr lang="en-GB" sz="2600" dirty="0">
                <a:latin typeface="Arial Rounded MT Bold" panose="020F0704030504030204" pitchFamily="34" charset="0"/>
              </a:rPr>
              <a:t>  can </a:t>
            </a:r>
            <a:r>
              <a:rPr lang="en-GB" sz="2600" dirty="0" smtClean="0">
                <a:latin typeface="Arial Rounded MT Bold" panose="020F0704030504030204" pitchFamily="34" charset="0"/>
              </a:rPr>
              <a:t>forecast</a:t>
            </a:r>
            <a:r>
              <a:rPr lang="en-GB" sz="2600" dirty="0">
                <a:latin typeface="Arial Rounded MT Bold" panose="020F0704030504030204" pitchFamily="34" charset="0"/>
              </a:rPr>
              <a:t> a company's future performance—for superior or more regrettable. Effective companies </a:t>
            </a:r>
            <a:r>
              <a:rPr lang="en-GB" sz="2600" dirty="0" smtClean="0">
                <a:latin typeface="Arial Rounded MT Bold" panose="020F0704030504030204" pitchFamily="34" charset="0"/>
              </a:rPr>
              <a:t>usually g0ian a high ratio than </a:t>
            </a:r>
            <a:r>
              <a:rPr lang="en-GB" sz="2600" dirty="0">
                <a:latin typeface="Arial Rounded MT Bold" panose="020F0704030504030204" pitchFamily="34" charset="0"/>
              </a:rPr>
              <a:t>not pick up tall proportions in all </a:t>
            </a:r>
            <a:r>
              <a:rPr lang="en-GB" sz="2600" dirty="0" smtClean="0">
                <a:latin typeface="Arial Rounded MT Bold" panose="020F0704030504030204" pitchFamily="34" charset="0"/>
              </a:rPr>
              <a:t>departments and sectors within the company, but </a:t>
            </a:r>
            <a:r>
              <a:rPr lang="en-GB" sz="2600" dirty="0">
                <a:latin typeface="Arial Rounded MT Bold" panose="020F0704030504030204" pitchFamily="34" charset="0"/>
              </a:rPr>
              <a:t>any sudden </a:t>
            </a:r>
            <a:r>
              <a:rPr lang="en-GB" sz="2600" dirty="0" smtClean="0">
                <a:latin typeface="Arial Rounded MT Bold" panose="020F0704030504030204" pitchFamily="34" charset="0"/>
              </a:rPr>
              <a:t>treats</a:t>
            </a:r>
            <a:r>
              <a:rPr lang="en-GB" sz="2600">
                <a:latin typeface="Arial Rounded MT Bold" panose="020F0704030504030204" pitchFamily="34" charset="0"/>
              </a:rPr>
              <a:t> </a:t>
            </a:r>
            <a:r>
              <a:rPr lang="en-GB" sz="2600" dirty="0">
                <a:latin typeface="Arial Rounded MT Bold" panose="020F0704030504030204" pitchFamily="34" charset="0"/>
              </a:rPr>
              <a:t> in one zone may bring a critical stock sell-off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55546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GB" dirty="0"/>
          </a:p>
        </p:txBody>
      </p:sp>
      <p:pic>
        <p:nvPicPr>
          <p:cNvPr id="5" name="Контейнер за картина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00" r="12200"/>
          <a:stretch>
            <a:fillRect/>
          </a:stretch>
        </p:blipFill>
        <p:spPr>
          <a:xfrm>
            <a:off x="7355946" y="1143000"/>
            <a:ext cx="3200400" cy="4572000"/>
          </a:xfrm>
          <a:prstGeom prst="roundRect">
            <a:avLst>
              <a:gd name="adj" fmla="val 5486"/>
            </a:avLst>
          </a:prstGeom>
        </p:spPr>
      </p:pic>
      <p:sp>
        <p:nvSpPr>
          <p:cNvPr id="4" name="Текстов контейнер 3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r>
              <a:rPr lang="en-US" sz="1600" dirty="0" smtClean="0"/>
              <a:t>The ratio analysis is very important for a company which would like to prosper. This analyze is in equal importance as a SWOT and PESTLE analysis- all of them point the strength and weaknesses from which strategies and initiatives can be formed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115596223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Йон">
  <a:themeElements>
    <a:clrScheme name="Й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Й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Й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48</TotalTime>
  <Words>172</Words>
  <Application>Microsoft Office PowerPoint</Application>
  <PresentationFormat>Широк екран</PresentationFormat>
  <Paragraphs>40</Paragraphs>
  <Slides>7</Slides>
  <Notes>0</Notes>
  <HiddenSlides>0</HiddenSlides>
  <MMClips>0</MMClips>
  <ScaleCrop>false</ScaleCrop>
  <HeadingPairs>
    <vt:vector size="6" baseType="variant">
      <vt:variant>
        <vt:lpstr>Използвани шрифтове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Заглавия на слайдовете</vt:lpstr>
      </vt:variant>
      <vt:variant>
        <vt:i4>7</vt:i4>
      </vt:variant>
    </vt:vector>
  </HeadingPairs>
  <TitlesOfParts>
    <vt:vector size="14" baseType="lpstr">
      <vt:lpstr>Arial</vt:lpstr>
      <vt:lpstr>Arial Rounded MT Bold</vt:lpstr>
      <vt:lpstr>Century Gothic</vt:lpstr>
      <vt:lpstr>High Tower Text</vt:lpstr>
      <vt:lpstr>Wingdings</vt:lpstr>
      <vt:lpstr>Wingdings 3</vt:lpstr>
      <vt:lpstr>Йон</vt:lpstr>
      <vt:lpstr>Ratio analysis  </vt:lpstr>
      <vt:lpstr>Ratio families </vt:lpstr>
      <vt:lpstr>Ratios</vt:lpstr>
      <vt:lpstr>Ratios</vt:lpstr>
      <vt:lpstr>All ratio families are equally important</vt:lpstr>
      <vt:lpstr>Why is necessary?</vt:lpstr>
      <vt:lpstr>Conclusion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Ratio analysis</dc:title>
  <dc:creator>ACER</dc:creator>
  <cp:lastModifiedBy>ACER</cp:lastModifiedBy>
  <cp:revision>7</cp:revision>
  <dcterms:created xsi:type="dcterms:W3CDTF">2020-07-30T21:04:43Z</dcterms:created>
  <dcterms:modified xsi:type="dcterms:W3CDTF">2020-07-30T21:59:10Z</dcterms:modified>
</cp:coreProperties>
</file>