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4"/>
  </p:notesMasterIdLst>
  <p:sldIdLst>
    <p:sldId id="266" r:id="rId5"/>
    <p:sldId id="308" r:id="rId6"/>
    <p:sldId id="257" r:id="rId7"/>
    <p:sldId id="295" r:id="rId8"/>
    <p:sldId id="283" r:id="rId9"/>
    <p:sldId id="282" r:id="rId10"/>
    <p:sldId id="292" r:id="rId11"/>
    <p:sldId id="293" r:id="rId12"/>
    <p:sldId id="259" r:id="rId13"/>
    <p:sldId id="260" r:id="rId14"/>
    <p:sldId id="280" r:id="rId15"/>
    <p:sldId id="278" r:id="rId16"/>
    <p:sldId id="279" r:id="rId17"/>
    <p:sldId id="258" r:id="rId18"/>
    <p:sldId id="261" r:id="rId19"/>
    <p:sldId id="290" r:id="rId20"/>
    <p:sldId id="262" r:id="rId21"/>
    <p:sldId id="291" r:id="rId22"/>
    <p:sldId id="286" r:id="rId23"/>
    <p:sldId id="287" r:id="rId24"/>
    <p:sldId id="288" r:id="rId25"/>
    <p:sldId id="289" r:id="rId26"/>
    <p:sldId id="265" r:id="rId27"/>
    <p:sldId id="272" r:id="rId28"/>
    <p:sldId id="273" r:id="rId29"/>
    <p:sldId id="274" r:id="rId30"/>
    <p:sldId id="275" r:id="rId31"/>
    <p:sldId id="311" r:id="rId32"/>
    <p:sldId id="31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88" d="100"/>
          <a:sy n="88" d="100"/>
        </p:scale>
        <p:origin x="72"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The difference between financial and cost accounting</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Introduction to management and cost accounting.</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Lecture schedule and assessment information</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D847D2-5AD0-4B9F-ACC2-E4669745452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6F6C503-BBD3-49D3-80E0-15B4811F010C}">
      <dgm:prSet custT="1"/>
      <dgm:spPr/>
      <dgm:t>
        <a:bodyPr/>
        <a:lstStyle/>
        <a:p>
          <a:r>
            <a:rPr lang="en-GB" sz="1400" dirty="0">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endParaRPr lang="en-US" sz="1400" dirty="0">
            <a:latin typeface="Arial" panose="020B0604020202020204" pitchFamily="34" charset="0"/>
            <a:cs typeface="Arial" panose="020B0604020202020204" pitchFamily="34" charset="0"/>
          </a:endParaRPr>
        </a:p>
      </dgm:t>
    </dgm:pt>
    <dgm:pt modelId="{73C587E1-8D4E-477E-ADEF-4364C306F6B6}" type="parTrans" cxnId="{90EED331-8E5A-46C0-B421-C30012FF4AFA}">
      <dgm:prSet/>
      <dgm:spPr/>
      <dgm:t>
        <a:bodyPr/>
        <a:lstStyle/>
        <a:p>
          <a:endParaRPr lang="en-US"/>
        </a:p>
      </dgm:t>
    </dgm:pt>
    <dgm:pt modelId="{042B9F2E-8448-4501-8FE7-E158DECCA9C0}" type="sibTrans" cxnId="{90EED331-8E5A-46C0-B421-C30012FF4AFA}">
      <dgm:prSet/>
      <dgm:spPr/>
      <dgm:t>
        <a:bodyPr/>
        <a:lstStyle/>
        <a:p>
          <a:endParaRPr lang="en-US"/>
        </a:p>
      </dgm:t>
    </dgm:pt>
    <dgm:pt modelId="{23CE3E41-08CB-4471-A0E3-345CA1A83CB1}">
      <dgm:prSet/>
      <dgm:spPr/>
      <dgm:t>
        <a:bodyPr/>
        <a:lstStyle/>
        <a:p>
          <a:r>
            <a:rPr lang="en-GB" dirty="0">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endParaRPr lang="en-US" dirty="0">
            <a:latin typeface="Arial" panose="020B0604020202020204" pitchFamily="34" charset="0"/>
            <a:cs typeface="Arial" panose="020B0604020202020204" pitchFamily="34" charset="0"/>
          </a:endParaRPr>
        </a:p>
      </dgm:t>
    </dgm:pt>
    <dgm:pt modelId="{770E38D7-AA34-415E-95E3-E495FDC2CE5D}" type="parTrans" cxnId="{1D1547CF-414F-40F8-9921-87CBEBA7B09E}">
      <dgm:prSet/>
      <dgm:spPr/>
      <dgm:t>
        <a:bodyPr/>
        <a:lstStyle/>
        <a:p>
          <a:endParaRPr lang="en-US"/>
        </a:p>
      </dgm:t>
    </dgm:pt>
    <dgm:pt modelId="{F5385C05-BF70-4AC8-8D1F-32F63D2224EE}" type="sibTrans" cxnId="{1D1547CF-414F-40F8-9921-87CBEBA7B09E}">
      <dgm:prSet/>
      <dgm:spPr/>
      <dgm:t>
        <a:bodyPr/>
        <a:lstStyle/>
        <a:p>
          <a:endParaRPr lang="en-US"/>
        </a:p>
      </dgm:t>
    </dgm:pt>
    <dgm:pt modelId="{D245499D-4B58-4B99-BEF7-CE49AE5AC474}">
      <dgm:prSet/>
      <dgm:spPr/>
      <dgm:t>
        <a:bodyPr/>
        <a:lstStyle/>
        <a:p>
          <a:r>
            <a:rPr lang="en-GB" dirty="0">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endParaRPr lang="en-US" dirty="0">
            <a:latin typeface="Arial" panose="020B0604020202020204" pitchFamily="34" charset="0"/>
            <a:cs typeface="Arial" panose="020B0604020202020204" pitchFamily="34" charset="0"/>
          </a:endParaRPr>
        </a:p>
      </dgm:t>
    </dgm:pt>
    <dgm:pt modelId="{803F4550-C2CD-44DA-901A-2EC85859577D}" type="parTrans" cxnId="{1ADD654C-F2AA-4AAE-9FFC-2472B466230A}">
      <dgm:prSet/>
      <dgm:spPr/>
      <dgm:t>
        <a:bodyPr/>
        <a:lstStyle/>
        <a:p>
          <a:endParaRPr lang="en-US"/>
        </a:p>
      </dgm:t>
    </dgm:pt>
    <dgm:pt modelId="{4323C8E8-CDCB-46C4-9E01-F4C4CE18E5DF}" type="sibTrans" cxnId="{1ADD654C-F2AA-4AAE-9FFC-2472B466230A}">
      <dgm:prSet/>
      <dgm:spPr/>
      <dgm:t>
        <a:bodyPr/>
        <a:lstStyle/>
        <a:p>
          <a:endParaRPr lang="en-US"/>
        </a:p>
      </dgm:t>
    </dgm:pt>
    <dgm:pt modelId="{AA068F55-94D7-4197-A552-EFA1101A1028}" type="pres">
      <dgm:prSet presAssocID="{D5D847D2-5AD0-4B9F-ACC2-E46697454526}" presName="root" presStyleCnt="0">
        <dgm:presLayoutVars>
          <dgm:dir/>
          <dgm:resizeHandles val="exact"/>
        </dgm:presLayoutVars>
      </dgm:prSet>
      <dgm:spPr/>
    </dgm:pt>
    <dgm:pt modelId="{D41DE825-99AE-466A-8935-D56C3C776798}" type="pres">
      <dgm:prSet presAssocID="{E6F6C503-BBD3-49D3-80E0-15B4811F010C}" presName="compNode" presStyleCnt="0"/>
      <dgm:spPr/>
    </dgm:pt>
    <dgm:pt modelId="{B53B03B0-5A53-4452-9CFC-E3D644ED88C4}" type="pres">
      <dgm:prSet presAssocID="{E6F6C503-BBD3-49D3-80E0-15B4811F01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1BEC562F-0AB9-4FBE-A73F-A2FBF72A0BF6}" type="pres">
      <dgm:prSet presAssocID="{E6F6C503-BBD3-49D3-80E0-15B4811F010C}" presName="spaceRect" presStyleCnt="0"/>
      <dgm:spPr/>
    </dgm:pt>
    <dgm:pt modelId="{93ABCAB1-2279-4EA6-A4FB-BD2F677E8AA0}" type="pres">
      <dgm:prSet presAssocID="{E6F6C503-BBD3-49D3-80E0-15B4811F010C}" presName="textRect" presStyleLbl="revTx" presStyleIdx="0" presStyleCnt="3">
        <dgm:presLayoutVars>
          <dgm:chMax val="1"/>
          <dgm:chPref val="1"/>
        </dgm:presLayoutVars>
      </dgm:prSet>
      <dgm:spPr/>
    </dgm:pt>
    <dgm:pt modelId="{3D7EF0A6-C424-47C1-A767-E5D7E76391F3}" type="pres">
      <dgm:prSet presAssocID="{042B9F2E-8448-4501-8FE7-E158DECCA9C0}" presName="sibTrans" presStyleCnt="0"/>
      <dgm:spPr/>
    </dgm:pt>
    <dgm:pt modelId="{61FF2192-38ED-482C-9670-925D47FC66BA}" type="pres">
      <dgm:prSet presAssocID="{23CE3E41-08CB-4471-A0E3-345CA1A83CB1}" presName="compNode" presStyleCnt="0"/>
      <dgm:spPr/>
    </dgm:pt>
    <dgm:pt modelId="{1DF8833D-A297-451F-9C92-ECEF41051F52}" type="pres">
      <dgm:prSet presAssocID="{23CE3E41-08CB-4471-A0E3-345CA1A83CB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BCC0973F-5096-4C0D-8629-28E812598F8A}" type="pres">
      <dgm:prSet presAssocID="{23CE3E41-08CB-4471-A0E3-345CA1A83CB1}" presName="spaceRect" presStyleCnt="0"/>
      <dgm:spPr/>
    </dgm:pt>
    <dgm:pt modelId="{BF2F68EE-E05D-4996-999A-93527A70B4BA}" type="pres">
      <dgm:prSet presAssocID="{23CE3E41-08CB-4471-A0E3-345CA1A83CB1}" presName="textRect" presStyleLbl="revTx" presStyleIdx="1" presStyleCnt="3">
        <dgm:presLayoutVars>
          <dgm:chMax val="1"/>
          <dgm:chPref val="1"/>
        </dgm:presLayoutVars>
      </dgm:prSet>
      <dgm:spPr/>
    </dgm:pt>
    <dgm:pt modelId="{9A17FBB9-155C-4843-A1C9-8159C17B5834}" type="pres">
      <dgm:prSet presAssocID="{F5385C05-BF70-4AC8-8D1F-32F63D2224EE}" presName="sibTrans" presStyleCnt="0"/>
      <dgm:spPr/>
    </dgm:pt>
    <dgm:pt modelId="{95150CC8-A5DE-4BCE-9DB6-D591E1F22361}" type="pres">
      <dgm:prSet presAssocID="{D245499D-4B58-4B99-BEF7-CE49AE5AC474}" presName="compNode" presStyleCnt="0"/>
      <dgm:spPr/>
    </dgm:pt>
    <dgm:pt modelId="{76570191-2CDC-42BF-B9C8-F2C410CB7C51}" type="pres">
      <dgm:prSet presAssocID="{D245499D-4B58-4B99-BEF7-CE49AE5AC4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envelope"/>
        </a:ext>
      </dgm:extLst>
    </dgm:pt>
    <dgm:pt modelId="{22B51069-7936-4886-8B6A-1AA8D7386BD5}" type="pres">
      <dgm:prSet presAssocID="{D245499D-4B58-4B99-BEF7-CE49AE5AC474}" presName="spaceRect" presStyleCnt="0"/>
      <dgm:spPr/>
    </dgm:pt>
    <dgm:pt modelId="{32F3AB9C-B631-4082-9362-711605B9ED62}" type="pres">
      <dgm:prSet presAssocID="{D245499D-4B58-4B99-BEF7-CE49AE5AC474}" presName="textRect" presStyleLbl="revTx" presStyleIdx="2" presStyleCnt="3">
        <dgm:presLayoutVars>
          <dgm:chMax val="1"/>
          <dgm:chPref val="1"/>
        </dgm:presLayoutVars>
      </dgm:prSet>
      <dgm:spPr/>
    </dgm:pt>
  </dgm:ptLst>
  <dgm:cxnLst>
    <dgm:cxn modelId="{1D708603-E890-466D-9AE9-C59683415E00}" type="presOf" srcId="{D245499D-4B58-4B99-BEF7-CE49AE5AC474}" destId="{32F3AB9C-B631-4082-9362-711605B9ED62}" srcOrd="0" destOrd="0" presId="urn:microsoft.com/office/officeart/2018/2/layout/IconLabelList"/>
    <dgm:cxn modelId="{90EED331-8E5A-46C0-B421-C30012FF4AFA}" srcId="{D5D847D2-5AD0-4B9F-ACC2-E46697454526}" destId="{E6F6C503-BBD3-49D3-80E0-15B4811F010C}" srcOrd="0" destOrd="0" parTransId="{73C587E1-8D4E-477E-ADEF-4364C306F6B6}" sibTransId="{042B9F2E-8448-4501-8FE7-E158DECCA9C0}"/>
    <dgm:cxn modelId="{1ADD654C-F2AA-4AAE-9FFC-2472B466230A}" srcId="{D5D847D2-5AD0-4B9F-ACC2-E46697454526}" destId="{D245499D-4B58-4B99-BEF7-CE49AE5AC474}" srcOrd="2" destOrd="0" parTransId="{803F4550-C2CD-44DA-901A-2EC85859577D}" sibTransId="{4323C8E8-CDCB-46C4-9E01-F4C4CE18E5DF}"/>
    <dgm:cxn modelId="{EA68C656-C483-46A8-851A-065296EDD20C}" type="presOf" srcId="{23CE3E41-08CB-4471-A0E3-345CA1A83CB1}" destId="{BF2F68EE-E05D-4996-999A-93527A70B4BA}" srcOrd="0" destOrd="0" presId="urn:microsoft.com/office/officeart/2018/2/layout/IconLabelList"/>
    <dgm:cxn modelId="{5D4B2FC0-6C2E-4A7B-A1DC-33ACBDAEA854}" type="presOf" srcId="{D5D847D2-5AD0-4B9F-ACC2-E46697454526}" destId="{AA068F55-94D7-4197-A552-EFA1101A1028}" srcOrd="0" destOrd="0" presId="urn:microsoft.com/office/officeart/2018/2/layout/IconLabelList"/>
    <dgm:cxn modelId="{1D1547CF-414F-40F8-9921-87CBEBA7B09E}" srcId="{D5D847D2-5AD0-4B9F-ACC2-E46697454526}" destId="{23CE3E41-08CB-4471-A0E3-345CA1A83CB1}" srcOrd="1" destOrd="0" parTransId="{770E38D7-AA34-415E-95E3-E495FDC2CE5D}" sibTransId="{F5385C05-BF70-4AC8-8D1F-32F63D2224EE}"/>
    <dgm:cxn modelId="{589590CF-F7A7-4485-9C87-C557B761F504}" type="presOf" srcId="{E6F6C503-BBD3-49D3-80E0-15B4811F010C}" destId="{93ABCAB1-2279-4EA6-A4FB-BD2F677E8AA0}" srcOrd="0" destOrd="0" presId="urn:microsoft.com/office/officeart/2018/2/layout/IconLabelList"/>
    <dgm:cxn modelId="{CC116312-BD5C-454A-A081-D97C80FE461F}" type="presParOf" srcId="{AA068F55-94D7-4197-A552-EFA1101A1028}" destId="{D41DE825-99AE-466A-8935-D56C3C776798}" srcOrd="0" destOrd="0" presId="urn:microsoft.com/office/officeart/2018/2/layout/IconLabelList"/>
    <dgm:cxn modelId="{B2106878-44DA-47CB-AF50-598D41415944}" type="presParOf" srcId="{D41DE825-99AE-466A-8935-D56C3C776798}" destId="{B53B03B0-5A53-4452-9CFC-E3D644ED88C4}" srcOrd="0" destOrd="0" presId="urn:microsoft.com/office/officeart/2018/2/layout/IconLabelList"/>
    <dgm:cxn modelId="{C94DBD98-7E4C-407F-9E50-8BE11D58A67E}" type="presParOf" srcId="{D41DE825-99AE-466A-8935-D56C3C776798}" destId="{1BEC562F-0AB9-4FBE-A73F-A2FBF72A0BF6}" srcOrd="1" destOrd="0" presId="urn:microsoft.com/office/officeart/2018/2/layout/IconLabelList"/>
    <dgm:cxn modelId="{9ADA7F86-2FE0-48B6-88B0-8D61227388B1}" type="presParOf" srcId="{D41DE825-99AE-466A-8935-D56C3C776798}" destId="{93ABCAB1-2279-4EA6-A4FB-BD2F677E8AA0}" srcOrd="2" destOrd="0" presId="urn:microsoft.com/office/officeart/2018/2/layout/IconLabelList"/>
    <dgm:cxn modelId="{800F88BF-6AC3-4999-A8E3-DAD12F5F2B5D}" type="presParOf" srcId="{AA068F55-94D7-4197-A552-EFA1101A1028}" destId="{3D7EF0A6-C424-47C1-A767-E5D7E76391F3}" srcOrd="1" destOrd="0" presId="urn:microsoft.com/office/officeart/2018/2/layout/IconLabelList"/>
    <dgm:cxn modelId="{65EF304A-CC15-47AB-B586-D4FD53A1A91E}" type="presParOf" srcId="{AA068F55-94D7-4197-A552-EFA1101A1028}" destId="{61FF2192-38ED-482C-9670-925D47FC66BA}" srcOrd="2" destOrd="0" presId="urn:microsoft.com/office/officeart/2018/2/layout/IconLabelList"/>
    <dgm:cxn modelId="{39F6FA9D-8E75-4582-B718-DB4390E7C316}" type="presParOf" srcId="{61FF2192-38ED-482C-9670-925D47FC66BA}" destId="{1DF8833D-A297-451F-9C92-ECEF41051F52}" srcOrd="0" destOrd="0" presId="urn:microsoft.com/office/officeart/2018/2/layout/IconLabelList"/>
    <dgm:cxn modelId="{3472A629-D44E-4E8A-BC84-0C0709050096}" type="presParOf" srcId="{61FF2192-38ED-482C-9670-925D47FC66BA}" destId="{BCC0973F-5096-4C0D-8629-28E812598F8A}" srcOrd="1" destOrd="0" presId="urn:microsoft.com/office/officeart/2018/2/layout/IconLabelList"/>
    <dgm:cxn modelId="{F0D12A70-94D1-4F6F-AF81-E9985FD4F282}" type="presParOf" srcId="{61FF2192-38ED-482C-9670-925D47FC66BA}" destId="{BF2F68EE-E05D-4996-999A-93527A70B4BA}" srcOrd="2" destOrd="0" presId="urn:microsoft.com/office/officeart/2018/2/layout/IconLabelList"/>
    <dgm:cxn modelId="{8E611F0D-0BD7-4226-B723-51801A46BFF8}" type="presParOf" srcId="{AA068F55-94D7-4197-A552-EFA1101A1028}" destId="{9A17FBB9-155C-4843-A1C9-8159C17B5834}" srcOrd="3" destOrd="0" presId="urn:microsoft.com/office/officeart/2018/2/layout/IconLabelList"/>
    <dgm:cxn modelId="{BCDE8AF6-8632-4C8C-9C28-98A866D3171C}" type="presParOf" srcId="{AA068F55-94D7-4197-A552-EFA1101A1028}" destId="{95150CC8-A5DE-4BCE-9DB6-D591E1F22361}" srcOrd="4" destOrd="0" presId="urn:microsoft.com/office/officeart/2018/2/layout/IconLabelList"/>
    <dgm:cxn modelId="{D7182506-2E92-48F6-BF17-7A05B09EE050}" type="presParOf" srcId="{95150CC8-A5DE-4BCE-9DB6-D591E1F22361}" destId="{76570191-2CDC-42BF-B9C8-F2C410CB7C51}" srcOrd="0" destOrd="0" presId="urn:microsoft.com/office/officeart/2018/2/layout/IconLabelList"/>
    <dgm:cxn modelId="{4A177B4D-EE79-42EB-97BB-024EDA655B49}" type="presParOf" srcId="{95150CC8-A5DE-4BCE-9DB6-D591E1F22361}" destId="{22B51069-7936-4886-8B6A-1AA8D7386BD5}" srcOrd="1" destOrd="0" presId="urn:microsoft.com/office/officeart/2018/2/layout/IconLabelList"/>
    <dgm:cxn modelId="{4F7C22BD-8673-458D-9929-9D2EAF44ED5B}" type="presParOf" srcId="{95150CC8-A5DE-4BCE-9DB6-D591E1F22361}" destId="{32F3AB9C-B631-4082-9362-711605B9ED6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The difference between financial and cost accounting</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Introduction to management and cost accounting.</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Lecture schedule and assessment information</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B03B0-5A53-4452-9CFC-E3D644ED88C4}">
      <dsp:nvSpPr>
        <dsp:cNvPr id="0" name=""/>
        <dsp:cNvSpPr/>
      </dsp:nvSpPr>
      <dsp:spPr>
        <a:xfrm>
          <a:off x="660189" y="1115918"/>
          <a:ext cx="880279" cy="8802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ABCAB1-2279-4EA6-A4FB-BD2F677E8AA0}">
      <dsp:nvSpPr>
        <dsp:cNvPr id="0" name=""/>
        <dsp:cNvSpPr/>
      </dsp:nvSpPr>
      <dsp:spPr>
        <a:xfrm>
          <a:off x="122240"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endParaRPr lang="en-US" sz="1400" kern="1200" dirty="0">
            <a:latin typeface="Arial" panose="020B0604020202020204" pitchFamily="34" charset="0"/>
            <a:cs typeface="Arial" panose="020B0604020202020204" pitchFamily="34" charset="0"/>
          </a:endParaRPr>
        </a:p>
      </dsp:txBody>
      <dsp:txXfrm>
        <a:off x="122240" y="2508993"/>
        <a:ext cx="1956177" cy="2025000"/>
      </dsp:txXfrm>
    </dsp:sp>
    <dsp:sp modelId="{1DF8833D-A297-451F-9C92-ECEF41051F52}">
      <dsp:nvSpPr>
        <dsp:cNvPr id="0" name=""/>
        <dsp:cNvSpPr/>
      </dsp:nvSpPr>
      <dsp:spPr>
        <a:xfrm>
          <a:off x="2958697" y="1115918"/>
          <a:ext cx="880279" cy="8802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2F68EE-E05D-4996-999A-93527A70B4BA}">
      <dsp:nvSpPr>
        <dsp:cNvPr id="0" name=""/>
        <dsp:cNvSpPr/>
      </dsp:nvSpPr>
      <dsp:spPr>
        <a:xfrm>
          <a:off x="2420748"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endParaRPr lang="en-US" sz="1700" kern="1200" dirty="0">
            <a:latin typeface="Arial" panose="020B0604020202020204" pitchFamily="34" charset="0"/>
            <a:cs typeface="Arial" panose="020B0604020202020204" pitchFamily="34" charset="0"/>
          </a:endParaRPr>
        </a:p>
      </dsp:txBody>
      <dsp:txXfrm>
        <a:off x="2420748" y="2508993"/>
        <a:ext cx="1956177" cy="2025000"/>
      </dsp:txXfrm>
    </dsp:sp>
    <dsp:sp modelId="{76570191-2CDC-42BF-B9C8-F2C410CB7C51}">
      <dsp:nvSpPr>
        <dsp:cNvPr id="0" name=""/>
        <dsp:cNvSpPr/>
      </dsp:nvSpPr>
      <dsp:spPr>
        <a:xfrm>
          <a:off x="5257205" y="1115918"/>
          <a:ext cx="880279" cy="8802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F3AB9C-B631-4082-9362-711605B9ED62}">
      <dsp:nvSpPr>
        <dsp:cNvPr id="0" name=""/>
        <dsp:cNvSpPr/>
      </dsp:nvSpPr>
      <dsp:spPr>
        <a:xfrm>
          <a:off x="4719257"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endParaRPr lang="en-US" sz="1700" kern="1200" dirty="0">
            <a:latin typeface="Arial" panose="020B0604020202020204" pitchFamily="34" charset="0"/>
            <a:cs typeface="Arial" panose="020B0604020202020204" pitchFamily="34" charset="0"/>
          </a:endParaRPr>
        </a:p>
      </dsp:txBody>
      <dsp:txXfrm>
        <a:off x="4719257" y="2508993"/>
        <a:ext cx="1956177" cy="2025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2079AB-1100-4377-8AFE-C94C948049EC}"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E83128-5489-41F3-BB10-77E829701D4F}" type="slidenum">
              <a:rPr lang="en-GB" smtClean="0"/>
              <a:t>‹#›</a:t>
            </a:fld>
            <a:endParaRPr lang="en-GB"/>
          </a:p>
        </p:txBody>
      </p:sp>
    </p:spTree>
    <p:extLst>
      <p:ext uri="{BB962C8B-B14F-4D97-AF65-F5344CB8AC3E}">
        <p14:creationId xmlns:p14="http://schemas.microsoft.com/office/powerpoint/2010/main" val="3571360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061CD5-B0D8-4944-8440-0F920BBC0906}" type="slidenum">
              <a:rPr lang="en-GB" altLang="en-US" smtClean="0"/>
              <a:pPr>
                <a:defRPr/>
              </a:pPr>
              <a:t>4</a:t>
            </a:fld>
            <a:endParaRPr lang="en-GB" altLang="en-US"/>
          </a:p>
        </p:txBody>
      </p:sp>
    </p:spTree>
    <p:extLst>
      <p:ext uri="{BB962C8B-B14F-4D97-AF65-F5344CB8AC3E}">
        <p14:creationId xmlns:p14="http://schemas.microsoft.com/office/powerpoint/2010/main" val="3414223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061CD5-B0D8-4944-8440-0F920BBC0906}" type="slidenum">
              <a:rPr lang="en-GB" altLang="en-US" smtClean="0"/>
              <a:pPr>
                <a:defRPr/>
              </a:pPr>
              <a:t>8</a:t>
            </a:fld>
            <a:endParaRPr lang="en-GB" altLang="en-US"/>
          </a:p>
        </p:txBody>
      </p:sp>
    </p:spTree>
    <p:extLst>
      <p:ext uri="{BB962C8B-B14F-4D97-AF65-F5344CB8AC3E}">
        <p14:creationId xmlns:p14="http://schemas.microsoft.com/office/powerpoint/2010/main" val="1417781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69A115A-49E7-4134-8164-FD20FC7A60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E1992A-3A0A-4597-BC0E-288E6E0AE11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4580" name="Slide Number Placeholder 3">
            <a:extLst>
              <a:ext uri="{FF2B5EF4-FFF2-40B4-BE49-F238E27FC236}">
                <a16:creationId xmlns:a16="http://schemas.microsoft.com/office/drawing/2014/main" id="{B450B3E4-F549-41DA-B75B-D8308A5E34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8155DD82-3E56-41B4-AD31-FAEA842489AA}" type="slidenum">
              <a:rPr lang="en-GB" altLang="en-US" smtClean="0">
                <a:latin typeface="Calibri" panose="020F0502020204030204" pitchFamily="34" charset="0"/>
              </a:rPr>
              <a:pPr fontAlgn="base">
                <a:spcBef>
                  <a:spcPct val="0"/>
                </a:spcBef>
                <a:spcAft>
                  <a:spcPct val="0"/>
                </a:spcAft>
              </a:pPr>
              <a:t>9</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1D1A0B9-C172-41B4-A3F7-4E5F6D352D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C3CBB38-3453-49A1-B651-F0B0141601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6628" name="Slide Number Placeholder 3">
            <a:extLst>
              <a:ext uri="{FF2B5EF4-FFF2-40B4-BE49-F238E27FC236}">
                <a16:creationId xmlns:a16="http://schemas.microsoft.com/office/drawing/2014/main" id="{E969187C-7FBD-4497-A5FD-BA6B1A7164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FDD9F7C7-CF12-4B4C-838C-824522675916}" type="slidenum">
              <a:rPr lang="en-GB" altLang="en-US" smtClean="0">
                <a:latin typeface="Calibri" panose="020F0502020204030204" pitchFamily="34" charset="0"/>
              </a:rPr>
              <a:pPr fontAlgn="base">
                <a:spcBef>
                  <a:spcPct val="0"/>
                </a:spcBef>
                <a:spcAft>
                  <a:spcPct val="0"/>
                </a:spcAft>
              </a:pPr>
              <a:t>10</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43A9BA3-24BE-4EFB-8CE9-FA8076839E2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486940D7-1751-47DD-A4AF-B605F477A57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8676" name="Slide Number Placeholder 3">
            <a:extLst>
              <a:ext uri="{FF2B5EF4-FFF2-40B4-BE49-F238E27FC236}">
                <a16:creationId xmlns:a16="http://schemas.microsoft.com/office/drawing/2014/main" id="{C8950874-3113-4B51-B454-17B56BBC968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4A74995F-B2EB-4D1D-973B-56756352A2DF}" type="slidenum">
              <a:rPr lang="en-GB" altLang="en-US" smtClean="0">
                <a:latin typeface="Calibri" panose="020F0502020204030204" pitchFamily="34" charset="0"/>
              </a:rPr>
              <a:pPr fontAlgn="base">
                <a:spcBef>
                  <a:spcPct val="0"/>
                </a:spcBef>
                <a:spcAft>
                  <a:spcPct val="0"/>
                </a:spcAft>
              </a:pPr>
              <a:t>11</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A96E53D-E9DB-46FF-9218-4E1F407717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0C402AF2-9E1A-4E86-AF98-F6A12E8D37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A82936D1-8184-400B-BA78-609E7A5453C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06F8A6CC-6F32-4C1F-AE29-273D54F26057}" type="slidenum">
              <a:rPr lang="en-GB" altLang="en-US" smtClean="0">
                <a:latin typeface="Arial" panose="020B0604020202020204" pitchFamily="34" charset="0"/>
              </a:rPr>
              <a:pPr fontAlgn="base">
                <a:spcBef>
                  <a:spcPct val="0"/>
                </a:spcBef>
                <a:spcAft>
                  <a:spcPct val="0"/>
                </a:spcAft>
              </a:pPr>
              <a:t>16</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17</a:t>
            </a:fld>
            <a:endParaRPr lang="en-GB"/>
          </a:p>
        </p:txBody>
      </p:sp>
    </p:spTree>
    <p:extLst>
      <p:ext uri="{BB962C8B-B14F-4D97-AF65-F5344CB8AC3E}">
        <p14:creationId xmlns:p14="http://schemas.microsoft.com/office/powerpoint/2010/main" val="4005377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18F9EDC-502A-4A05-8CC6-591B39C001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22664D8-B54D-4F75-B257-F537B50651A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pPr>
            <a:endParaRPr lang="en-US" altLang="en-US" sz="1100" dirty="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F4CB828-E75C-46D2-AB8F-0A7DAB9CAD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4CA79D87-B6D1-4490-A165-6BF863C853D8}" type="slidenum">
              <a:rPr lang="en-GB" altLang="en-US" smtClean="0">
                <a:latin typeface="Arial" panose="020B0604020202020204" pitchFamily="34" charset="0"/>
              </a:rPr>
              <a:pPr fontAlgn="base">
                <a:spcBef>
                  <a:spcPct val="0"/>
                </a:spcBef>
                <a:spcAft>
                  <a:spcPct val="0"/>
                </a:spcAft>
              </a:pPr>
              <a:t>18</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19</a:t>
            </a:fld>
            <a:endParaRPr lang="en-GB"/>
          </a:p>
        </p:txBody>
      </p:sp>
    </p:spTree>
    <p:extLst>
      <p:ext uri="{BB962C8B-B14F-4D97-AF65-F5344CB8AC3E}">
        <p14:creationId xmlns:p14="http://schemas.microsoft.com/office/powerpoint/2010/main" val="2736946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D07A73A-1531-4159-B5D0-4317A0363A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E7797BC-8328-41F4-B4B8-E4E8953BB5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10137CEA-D3F0-4FB0-ABDB-81C559F2F8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4A5D8FB0-B5A4-4518-AE37-A607041FDD39}" type="slidenum">
              <a:rPr lang="en-GB" altLang="en-US" smtClean="0">
                <a:latin typeface="Arial" panose="020B0604020202020204" pitchFamily="34" charset="0"/>
              </a:rPr>
              <a:pPr fontAlgn="base">
                <a:spcBef>
                  <a:spcPct val="0"/>
                </a:spcBef>
                <a:spcAft>
                  <a:spcPct val="0"/>
                </a:spcAft>
              </a:pPr>
              <a:t>21</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66A1452-7820-422F-BDC4-86D79607A8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ED9322FC-9E7D-44CC-9FAB-3BBFB0F37864}" type="slidenum">
              <a:rPr lang="en-US" altLang="en-US" smtClean="0">
                <a:latin typeface="Arial" panose="020B0604020202020204" pitchFamily="34" charset="0"/>
              </a:rPr>
              <a:pPr fontAlgn="base">
                <a:spcBef>
                  <a:spcPct val="0"/>
                </a:spcBef>
                <a:spcAft>
                  <a:spcPct val="0"/>
                </a:spcAft>
              </a:pPr>
              <a:t>24</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3A85FC24-5CF0-4E80-BB18-4F2613D9C632}"/>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1FCCD2C2-73CD-46F3-9C6B-49D0AD8A385C}"/>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dirty="0">
                <a:latin typeface="Arial" panose="020B0604020202020204" pitchFamily="34" charset="0"/>
                <a:ea typeface="ＭＳ Ｐゴシック" panose="020B0600070205080204" pitchFamily="34" charset="-128"/>
              </a:rPr>
              <a:t>A cost which varies with the level of activity </a:t>
            </a:r>
            <a:br>
              <a:rPr lang="en-US" altLang="en-US" dirty="0">
                <a:latin typeface="Arial" panose="020B0604020202020204" pitchFamily="34" charset="0"/>
                <a:ea typeface="ＭＳ Ｐゴシック" panose="020B0600070205080204" pitchFamily="34" charset="-128"/>
              </a:rPr>
            </a:br>
            <a:r>
              <a:rPr lang="en-US" altLang="en-US" dirty="0">
                <a:latin typeface="Arial" panose="020B0604020202020204" pitchFamily="34" charset="0"/>
                <a:ea typeface="ＭＳ Ｐゴシック" panose="020B0600070205080204" pitchFamily="34" charset="-128"/>
              </a:rPr>
              <a:t>– the more that is produced the higher the variable cost.</a:t>
            </a:r>
            <a:br>
              <a:rPr lang="en-US" altLang="en-US" dirty="0">
                <a:latin typeface="Arial" panose="020B0604020202020204" pitchFamily="34" charset="0"/>
                <a:ea typeface="ＭＳ Ｐゴシック" panose="020B0600070205080204" pitchFamily="34" charset="-128"/>
              </a:rPr>
            </a:br>
            <a:endParaRPr lang="en-US" altLang="en-US" dirty="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08DF96E7-471A-4324-8E2C-5CC796155A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97230DEA-965A-4900-84CC-C8AE3EDFB7BB}" type="slidenum">
              <a:rPr lang="en-US" altLang="en-US" smtClean="0">
                <a:latin typeface="Arial" panose="020B0604020202020204" pitchFamily="34" charset="0"/>
              </a:rPr>
              <a:pPr fontAlgn="base">
                <a:spcBef>
                  <a:spcPct val="0"/>
                </a:spcBef>
                <a:spcAft>
                  <a:spcPct val="0"/>
                </a:spcAft>
              </a:pPr>
              <a:t>25</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E167452D-ABD9-41C8-B903-81BBDA760A9A}"/>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79B7B3C8-8072-4483-9871-6078B9DD6FC6}"/>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This type of cost is incurred for a period and within certain output limits tends to be unaffected by fluctuations in the level of output.</a:t>
            </a:r>
            <a:br>
              <a:rPr lang="en-US" altLang="en-US">
                <a:solidFill>
                  <a:srgbClr val="000000"/>
                </a:solidFill>
                <a:latin typeface="Arial" panose="020B0604020202020204" pitchFamily="34" charset="0"/>
                <a:ea typeface="ＭＳ Ｐゴシック" panose="020B0600070205080204" pitchFamily="34" charset="-128"/>
              </a:rPr>
            </a:br>
            <a:endParaRPr lang="en-US" altLang="en-US">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BC80CC2E-5823-4877-BD60-F2640C49B41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C8E91DFE-B642-4B2B-B969-E9FE297F320B}" type="slidenum">
              <a:rPr lang="en-US" altLang="en-US" smtClean="0">
                <a:latin typeface="Arial" panose="020B0604020202020204" pitchFamily="34" charset="0"/>
              </a:rPr>
              <a:pPr fontAlgn="base">
                <a:spcBef>
                  <a:spcPct val="0"/>
                </a:spcBef>
                <a:spcAft>
                  <a:spcPct val="0"/>
                </a:spcAft>
              </a:pPr>
              <a:t>26</a:t>
            </a:fld>
            <a:endParaRPr lang="en-US" altLang="en-US">
              <a:latin typeface="Arial" panose="020B0604020202020204" pitchFamily="34" charset="0"/>
            </a:endParaRPr>
          </a:p>
        </p:txBody>
      </p:sp>
      <p:sp>
        <p:nvSpPr>
          <p:cNvPr id="50179" name="Rectangle 2">
            <a:extLst>
              <a:ext uri="{FF2B5EF4-FFF2-40B4-BE49-F238E27FC236}">
                <a16:creationId xmlns:a16="http://schemas.microsoft.com/office/drawing/2014/main" id="{DE0CF5A9-BF18-44EF-8B39-ED8698252A3F}"/>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919C3B4C-891A-45B2-A2DF-3B13E1415136}"/>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A cost which is fixed for a particular range of activity levels, but once the upper limit of that range is passed a new higher level of fixed cost is incurred</a:t>
            </a:r>
            <a:r>
              <a:rPr lang="en-US" altLang="en-US" sz="1400">
                <a:solidFill>
                  <a:srgbClr val="000000"/>
                </a:solidFill>
                <a:latin typeface="Arial" panose="020B0604020202020204" pitchFamily="34" charset="0"/>
                <a:ea typeface="ＭＳ Ｐゴシック" panose="020B0600070205080204" pitchFamily="34" charset="-128"/>
              </a:rPr>
              <a:t>.</a:t>
            </a:r>
            <a:br>
              <a:rPr lang="en-US" altLang="en-US" sz="1400">
                <a:solidFill>
                  <a:srgbClr val="000000"/>
                </a:solidFill>
                <a:latin typeface="Arial" panose="020B0604020202020204" pitchFamily="34" charset="0"/>
                <a:ea typeface="ＭＳ Ｐゴシック" panose="020B0600070205080204" pitchFamily="34" charset="-128"/>
              </a:rPr>
            </a:br>
            <a:endParaRPr lang="en-US" altLang="en-US">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8A2C668E-35EC-44C7-BF69-ECEB578B69A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5939C6A6-2522-4317-9468-5C65D9719F1A}" type="slidenum">
              <a:rPr lang="en-US" altLang="en-US" smtClean="0">
                <a:latin typeface="Arial" panose="020B0604020202020204" pitchFamily="34" charset="0"/>
              </a:rPr>
              <a:pPr fontAlgn="base">
                <a:spcBef>
                  <a:spcPct val="0"/>
                </a:spcBef>
                <a:spcAft>
                  <a:spcPct val="0"/>
                </a:spcAft>
              </a:pPr>
              <a:t>27</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F0C9FCF7-2765-449A-BFA9-1057946BB78D}"/>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39BD7591-149E-4B5E-B5F0-1D8CA190AAEB}"/>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A cost which has both a fixed and variable element</a:t>
            </a:r>
            <a:r>
              <a:rPr lang="en-GB" altLang="en-US">
                <a:solidFill>
                  <a:srgbClr val="000000"/>
                </a:solidFill>
                <a:latin typeface="Arial" panose="020B0604020202020204" pitchFamily="34" charset="0"/>
                <a:ea typeface="ＭＳ Ｐゴシック" panose="020B0600070205080204" pitchFamily="34" charset="-128"/>
              </a:rPr>
              <a:t> </a:t>
            </a:r>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3/5/2026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3/5/2026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3/5/2026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3/5/2026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3/5/2026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3/5/2026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1/relationships/webextension" Target="../webextensions/webextension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sz="6600" dirty="0"/>
              <a:t>Introduction to Costing</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Finance for business</a:t>
            </a:r>
          </a:p>
          <a:p>
            <a:r>
              <a:rPr lang="en-US" dirty="0"/>
              <a:t>bmbm4003</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Today’s Lecture</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52776222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B5DFDCB-17B0-4785-BB94-BC196D105262}"/>
              </a:ext>
            </a:extLst>
          </p:cNvPr>
          <p:cNvSpPr>
            <a:spLocks noGrp="1"/>
          </p:cNvSpPr>
          <p:nvPr>
            <p:ph type="title"/>
          </p:nvPr>
        </p:nvSpPr>
        <p:spPr>
          <a:xfrm>
            <a:off x="492370" y="516836"/>
            <a:ext cx="3084844" cy="1961086"/>
          </a:xfrm>
        </p:spPr>
        <p:txBody>
          <a:bodyPr>
            <a:normAutofit/>
          </a:bodyPr>
          <a:lstStyle/>
          <a:p>
            <a:pPr>
              <a:defRPr/>
            </a:pPr>
            <a:r>
              <a:rPr lang="en-GB" sz="4000">
                <a:solidFill>
                  <a:srgbClr val="FFFFFF"/>
                </a:solidFill>
              </a:rPr>
              <a:t>Previously</a:t>
            </a:r>
          </a:p>
        </p:txBody>
      </p:sp>
      <p:cxnSp>
        <p:nvCxnSpPr>
          <p:cNvPr id="76" name="Straight Connector 75">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363" name="Content Placeholder 2">
            <a:extLst>
              <a:ext uri="{FF2B5EF4-FFF2-40B4-BE49-F238E27FC236}">
                <a16:creationId xmlns:a16="http://schemas.microsoft.com/office/drawing/2014/main" id="{9EB48BF6-8FD5-4B05-AC81-474E6E65FC01}"/>
              </a:ext>
            </a:extLst>
          </p:cNvPr>
          <p:cNvSpPr>
            <a:spLocks noGrp="1" noChangeArrowheads="1"/>
          </p:cNvSpPr>
          <p:nvPr>
            <p:ph idx="1"/>
          </p:nvPr>
        </p:nvSpPr>
        <p:spPr>
          <a:xfrm>
            <a:off x="571752" y="2799654"/>
            <a:ext cx="3005462" cy="3189665"/>
          </a:xfrm>
        </p:spPr>
        <p:txBody>
          <a:bodyPr>
            <a:normAutofit/>
          </a:bodyPr>
          <a:lstStyle/>
          <a:p>
            <a:r>
              <a:rPr lang="en-GB" altLang="en-US" sz="1800">
                <a:solidFill>
                  <a:srgbClr val="FFFFFF"/>
                </a:solidFill>
                <a:latin typeface="Arial" panose="020B0604020202020204" pitchFamily="34" charset="0"/>
                <a:cs typeface="Arial" panose="020B0604020202020204" pitchFamily="34" charset="0"/>
              </a:rPr>
              <a:t>With Richard you have been looking at Financial reporting</a:t>
            </a:r>
          </a:p>
          <a:p>
            <a:r>
              <a:rPr lang="en-GB" altLang="en-US" sz="1800">
                <a:solidFill>
                  <a:srgbClr val="FFFFFF"/>
                </a:solidFill>
                <a:latin typeface="Arial" panose="020B0604020202020204" pitchFamily="34" charset="0"/>
                <a:cs typeface="Arial" panose="020B0604020202020204" pitchFamily="34" charset="0"/>
              </a:rPr>
              <a:t>This section of the Module will look at the areas of accounting that support the Decision Making Process</a:t>
            </a:r>
          </a:p>
        </p:txBody>
      </p:sp>
      <p:pic>
        <p:nvPicPr>
          <p:cNvPr id="4" name="Picture 2" descr="Infographic of man juggling lifestyle icons such as money and education">
            <a:extLst>
              <a:ext uri="{FF2B5EF4-FFF2-40B4-BE49-F238E27FC236}">
                <a16:creationId xmlns:a16="http://schemas.microsoft.com/office/drawing/2014/main" id="{4EEE8A1E-6414-4FC2-96F8-FB9DE0A240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63313" y="640080"/>
            <a:ext cx="4155490" cy="55778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43815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7C99265-FE09-46C1-AE7B-DB6FD9ED18F7}"/>
              </a:ext>
            </a:extLst>
          </p:cNvPr>
          <p:cNvSpPr>
            <a:spLocks noGrp="1"/>
          </p:cNvSpPr>
          <p:nvPr>
            <p:ph type="title"/>
          </p:nvPr>
        </p:nvSpPr>
        <p:spPr>
          <a:xfrm>
            <a:off x="1097280" y="516835"/>
            <a:ext cx="5977937" cy="1666501"/>
          </a:xfrm>
        </p:spPr>
        <p:txBody>
          <a:bodyPr>
            <a:normAutofit/>
          </a:bodyPr>
          <a:lstStyle/>
          <a:p>
            <a:pPr>
              <a:defRPr/>
            </a:pPr>
            <a:r>
              <a:rPr lang="en-GB" sz="4000">
                <a:solidFill>
                  <a:srgbClr val="FFFFFF"/>
                </a:solidFill>
              </a:rPr>
              <a:t>This section of the Module will cover</a:t>
            </a:r>
          </a:p>
        </p:txBody>
      </p:sp>
      <p:cxnSp>
        <p:nvCxnSpPr>
          <p:cNvPr id="17" name="Straight Connector 1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461F58-337E-4294-B7FA-96EDDAAA24FB}"/>
              </a:ext>
            </a:extLst>
          </p:cNvPr>
          <p:cNvSpPr>
            <a:spLocks noGrp="1"/>
          </p:cNvSpPr>
          <p:nvPr>
            <p:ph idx="1"/>
          </p:nvPr>
        </p:nvSpPr>
        <p:spPr>
          <a:xfrm>
            <a:off x="1097279" y="2505069"/>
            <a:ext cx="5977938" cy="3383902"/>
          </a:xfrm>
        </p:spPr>
        <p:txBody>
          <a:bodyPr rtlCol="0">
            <a:normAutofit/>
          </a:bodyPr>
          <a:lstStyle/>
          <a:p>
            <a:pPr>
              <a:lnSpc>
                <a:spcPct val="100000"/>
              </a:lnSpc>
              <a:spcAft>
                <a:spcPts val="0"/>
              </a:spcAft>
              <a:defRPr/>
            </a:pPr>
            <a:r>
              <a:rPr lang="en-GB" sz="1800" dirty="0">
                <a:solidFill>
                  <a:srgbClr val="FFFFFF"/>
                </a:solidFill>
              </a:rPr>
              <a:t>The Behaviour of Costs</a:t>
            </a:r>
          </a:p>
          <a:p>
            <a:pPr>
              <a:lnSpc>
                <a:spcPct val="100000"/>
              </a:lnSpc>
              <a:spcAft>
                <a:spcPts val="0"/>
              </a:spcAft>
              <a:defRPr/>
            </a:pPr>
            <a:r>
              <a:rPr lang="en-GB" sz="1800" dirty="0">
                <a:solidFill>
                  <a:srgbClr val="FFFFFF"/>
                </a:solidFill>
              </a:rPr>
              <a:t>Materials Valuation</a:t>
            </a:r>
          </a:p>
          <a:p>
            <a:pPr>
              <a:lnSpc>
                <a:spcPct val="100000"/>
              </a:lnSpc>
              <a:spcAft>
                <a:spcPts val="0"/>
              </a:spcAft>
              <a:defRPr/>
            </a:pPr>
            <a:r>
              <a:rPr lang="en-GB" sz="1800" dirty="0">
                <a:solidFill>
                  <a:srgbClr val="FFFFFF"/>
                </a:solidFill>
              </a:rPr>
              <a:t>Labour </a:t>
            </a:r>
          </a:p>
          <a:p>
            <a:pPr>
              <a:lnSpc>
                <a:spcPct val="100000"/>
              </a:lnSpc>
              <a:spcAft>
                <a:spcPts val="0"/>
              </a:spcAft>
              <a:defRPr/>
            </a:pPr>
            <a:r>
              <a:rPr lang="en-GB" sz="1800" dirty="0">
                <a:solidFill>
                  <a:srgbClr val="FFFFFF"/>
                </a:solidFill>
              </a:rPr>
              <a:t>Apportionment of Overheads</a:t>
            </a:r>
          </a:p>
          <a:p>
            <a:pPr>
              <a:lnSpc>
                <a:spcPct val="100000"/>
              </a:lnSpc>
              <a:spcAft>
                <a:spcPts val="0"/>
              </a:spcAft>
              <a:defRPr/>
            </a:pPr>
            <a:r>
              <a:rPr lang="en-GB" sz="1800" dirty="0">
                <a:solidFill>
                  <a:srgbClr val="FFFFFF"/>
                </a:solidFill>
              </a:rPr>
              <a:t>Marginal Cost</a:t>
            </a:r>
          </a:p>
          <a:p>
            <a:pPr>
              <a:lnSpc>
                <a:spcPct val="100000"/>
              </a:lnSpc>
              <a:spcAft>
                <a:spcPts val="0"/>
              </a:spcAft>
              <a:defRPr/>
            </a:pPr>
            <a:r>
              <a:rPr lang="en-GB" sz="1800" dirty="0">
                <a:solidFill>
                  <a:srgbClr val="FFFFFF"/>
                </a:solidFill>
              </a:rPr>
              <a:t>Break Even Analysis</a:t>
            </a:r>
          </a:p>
          <a:p>
            <a:pPr marL="0" indent="0">
              <a:lnSpc>
                <a:spcPct val="100000"/>
              </a:lnSpc>
              <a:spcAft>
                <a:spcPts val="0"/>
              </a:spcAft>
              <a:buNone/>
              <a:defRPr/>
            </a:pPr>
            <a:r>
              <a:rPr lang="en-GB" sz="1800" dirty="0">
                <a:solidFill>
                  <a:srgbClr val="FFFFFF"/>
                </a:solidFill>
              </a:rPr>
              <a:t>Looking at these elements support the manager through the decision making process</a:t>
            </a:r>
          </a:p>
        </p:txBody>
      </p:sp>
      <p:pic>
        <p:nvPicPr>
          <p:cNvPr id="4" name="Picture 3">
            <a:extLst>
              <a:ext uri="{FF2B5EF4-FFF2-40B4-BE49-F238E27FC236}">
                <a16:creationId xmlns:a16="http://schemas.microsoft.com/office/drawing/2014/main" id="{54AB651B-A4B9-4FF6-8D19-3D53B76F0536}"/>
              </a:ext>
            </a:extLst>
          </p:cNvPr>
          <p:cNvPicPr>
            <a:picLocks noChangeAspect="1"/>
          </p:cNvPicPr>
          <p:nvPr/>
        </p:nvPicPr>
        <p:blipFill>
          <a:blip r:embed="rId3"/>
          <a:stretch>
            <a:fillRect/>
          </a:stretch>
        </p:blipFill>
        <p:spPr>
          <a:xfrm>
            <a:off x="8251982" y="1758531"/>
            <a:ext cx="3294253" cy="331914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Title 2">
            <a:extLst>
              <a:ext uri="{FF2B5EF4-FFF2-40B4-BE49-F238E27FC236}">
                <a16:creationId xmlns:a16="http://schemas.microsoft.com/office/drawing/2014/main" id="{0E853D14-1C5B-42E0-8014-FEA7BF029DFA}"/>
              </a:ext>
            </a:extLst>
          </p:cNvPr>
          <p:cNvSpPr>
            <a:spLocks noGrp="1"/>
          </p:cNvSpPr>
          <p:nvPr>
            <p:ph type="title"/>
          </p:nvPr>
        </p:nvSpPr>
        <p:spPr>
          <a:xfrm>
            <a:off x="6411685" y="634946"/>
            <a:ext cx="5127171" cy="1450757"/>
          </a:xfrm>
        </p:spPr>
        <p:txBody>
          <a:bodyPr>
            <a:normAutofit/>
          </a:bodyPr>
          <a:lstStyle/>
          <a:p>
            <a:pPr>
              <a:defRPr/>
            </a:pPr>
            <a:r>
              <a:rPr lang="en-US" altLang="en-US"/>
              <a:t>Module Assessment</a:t>
            </a:r>
          </a:p>
        </p:txBody>
      </p:sp>
      <p:pic>
        <p:nvPicPr>
          <p:cNvPr id="2" name="Picture 1">
            <a:extLst>
              <a:ext uri="{FF2B5EF4-FFF2-40B4-BE49-F238E27FC236}">
                <a16:creationId xmlns:a16="http://schemas.microsoft.com/office/drawing/2014/main" id="{EA7984CC-FC72-425D-91B9-338EE0BA0651}"/>
              </a:ext>
            </a:extLst>
          </p:cNvPr>
          <p:cNvPicPr>
            <a:picLocks noChangeAspect="1"/>
          </p:cNvPicPr>
          <p:nvPr/>
        </p:nvPicPr>
        <p:blipFill>
          <a:blip r:embed="rId2"/>
          <a:stretch>
            <a:fillRect/>
          </a:stretch>
        </p:blipFill>
        <p:spPr>
          <a:xfrm>
            <a:off x="1246080" y="645106"/>
            <a:ext cx="3909571" cy="5247747"/>
          </a:xfrm>
          <a:prstGeom prst="rect">
            <a:avLst/>
          </a:prstGeom>
        </p:spPr>
      </p:pic>
      <p:cxnSp>
        <p:nvCxnSpPr>
          <p:cNvPr id="74" name="Straight Connector 73">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387" name="Content Placeholder 1">
            <a:extLst>
              <a:ext uri="{FF2B5EF4-FFF2-40B4-BE49-F238E27FC236}">
                <a16:creationId xmlns:a16="http://schemas.microsoft.com/office/drawing/2014/main" id="{DB3FDEA2-A306-48E0-AC10-215B5C6F9B30}"/>
              </a:ext>
            </a:extLst>
          </p:cNvPr>
          <p:cNvSpPr>
            <a:spLocks noGrp="1" noChangeArrowheads="1"/>
          </p:cNvSpPr>
          <p:nvPr>
            <p:ph idx="1"/>
          </p:nvPr>
        </p:nvSpPr>
        <p:spPr>
          <a:xfrm>
            <a:off x="6411684" y="2407436"/>
            <a:ext cx="5127172" cy="3461658"/>
          </a:xfrm>
        </p:spPr>
        <p:txBody>
          <a:bodyPr>
            <a:normAutofit/>
          </a:bodyPr>
          <a:lstStyle/>
          <a:p>
            <a:r>
              <a:rPr lang="en-US" altLang="en-US">
                <a:latin typeface="Arial" panose="020B0604020202020204" pitchFamily="34" charset="0"/>
                <a:cs typeface="Arial" panose="020B0604020202020204" pitchFamily="34" charset="0"/>
              </a:rPr>
              <a:t>Part one of the module involved an assignment</a:t>
            </a:r>
          </a:p>
          <a:p>
            <a:r>
              <a:rPr lang="en-US" altLang="en-US">
                <a:latin typeface="Arial" panose="020B0604020202020204" pitchFamily="34" charset="0"/>
                <a:cs typeface="Arial" panose="020B0604020202020204" pitchFamily="34" charset="0"/>
              </a:rPr>
              <a:t>This section of the module will be assessed via an examination</a:t>
            </a:r>
            <a:endParaRPr lang="en-US" altLang="en-US" dirty="0">
              <a:latin typeface="Arial" panose="020B0604020202020204" pitchFamily="34" charset="0"/>
              <a:cs typeface="Arial" panose="020B0604020202020204" pitchFamily="34" charset="0"/>
            </a:endParaRPr>
          </a:p>
        </p:txBody>
      </p:sp>
      <p:sp>
        <p:nvSpPr>
          <p:cNvPr id="76" name="Rectangle 75">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06B4C-F21E-4C21-8262-3C5D8D6723CD}"/>
              </a:ext>
            </a:extLst>
          </p:cNvPr>
          <p:cNvSpPr>
            <a:spLocks noGrp="1"/>
          </p:cNvSpPr>
          <p:nvPr>
            <p:ph type="title"/>
          </p:nvPr>
        </p:nvSpPr>
        <p:spPr>
          <a:xfrm>
            <a:off x="6411685" y="634946"/>
            <a:ext cx="5127171" cy="1450757"/>
          </a:xfrm>
        </p:spPr>
        <p:txBody>
          <a:bodyPr>
            <a:normAutofit/>
          </a:bodyPr>
          <a:lstStyle/>
          <a:p>
            <a:pPr>
              <a:defRPr/>
            </a:pPr>
            <a:r>
              <a:rPr lang="en-GB" altLang="en-US" dirty="0">
                <a:latin typeface="Arial" panose="020B0604020202020204" pitchFamily="34" charset="0"/>
                <a:cs typeface="Arial" panose="020B0604020202020204" pitchFamily="34" charset="0"/>
              </a:rPr>
              <a:t>Exam Information </a:t>
            </a:r>
          </a:p>
        </p:txBody>
      </p:sp>
      <p:pic>
        <p:nvPicPr>
          <p:cNvPr id="3" name="Picture 2">
            <a:extLst>
              <a:ext uri="{FF2B5EF4-FFF2-40B4-BE49-F238E27FC236}">
                <a16:creationId xmlns:a16="http://schemas.microsoft.com/office/drawing/2014/main" id="{D8717A25-080C-4BA5-820A-A4438D91D813}"/>
              </a:ext>
            </a:extLst>
          </p:cNvPr>
          <p:cNvPicPr>
            <a:picLocks noChangeAspect="1"/>
          </p:cNvPicPr>
          <p:nvPr/>
        </p:nvPicPr>
        <p:blipFill>
          <a:blip r:embed="rId2"/>
          <a:stretch>
            <a:fillRect/>
          </a:stretch>
        </p:blipFill>
        <p:spPr>
          <a:xfrm>
            <a:off x="643192" y="691979"/>
            <a:ext cx="5115347" cy="5154000"/>
          </a:xfrm>
          <a:prstGeom prst="rect">
            <a:avLst/>
          </a:prstGeom>
        </p:spPr>
      </p:pic>
      <p:cxnSp>
        <p:nvCxnSpPr>
          <p:cNvPr id="74" name="Straight Connector 73">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411" name="Content Placeholder 2">
            <a:extLst>
              <a:ext uri="{FF2B5EF4-FFF2-40B4-BE49-F238E27FC236}">
                <a16:creationId xmlns:a16="http://schemas.microsoft.com/office/drawing/2014/main" id="{BE5310E4-1E5C-46A3-8D86-15C941700EF9}"/>
              </a:ext>
            </a:extLst>
          </p:cNvPr>
          <p:cNvSpPr>
            <a:spLocks noGrp="1" noChangeArrowheads="1"/>
          </p:cNvSpPr>
          <p:nvPr>
            <p:ph idx="1"/>
          </p:nvPr>
        </p:nvSpPr>
        <p:spPr>
          <a:xfrm>
            <a:off x="6411684" y="2407436"/>
            <a:ext cx="5127172" cy="3461658"/>
          </a:xfrm>
        </p:spPr>
        <p:txBody>
          <a:bodyPr>
            <a:normAutofit/>
          </a:bodyPr>
          <a:lstStyle/>
          <a:p>
            <a:r>
              <a:rPr lang="en-GB" altLang="en-US">
                <a:latin typeface="Franklin Gothic Book" panose="020B0503020102020204" pitchFamily="34" charset="0"/>
              </a:rPr>
              <a:t>33 multiple choice questions</a:t>
            </a:r>
          </a:p>
          <a:p>
            <a:r>
              <a:rPr lang="en-GB" altLang="en-US">
                <a:latin typeface="Franklin Gothic Book" panose="020B0503020102020204" pitchFamily="34" charset="0"/>
              </a:rPr>
              <a:t>2 Hours</a:t>
            </a:r>
          </a:p>
          <a:p>
            <a:r>
              <a:rPr lang="en-GB" altLang="en-US">
                <a:latin typeface="Franklin Gothic Book" panose="020B0503020102020204" pitchFamily="34" charset="0"/>
              </a:rPr>
              <a:t>Pass Rate 40%</a:t>
            </a:r>
          </a:p>
          <a:p>
            <a:endParaRPr lang="en-GB" altLang="en-US">
              <a:latin typeface="Franklin Gothic Book" panose="020B0503020102020204" pitchFamily="34" charset="0"/>
            </a:endParaRPr>
          </a:p>
        </p:txBody>
      </p:sp>
      <p:sp>
        <p:nvSpPr>
          <p:cNvPr id="76" name="Rectangle 75">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66654C"/>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itle 2">
            <a:extLst>
              <a:ext uri="{FF2B5EF4-FFF2-40B4-BE49-F238E27FC236}">
                <a16:creationId xmlns:a16="http://schemas.microsoft.com/office/drawing/2014/main" id="{B8015861-CE1A-432B-8A4B-684AD0B6DECD}"/>
              </a:ext>
            </a:extLst>
          </p:cNvPr>
          <p:cNvSpPr>
            <a:spLocks noGrp="1"/>
          </p:cNvSpPr>
          <p:nvPr>
            <p:ph type="title"/>
          </p:nvPr>
        </p:nvSpPr>
        <p:spPr>
          <a:xfrm>
            <a:off x="1097280" y="516835"/>
            <a:ext cx="5977937" cy="1666501"/>
          </a:xfrm>
        </p:spPr>
        <p:txBody>
          <a:bodyPr>
            <a:normAutofit/>
          </a:bodyPr>
          <a:lstStyle/>
          <a:p>
            <a:pPr>
              <a:defRPr/>
            </a:pPr>
            <a:r>
              <a:rPr lang="en-US" sz="4000">
                <a:solidFill>
                  <a:srgbClr val="FFFFFF"/>
                </a:solidFill>
              </a:rPr>
              <a:t>Decision Making</a:t>
            </a:r>
          </a:p>
        </p:txBody>
      </p:sp>
      <p:cxnSp>
        <p:nvCxnSpPr>
          <p:cNvPr id="76" name="Straight Connector 75">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435" name="Content Placeholder 1">
            <a:extLst>
              <a:ext uri="{FF2B5EF4-FFF2-40B4-BE49-F238E27FC236}">
                <a16:creationId xmlns:a16="http://schemas.microsoft.com/office/drawing/2014/main" id="{8109E700-F259-4A9A-BBAC-9CD672E9AD0F}"/>
              </a:ext>
            </a:extLst>
          </p:cNvPr>
          <p:cNvSpPr>
            <a:spLocks noGrp="1" noChangeArrowheads="1"/>
          </p:cNvSpPr>
          <p:nvPr>
            <p:ph idx="1"/>
          </p:nvPr>
        </p:nvSpPr>
        <p:spPr>
          <a:xfrm>
            <a:off x="1097279" y="2505069"/>
            <a:ext cx="5977938" cy="3383902"/>
          </a:xfrm>
        </p:spPr>
        <p:txBody>
          <a:bodyPr>
            <a:normAutofit/>
          </a:bodyPr>
          <a:lstStyle/>
          <a:p>
            <a:pPr>
              <a:lnSpc>
                <a:spcPct val="100000"/>
              </a:lnSpc>
            </a:pPr>
            <a:r>
              <a:rPr lang="en-US" altLang="en-US" sz="1800">
                <a:solidFill>
                  <a:srgbClr val="FFFFFF"/>
                </a:solidFill>
                <a:latin typeface="Arial" panose="020B0604020202020204" pitchFamily="34" charset="0"/>
                <a:cs typeface="Arial" panose="020B0604020202020204" pitchFamily="34" charset="0"/>
              </a:rPr>
              <a:t>As individuals, we make decisions every day – without exception</a:t>
            </a:r>
          </a:p>
          <a:p>
            <a:pPr>
              <a:lnSpc>
                <a:spcPct val="100000"/>
              </a:lnSpc>
            </a:pPr>
            <a:r>
              <a:rPr lang="en-US" altLang="en-US" sz="1800">
                <a:solidFill>
                  <a:srgbClr val="FFFFFF"/>
                </a:solidFill>
                <a:latin typeface="Arial" panose="020B0604020202020204" pitchFamily="34" charset="0"/>
                <a:cs typeface="Arial" panose="020B0604020202020204" pitchFamily="34" charset="0"/>
              </a:rPr>
              <a:t>Organisations are exactly the same</a:t>
            </a:r>
          </a:p>
          <a:p>
            <a:pPr>
              <a:lnSpc>
                <a:spcPct val="100000"/>
              </a:lnSpc>
            </a:pPr>
            <a:r>
              <a:rPr lang="en-US" altLang="en-US" sz="1800">
                <a:solidFill>
                  <a:srgbClr val="FFFFFF"/>
                </a:solidFill>
                <a:latin typeface="Arial" panose="020B0604020202020204" pitchFamily="34" charset="0"/>
                <a:cs typeface="Arial" panose="020B0604020202020204" pitchFamily="34" charset="0"/>
              </a:rPr>
              <a:t>When making a decision, we take several alternatives into consideration – we will use several tools, techniques and positions</a:t>
            </a:r>
          </a:p>
          <a:p>
            <a:pPr>
              <a:lnSpc>
                <a:spcPct val="100000"/>
              </a:lnSpc>
            </a:pPr>
            <a:r>
              <a:rPr lang="en-US" altLang="en-US" sz="1800">
                <a:solidFill>
                  <a:srgbClr val="FFFFFF"/>
                </a:solidFill>
                <a:latin typeface="Arial" panose="020B0604020202020204" pitchFamily="34" charset="0"/>
                <a:cs typeface="Arial" panose="020B0604020202020204" pitchFamily="34" charset="0"/>
              </a:rPr>
              <a:t>Usually, decision making is hard.</a:t>
            </a:r>
          </a:p>
          <a:p>
            <a:pPr>
              <a:lnSpc>
                <a:spcPct val="100000"/>
              </a:lnSpc>
            </a:pPr>
            <a:r>
              <a:rPr lang="en-US" altLang="en-US" sz="1800">
                <a:solidFill>
                  <a:srgbClr val="FFFFFF"/>
                </a:solidFill>
                <a:latin typeface="Arial" panose="020B0604020202020204" pitchFamily="34" charset="0"/>
                <a:cs typeface="Arial" panose="020B0604020202020204" pitchFamily="34" charset="0"/>
              </a:rPr>
              <a:t>The majority of corporate decisions involve some level of dissatisfaction or conflict with another party</a:t>
            </a:r>
          </a:p>
          <a:p>
            <a:pPr>
              <a:lnSpc>
                <a:spcPct val="100000"/>
              </a:lnSpc>
            </a:pPr>
            <a:endParaRPr lang="en-US" altLang="en-US" sz="1800">
              <a:solidFill>
                <a:srgbClr val="FFFFFF"/>
              </a:solidFill>
            </a:endParaRPr>
          </a:p>
        </p:txBody>
      </p:sp>
      <p:pic>
        <p:nvPicPr>
          <p:cNvPr id="4" name="Picture 4" descr="Infographic of globe with lifestyle icons surrounding it">
            <a:extLst>
              <a:ext uri="{FF2B5EF4-FFF2-40B4-BE49-F238E27FC236}">
                <a16:creationId xmlns:a16="http://schemas.microsoft.com/office/drawing/2014/main" id="{9976C327-0832-4147-818D-D07D2AC536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51982" y="1207196"/>
            <a:ext cx="3294253" cy="44218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FE1E79B-62FF-46DB-A057-3A2F1D3A6645}"/>
              </a:ext>
            </a:extLst>
          </p:cNvPr>
          <p:cNvSpPr>
            <a:spLocks noGrp="1"/>
          </p:cNvSpPr>
          <p:nvPr>
            <p:ph type="title"/>
          </p:nvPr>
        </p:nvSpPr>
        <p:spPr>
          <a:xfrm>
            <a:off x="492370" y="516835"/>
            <a:ext cx="3084844" cy="5772840"/>
          </a:xfrm>
        </p:spPr>
        <p:txBody>
          <a:bodyPr anchor="ctr">
            <a:normAutofit/>
          </a:bodyPr>
          <a:lstStyle/>
          <a:p>
            <a:pPr>
              <a:defRPr/>
            </a:pPr>
            <a:r>
              <a:rPr lang="en-GB" sz="3600">
                <a:solidFill>
                  <a:schemeClr val="bg1"/>
                </a:solidFill>
              </a:rPr>
              <a:t>How does Accounting aid the Decision Making Process?</a:t>
            </a:r>
          </a:p>
        </p:txBody>
      </p:sp>
      <p:graphicFrame>
        <p:nvGraphicFramePr>
          <p:cNvPr id="19461" name="Content Placeholder 2">
            <a:extLst>
              <a:ext uri="{FF2B5EF4-FFF2-40B4-BE49-F238E27FC236}">
                <a16:creationId xmlns:a16="http://schemas.microsoft.com/office/drawing/2014/main" id="{2C99F815-B45E-40AA-86A3-9A0118FEE01C}"/>
              </a:ext>
            </a:extLst>
          </p:cNvPr>
          <p:cNvGraphicFramePr>
            <a:graphicFrameLocks noGrp="1"/>
          </p:cNvGraphicFramePr>
          <p:nvPr>
            <p:ph idx="1"/>
            <p:extLst>
              <p:ext uri="{D42A27DB-BD31-4B8C-83A1-F6EECF244321}">
                <p14:modId xmlns:p14="http://schemas.microsoft.com/office/powerpoint/2010/main" val="128175854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74" name="Rectangle 2">
            <a:extLst>
              <a:ext uri="{FF2B5EF4-FFF2-40B4-BE49-F238E27FC236}">
                <a16:creationId xmlns:a16="http://schemas.microsoft.com/office/drawing/2014/main" id="{5E59186F-52B8-4111-856E-0310DA822FF0}"/>
              </a:ext>
            </a:extLst>
          </p:cNvPr>
          <p:cNvSpPr>
            <a:spLocks noGrp="1" noChangeArrowheads="1"/>
          </p:cNvSpPr>
          <p:nvPr>
            <p:ph type="title"/>
          </p:nvPr>
        </p:nvSpPr>
        <p:spPr>
          <a:xfrm>
            <a:off x="1097280" y="516835"/>
            <a:ext cx="5977937" cy="1666501"/>
          </a:xfrm>
        </p:spPr>
        <p:txBody>
          <a:bodyPr>
            <a:normAutofit/>
          </a:bodyPr>
          <a:lstStyle/>
          <a:p>
            <a:pPr>
              <a:defRPr/>
            </a:pPr>
            <a:r>
              <a:rPr lang="en-GB" altLang="en-US" sz="4000">
                <a:solidFill>
                  <a:srgbClr val="FFFFFF"/>
                </a:solidFill>
                <a:latin typeface="Arial" panose="020B0604020202020204" pitchFamily="34" charset="0"/>
              </a:rPr>
              <a:t>Financial Accounting involves</a:t>
            </a:r>
          </a:p>
        </p:txBody>
      </p:sp>
      <p:cxnSp>
        <p:nvCxnSpPr>
          <p:cNvPr id="79" name="Straight Connector 78">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14DBB1E7-9C22-4BD3-97A5-E07FC7BB6737}"/>
              </a:ext>
            </a:extLst>
          </p:cNvPr>
          <p:cNvSpPr>
            <a:spLocks noGrp="1" noChangeArrowheads="1"/>
          </p:cNvSpPr>
          <p:nvPr>
            <p:ph idx="1"/>
          </p:nvPr>
        </p:nvSpPr>
        <p:spPr>
          <a:xfrm>
            <a:off x="1097279" y="2505069"/>
            <a:ext cx="5977938" cy="3383902"/>
          </a:xfrm>
        </p:spPr>
        <p:txBody>
          <a:bodyPr>
            <a:normAutofit/>
          </a:bodyPr>
          <a:lstStyle/>
          <a:p>
            <a:r>
              <a:rPr lang="en-US" altLang="en-US" sz="1800">
                <a:solidFill>
                  <a:srgbClr val="FFFFFF"/>
                </a:solidFill>
                <a:latin typeface="Arial" panose="020B0604020202020204" pitchFamily="34" charset="0"/>
              </a:rPr>
              <a:t>The preparation of financial statements for external use.</a:t>
            </a:r>
          </a:p>
          <a:p>
            <a:r>
              <a:rPr lang="en-US" altLang="en-US" sz="1800">
                <a:solidFill>
                  <a:srgbClr val="FFFFFF"/>
                </a:solidFill>
                <a:latin typeface="Arial" panose="020B0604020202020204" pitchFamily="34" charset="0"/>
              </a:rPr>
              <a:t>Summarises historical data</a:t>
            </a:r>
          </a:p>
          <a:p>
            <a:r>
              <a:rPr lang="en-US" altLang="en-US" sz="1800">
                <a:solidFill>
                  <a:srgbClr val="FFFFFF"/>
                </a:solidFill>
                <a:latin typeface="Arial" panose="020B0604020202020204" pitchFamily="34" charset="0"/>
              </a:rPr>
              <a:t>Reports the results and position of the business</a:t>
            </a:r>
          </a:p>
        </p:txBody>
      </p:sp>
      <p:pic>
        <p:nvPicPr>
          <p:cNvPr id="72" name="Graphic 71" descr="Calculator">
            <a:extLst>
              <a:ext uri="{FF2B5EF4-FFF2-40B4-BE49-F238E27FC236}">
                <a16:creationId xmlns:a16="http://schemas.microsoft.com/office/drawing/2014/main" id="{D9889911-75CF-4575-90C2-BB323783B6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51982" y="1770977"/>
            <a:ext cx="3294253" cy="329425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099" descr="Calculator, pen, compass, money and a paper with graphs printed on it">
            <a:extLst>
              <a:ext uri="{FF2B5EF4-FFF2-40B4-BE49-F238E27FC236}">
                <a16:creationId xmlns:a16="http://schemas.microsoft.com/office/drawing/2014/main" id="{73AE3BA9-07C4-45A8-B7C6-FBBEDD9B41AB}"/>
              </a:ext>
            </a:extLst>
          </p:cNvPr>
          <p:cNvPicPr>
            <a:picLocks noChangeAspect="1"/>
          </p:cNvPicPr>
          <p:nvPr/>
        </p:nvPicPr>
        <p:blipFill rotWithShape="1">
          <a:blip r:embed="rId3">
            <a:alphaModFix amt="35000"/>
          </a:blip>
          <a:srcRect b="6639"/>
          <a:stretch/>
        </p:blipFill>
        <p:spPr>
          <a:xfrm>
            <a:off x="20" y="10"/>
            <a:ext cx="12191980" cy="6857990"/>
          </a:xfrm>
          <a:prstGeom prst="rect">
            <a:avLst/>
          </a:prstGeom>
        </p:spPr>
      </p:pic>
      <p:sp>
        <p:nvSpPr>
          <p:cNvPr id="4098" name="Rectangle 2">
            <a:extLst>
              <a:ext uri="{FF2B5EF4-FFF2-40B4-BE49-F238E27FC236}">
                <a16:creationId xmlns:a16="http://schemas.microsoft.com/office/drawing/2014/main" id="{965F5508-F368-4312-BB29-06ACF1A00671}"/>
              </a:ext>
            </a:extLst>
          </p:cNvPr>
          <p:cNvSpPr>
            <a:spLocks noGrp="1" noChangeArrowheads="1"/>
          </p:cNvSpPr>
          <p:nvPr>
            <p:ph type="title"/>
          </p:nvPr>
        </p:nvSpPr>
        <p:spPr>
          <a:xfrm>
            <a:off x="1097280" y="286603"/>
            <a:ext cx="10058400" cy="1450757"/>
          </a:xfrm>
        </p:spPr>
        <p:txBody>
          <a:bodyPr>
            <a:normAutofit/>
          </a:bodyPr>
          <a:lstStyle/>
          <a:p>
            <a:pPr>
              <a:defRPr/>
            </a:pPr>
            <a:r>
              <a:rPr lang="en-GB" altLang="en-US">
                <a:latin typeface="Arial" panose="020B0604020202020204" pitchFamily="34" charset="0"/>
              </a:rPr>
              <a:t>Management Accounting</a:t>
            </a:r>
          </a:p>
        </p:txBody>
      </p:sp>
      <p:cxnSp>
        <p:nvCxnSpPr>
          <p:cNvPr id="74" name="Straight Connector 73">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097" name="Rectangle 3">
            <a:extLst>
              <a:ext uri="{FF2B5EF4-FFF2-40B4-BE49-F238E27FC236}">
                <a16:creationId xmlns:a16="http://schemas.microsoft.com/office/drawing/2014/main" id="{FF084906-7511-46B9-9E40-AEAE684471DE}"/>
              </a:ext>
            </a:extLst>
          </p:cNvPr>
          <p:cNvSpPr>
            <a:spLocks noGrp="1" noChangeArrowheads="1"/>
          </p:cNvSpPr>
          <p:nvPr>
            <p:ph idx="1"/>
          </p:nvPr>
        </p:nvSpPr>
        <p:spPr>
          <a:xfrm>
            <a:off x="1097280" y="2108201"/>
            <a:ext cx="10058400" cy="3760891"/>
          </a:xfrm>
        </p:spPr>
        <p:txBody>
          <a:bodyPr rtlCol="0">
            <a:normAutofit/>
          </a:bodyPr>
          <a:lstStyle/>
          <a:p>
            <a:pPr>
              <a:spcAft>
                <a:spcPts val="0"/>
              </a:spcAft>
              <a:defRPr/>
            </a:pPr>
            <a:r>
              <a:rPr lang="en-US" altLang="en-US" dirty="0">
                <a:latin typeface="Arial" panose="020B0604020202020204" pitchFamily="34" charset="0"/>
              </a:rPr>
              <a:t>Produces information about the costs and profitability of products and different parts of the business using internally produced reports</a:t>
            </a:r>
          </a:p>
          <a:p>
            <a:pPr>
              <a:spcAft>
                <a:spcPts val="0"/>
              </a:spcAft>
              <a:defRPr/>
            </a:pPr>
            <a:r>
              <a:rPr lang="en-US" altLang="en-US" dirty="0">
                <a:latin typeface="Arial" panose="020B0604020202020204" pitchFamily="34" charset="0"/>
              </a:rPr>
              <a:t>Enables managers to take planning and control decisions</a:t>
            </a:r>
          </a:p>
          <a:p>
            <a:pPr>
              <a:spcAft>
                <a:spcPts val="0"/>
              </a:spcAft>
              <a:defRPr/>
            </a:pPr>
            <a:r>
              <a:rPr lang="en-US" altLang="en-US" dirty="0">
                <a:latin typeface="Arial" panose="020B0604020202020204" pitchFamily="34" charset="0"/>
              </a:rPr>
              <a:t>Produces detailed information about sales, production, finance etc. </a:t>
            </a:r>
          </a:p>
          <a:p>
            <a:pPr>
              <a:spcAft>
                <a:spcPts val="0"/>
              </a:spcAft>
              <a:defRPr/>
            </a:pPr>
            <a:r>
              <a:rPr lang="en-GB" altLang="en-US" dirty="0">
                <a:latin typeface="Arial" panose="020B0604020202020204" pitchFamily="34" charset="0"/>
              </a:rPr>
              <a:t>Preparation of budgets, setting price levels and advising on future activities</a:t>
            </a:r>
          </a:p>
          <a:p>
            <a:pPr>
              <a:spcAft>
                <a:spcPts val="0"/>
              </a:spcAft>
              <a:defRPr/>
            </a:pPr>
            <a:endParaRPr lang="en-US" altLang="en-US" dirty="0">
              <a:latin typeface="Arial" panose="020B0604020202020204" pitchFamily="34" charset="0"/>
            </a:endParaRPr>
          </a:p>
          <a:p>
            <a:pPr>
              <a:spcAft>
                <a:spcPts val="0"/>
              </a:spcAft>
              <a:defRPr/>
            </a:pPr>
            <a:endParaRPr lang="en-US" altLang="en-US" dirty="0">
              <a:latin typeface="Arial" panose="020B0604020202020204" pitchFamily="34" charset="0"/>
            </a:endParaRPr>
          </a:p>
        </p:txBody>
      </p:sp>
      <p:sp>
        <p:nvSpPr>
          <p:cNvPr id="76" name="Rectangle 7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146" name="Title 1">
            <a:extLst>
              <a:ext uri="{FF2B5EF4-FFF2-40B4-BE49-F238E27FC236}">
                <a16:creationId xmlns:a16="http://schemas.microsoft.com/office/drawing/2014/main" id="{3062CD97-4E22-4D50-BA08-12ADA8CBEE76}"/>
              </a:ext>
            </a:extLst>
          </p:cNvPr>
          <p:cNvSpPr>
            <a:spLocks noGrp="1"/>
          </p:cNvSpPr>
          <p:nvPr>
            <p:ph type="title"/>
          </p:nvPr>
        </p:nvSpPr>
        <p:spPr>
          <a:xfrm>
            <a:off x="1097280" y="516835"/>
            <a:ext cx="5977937" cy="1666501"/>
          </a:xfrm>
        </p:spPr>
        <p:txBody>
          <a:bodyPr>
            <a:normAutofit/>
          </a:bodyPr>
          <a:lstStyle/>
          <a:p>
            <a:pPr>
              <a:defRPr/>
            </a:pPr>
            <a:r>
              <a:rPr lang="en-GB" altLang="en-US" sz="4000">
                <a:solidFill>
                  <a:srgbClr val="FFFFFF"/>
                </a:solidFill>
                <a:latin typeface="Arial" panose="020B0604020202020204" pitchFamily="34" charset="0"/>
              </a:rPr>
              <a:t>Differences between cost and financial accounting</a:t>
            </a: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145" name="Content Placeholder 2">
            <a:extLst>
              <a:ext uri="{FF2B5EF4-FFF2-40B4-BE49-F238E27FC236}">
                <a16:creationId xmlns:a16="http://schemas.microsoft.com/office/drawing/2014/main" id="{A2AF63A0-D8AE-42FB-93F0-686C87CA745A}"/>
              </a:ext>
            </a:extLst>
          </p:cNvPr>
          <p:cNvSpPr>
            <a:spLocks noGrp="1"/>
          </p:cNvSpPr>
          <p:nvPr>
            <p:ph idx="1"/>
          </p:nvPr>
        </p:nvSpPr>
        <p:spPr>
          <a:xfrm>
            <a:off x="1097279" y="2546224"/>
            <a:ext cx="5977938" cy="3342747"/>
          </a:xfrm>
        </p:spPr>
        <p:txBody>
          <a:bodyPr rtlCol="0">
            <a:normAutofit/>
          </a:bodyPr>
          <a:lstStyle/>
          <a:p>
            <a:pPr>
              <a:lnSpc>
                <a:spcPct val="100000"/>
              </a:lnSpc>
              <a:spcAft>
                <a:spcPts val="0"/>
              </a:spcAft>
              <a:defRPr/>
            </a:pPr>
            <a:r>
              <a:rPr lang="en-GB" altLang="en-US" sz="1500" b="1">
                <a:solidFill>
                  <a:srgbClr val="FFFFFF"/>
                </a:solidFill>
                <a:latin typeface="Arial" panose="020B0604020202020204" pitchFamily="34" charset="0"/>
              </a:rPr>
              <a:t>Financial accounting is:</a:t>
            </a:r>
            <a:endParaRPr lang="en-GB" altLang="en-US" sz="1500">
              <a:solidFill>
                <a:srgbClr val="FFFFFF"/>
              </a:solidFill>
              <a:latin typeface="Arial" panose="020B0604020202020204" pitchFamily="34" charset="0"/>
            </a:endParaRPr>
          </a:p>
          <a:p>
            <a:pPr>
              <a:lnSpc>
                <a:spcPct val="100000"/>
              </a:lnSpc>
              <a:spcAft>
                <a:spcPts val="0"/>
              </a:spcAft>
              <a:defRPr/>
            </a:pPr>
            <a:r>
              <a:rPr lang="en-GB" altLang="en-US" sz="1500">
                <a:solidFill>
                  <a:srgbClr val="FFFFFF"/>
                </a:solidFill>
                <a:latin typeface="Arial" panose="020B0604020202020204" pitchFamily="34" charset="0"/>
              </a:rPr>
              <a:t>Required by law.</a:t>
            </a:r>
          </a:p>
          <a:p>
            <a:pPr>
              <a:lnSpc>
                <a:spcPct val="100000"/>
              </a:lnSpc>
              <a:spcAft>
                <a:spcPts val="0"/>
              </a:spcAft>
              <a:defRPr/>
            </a:pPr>
            <a:r>
              <a:rPr lang="en-GB" altLang="en-US" sz="1500">
                <a:solidFill>
                  <a:srgbClr val="FFFFFF"/>
                </a:solidFill>
                <a:latin typeface="Arial" panose="020B0604020202020204" pitchFamily="34" charset="0"/>
              </a:rPr>
              <a:t>Accurate (audited to prove accounts are accurate).</a:t>
            </a:r>
          </a:p>
          <a:p>
            <a:pPr>
              <a:lnSpc>
                <a:spcPct val="100000"/>
              </a:lnSpc>
              <a:spcAft>
                <a:spcPts val="0"/>
              </a:spcAft>
              <a:defRPr/>
            </a:pPr>
            <a:r>
              <a:rPr lang="en-GB" altLang="en-US" sz="1500">
                <a:solidFill>
                  <a:srgbClr val="FFFFFF"/>
                </a:solidFill>
                <a:latin typeface="Arial" panose="020B0604020202020204" pitchFamily="34" charset="0"/>
              </a:rPr>
              <a:t>Deals with a whole company/ organisation.</a:t>
            </a:r>
          </a:p>
          <a:p>
            <a:pPr>
              <a:lnSpc>
                <a:spcPct val="100000"/>
              </a:lnSpc>
              <a:spcAft>
                <a:spcPts val="0"/>
              </a:spcAft>
              <a:defRPr/>
            </a:pPr>
            <a:r>
              <a:rPr lang="en-GB" altLang="en-US" sz="1500">
                <a:solidFill>
                  <a:srgbClr val="FFFFFF"/>
                </a:solidFill>
                <a:latin typeface="Arial" panose="020B0604020202020204" pitchFamily="34" charset="0"/>
              </a:rPr>
              <a:t>Has to comply with SSAPs, FRSs, etc i.e. items must be treated in certain ways.</a:t>
            </a:r>
          </a:p>
          <a:p>
            <a:pPr>
              <a:lnSpc>
                <a:spcPct val="100000"/>
              </a:lnSpc>
              <a:spcAft>
                <a:spcPts val="0"/>
              </a:spcAft>
              <a:defRPr/>
            </a:pPr>
            <a:r>
              <a:rPr lang="en-GB" altLang="en-US" sz="1500">
                <a:solidFill>
                  <a:srgbClr val="FFFFFF"/>
                </a:solidFill>
                <a:latin typeface="Arial" panose="020B0604020202020204" pitchFamily="34" charset="0"/>
              </a:rPr>
              <a:t>Historic i.e. all figures show what has happened in the past.</a:t>
            </a:r>
          </a:p>
          <a:p>
            <a:pPr>
              <a:lnSpc>
                <a:spcPct val="100000"/>
              </a:lnSpc>
              <a:spcAft>
                <a:spcPts val="0"/>
              </a:spcAft>
              <a:defRPr/>
            </a:pPr>
            <a:r>
              <a:rPr lang="en-GB" altLang="en-US" sz="1500">
                <a:solidFill>
                  <a:srgbClr val="FFFFFF"/>
                </a:solidFill>
                <a:latin typeface="Arial" panose="020B0604020202020204" pitchFamily="34" charset="0"/>
              </a:rPr>
              <a:t>Must be produced annually.</a:t>
            </a:r>
          </a:p>
          <a:p>
            <a:pPr>
              <a:lnSpc>
                <a:spcPct val="100000"/>
              </a:lnSpc>
              <a:spcAft>
                <a:spcPts val="0"/>
              </a:spcAft>
              <a:defRPr/>
            </a:pPr>
            <a:r>
              <a:rPr lang="en-GB" altLang="en-US" sz="1500">
                <a:solidFill>
                  <a:srgbClr val="FFFFFF"/>
                </a:solidFill>
                <a:latin typeface="Arial" panose="020B0604020202020204" pitchFamily="34" charset="0"/>
              </a:rPr>
              <a:t>Prepared for many different stakeholders.</a:t>
            </a:r>
          </a:p>
          <a:p>
            <a:pPr>
              <a:lnSpc>
                <a:spcPct val="100000"/>
              </a:lnSpc>
              <a:spcAft>
                <a:spcPts val="0"/>
              </a:spcAft>
              <a:defRPr/>
            </a:pPr>
            <a:endParaRPr lang="en-GB" altLang="en-US" sz="1500">
              <a:solidFill>
                <a:srgbClr val="FFFFFF"/>
              </a:solidFill>
              <a:latin typeface="Arial" panose="020B0604020202020204" pitchFamily="34" charset="0"/>
            </a:endParaRPr>
          </a:p>
          <a:p>
            <a:pPr>
              <a:lnSpc>
                <a:spcPct val="100000"/>
              </a:lnSpc>
              <a:spcAft>
                <a:spcPts val="0"/>
              </a:spcAft>
              <a:defRPr/>
            </a:pPr>
            <a:endParaRPr lang="en-GB" altLang="en-US" sz="1500">
              <a:solidFill>
                <a:srgbClr val="FFFFFF"/>
              </a:solidFill>
              <a:latin typeface="Arial" panose="020B0604020202020204" pitchFamily="34" charset="0"/>
            </a:endParaRPr>
          </a:p>
        </p:txBody>
      </p:sp>
      <p:pic>
        <p:nvPicPr>
          <p:cNvPr id="6148" name="Picture 6147" descr="Calculator, pen, compass, money and a paper with graphs printed on it">
            <a:extLst>
              <a:ext uri="{FF2B5EF4-FFF2-40B4-BE49-F238E27FC236}">
                <a16:creationId xmlns:a16="http://schemas.microsoft.com/office/drawing/2014/main" id="{D7ED4D07-33B0-4D69-8BBB-E8D523F043F8}"/>
              </a:ext>
            </a:extLst>
          </p:cNvPr>
          <p:cNvPicPr>
            <a:picLocks noChangeAspect="1"/>
          </p:cNvPicPr>
          <p:nvPr/>
        </p:nvPicPr>
        <p:blipFill rotWithShape="1">
          <a:blip r:embed="rId3"/>
          <a:srcRect l="31992" r="27769" b="-1"/>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194" name="Title 1">
            <a:extLst>
              <a:ext uri="{FF2B5EF4-FFF2-40B4-BE49-F238E27FC236}">
                <a16:creationId xmlns:a16="http://schemas.microsoft.com/office/drawing/2014/main" id="{59F67F4D-877E-447C-98C9-93C9AE50FD72}"/>
              </a:ext>
            </a:extLst>
          </p:cNvPr>
          <p:cNvSpPr>
            <a:spLocks noGrp="1"/>
          </p:cNvSpPr>
          <p:nvPr>
            <p:ph type="title"/>
          </p:nvPr>
        </p:nvSpPr>
        <p:spPr>
          <a:xfrm>
            <a:off x="1097280" y="516835"/>
            <a:ext cx="5977937" cy="1666501"/>
          </a:xfrm>
        </p:spPr>
        <p:txBody>
          <a:bodyPr>
            <a:normAutofit/>
          </a:bodyPr>
          <a:lstStyle/>
          <a:p>
            <a:pPr>
              <a:defRPr/>
            </a:pPr>
            <a:r>
              <a:rPr lang="en-GB" altLang="en-US" sz="4000" b="1">
                <a:solidFill>
                  <a:srgbClr val="FFFFFF"/>
                </a:solidFill>
                <a:latin typeface="Arial" panose="020B0604020202020204" pitchFamily="34" charset="0"/>
              </a:rPr>
              <a:t>Cost accounting is:</a:t>
            </a:r>
            <a:endParaRPr lang="en-US" altLang="en-US" sz="4000">
              <a:solidFill>
                <a:srgbClr val="FFFFFF"/>
              </a:solidFill>
              <a:latin typeface="Arial" panose="020B0604020202020204" pitchFamily="34" charset="0"/>
            </a:endParaRPr>
          </a:p>
        </p:txBody>
      </p:sp>
      <p:cxnSp>
        <p:nvCxnSpPr>
          <p:cNvPr id="139" name="Straight Connector 13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699" name="Content Placeholder 2">
            <a:extLst>
              <a:ext uri="{FF2B5EF4-FFF2-40B4-BE49-F238E27FC236}">
                <a16:creationId xmlns:a16="http://schemas.microsoft.com/office/drawing/2014/main" id="{B31A50FE-E20E-4447-9760-6A764C15D01D}"/>
              </a:ext>
            </a:extLst>
          </p:cNvPr>
          <p:cNvSpPr>
            <a:spLocks noGrp="1" noChangeArrowheads="1"/>
          </p:cNvSpPr>
          <p:nvPr>
            <p:ph idx="1"/>
          </p:nvPr>
        </p:nvSpPr>
        <p:spPr>
          <a:xfrm>
            <a:off x="1097279" y="2546224"/>
            <a:ext cx="5977938" cy="3342747"/>
          </a:xfrm>
        </p:spPr>
        <p:txBody>
          <a:bodyPr>
            <a:normAutofit/>
          </a:bodyPr>
          <a:lstStyle/>
          <a:p>
            <a:r>
              <a:rPr lang="en-GB" altLang="en-US" sz="1800">
                <a:solidFill>
                  <a:srgbClr val="FFFFFF"/>
                </a:solidFill>
                <a:latin typeface="Arial" panose="020B0604020202020204" pitchFamily="34" charset="0"/>
              </a:rPr>
              <a:t>Cost accounting is an internal reporting system to facilitate decision making by management</a:t>
            </a:r>
          </a:p>
          <a:p>
            <a:r>
              <a:rPr lang="en-GB" altLang="en-US" sz="1800">
                <a:solidFill>
                  <a:srgbClr val="FFFFFF"/>
                </a:solidFill>
                <a:latin typeface="Arial" panose="020B0604020202020204" pitchFamily="34" charset="0"/>
              </a:rPr>
              <a:t>Cost accounting is a form of management accounting that enables an organisation to predict future expenditures</a:t>
            </a:r>
          </a:p>
          <a:p>
            <a:r>
              <a:rPr lang="en-GB" altLang="en-US" sz="1800">
                <a:solidFill>
                  <a:srgbClr val="FFFFFF"/>
                </a:solidFill>
                <a:latin typeface="Arial" panose="020B0604020202020204" pitchFamily="34" charset="0"/>
              </a:rPr>
              <a:t>Organisations do not have to use it (although most do in some form).</a:t>
            </a:r>
          </a:p>
        </p:txBody>
      </p:sp>
      <p:pic>
        <p:nvPicPr>
          <p:cNvPr id="29701" name="Picture 29700" descr="Desk with productivity items">
            <a:extLst>
              <a:ext uri="{FF2B5EF4-FFF2-40B4-BE49-F238E27FC236}">
                <a16:creationId xmlns:a16="http://schemas.microsoft.com/office/drawing/2014/main" id="{7EC7C359-A065-40FF-A0AF-A2F4B06BC0BB}"/>
              </a:ext>
            </a:extLst>
          </p:cNvPr>
          <p:cNvPicPr>
            <a:picLocks noChangeAspect="1"/>
          </p:cNvPicPr>
          <p:nvPr/>
        </p:nvPicPr>
        <p:blipFill rotWithShape="1">
          <a:blip r:embed="rId2"/>
          <a:srcRect l="35335" r="20085" b="-1"/>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218" name="Title 1">
            <a:extLst>
              <a:ext uri="{FF2B5EF4-FFF2-40B4-BE49-F238E27FC236}">
                <a16:creationId xmlns:a16="http://schemas.microsoft.com/office/drawing/2014/main" id="{679FBEAC-7410-440C-A55C-F520A4B91743}"/>
              </a:ext>
            </a:extLst>
          </p:cNvPr>
          <p:cNvSpPr>
            <a:spLocks noGrp="1"/>
          </p:cNvSpPr>
          <p:nvPr>
            <p:ph type="title"/>
          </p:nvPr>
        </p:nvSpPr>
        <p:spPr>
          <a:xfrm>
            <a:off x="492369" y="605896"/>
            <a:ext cx="3642309" cy="5646208"/>
          </a:xfrm>
        </p:spPr>
        <p:txBody>
          <a:bodyPr anchor="ctr">
            <a:normAutofit/>
          </a:bodyPr>
          <a:lstStyle/>
          <a:p>
            <a:pPr>
              <a:defRPr/>
            </a:pPr>
            <a:r>
              <a:rPr lang="en-GB" altLang="en-US" sz="4400" b="1">
                <a:solidFill>
                  <a:srgbClr val="FFFFFF"/>
                </a:solidFill>
                <a:latin typeface="Arial" panose="020B0604020202020204" pitchFamily="34" charset="0"/>
              </a:rPr>
              <a:t>Cost accounting is:</a:t>
            </a:r>
            <a:endParaRPr lang="en-US" altLang="en-US" sz="4400">
              <a:solidFill>
                <a:srgbClr val="FFFFFF"/>
              </a:solidFill>
              <a:latin typeface="Arial" panose="020B0604020202020204" pitchFamily="34" charset="0"/>
            </a:endParaRPr>
          </a:p>
        </p:txBody>
      </p:sp>
      <p:sp>
        <p:nvSpPr>
          <p:cNvPr id="30723" name="Content Placeholder 2">
            <a:extLst>
              <a:ext uri="{FF2B5EF4-FFF2-40B4-BE49-F238E27FC236}">
                <a16:creationId xmlns:a16="http://schemas.microsoft.com/office/drawing/2014/main" id="{AD3AA3C8-9DB8-46F2-8DDA-2EEFF8F6F3EF}"/>
              </a:ext>
            </a:extLst>
          </p:cNvPr>
          <p:cNvSpPr>
            <a:spLocks noGrp="1" noChangeArrowheads="1"/>
          </p:cNvSpPr>
          <p:nvPr>
            <p:ph idx="1"/>
          </p:nvPr>
        </p:nvSpPr>
        <p:spPr>
          <a:xfrm>
            <a:off x="5231958" y="605896"/>
            <a:ext cx="5923721" cy="5646208"/>
          </a:xfrm>
        </p:spPr>
        <p:txBody>
          <a:bodyPr anchor="ctr">
            <a:normAutofit/>
          </a:bodyPr>
          <a:lstStyle/>
          <a:p>
            <a:r>
              <a:rPr lang="en-GB" altLang="en-US" sz="2400">
                <a:latin typeface="Arial" panose="020B0604020202020204" pitchFamily="34" charset="0"/>
              </a:rPr>
              <a:t>Information may be approximate.</a:t>
            </a:r>
          </a:p>
          <a:p>
            <a:r>
              <a:rPr lang="en-GB" altLang="en-US" sz="2400">
                <a:latin typeface="Arial" panose="020B0604020202020204" pitchFamily="34" charset="0"/>
              </a:rPr>
              <a:t>Can be produced for any segment of an organisation.</a:t>
            </a:r>
          </a:p>
          <a:p>
            <a:r>
              <a:rPr lang="en-GB" altLang="en-US" sz="2400">
                <a:latin typeface="Arial" panose="020B0604020202020204" pitchFamily="34" charset="0"/>
              </a:rPr>
              <a:t>There are no prescribed rules.</a:t>
            </a:r>
          </a:p>
          <a:p>
            <a:endParaRPr lang="en-GB" altLang="en-US" sz="2400">
              <a:latin typeface="Arial" panose="020B0604020202020204" pitchFamily="34" charset="0"/>
            </a:endParaRPr>
          </a:p>
          <a:p>
            <a:r>
              <a:rPr lang="en-GB" altLang="en-US" sz="2400">
                <a:latin typeface="Arial" panose="020B0604020202020204" pitchFamily="34" charset="0"/>
              </a:rPr>
              <a:t>Can be for periods in the past, present or future.</a:t>
            </a:r>
          </a:p>
          <a:p>
            <a:r>
              <a:rPr lang="en-GB" altLang="en-US" sz="2400">
                <a:latin typeface="Arial" panose="020B0604020202020204" pitchFamily="34" charset="0"/>
              </a:rPr>
              <a:t>Produced when required.</a:t>
            </a:r>
          </a:p>
          <a:p>
            <a:r>
              <a:rPr lang="en-GB" altLang="en-US" sz="2400">
                <a:latin typeface="Arial" panose="020B0604020202020204" pitchFamily="34" charset="0"/>
              </a:rPr>
              <a:t>Prepared for management.</a:t>
            </a:r>
          </a:p>
          <a:p>
            <a:endParaRPr lang="en-GB" altLang="en-US" sz="2400">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989" name="Picture 41988" descr="White calculator">
            <a:extLst>
              <a:ext uri="{FF2B5EF4-FFF2-40B4-BE49-F238E27FC236}">
                <a16:creationId xmlns:a16="http://schemas.microsoft.com/office/drawing/2014/main" id="{79F20D4C-0232-4541-AA04-36EB32339EC5}"/>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10242" name="Rectangle 2">
            <a:extLst>
              <a:ext uri="{FF2B5EF4-FFF2-40B4-BE49-F238E27FC236}">
                <a16:creationId xmlns:a16="http://schemas.microsoft.com/office/drawing/2014/main" id="{8676812C-5F4E-425F-8196-23FAB3E625EF}"/>
              </a:ext>
            </a:extLst>
          </p:cNvPr>
          <p:cNvSpPr>
            <a:spLocks noGrp="1" noChangeArrowheads="1"/>
          </p:cNvSpPr>
          <p:nvPr>
            <p:ph type="title"/>
          </p:nvPr>
        </p:nvSpPr>
        <p:spPr>
          <a:xfrm>
            <a:off x="1097280" y="286603"/>
            <a:ext cx="10058400" cy="1450757"/>
          </a:xfrm>
        </p:spPr>
        <p:txBody>
          <a:bodyPr>
            <a:normAutofit/>
          </a:bodyPr>
          <a:lstStyle/>
          <a:p>
            <a:pPr>
              <a:defRPr/>
            </a:pPr>
            <a:r>
              <a:rPr lang="en-GB" altLang="en-US" b="1" dirty="0">
                <a:latin typeface="Arial" panose="020B0604020202020204" pitchFamily="34" charset="0"/>
              </a:rPr>
              <a:t>Cost accounting is:</a:t>
            </a:r>
            <a:endParaRPr lang="en-US" altLang="en-US" dirty="0">
              <a:latin typeface="Arial" panose="020B0604020202020204" pitchFamily="34" charset="0"/>
            </a:endParaRPr>
          </a:p>
        </p:txBody>
      </p:sp>
      <p:cxnSp>
        <p:nvCxnSpPr>
          <p:cNvPr id="76" name="Straight Connector 75">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987" name="Rectangle 3">
            <a:extLst>
              <a:ext uri="{FF2B5EF4-FFF2-40B4-BE49-F238E27FC236}">
                <a16:creationId xmlns:a16="http://schemas.microsoft.com/office/drawing/2014/main" id="{E58EFEC6-0975-4E4C-839A-0E0695506F18}"/>
              </a:ext>
            </a:extLst>
          </p:cNvPr>
          <p:cNvSpPr>
            <a:spLocks noGrp="1" noChangeArrowheads="1"/>
          </p:cNvSpPr>
          <p:nvPr>
            <p:ph idx="1"/>
          </p:nvPr>
        </p:nvSpPr>
        <p:spPr>
          <a:xfrm>
            <a:off x="1097280" y="2108201"/>
            <a:ext cx="10058400" cy="3760891"/>
          </a:xfrm>
        </p:spPr>
        <p:txBody>
          <a:bodyPr rtlCol="0">
            <a:normAutofit/>
          </a:bodyPr>
          <a:lstStyle/>
          <a:p>
            <a:pPr marL="0" indent="0" defTabSz="762000">
              <a:spcAft>
                <a:spcPts val="0"/>
              </a:spcAft>
              <a:buNone/>
              <a:defRPr/>
            </a:pPr>
            <a:r>
              <a:rPr lang="en-US" b="1" dirty="0">
                <a:latin typeface="Arial" charset="0"/>
              </a:rPr>
              <a:t>The cost accountant provides answers to the following questions:</a:t>
            </a:r>
          </a:p>
          <a:p>
            <a:pPr marL="577850" indent="-577850" defTabSz="762000">
              <a:spcAft>
                <a:spcPts val="0"/>
              </a:spcAft>
              <a:defRPr/>
            </a:pPr>
            <a:r>
              <a:rPr lang="en-US" dirty="0">
                <a:latin typeface="Arial" charset="0"/>
              </a:rPr>
              <a:t>What has been the costs of goods and services provided to the consumer?</a:t>
            </a:r>
          </a:p>
          <a:p>
            <a:pPr marL="577850" indent="-577850" defTabSz="762000">
              <a:spcAft>
                <a:spcPts val="0"/>
              </a:spcAft>
              <a:defRPr/>
            </a:pPr>
            <a:r>
              <a:rPr lang="en-US" dirty="0">
                <a:latin typeface="Arial" charset="0"/>
              </a:rPr>
              <a:t>What are the revenues related to the costs to assess profits?</a:t>
            </a:r>
          </a:p>
          <a:p>
            <a:pPr marL="577850" indent="-577850" defTabSz="762000">
              <a:spcAft>
                <a:spcPts val="0"/>
              </a:spcAft>
              <a:defRPr/>
            </a:pPr>
            <a:r>
              <a:rPr lang="en-US" dirty="0">
                <a:latin typeface="Arial" charset="0"/>
              </a:rPr>
              <a:t>What is the value of stocks of goods for balance sheet purposes?</a:t>
            </a:r>
          </a:p>
          <a:p>
            <a:pPr marL="577850" indent="-577850" defTabSz="762000">
              <a:spcAft>
                <a:spcPts val="0"/>
              </a:spcAft>
              <a:defRPr/>
            </a:pPr>
            <a:r>
              <a:rPr lang="en-US" dirty="0">
                <a:latin typeface="Arial" charset="0"/>
              </a:rPr>
              <a:t>What are future costs of goods and services?</a:t>
            </a:r>
          </a:p>
          <a:p>
            <a:pPr marL="577850" indent="-577850" defTabSz="762000">
              <a:spcAft>
                <a:spcPts val="0"/>
              </a:spcAft>
              <a:defRPr/>
            </a:pPr>
            <a:r>
              <a:rPr lang="en-US" dirty="0">
                <a:latin typeface="Arial" charset="0"/>
              </a:rPr>
              <a:t>How do actual costs compare to budgeted costs?</a:t>
            </a:r>
          </a:p>
          <a:p>
            <a:pPr marL="577850" indent="-577850" defTabSz="762000">
              <a:spcAft>
                <a:spcPts val="0"/>
              </a:spcAft>
              <a:defRPr/>
            </a:pPr>
            <a:r>
              <a:rPr lang="en-US" dirty="0">
                <a:latin typeface="Arial" charset="0"/>
              </a:rPr>
              <a:t>What information does management need to make informed decisions about profits and costs?</a:t>
            </a:r>
          </a:p>
        </p:txBody>
      </p:sp>
      <p:sp>
        <p:nvSpPr>
          <p:cNvPr id="78" name="Rectangle 77">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1987">
                                            <p:txEl>
                                              <p:charRg st="0" end="36"/>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charRg st="36" end="65"/>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1987">
                                            <p:txEl>
                                              <p:charRg st="65" end="129"/>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1987">
                                            <p:txEl>
                                              <p:charRg st="129" end="18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1987">
                                            <p:txEl>
                                              <p:charRg st="186" end="23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66" name="Rectangle 2">
            <a:extLst>
              <a:ext uri="{FF2B5EF4-FFF2-40B4-BE49-F238E27FC236}">
                <a16:creationId xmlns:a16="http://schemas.microsoft.com/office/drawing/2014/main" id="{AE5D6A95-04E1-412D-8031-890C9ACBCE71}"/>
              </a:ext>
            </a:extLst>
          </p:cNvPr>
          <p:cNvSpPr>
            <a:spLocks noGrp="1" noChangeArrowheads="1"/>
          </p:cNvSpPr>
          <p:nvPr>
            <p:ph type="title"/>
          </p:nvPr>
        </p:nvSpPr>
        <p:spPr>
          <a:xfrm>
            <a:off x="492369" y="605896"/>
            <a:ext cx="3642309" cy="5646208"/>
          </a:xfrm>
        </p:spPr>
        <p:txBody>
          <a:bodyPr anchor="ctr">
            <a:normAutofit/>
          </a:bodyPr>
          <a:lstStyle/>
          <a:p>
            <a:pPr>
              <a:defRPr/>
            </a:pPr>
            <a:r>
              <a:rPr lang="en-US" altLang="en-US" sz="4400">
                <a:solidFill>
                  <a:srgbClr val="FFFFFF"/>
                </a:solidFill>
                <a:latin typeface="Arial" panose="020B0604020202020204" pitchFamily="34" charset="0"/>
              </a:rPr>
              <a:t>Key Definitions</a:t>
            </a:r>
          </a:p>
        </p:txBody>
      </p:sp>
      <p:sp>
        <p:nvSpPr>
          <p:cNvPr id="11265" name="Rectangle 3">
            <a:extLst>
              <a:ext uri="{FF2B5EF4-FFF2-40B4-BE49-F238E27FC236}">
                <a16:creationId xmlns:a16="http://schemas.microsoft.com/office/drawing/2014/main" id="{D760133E-2B54-4572-99C4-5FE45644117C}"/>
              </a:ext>
            </a:extLst>
          </p:cNvPr>
          <p:cNvSpPr>
            <a:spLocks noGrp="1" noChangeArrowheads="1"/>
          </p:cNvSpPr>
          <p:nvPr>
            <p:ph idx="1"/>
          </p:nvPr>
        </p:nvSpPr>
        <p:spPr>
          <a:xfrm>
            <a:off x="5231958" y="605896"/>
            <a:ext cx="5923721" cy="5646208"/>
          </a:xfrm>
        </p:spPr>
        <p:txBody>
          <a:bodyPr rtlCol="0" anchor="ctr">
            <a:normAutofit/>
          </a:bodyPr>
          <a:lstStyle/>
          <a:p>
            <a:pPr>
              <a:lnSpc>
                <a:spcPct val="100000"/>
              </a:lnSpc>
              <a:spcAft>
                <a:spcPts val="0"/>
              </a:spcAft>
              <a:buNone/>
              <a:defRPr/>
            </a:pPr>
            <a:r>
              <a:rPr lang="en-US" altLang="en-US" b="1" dirty="0">
                <a:latin typeface="Arial" panose="020B0604020202020204" pitchFamily="34" charset="0"/>
              </a:rPr>
              <a:t>Cost Unit</a:t>
            </a:r>
          </a:p>
          <a:p>
            <a:pPr>
              <a:lnSpc>
                <a:spcPct val="100000"/>
              </a:lnSpc>
              <a:spcAft>
                <a:spcPts val="0"/>
              </a:spcAft>
              <a:buNone/>
              <a:defRPr/>
            </a:pPr>
            <a:r>
              <a:rPr lang="en-US" altLang="en-US" dirty="0">
                <a:latin typeface="Arial" panose="020B0604020202020204" pitchFamily="34" charset="0"/>
              </a:rPr>
              <a:t>  A cost unit is a unit of product or service for which costs can be ascertained.</a:t>
            </a:r>
          </a:p>
          <a:p>
            <a:pPr>
              <a:lnSpc>
                <a:spcPct val="100000"/>
              </a:lnSpc>
              <a:spcAft>
                <a:spcPts val="0"/>
              </a:spcAft>
              <a:buNone/>
              <a:defRPr/>
            </a:pPr>
            <a:r>
              <a:rPr lang="en-US" altLang="en-US" b="1" dirty="0">
                <a:latin typeface="Arial" panose="020B0604020202020204" pitchFamily="34" charset="0"/>
              </a:rPr>
              <a:t>Direct Cost</a:t>
            </a:r>
          </a:p>
          <a:p>
            <a:pPr>
              <a:lnSpc>
                <a:spcPct val="100000"/>
              </a:lnSpc>
              <a:spcAft>
                <a:spcPts val="0"/>
              </a:spcAft>
              <a:buNone/>
              <a:defRPr/>
            </a:pPr>
            <a:r>
              <a:rPr lang="en-US" altLang="en-US" dirty="0">
                <a:latin typeface="Arial" panose="020B0604020202020204" pitchFamily="34" charset="0"/>
              </a:rPr>
              <a:t>Costs which can be directly attributed to  a cost unit.</a:t>
            </a:r>
          </a:p>
          <a:p>
            <a:pPr>
              <a:lnSpc>
                <a:spcPct val="100000"/>
              </a:lnSpc>
              <a:spcAft>
                <a:spcPts val="0"/>
              </a:spcAft>
              <a:buNone/>
              <a:defRPr/>
            </a:pPr>
            <a:r>
              <a:rPr lang="en-US" altLang="en-US" b="1" dirty="0">
                <a:latin typeface="Arial" panose="020B0604020202020204" pitchFamily="34" charset="0"/>
              </a:rPr>
              <a:t>Indirect Cost</a:t>
            </a:r>
          </a:p>
          <a:p>
            <a:pPr>
              <a:lnSpc>
                <a:spcPct val="100000"/>
              </a:lnSpc>
              <a:spcAft>
                <a:spcPts val="0"/>
              </a:spcAft>
              <a:buNone/>
              <a:defRPr/>
            </a:pPr>
            <a:r>
              <a:rPr lang="en-US" altLang="en-US" dirty="0">
                <a:latin typeface="Arial" panose="020B0604020202020204" pitchFamily="34" charset="0"/>
              </a:rPr>
              <a:t>	Costs which cannot economically be identified with a specific cost unit.</a:t>
            </a:r>
          </a:p>
          <a:p>
            <a:pPr>
              <a:lnSpc>
                <a:spcPct val="100000"/>
              </a:lnSpc>
              <a:spcAft>
                <a:spcPts val="0"/>
              </a:spcAft>
              <a:buNone/>
              <a:defRPr/>
            </a:pPr>
            <a:r>
              <a:rPr lang="en-US" altLang="en-US" b="1" dirty="0">
                <a:latin typeface="Arial" panose="020B0604020202020204" pitchFamily="34" charset="0"/>
              </a:rPr>
              <a:t>Prime Cost </a:t>
            </a:r>
          </a:p>
          <a:p>
            <a:pPr>
              <a:lnSpc>
                <a:spcPct val="100000"/>
              </a:lnSpc>
              <a:spcAft>
                <a:spcPts val="0"/>
              </a:spcAft>
              <a:buNone/>
              <a:defRPr/>
            </a:pPr>
            <a:r>
              <a:rPr lang="en-US" altLang="en-US" dirty="0">
                <a:latin typeface="Arial" panose="020B0604020202020204" pitchFamily="34" charset="0"/>
              </a:rPr>
              <a:t> The sum of direct costs for a product.</a:t>
            </a:r>
          </a:p>
          <a:p>
            <a:pPr>
              <a:lnSpc>
                <a:spcPct val="100000"/>
              </a:lnSpc>
              <a:spcAft>
                <a:spcPts val="0"/>
              </a:spcAft>
              <a:buNone/>
              <a:defRPr/>
            </a:pPr>
            <a:r>
              <a:rPr lang="en-US" altLang="en-US" b="1" dirty="0">
                <a:latin typeface="Arial" panose="020B0604020202020204" pitchFamily="34" charset="0"/>
              </a:rPr>
              <a:t>Marginal Cost</a:t>
            </a:r>
          </a:p>
          <a:p>
            <a:pPr>
              <a:lnSpc>
                <a:spcPct val="100000"/>
              </a:lnSpc>
              <a:spcAft>
                <a:spcPts val="0"/>
              </a:spcAft>
              <a:buNone/>
              <a:defRPr/>
            </a:pPr>
            <a:r>
              <a:rPr lang="en-US" altLang="en-US" dirty="0">
                <a:latin typeface="Arial" panose="020B0604020202020204" pitchFamily="34" charset="0"/>
              </a:rPr>
              <a:t> The extra cost of making one more unit.</a:t>
            </a:r>
          </a:p>
          <a:p>
            <a:pPr>
              <a:lnSpc>
                <a:spcPct val="100000"/>
              </a:lnSpc>
              <a:spcAft>
                <a:spcPts val="0"/>
              </a:spcAft>
              <a:buNone/>
              <a:defRPr/>
            </a:pPr>
            <a:endParaRPr lang="en-US" altLang="en-US" dirty="0">
              <a:latin typeface="Arial" panose="020B0604020202020204" pitchFamily="34" charset="0"/>
            </a:endParaRPr>
          </a:p>
          <a:p>
            <a:pPr>
              <a:lnSpc>
                <a:spcPct val="100000"/>
              </a:lnSpc>
              <a:spcAft>
                <a:spcPts val="0"/>
              </a:spcAft>
              <a:buNone/>
              <a:defRPr/>
            </a:pPr>
            <a:endParaRPr lang="en-US" altLang="en-US" dirty="0">
              <a:latin typeface="Arial" panose="020B0604020202020204" pitchFamily="34" charset="0"/>
            </a:endParaRPr>
          </a:p>
          <a:p>
            <a:pPr>
              <a:lnSpc>
                <a:spcPct val="100000"/>
              </a:lnSpc>
              <a:spcAft>
                <a:spcPts val="0"/>
              </a:spcAft>
              <a:defRPr/>
            </a:pPr>
            <a:endParaRPr lang="en-GB" altLang="en-US" dirty="0">
              <a:latin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818" name="Title 2">
            <a:extLst>
              <a:ext uri="{FF2B5EF4-FFF2-40B4-BE49-F238E27FC236}">
                <a16:creationId xmlns:a16="http://schemas.microsoft.com/office/drawing/2014/main" id="{B71B7748-EEB0-4E62-9E41-E1163C33C2D7}"/>
              </a:ext>
            </a:extLst>
          </p:cNvPr>
          <p:cNvSpPr>
            <a:spLocks noGrp="1"/>
          </p:cNvSpPr>
          <p:nvPr>
            <p:ph type="title"/>
          </p:nvPr>
        </p:nvSpPr>
        <p:spPr>
          <a:xfrm>
            <a:off x="1097280" y="516835"/>
            <a:ext cx="5977937" cy="1666501"/>
          </a:xfrm>
        </p:spPr>
        <p:txBody>
          <a:bodyPr>
            <a:normAutofit/>
          </a:bodyPr>
          <a:lstStyle/>
          <a:p>
            <a:pPr>
              <a:defRPr/>
            </a:pPr>
            <a:r>
              <a:rPr lang="en-US" altLang="en-US" sz="4000" b="1">
                <a:solidFill>
                  <a:srgbClr val="FFFFFF"/>
                </a:solidFill>
              </a:rPr>
              <a:t>Direct vs. Indirect</a:t>
            </a:r>
            <a:endParaRPr lang="en-US" altLang="en-US" sz="4000">
              <a:solidFill>
                <a:srgbClr val="FFFFFF"/>
              </a:solidFill>
            </a:endParaRP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69C2DB7F-5B7E-4F33-8891-C149F3E7160C}"/>
              </a:ext>
            </a:extLst>
          </p:cNvPr>
          <p:cNvSpPr>
            <a:spLocks noGrp="1"/>
          </p:cNvSpPr>
          <p:nvPr>
            <p:ph idx="1"/>
          </p:nvPr>
        </p:nvSpPr>
        <p:spPr>
          <a:xfrm>
            <a:off x="1097279" y="2546224"/>
            <a:ext cx="5977938" cy="3342747"/>
          </a:xfrm>
        </p:spPr>
        <p:txBody>
          <a:bodyPr rtlCol="0">
            <a:normAutofit/>
          </a:bodyPr>
          <a:lstStyle/>
          <a:p>
            <a:pPr marL="365760" indent="-365760">
              <a:spcAft>
                <a:spcPts val="0"/>
              </a:spcAft>
              <a:defRPr/>
            </a:pPr>
            <a:r>
              <a:rPr lang="en-US" sz="1800" b="1">
                <a:solidFill>
                  <a:srgbClr val="FFFFFF"/>
                </a:solidFill>
                <a:latin typeface="Arial" panose="020B0604020202020204" pitchFamily="34" charset="0"/>
                <a:cs typeface="Arial" panose="020B0604020202020204" pitchFamily="34" charset="0"/>
              </a:rPr>
              <a:t>Direct costs</a:t>
            </a:r>
          </a:p>
          <a:p>
            <a:pPr marL="0" indent="0">
              <a:spcAft>
                <a:spcPts val="0"/>
              </a:spcAft>
              <a:buNone/>
              <a:defRPr/>
            </a:pPr>
            <a:endParaRPr lang="en-US" sz="1800">
              <a:solidFill>
                <a:srgbClr val="FFFFFF"/>
              </a:solidFill>
              <a:latin typeface="Arial" panose="020B0604020202020204" pitchFamily="34" charset="0"/>
              <a:cs typeface="Arial" panose="020B0604020202020204" pitchFamily="34" charset="0"/>
            </a:endParaRPr>
          </a:p>
          <a:p>
            <a:pPr marL="365760" indent="-365760">
              <a:spcAft>
                <a:spcPts val="0"/>
              </a:spcAft>
              <a:defRPr/>
            </a:pPr>
            <a:r>
              <a:rPr lang="en-US" sz="1800">
                <a:solidFill>
                  <a:srgbClr val="FFFFFF"/>
                </a:solidFill>
                <a:latin typeface="Arial" panose="020B0604020202020204" pitchFamily="34" charset="0"/>
                <a:cs typeface="Arial" panose="020B0604020202020204" pitchFamily="34" charset="0"/>
              </a:rPr>
              <a:t>These are costs that can be economically traced, identified and matched to the product being produced or service provided</a:t>
            </a:r>
          </a:p>
          <a:p>
            <a:pPr marL="365760" indent="-365760">
              <a:spcAft>
                <a:spcPts val="0"/>
              </a:spcAft>
              <a:defRPr/>
            </a:pPr>
            <a:endParaRPr lang="en-US" sz="1800">
              <a:solidFill>
                <a:srgbClr val="FFFFFF"/>
              </a:solidFill>
              <a:latin typeface="Arial" panose="020B0604020202020204" pitchFamily="34" charset="0"/>
              <a:cs typeface="Arial" panose="020B0604020202020204" pitchFamily="34" charset="0"/>
            </a:endParaRPr>
          </a:p>
          <a:p>
            <a:pPr marL="365760" indent="-365760">
              <a:spcAft>
                <a:spcPts val="0"/>
              </a:spcAft>
              <a:defRPr/>
            </a:pPr>
            <a:r>
              <a:rPr lang="en-US" sz="1800">
                <a:solidFill>
                  <a:srgbClr val="FFFFFF"/>
                </a:solidFill>
                <a:latin typeface="Arial" panose="020B0604020202020204" pitchFamily="34" charset="0"/>
                <a:cs typeface="Arial" panose="020B0604020202020204" pitchFamily="34" charset="0"/>
              </a:rPr>
              <a:t>The sum of the direct costs for a product or service is often referred to as prime cost.</a:t>
            </a:r>
          </a:p>
          <a:p>
            <a:pPr marL="365760" indent="-365760">
              <a:spcAft>
                <a:spcPts val="0"/>
              </a:spcAft>
              <a:defRPr/>
            </a:pPr>
            <a:endParaRPr lang="en-US" sz="1800">
              <a:solidFill>
                <a:srgbClr val="FFFFFF"/>
              </a:solidFill>
            </a:endParaRPr>
          </a:p>
        </p:txBody>
      </p:sp>
      <p:pic>
        <p:nvPicPr>
          <p:cNvPr id="34820" name="Picture 34819" descr="Cardboard boxes on conveyor belt">
            <a:extLst>
              <a:ext uri="{FF2B5EF4-FFF2-40B4-BE49-F238E27FC236}">
                <a16:creationId xmlns:a16="http://schemas.microsoft.com/office/drawing/2014/main" id="{C9BCAE63-A67B-410E-85A8-3B92127F36C4}"/>
              </a:ext>
            </a:extLst>
          </p:cNvPr>
          <p:cNvPicPr>
            <a:picLocks noChangeAspect="1"/>
          </p:cNvPicPr>
          <p:nvPr/>
        </p:nvPicPr>
        <p:blipFill rotWithShape="1">
          <a:blip r:embed="rId3"/>
          <a:srcRect l="32784" r="22636" b="-1"/>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290" name="Rectangle 2">
            <a:extLst>
              <a:ext uri="{FF2B5EF4-FFF2-40B4-BE49-F238E27FC236}">
                <a16:creationId xmlns:a16="http://schemas.microsoft.com/office/drawing/2014/main" id="{0F2CCD41-4B75-49C0-A0D2-3CA256C6EA9A}"/>
              </a:ext>
            </a:extLst>
          </p:cNvPr>
          <p:cNvSpPr>
            <a:spLocks noGrp="1" noChangeArrowheads="1"/>
          </p:cNvSpPr>
          <p:nvPr>
            <p:ph type="title"/>
          </p:nvPr>
        </p:nvSpPr>
        <p:spPr>
          <a:xfrm>
            <a:off x="492369" y="605896"/>
            <a:ext cx="3642309" cy="5646208"/>
          </a:xfrm>
        </p:spPr>
        <p:txBody>
          <a:bodyPr anchor="ctr">
            <a:normAutofit/>
          </a:bodyPr>
          <a:lstStyle/>
          <a:p>
            <a:pPr>
              <a:defRPr/>
            </a:pPr>
            <a:r>
              <a:rPr lang="en-US" altLang="en-US" sz="4400" b="1">
                <a:solidFill>
                  <a:srgbClr val="FFFFFF"/>
                </a:solidFill>
                <a:latin typeface="Arial" panose="020B0604020202020204" pitchFamily="34" charset="0"/>
              </a:rPr>
              <a:t>Direct Costs</a:t>
            </a:r>
            <a:endParaRPr lang="en-US" altLang="en-US" sz="4400">
              <a:solidFill>
                <a:srgbClr val="FFFFFF"/>
              </a:solidFill>
              <a:latin typeface="Arial" panose="020B0604020202020204" pitchFamily="34" charset="0"/>
            </a:endParaRPr>
          </a:p>
        </p:txBody>
      </p:sp>
      <p:sp>
        <p:nvSpPr>
          <p:cNvPr id="12289" name="Rectangle 3">
            <a:extLst>
              <a:ext uri="{FF2B5EF4-FFF2-40B4-BE49-F238E27FC236}">
                <a16:creationId xmlns:a16="http://schemas.microsoft.com/office/drawing/2014/main" id="{97985DC9-24FA-42B4-A8FA-ADED3193D436}"/>
              </a:ext>
            </a:extLst>
          </p:cNvPr>
          <p:cNvSpPr>
            <a:spLocks noGrp="1" noChangeArrowheads="1"/>
          </p:cNvSpPr>
          <p:nvPr>
            <p:ph idx="1"/>
          </p:nvPr>
        </p:nvSpPr>
        <p:spPr>
          <a:xfrm>
            <a:off x="5231958" y="605896"/>
            <a:ext cx="5923721" cy="5646208"/>
          </a:xfrm>
        </p:spPr>
        <p:txBody>
          <a:bodyPr rtlCol="0" anchor="ctr">
            <a:normAutofit/>
          </a:bodyPr>
          <a:lstStyle/>
          <a:p>
            <a:pPr>
              <a:spcAft>
                <a:spcPts val="0"/>
              </a:spcAft>
              <a:buNone/>
              <a:defRPr/>
            </a:pPr>
            <a:r>
              <a:rPr lang="en-US" altLang="en-US" sz="2400">
                <a:latin typeface="Arial" panose="020B0604020202020204" pitchFamily="34" charset="0"/>
              </a:rPr>
              <a:t>	Three types of direct costs:</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Labour</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Materials</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Expenses</a:t>
            </a:r>
          </a:p>
          <a:p>
            <a:pPr>
              <a:spcAft>
                <a:spcPts val="0"/>
              </a:spcAft>
              <a:buNone/>
              <a:defRPr/>
            </a:pPr>
            <a:r>
              <a:rPr lang="en-US" altLang="en-US" sz="2400">
                <a:latin typeface="Arial" panose="020B0604020202020204" pitchFamily="34" charset="0"/>
              </a:rPr>
              <a:t>	</a:t>
            </a:r>
            <a:endParaRPr lang="en-GB" altLang="en-US" sz="2400">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842" name="Title 2">
            <a:extLst>
              <a:ext uri="{FF2B5EF4-FFF2-40B4-BE49-F238E27FC236}">
                <a16:creationId xmlns:a16="http://schemas.microsoft.com/office/drawing/2014/main" id="{A4917064-E049-4A3B-9B0D-6EB068144F9C}"/>
              </a:ext>
            </a:extLst>
          </p:cNvPr>
          <p:cNvSpPr>
            <a:spLocks noGrp="1"/>
          </p:cNvSpPr>
          <p:nvPr>
            <p:ph type="title"/>
          </p:nvPr>
        </p:nvSpPr>
        <p:spPr>
          <a:xfrm>
            <a:off x="1097280" y="516835"/>
            <a:ext cx="5977937" cy="1666501"/>
          </a:xfrm>
        </p:spPr>
        <p:txBody>
          <a:bodyPr>
            <a:normAutofit/>
          </a:bodyPr>
          <a:lstStyle/>
          <a:p>
            <a:pPr>
              <a:defRPr/>
            </a:pPr>
            <a:r>
              <a:rPr lang="en-US" altLang="en-US" sz="4000" b="1">
                <a:solidFill>
                  <a:srgbClr val="FFFFFF"/>
                </a:solidFill>
              </a:rPr>
              <a:t>Direct vs. Indirect</a:t>
            </a:r>
            <a:endParaRPr lang="en-US" altLang="en-US" sz="4000">
              <a:solidFill>
                <a:srgbClr val="FFFFFF"/>
              </a:solidFill>
            </a:endParaRP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0CE1BF80-F6B4-4025-B0A6-8E61A4B054DB}"/>
              </a:ext>
            </a:extLst>
          </p:cNvPr>
          <p:cNvSpPr>
            <a:spLocks noGrp="1"/>
          </p:cNvSpPr>
          <p:nvPr>
            <p:ph idx="1"/>
          </p:nvPr>
        </p:nvSpPr>
        <p:spPr>
          <a:xfrm>
            <a:off x="1097279" y="2546224"/>
            <a:ext cx="5977938" cy="3342747"/>
          </a:xfrm>
        </p:spPr>
        <p:txBody>
          <a:bodyPr rtlCol="0">
            <a:normAutofit/>
          </a:bodyPr>
          <a:lstStyle/>
          <a:p>
            <a:pPr marL="365760" indent="-365760">
              <a:lnSpc>
                <a:spcPct val="100000"/>
              </a:lnSpc>
              <a:spcAft>
                <a:spcPts val="0"/>
              </a:spcAft>
              <a:defRPr/>
            </a:pPr>
            <a:r>
              <a:rPr lang="en-US" sz="1700" b="1">
                <a:solidFill>
                  <a:srgbClr val="FFFFFF"/>
                </a:solidFill>
              </a:rPr>
              <a:t>Indirect Costs</a:t>
            </a:r>
          </a:p>
          <a:p>
            <a:pPr marL="365760" indent="-365760">
              <a:lnSpc>
                <a:spcPct val="100000"/>
              </a:lnSpc>
              <a:spcAft>
                <a:spcPts val="0"/>
              </a:spcAft>
              <a:defRPr/>
            </a:pPr>
            <a:endParaRPr lang="en-US" sz="1700">
              <a:solidFill>
                <a:srgbClr val="FFFFFF"/>
              </a:solidFill>
            </a:endParaRPr>
          </a:p>
          <a:p>
            <a:pPr marL="365760" indent="-365760">
              <a:lnSpc>
                <a:spcPct val="100000"/>
              </a:lnSpc>
              <a:spcAft>
                <a:spcPts val="0"/>
              </a:spcAft>
              <a:defRPr/>
            </a:pPr>
            <a:r>
              <a:rPr lang="en-US" sz="1700">
                <a:solidFill>
                  <a:srgbClr val="FFFFFF"/>
                </a:solidFill>
              </a:rPr>
              <a:t>These are also referred to as overheads; the term overhead itself has assumed a negative connotation in some circles. </a:t>
            </a:r>
          </a:p>
          <a:p>
            <a:pPr marL="365760" indent="-365760">
              <a:lnSpc>
                <a:spcPct val="100000"/>
              </a:lnSpc>
              <a:spcAft>
                <a:spcPts val="0"/>
              </a:spcAft>
              <a:defRPr/>
            </a:pPr>
            <a:r>
              <a:rPr lang="en-US" sz="1700">
                <a:solidFill>
                  <a:srgbClr val="FFFFFF"/>
                </a:solidFill>
              </a:rPr>
              <a:t>Indirect costs can be thought of those costs which are incurred to support to an organisations main activities</a:t>
            </a:r>
          </a:p>
          <a:p>
            <a:pPr marL="365760" indent="-365760">
              <a:lnSpc>
                <a:spcPct val="100000"/>
              </a:lnSpc>
              <a:spcAft>
                <a:spcPts val="0"/>
              </a:spcAft>
              <a:defRPr/>
            </a:pPr>
            <a:r>
              <a:rPr lang="en-US" sz="1700">
                <a:solidFill>
                  <a:srgbClr val="FFFFFF"/>
                </a:solidFill>
              </a:rPr>
              <a:t>By breaking down costs in this way, it becomes possible to identify the cause of costs within an organisation. From this it becomes possible to develop cost control and cost reduction strategies.</a:t>
            </a:r>
          </a:p>
          <a:p>
            <a:pPr marL="365760" indent="-365760">
              <a:lnSpc>
                <a:spcPct val="100000"/>
              </a:lnSpc>
              <a:spcAft>
                <a:spcPts val="0"/>
              </a:spcAft>
              <a:defRPr/>
            </a:pPr>
            <a:endParaRPr lang="en-US" sz="1700">
              <a:solidFill>
                <a:srgbClr val="FFFFFF"/>
              </a:solidFill>
            </a:endParaRPr>
          </a:p>
        </p:txBody>
      </p:sp>
      <p:pic>
        <p:nvPicPr>
          <p:cNvPr id="35844" name="Picture 35843" descr="3D spheres connected with a red line">
            <a:extLst>
              <a:ext uri="{FF2B5EF4-FFF2-40B4-BE49-F238E27FC236}">
                <a16:creationId xmlns:a16="http://schemas.microsoft.com/office/drawing/2014/main" id="{9FACCC40-2702-4F8A-9F67-44FB46468F67}"/>
              </a:ext>
            </a:extLst>
          </p:cNvPr>
          <p:cNvPicPr>
            <a:picLocks noChangeAspect="1"/>
          </p:cNvPicPr>
          <p:nvPr/>
        </p:nvPicPr>
        <p:blipFill rotWithShape="1">
          <a:blip r:embed="rId3"/>
          <a:srcRect l="27898" r="22013"/>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866" name="Title 2">
            <a:extLst>
              <a:ext uri="{FF2B5EF4-FFF2-40B4-BE49-F238E27FC236}">
                <a16:creationId xmlns:a16="http://schemas.microsoft.com/office/drawing/2014/main" id="{6A709756-B472-4730-844D-C015C0845A0D}"/>
              </a:ext>
            </a:extLst>
          </p:cNvPr>
          <p:cNvSpPr>
            <a:spLocks noGrp="1"/>
          </p:cNvSpPr>
          <p:nvPr>
            <p:ph type="title"/>
          </p:nvPr>
        </p:nvSpPr>
        <p:spPr>
          <a:xfrm>
            <a:off x="492369" y="605896"/>
            <a:ext cx="3642309" cy="5646208"/>
          </a:xfrm>
        </p:spPr>
        <p:txBody>
          <a:bodyPr anchor="ctr">
            <a:normAutofit/>
          </a:bodyPr>
          <a:lstStyle/>
          <a:p>
            <a:pPr>
              <a:defRPr/>
            </a:pPr>
            <a:r>
              <a:rPr lang="en-US" altLang="en-US" sz="4400" b="1">
                <a:solidFill>
                  <a:srgbClr val="FFFFFF"/>
                </a:solidFill>
                <a:latin typeface="Arial" panose="020B0604020202020204" pitchFamily="34" charset="0"/>
              </a:rPr>
              <a:t>Indirect Costs</a:t>
            </a:r>
            <a:endParaRPr lang="en-US" altLang="en-US" sz="4400">
              <a:solidFill>
                <a:srgbClr val="FFFFFF"/>
              </a:solidFill>
            </a:endParaRPr>
          </a:p>
        </p:txBody>
      </p:sp>
      <p:sp>
        <p:nvSpPr>
          <p:cNvPr id="38915" name="Content Placeholder 1">
            <a:extLst>
              <a:ext uri="{FF2B5EF4-FFF2-40B4-BE49-F238E27FC236}">
                <a16:creationId xmlns:a16="http://schemas.microsoft.com/office/drawing/2014/main" id="{F5839215-D9CB-4597-8343-5745DF844AE9}"/>
              </a:ext>
            </a:extLst>
          </p:cNvPr>
          <p:cNvSpPr>
            <a:spLocks noGrp="1" noChangeArrowheads="1"/>
          </p:cNvSpPr>
          <p:nvPr>
            <p:ph idx="1"/>
          </p:nvPr>
        </p:nvSpPr>
        <p:spPr>
          <a:xfrm>
            <a:off x="5231958" y="605896"/>
            <a:ext cx="5923721" cy="5646208"/>
          </a:xfrm>
        </p:spPr>
        <p:txBody>
          <a:bodyPr anchor="ctr">
            <a:normAutofit/>
          </a:bodyPr>
          <a:lstStyle/>
          <a:p>
            <a:pPr>
              <a:buFont typeface="Wingdings" panose="05000000000000000000" pitchFamily="2" charset="2"/>
              <a:buNone/>
            </a:pPr>
            <a:r>
              <a:rPr lang="en-US" altLang="en-US" sz="2400">
                <a:latin typeface="Arial" panose="020B0604020202020204" pitchFamily="34" charset="0"/>
              </a:rPr>
              <a:t>	Three types of indirect cost:</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Materials</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Labour</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Expenses</a:t>
            </a:r>
          </a:p>
          <a:p>
            <a:endParaRPr lang="en-US" altLang="en-US" sz="2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7890" name="Title 2">
            <a:extLst>
              <a:ext uri="{FF2B5EF4-FFF2-40B4-BE49-F238E27FC236}">
                <a16:creationId xmlns:a16="http://schemas.microsoft.com/office/drawing/2014/main" id="{D8B8185B-E140-4F91-9D43-B971BF37812B}"/>
              </a:ext>
            </a:extLst>
          </p:cNvPr>
          <p:cNvSpPr>
            <a:spLocks noGrp="1"/>
          </p:cNvSpPr>
          <p:nvPr>
            <p:ph type="title"/>
          </p:nvPr>
        </p:nvSpPr>
        <p:spPr>
          <a:xfrm>
            <a:off x="1097280" y="516835"/>
            <a:ext cx="5977937" cy="1666501"/>
          </a:xfrm>
        </p:spPr>
        <p:txBody>
          <a:bodyPr>
            <a:normAutofit/>
          </a:bodyPr>
          <a:lstStyle/>
          <a:p>
            <a:pPr>
              <a:defRPr/>
            </a:pPr>
            <a:r>
              <a:rPr lang="en-US" altLang="en-US" sz="4000">
                <a:solidFill>
                  <a:srgbClr val="FFFFFF"/>
                </a:solidFill>
              </a:rPr>
              <a:t>Standard Cost Card</a:t>
            </a:r>
          </a:p>
        </p:txBody>
      </p:sp>
      <p:cxnSp>
        <p:nvCxnSpPr>
          <p:cNvPr id="76" name="Straight Connector 7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939" name="Content Placeholder 1">
            <a:extLst>
              <a:ext uri="{FF2B5EF4-FFF2-40B4-BE49-F238E27FC236}">
                <a16:creationId xmlns:a16="http://schemas.microsoft.com/office/drawing/2014/main" id="{FD01B4A6-7D13-4FC1-82C3-616C80D21CEB}"/>
              </a:ext>
            </a:extLst>
          </p:cNvPr>
          <p:cNvSpPr>
            <a:spLocks noGrp="1" noChangeArrowheads="1"/>
          </p:cNvSpPr>
          <p:nvPr>
            <p:ph idx="1"/>
          </p:nvPr>
        </p:nvSpPr>
        <p:spPr>
          <a:xfrm>
            <a:off x="1097279" y="2546224"/>
            <a:ext cx="5977938" cy="3342747"/>
          </a:xfrm>
        </p:spPr>
        <p:txBody>
          <a:bodyPr>
            <a:normAutofit/>
          </a:bodyPr>
          <a:lstStyle/>
          <a:p>
            <a:r>
              <a:rPr lang="en-US" altLang="en-US" sz="1800">
                <a:solidFill>
                  <a:srgbClr val="FFFFFF"/>
                </a:solidFill>
              </a:rPr>
              <a:t>A cost card is a detailed listing of the standard amount of materials, labor, and overheads that would go into a unit of product</a:t>
            </a:r>
          </a:p>
        </p:txBody>
      </p:sp>
      <p:pic>
        <p:nvPicPr>
          <p:cNvPr id="39941" name="Picture 39940" descr="A stack of bank cards">
            <a:extLst>
              <a:ext uri="{FF2B5EF4-FFF2-40B4-BE49-F238E27FC236}">
                <a16:creationId xmlns:a16="http://schemas.microsoft.com/office/drawing/2014/main" id="{7CDAA5DC-682F-4940-965A-FBC51CA893A4}"/>
              </a:ext>
            </a:extLst>
          </p:cNvPr>
          <p:cNvPicPr>
            <a:picLocks noChangeAspect="1"/>
          </p:cNvPicPr>
          <p:nvPr/>
        </p:nvPicPr>
        <p:blipFill rotWithShape="1">
          <a:blip r:embed="rId2"/>
          <a:srcRect l="52052" r="3203" b="2"/>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883C473-FAAF-4AF0-963C-D0749FD12A70}"/>
              </a:ext>
            </a:extLst>
          </p:cNvPr>
          <p:cNvPicPr>
            <a:picLocks noChangeAspect="1"/>
          </p:cNvPicPr>
          <p:nvPr/>
        </p:nvPicPr>
        <p:blipFill>
          <a:blip r:embed="rId3"/>
          <a:stretch>
            <a:fillRect/>
          </a:stretch>
        </p:blipFill>
        <p:spPr>
          <a:xfrm>
            <a:off x="643192" y="698453"/>
            <a:ext cx="5115347" cy="5141052"/>
          </a:xfrm>
          <a:prstGeom prst="rect">
            <a:avLst/>
          </a:prstGeom>
        </p:spPr>
      </p:pic>
      <p:cxnSp>
        <p:nvCxnSpPr>
          <p:cNvPr id="78" name="Straight Connector 77">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0963" name="Content Placeholder 1">
            <a:extLst>
              <a:ext uri="{FF2B5EF4-FFF2-40B4-BE49-F238E27FC236}">
                <a16:creationId xmlns:a16="http://schemas.microsoft.com/office/drawing/2014/main" id="{DFBB89E1-1EDE-4083-A3F6-532377E27002}"/>
              </a:ext>
            </a:extLst>
          </p:cNvPr>
          <p:cNvSpPr>
            <a:spLocks noGrp="1" noChangeArrowheads="1"/>
          </p:cNvSpPr>
          <p:nvPr>
            <p:ph idx="1"/>
          </p:nvPr>
        </p:nvSpPr>
        <p:spPr>
          <a:xfrm>
            <a:off x="6411684" y="2407436"/>
            <a:ext cx="5127172" cy="3461658"/>
          </a:xfrm>
        </p:spPr>
        <p:txBody>
          <a:bodyPr>
            <a:normAutofit lnSpcReduction="10000"/>
          </a:bodyPr>
          <a:lstStyle/>
          <a:p>
            <a:pPr>
              <a:lnSpc>
                <a:spcPct val="100000"/>
              </a:lnSpc>
            </a:pPr>
            <a:r>
              <a:rPr lang="en-US" altLang="en-US" sz="1800" dirty="0">
                <a:latin typeface="Arial" panose="020B0604020202020204" pitchFamily="34" charset="0"/>
                <a:cs typeface="Arial" panose="020B0604020202020204" pitchFamily="34" charset="0"/>
              </a:rPr>
              <a:t>Imagine that a manufacturing company makes steel frames used in the building industry. A typical small size frame costs £2,400 to manufacture.</a:t>
            </a:r>
          </a:p>
          <a:p>
            <a:pPr>
              <a:lnSpc>
                <a:spcPct val="100000"/>
              </a:lnSpc>
            </a:pPr>
            <a:r>
              <a:rPr lang="en-US" altLang="en-US" sz="1800" dirty="0">
                <a:latin typeface="Arial" panose="020B0604020202020204" pitchFamily="34" charset="0"/>
                <a:cs typeface="Arial" panose="020B0604020202020204" pitchFamily="34" charset="0"/>
              </a:rPr>
              <a:t>How useful is this information?</a:t>
            </a:r>
          </a:p>
          <a:p>
            <a:pPr>
              <a:lnSpc>
                <a:spcPct val="100000"/>
              </a:lnSpc>
            </a:pPr>
            <a:r>
              <a:rPr lang="en-US" altLang="en-US" sz="1800" dirty="0">
                <a:latin typeface="Arial" panose="020B0604020202020204" pitchFamily="34" charset="0"/>
                <a:cs typeface="Arial" panose="020B0604020202020204" pitchFamily="34" charset="0"/>
              </a:rPr>
              <a:t>From a pricing point of view, knowledge of total cost is vital, particularly if the company uses cost plus pricing (which is widely adopted).</a:t>
            </a:r>
          </a:p>
          <a:p>
            <a:pPr>
              <a:lnSpc>
                <a:spcPct val="100000"/>
              </a:lnSpc>
            </a:pPr>
            <a:r>
              <a:rPr lang="en-US" altLang="en-US" sz="1800" dirty="0">
                <a:latin typeface="Arial" panose="020B0604020202020204" pitchFamily="34" charset="0"/>
                <a:cs typeface="Arial" panose="020B0604020202020204" pitchFamily="34" charset="0"/>
              </a:rPr>
              <a:t>However, from a cost control and management perspective, dividing this total up into its constituent parts may be far more useful.</a:t>
            </a:r>
          </a:p>
          <a:p>
            <a:pPr>
              <a:lnSpc>
                <a:spcPct val="100000"/>
              </a:lnSpc>
            </a:pPr>
            <a:endParaRPr lang="en-US" altLang="en-US" sz="1700" dirty="0"/>
          </a:p>
        </p:txBody>
      </p:sp>
      <p:sp>
        <p:nvSpPr>
          <p:cNvPr id="80" name="Rectangle 79">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2">
            <a:extLst>
              <a:ext uri="{FF2B5EF4-FFF2-40B4-BE49-F238E27FC236}">
                <a16:creationId xmlns:a16="http://schemas.microsoft.com/office/drawing/2014/main" id="{5D554142-F33D-4193-AB83-BD802C874946}"/>
              </a:ext>
            </a:extLst>
          </p:cNvPr>
          <p:cNvSpPr>
            <a:spLocks noGrp="1"/>
          </p:cNvSpPr>
          <p:nvPr>
            <p:ph type="title"/>
          </p:nvPr>
        </p:nvSpPr>
        <p:spPr/>
        <p:txBody>
          <a:bodyPr>
            <a:normAutofit/>
          </a:bodyPr>
          <a:lstStyle/>
          <a:p>
            <a:pPr>
              <a:defRPr/>
            </a:pPr>
            <a:r>
              <a:rPr lang="en-US" altLang="en-US" sz="2800"/>
              <a:t>The cost card for the product could look as follows:</a:t>
            </a:r>
            <a:br>
              <a:rPr lang="en-US" altLang="en-US" sz="2800"/>
            </a:br>
            <a:endParaRPr lang="en-US" altLang="en-US" sz="2800"/>
          </a:p>
        </p:txBody>
      </p:sp>
      <p:sp>
        <p:nvSpPr>
          <p:cNvPr id="2" name="Content Placeholder 1">
            <a:extLst>
              <a:ext uri="{FF2B5EF4-FFF2-40B4-BE49-F238E27FC236}">
                <a16:creationId xmlns:a16="http://schemas.microsoft.com/office/drawing/2014/main" id="{F7012C04-F30D-45C8-B72E-84D84C49AF17}"/>
              </a:ext>
            </a:extLst>
          </p:cNvPr>
          <p:cNvSpPr>
            <a:spLocks noGrp="1"/>
          </p:cNvSpPr>
          <p:nvPr>
            <p:ph idx="1"/>
          </p:nvPr>
        </p:nvSpPr>
        <p:spPr/>
        <p:txBody>
          <a:bodyPr rtlCol="0">
            <a:normAutofit fontScale="92500" lnSpcReduction="10000"/>
          </a:bodyPr>
          <a:lstStyle/>
          <a:p>
            <a:pPr>
              <a:lnSpc>
                <a:spcPct val="90000"/>
              </a:lnSpc>
              <a:spcAft>
                <a:spcPts val="0"/>
              </a:spcAft>
              <a:defRPr/>
            </a:pPr>
            <a:r>
              <a:rPr lang="en-US" altLang="en-US" sz="2200" dirty="0">
                <a:latin typeface="Arial" panose="020B0604020202020204" pitchFamily="34" charset="0"/>
                <a:cs typeface="Arial" panose="020B0604020202020204" pitchFamily="34" charset="0"/>
              </a:rPr>
              <a:t>Direct Materials £600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Direct Labour £800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Direct Expenses £100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Prime Cost £1,500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Production Overhead £400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Factory Cost £1,900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Non-production overhead £500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Total cost £2,400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The cost card has </a:t>
            </a:r>
            <a:r>
              <a:rPr lang="en-US" altLang="en-US" sz="2200" dirty="0" err="1">
                <a:latin typeface="Arial" panose="020B0604020202020204" pitchFamily="34" charset="0"/>
                <a:cs typeface="Arial" panose="020B0604020202020204" pitchFamily="34" charset="0"/>
              </a:rPr>
              <a:t>categorised</a:t>
            </a:r>
            <a:r>
              <a:rPr lang="en-US" altLang="en-US" sz="2200" dirty="0">
                <a:latin typeface="Arial" panose="020B0604020202020204" pitchFamily="34" charset="0"/>
                <a:cs typeface="Arial" panose="020B0604020202020204" pitchFamily="34" charset="0"/>
              </a:rPr>
              <a:t> costs by type, i.e. direct and indirect costs.</a:t>
            </a:r>
          </a:p>
          <a:p>
            <a:pPr>
              <a:lnSpc>
                <a:spcPct val="90000"/>
              </a:lnSpc>
              <a:spcAft>
                <a:spcPts val="0"/>
              </a:spcAft>
              <a:defRPr/>
            </a:pPr>
            <a:endParaRPr lang="en-US" altLang="en-US" sz="2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98FFB87B-0E59-44A0-9EED-5118608BA5F6}"/>
              </a:ext>
            </a:extLst>
          </p:cNvPr>
          <p:cNvSpPr>
            <a:spLocks noGrp="1"/>
          </p:cNvSpPr>
          <p:nvPr>
            <p:ph type="title"/>
          </p:nvPr>
        </p:nvSpPr>
        <p:spPr>
          <a:xfrm>
            <a:off x="5172074" y="286603"/>
            <a:ext cx="5983605" cy="1450757"/>
          </a:xfrm>
        </p:spPr>
        <p:txBody>
          <a:bodyPr>
            <a:normAutofit/>
          </a:bodyPr>
          <a:lstStyle/>
          <a:p>
            <a:pPr>
              <a:defRPr/>
            </a:pPr>
            <a:r>
              <a:rPr lang="en-GB" altLang="en-US">
                <a:latin typeface="Arial" panose="020B0604020202020204" pitchFamily="34" charset="0"/>
              </a:rPr>
              <a:t>Cost Behaviour</a:t>
            </a:r>
          </a:p>
        </p:txBody>
      </p:sp>
      <p:pic>
        <p:nvPicPr>
          <p:cNvPr id="44037" name="Picture 44036" descr="Desk with productivity items">
            <a:extLst>
              <a:ext uri="{FF2B5EF4-FFF2-40B4-BE49-F238E27FC236}">
                <a16:creationId xmlns:a16="http://schemas.microsoft.com/office/drawing/2014/main" id="{FFDC214A-BD95-42C1-8331-54B48F146F53}"/>
              </a:ext>
            </a:extLst>
          </p:cNvPr>
          <p:cNvPicPr>
            <a:picLocks noChangeAspect="1"/>
          </p:cNvPicPr>
          <p:nvPr/>
        </p:nvPicPr>
        <p:blipFill rotWithShape="1">
          <a:blip r:embed="rId2"/>
          <a:srcRect l="33743" r="18495"/>
          <a:stretch/>
        </p:blipFill>
        <p:spPr>
          <a:xfrm>
            <a:off x="20" y="10"/>
            <a:ext cx="4580077" cy="6400784"/>
          </a:xfrm>
          <a:prstGeom prst="rect">
            <a:avLst/>
          </a:prstGeom>
        </p:spPr>
      </p:pic>
      <p:cxnSp>
        <p:nvCxnSpPr>
          <p:cNvPr id="76"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4035" name="Content Placeholder 2">
            <a:extLst>
              <a:ext uri="{FF2B5EF4-FFF2-40B4-BE49-F238E27FC236}">
                <a16:creationId xmlns:a16="http://schemas.microsoft.com/office/drawing/2014/main" id="{1A2365DF-E365-495C-9F18-08F3DCC9B548}"/>
              </a:ext>
            </a:extLst>
          </p:cNvPr>
          <p:cNvSpPr>
            <a:spLocks noGrp="1" noChangeArrowheads="1"/>
          </p:cNvSpPr>
          <p:nvPr>
            <p:ph idx="1"/>
          </p:nvPr>
        </p:nvSpPr>
        <p:spPr>
          <a:xfrm>
            <a:off x="5172074" y="2108201"/>
            <a:ext cx="5983606" cy="3760891"/>
          </a:xfrm>
        </p:spPr>
        <p:txBody>
          <a:bodyPr>
            <a:normAutofit/>
          </a:bodyPr>
          <a:lstStyle/>
          <a:p>
            <a:pPr marL="577850" indent="-577850" defTabSz="762000">
              <a:buNone/>
            </a:pPr>
            <a:r>
              <a:rPr lang="en-US" altLang="en-US">
                <a:latin typeface="Arial" panose="020B0604020202020204" pitchFamily="34" charset="0"/>
              </a:rPr>
              <a:t>	If a business cost £750,000 to run last year, how much will it cost to run this year if business activity is forecast to increase by 25%?</a:t>
            </a:r>
          </a:p>
          <a:p>
            <a:pPr marL="577850" indent="-577850" defTabSz="762000">
              <a:buNone/>
            </a:pPr>
            <a:endParaRPr lang="en-US" altLang="en-US">
              <a:latin typeface="Arial" panose="020B0604020202020204" pitchFamily="34" charset="0"/>
            </a:endParaRPr>
          </a:p>
          <a:p>
            <a:pPr marL="577850" indent="-577850" defTabSz="762000">
              <a:buNone/>
            </a:pPr>
            <a:r>
              <a:rPr lang="en-US" altLang="en-US">
                <a:latin typeface="Arial" panose="020B0604020202020204" pitchFamily="34" charset="0"/>
              </a:rPr>
              <a:t>	To answer the is question we need to understand how costs behave i.e. how do costs change as business activity changes?</a:t>
            </a:r>
          </a:p>
          <a:p>
            <a:pPr marL="577850" indent="-577850" defTabSz="762000"/>
            <a:endParaRPr lang="en-GB" altLang="en-US">
              <a:latin typeface="Arial" panose="020B0604020202020204" pitchFamily="34" charset="0"/>
            </a:endParaRPr>
          </a:p>
        </p:txBody>
      </p:sp>
      <p:sp>
        <p:nvSpPr>
          <p:cNvPr id="78" name="Rectangle 7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517DF2C-D28C-4426-8ED4-3DE36BEECE74}"/>
              </a:ext>
            </a:extLst>
          </p:cNvPr>
          <p:cNvSpPr>
            <a:spLocks noGrp="1" noChangeArrowheads="1"/>
          </p:cNvSpPr>
          <p:nvPr>
            <p:ph type="title"/>
          </p:nvPr>
        </p:nvSpPr>
        <p:spPr>
          <a:xfrm>
            <a:off x="2401888" y="569913"/>
            <a:ext cx="8266112" cy="1054100"/>
          </a:xfrm>
        </p:spPr>
        <p:txBody>
          <a:bodyPr/>
          <a:lstStyle/>
          <a:p>
            <a:pPr marL="577850" indent="-577850" defTabSz="762000">
              <a:defRPr/>
            </a:pPr>
            <a:r>
              <a:rPr lang="en-US" altLang="en-US" sz="2800" dirty="0">
                <a:latin typeface="Arial" panose="020B0604020202020204" pitchFamily="34" charset="0"/>
              </a:rPr>
              <a:t>Variable Cost</a:t>
            </a:r>
            <a:br>
              <a:rPr lang="en-US" altLang="en-US" sz="2800" dirty="0">
                <a:latin typeface="Arial" panose="020B0604020202020204" pitchFamily="34" charset="0"/>
              </a:rPr>
            </a:br>
            <a:r>
              <a:rPr lang="en-US" altLang="en-US" sz="2800" dirty="0">
                <a:latin typeface="Arial" panose="020B0604020202020204" pitchFamily="34" charset="0"/>
              </a:rPr>
              <a:t>	</a:t>
            </a:r>
            <a:endParaRPr lang="en-GB" altLang="en-US" sz="2800" dirty="0">
              <a:latin typeface="Arial" panose="020B0604020202020204" pitchFamily="34" charset="0"/>
            </a:endParaRPr>
          </a:p>
        </p:txBody>
      </p:sp>
      <p:sp>
        <p:nvSpPr>
          <p:cNvPr id="45059" name="Rectangle 3">
            <a:extLst>
              <a:ext uri="{FF2B5EF4-FFF2-40B4-BE49-F238E27FC236}">
                <a16:creationId xmlns:a16="http://schemas.microsoft.com/office/drawing/2014/main" id="{CC43BC8A-3B01-4E03-9E87-8BAFD40B2520}"/>
              </a:ext>
            </a:extLst>
          </p:cNvPr>
          <p:cNvSpPr>
            <a:spLocks noGrp="1" noChangeArrowheads="1"/>
          </p:cNvSpPr>
          <p:nvPr>
            <p:ph idx="1"/>
          </p:nvPr>
        </p:nvSpPr>
        <p:spPr>
          <a:xfrm>
            <a:off x="1703388" y="2247900"/>
            <a:ext cx="8266112" cy="4421188"/>
          </a:xfrm>
        </p:spPr>
        <p:txBody>
          <a:bodyPr/>
          <a:lstStyle/>
          <a:p>
            <a:pPr marL="577850" indent="-577850" defTabSz="762000">
              <a:buNone/>
            </a:pPr>
            <a:r>
              <a:rPr lang="en-US" altLang="en-US">
                <a:latin typeface="Arial" panose="020B0604020202020204" pitchFamily="34" charset="0"/>
              </a:rPr>
              <a:t>     </a:t>
            </a:r>
          </a:p>
          <a:p>
            <a:pPr marL="577850" indent="-577850" defTabSz="762000">
              <a:buNone/>
            </a:pPr>
            <a:endParaRPr lang="en-US" altLang="en-US">
              <a:latin typeface="Arial" panose="020B0604020202020204" pitchFamily="34" charset="0"/>
            </a:endParaRPr>
          </a:p>
        </p:txBody>
      </p:sp>
      <p:sp>
        <p:nvSpPr>
          <p:cNvPr id="45060" name="Line 4">
            <a:extLst>
              <a:ext uri="{FF2B5EF4-FFF2-40B4-BE49-F238E27FC236}">
                <a16:creationId xmlns:a16="http://schemas.microsoft.com/office/drawing/2014/main" id="{8C0B2FA4-0070-4CDC-9D84-81FFB52BCC65}"/>
              </a:ext>
            </a:extLst>
          </p:cNvPr>
          <p:cNvSpPr>
            <a:spLocks noChangeShapeType="1"/>
          </p:cNvSpPr>
          <p:nvPr/>
        </p:nvSpPr>
        <p:spPr bwMode="auto">
          <a:xfrm flipV="1">
            <a:off x="29718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1" name="Line 5">
            <a:extLst>
              <a:ext uri="{FF2B5EF4-FFF2-40B4-BE49-F238E27FC236}">
                <a16:creationId xmlns:a16="http://schemas.microsoft.com/office/drawing/2014/main" id="{B200E310-64FD-4628-ABBE-8822D98B9AE8}"/>
              </a:ext>
            </a:extLst>
          </p:cNvPr>
          <p:cNvSpPr>
            <a:spLocks noChangeShapeType="1"/>
          </p:cNvSpPr>
          <p:nvPr/>
        </p:nvSpPr>
        <p:spPr bwMode="auto">
          <a:xfrm>
            <a:off x="29718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2" name="Line 6">
            <a:extLst>
              <a:ext uri="{FF2B5EF4-FFF2-40B4-BE49-F238E27FC236}">
                <a16:creationId xmlns:a16="http://schemas.microsoft.com/office/drawing/2014/main" id="{619BA3AF-BBEE-48CD-818E-2AF9C50B8599}"/>
              </a:ext>
            </a:extLst>
          </p:cNvPr>
          <p:cNvSpPr>
            <a:spLocks noChangeShapeType="1"/>
          </p:cNvSpPr>
          <p:nvPr/>
        </p:nvSpPr>
        <p:spPr bwMode="auto">
          <a:xfrm>
            <a:off x="68580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3" name="Line 7">
            <a:extLst>
              <a:ext uri="{FF2B5EF4-FFF2-40B4-BE49-F238E27FC236}">
                <a16:creationId xmlns:a16="http://schemas.microsoft.com/office/drawing/2014/main" id="{AE4474B2-CBEC-404A-917F-3B45398006D4}"/>
              </a:ext>
            </a:extLst>
          </p:cNvPr>
          <p:cNvSpPr>
            <a:spLocks noChangeShapeType="1"/>
          </p:cNvSpPr>
          <p:nvPr/>
        </p:nvSpPr>
        <p:spPr bwMode="auto">
          <a:xfrm flipV="1">
            <a:off x="68580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4" name="Line 8">
            <a:extLst>
              <a:ext uri="{FF2B5EF4-FFF2-40B4-BE49-F238E27FC236}">
                <a16:creationId xmlns:a16="http://schemas.microsoft.com/office/drawing/2014/main" id="{2D27D9BA-109A-4D1D-BA2B-C7F19DCA083B}"/>
              </a:ext>
            </a:extLst>
          </p:cNvPr>
          <p:cNvSpPr>
            <a:spLocks noChangeShapeType="1"/>
          </p:cNvSpPr>
          <p:nvPr/>
        </p:nvSpPr>
        <p:spPr bwMode="auto">
          <a:xfrm flipV="1">
            <a:off x="2971800" y="3276600"/>
            <a:ext cx="2362200" cy="2209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5" name="Line 9">
            <a:extLst>
              <a:ext uri="{FF2B5EF4-FFF2-40B4-BE49-F238E27FC236}">
                <a16:creationId xmlns:a16="http://schemas.microsoft.com/office/drawing/2014/main" id="{8C59B2D1-DDB2-411E-B3E8-6A0C7B1D664D}"/>
              </a:ext>
            </a:extLst>
          </p:cNvPr>
          <p:cNvSpPr>
            <a:spLocks noChangeShapeType="1"/>
          </p:cNvSpPr>
          <p:nvPr/>
        </p:nvSpPr>
        <p:spPr bwMode="auto">
          <a:xfrm>
            <a:off x="6858000" y="4267200"/>
            <a:ext cx="2667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6" name="Text Box 10">
            <a:extLst>
              <a:ext uri="{FF2B5EF4-FFF2-40B4-BE49-F238E27FC236}">
                <a16:creationId xmlns:a16="http://schemas.microsoft.com/office/drawing/2014/main" id="{60CC87A1-4CFE-4F7A-90B8-321DDA743627}"/>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5067" name="Text Box 11">
            <a:extLst>
              <a:ext uri="{FF2B5EF4-FFF2-40B4-BE49-F238E27FC236}">
                <a16:creationId xmlns:a16="http://schemas.microsoft.com/office/drawing/2014/main" id="{BE334CC3-8641-4C0E-A314-406C3D7B8F51}"/>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5068" name="Text Box 12">
            <a:extLst>
              <a:ext uri="{FF2B5EF4-FFF2-40B4-BE49-F238E27FC236}">
                <a16:creationId xmlns:a16="http://schemas.microsoft.com/office/drawing/2014/main" id="{B25AB2A5-2F34-401D-959B-B93171026B06}"/>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5069" name="Text Box 13">
            <a:extLst>
              <a:ext uri="{FF2B5EF4-FFF2-40B4-BE49-F238E27FC236}">
                <a16:creationId xmlns:a16="http://schemas.microsoft.com/office/drawing/2014/main" id="{85CED57F-E134-4DBC-8651-94318F328F83}"/>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Unit Cost (£)</a:t>
            </a:r>
          </a:p>
        </p:txBody>
      </p:sp>
      <p:sp>
        <p:nvSpPr>
          <p:cNvPr id="45070" name="TextBox 14">
            <a:extLst>
              <a:ext uri="{FF2B5EF4-FFF2-40B4-BE49-F238E27FC236}">
                <a16:creationId xmlns:a16="http://schemas.microsoft.com/office/drawing/2014/main" id="{ECE8AF1A-0035-4D8C-BBC6-D94EB6E25B08}"/>
              </a:ext>
            </a:extLst>
          </p:cNvPr>
          <p:cNvSpPr txBox="1">
            <a:spLocks noChangeArrowheads="1"/>
          </p:cNvSpPr>
          <p:nvPr/>
        </p:nvSpPr>
        <p:spPr bwMode="auto">
          <a:xfrm>
            <a:off x="101600" y="5544343"/>
            <a:ext cx="24161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Cost of raw materials</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Direct labour costs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BB580E8-246E-4623-B25A-283E69BD0CC3}"/>
              </a:ext>
            </a:extLst>
          </p:cNvPr>
          <p:cNvSpPr>
            <a:spLocks noGrp="1" noChangeArrowheads="1"/>
          </p:cNvSpPr>
          <p:nvPr>
            <p:ph type="title"/>
          </p:nvPr>
        </p:nvSpPr>
        <p:spPr>
          <a:xfrm>
            <a:off x="2292096" y="211138"/>
            <a:ext cx="7247192" cy="1643062"/>
          </a:xfrm>
        </p:spPr>
        <p:txBody>
          <a:bodyPr/>
          <a:lstStyle/>
          <a:p>
            <a:pPr marL="577850" indent="-577850" defTabSz="762000">
              <a:defRPr/>
            </a:pPr>
            <a:r>
              <a:rPr lang="en-US" altLang="en-US" sz="2800" dirty="0">
                <a:latin typeface="Arial" panose="020B0604020202020204" pitchFamily="34" charset="0"/>
              </a:rPr>
              <a:t>Fixed Cost</a:t>
            </a:r>
            <a:endParaRPr lang="en-GB" altLang="en-US" sz="2400" dirty="0">
              <a:solidFill>
                <a:srgbClr val="000000"/>
              </a:solidFill>
              <a:latin typeface="Arial" panose="020B0604020202020204" pitchFamily="34" charset="0"/>
            </a:endParaRPr>
          </a:p>
        </p:txBody>
      </p:sp>
      <p:sp>
        <p:nvSpPr>
          <p:cNvPr id="47107" name="Rectangle 3">
            <a:extLst>
              <a:ext uri="{FF2B5EF4-FFF2-40B4-BE49-F238E27FC236}">
                <a16:creationId xmlns:a16="http://schemas.microsoft.com/office/drawing/2014/main" id="{18B5A962-B837-405F-933A-E77DF46A9DF4}"/>
              </a:ext>
            </a:extLst>
          </p:cNvPr>
          <p:cNvSpPr>
            <a:spLocks noGrp="1" noChangeArrowheads="1"/>
          </p:cNvSpPr>
          <p:nvPr>
            <p:ph idx="1"/>
          </p:nvPr>
        </p:nvSpPr>
        <p:spPr/>
        <p:txBody>
          <a:bodyPr/>
          <a:lstStyle/>
          <a:p>
            <a:pPr marL="577850" indent="-577850" defTabSz="762000">
              <a:buNone/>
            </a:pPr>
            <a:r>
              <a:rPr lang="en-US" altLang="en-US">
                <a:latin typeface="Arial" panose="020B0604020202020204" pitchFamily="34" charset="0"/>
              </a:rPr>
              <a:t>     </a:t>
            </a:r>
          </a:p>
        </p:txBody>
      </p:sp>
      <p:sp>
        <p:nvSpPr>
          <p:cNvPr id="47108" name="Line 4">
            <a:extLst>
              <a:ext uri="{FF2B5EF4-FFF2-40B4-BE49-F238E27FC236}">
                <a16:creationId xmlns:a16="http://schemas.microsoft.com/office/drawing/2014/main" id="{DCE1F0FF-6CE3-40BD-AEBA-5FC99202AAD1}"/>
              </a:ext>
            </a:extLst>
          </p:cNvPr>
          <p:cNvSpPr>
            <a:spLocks noChangeShapeType="1"/>
          </p:cNvSpPr>
          <p:nvPr/>
        </p:nvSpPr>
        <p:spPr bwMode="auto">
          <a:xfrm flipV="1">
            <a:off x="29718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09" name="Line 5">
            <a:extLst>
              <a:ext uri="{FF2B5EF4-FFF2-40B4-BE49-F238E27FC236}">
                <a16:creationId xmlns:a16="http://schemas.microsoft.com/office/drawing/2014/main" id="{E52A6CB9-9034-4AF3-8F3E-5A6FA96F61FC}"/>
              </a:ext>
            </a:extLst>
          </p:cNvPr>
          <p:cNvSpPr>
            <a:spLocks noChangeShapeType="1"/>
          </p:cNvSpPr>
          <p:nvPr/>
        </p:nvSpPr>
        <p:spPr bwMode="auto">
          <a:xfrm>
            <a:off x="29718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0" name="Line 6">
            <a:extLst>
              <a:ext uri="{FF2B5EF4-FFF2-40B4-BE49-F238E27FC236}">
                <a16:creationId xmlns:a16="http://schemas.microsoft.com/office/drawing/2014/main" id="{36D443E0-1778-449E-87AE-2C80AB23D442}"/>
              </a:ext>
            </a:extLst>
          </p:cNvPr>
          <p:cNvSpPr>
            <a:spLocks noChangeShapeType="1"/>
          </p:cNvSpPr>
          <p:nvPr/>
        </p:nvSpPr>
        <p:spPr bwMode="auto">
          <a:xfrm>
            <a:off x="68580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1" name="Line 7">
            <a:extLst>
              <a:ext uri="{FF2B5EF4-FFF2-40B4-BE49-F238E27FC236}">
                <a16:creationId xmlns:a16="http://schemas.microsoft.com/office/drawing/2014/main" id="{3CEB6FBD-97A3-4E53-AA37-F55BB3E8DA2B}"/>
              </a:ext>
            </a:extLst>
          </p:cNvPr>
          <p:cNvSpPr>
            <a:spLocks noChangeShapeType="1"/>
          </p:cNvSpPr>
          <p:nvPr/>
        </p:nvSpPr>
        <p:spPr bwMode="auto">
          <a:xfrm flipV="1">
            <a:off x="68580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2" name="Line 8">
            <a:extLst>
              <a:ext uri="{FF2B5EF4-FFF2-40B4-BE49-F238E27FC236}">
                <a16:creationId xmlns:a16="http://schemas.microsoft.com/office/drawing/2014/main" id="{710657FE-4991-4CB6-862A-51D4A7CFB21D}"/>
              </a:ext>
            </a:extLst>
          </p:cNvPr>
          <p:cNvSpPr>
            <a:spLocks noChangeShapeType="1"/>
          </p:cNvSpPr>
          <p:nvPr/>
        </p:nvSpPr>
        <p:spPr bwMode="auto">
          <a:xfrm flipV="1">
            <a:off x="2971800" y="5486400"/>
            <a:ext cx="2895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3" name="Text Box 9">
            <a:extLst>
              <a:ext uri="{FF2B5EF4-FFF2-40B4-BE49-F238E27FC236}">
                <a16:creationId xmlns:a16="http://schemas.microsoft.com/office/drawing/2014/main" id="{55051414-C67E-4CCB-911C-AD963D50D70B}"/>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7114" name="Text Box 10">
            <a:extLst>
              <a:ext uri="{FF2B5EF4-FFF2-40B4-BE49-F238E27FC236}">
                <a16:creationId xmlns:a16="http://schemas.microsoft.com/office/drawing/2014/main" id="{E142F2C3-7D7C-44AF-8472-A7E72D15A099}"/>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7115" name="Text Box 11">
            <a:extLst>
              <a:ext uri="{FF2B5EF4-FFF2-40B4-BE49-F238E27FC236}">
                <a16:creationId xmlns:a16="http://schemas.microsoft.com/office/drawing/2014/main" id="{4056CAB2-EBAC-4CD7-92D7-27DDB30AB92A}"/>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7116" name="Text Box 12">
            <a:extLst>
              <a:ext uri="{FF2B5EF4-FFF2-40B4-BE49-F238E27FC236}">
                <a16:creationId xmlns:a16="http://schemas.microsoft.com/office/drawing/2014/main" id="{3685A5EF-B799-44DE-A62A-814375121190}"/>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Unit Cost (£)</a:t>
            </a:r>
          </a:p>
        </p:txBody>
      </p:sp>
      <p:sp>
        <p:nvSpPr>
          <p:cNvPr id="47117" name="Line 13">
            <a:extLst>
              <a:ext uri="{FF2B5EF4-FFF2-40B4-BE49-F238E27FC236}">
                <a16:creationId xmlns:a16="http://schemas.microsoft.com/office/drawing/2014/main" id="{B7988E6D-465A-4D21-9C2F-BAB1A0815EFE}"/>
              </a:ext>
            </a:extLst>
          </p:cNvPr>
          <p:cNvSpPr>
            <a:spLocks noChangeShapeType="1"/>
          </p:cNvSpPr>
          <p:nvPr/>
        </p:nvSpPr>
        <p:spPr bwMode="auto">
          <a:xfrm>
            <a:off x="2971800" y="4267200"/>
            <a:ext cx="2667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8" name="Freeform 14">
            <a:extLst>
              <a:ext uri="{FF2B5EF4-FFF2-40B4-BE49-F238E27FC236}">
                <a16:creationId xmlns:a16="http://schemas.microsoft.com/office/drawing/2014/main" id="{D4014F65-EF79-4095-9DEB-F0FB4C302EDD}"/>
              </a:ext>
            </a:extLst>
          </p:cNvPr>
          <p:cNvSpPr>
            <a:spLocks/>
          </p:cNvSpPr>
          <p:nvPr/>
        </p:nvSpPr>
        <p:spPr bwMode="auto">
          <a:xfrm>
            <a:off x="7086600" y="2971800"/>
            <a:ext cx="2781300" cy="2006600"/>
          </a:xfrm>
          <a:custGeom>
            <a:avLst/>
            <a:gdLst>
              <a:gd name="T0" fmla="*/ 0 w 1752"/>
              <a:gd name="T1" fmla="*/ 0 h 1264"/>
              <a:gd name="T2" fmla="*/ 2147483646 w 1752"/>
              <a:gd name="T3" fmla="*/ 2147483646 h 1264"/>
              <a:gd name="T4" fmla="*/ 2147483646 w 1752"/>
              <a:gd name="T5" fmla="*/ 2147483646 h 1264"/>
              <a:gd name="T6" fmla="*/ 2147483646 w 1752"/>
              <a:gd name="T7" fmla="*/ 2147483646 h 1264"/>
              <a:gd name="T8" fmla="*/ 2147483646 w 1752"/>
              <a:gd name="T9" fmla="*/ 2147483646 h 1264"/>
              <a:gd name="T10" fmla="*/ 2147483646 w 1752"/>
              <a:gd name="T11" fmla="*/ 2147483646 h 1264"/>
              <a:gd name="T12" fmla="*/ 0 60000 65536"/>
              <a:gd name="T13" fmla="*/ 0 60000 65536"/>
              <a:gd name="T14" fmla="*/ 0 60000 65536"/>
              <a:gd name="T15" fmla="*/ 0 60000 65536"/>
              <a:gd name="T16" fmla="*/ 0 60000 65536"/>
              <a:gd name="T17" fmla="*/ 0 60000 65536"/>
              <a:gd name="T18" fmla="*/ 0 w 1752"/>
              <a:gd name="T19" fmla="*/ 0 h 1264"/>
              <a:gd name="T20" fmla="*/ 1752 w 1752"/>
              <a:gd name="T21" fmla="*/ 1264 h 1264"/>
            </a:gdLst>
            <a:ahLst/>
            <a:cxnLst>
              <a:cxn ang="T12">
                <a:pos x="T0" y="T1"/>
              </a:cxn>
              <a:cxn ang="T13">
                <a:pos x="T2" y="T3"/>
              </a:cxn>
              <a:cxn ang="T14">
                <a:pos x="T4" y="T5"/>
              </a:cxn>
              <a:cxn ang="T15">
                <a:pos x="T6" y="T7"/>
              </a:cxn>
              <a:cxn ang="T16">
                <a:pos x="T8" y="T9"/>
              </a:cxn>
              <a:cxn ang="T17">
                <a:pos x="T10" y="T11"/>
              </a:cxn>
            </a:cxnLst>
            <a:rect l="T18" t="T19" r="T20" b="T21"/>
            <a:pathLst>
              <a:path w="1752" h="1264">
                <a:moveTo>
                  <a:pt x="0" y="0"/>
                </a:moveTo>
                <a:cubicBezTo>
                  <a:pt x="16" y="168"/>
                  <a:pt x="32" y="336"/>
                  <a:pt x="96" y="480"/>
                </a:cubicBezTo>
                <a:cubicBezTo>
                  <a:pt x="160" y="624"/>
                  <a:pt x="256" y="752"/>
                  <a:pt x="384" y="864"/>
                </a:cubicBezTo>
                <a:cubicBezTo>
                  <a:pt x="512" y="976"/>
                  <a:pt x="656" y="1088"/>
                  <a:pt x="864" y="1152"/>
                </a:cubicBezTo>
                <a:cubicBezTo>
                  <a:pt x="1072" y="1216"/>
                  <a:pt x="1512" y="1232"/>
                  <a:pt x="1632" y="1248"/>
                </a:cubicBezTo>
                <a:cubicBezTo>
                  <a:pt x="1752" y="1264"/>
                  <a:pt x="1668" y="1256"/>
                  <a:pt x="1584" y="1248"/>
                </a:cubicBezTo>
              </a:path>
            </a:pathLst>
          </a:cu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lIns="90488" tIns="44450" rIns="90488" bIns="44450"/>
          <a:lstStyle/>
          <a:p>
            <a:endParaRPr lang="en-GB"/>
          </a:p>
        </p:txBody>
      </p:sp>
      <p:sp>
        <p:nvSpPr>
          <p:cNvPr id="47119" name="TextBox 14">
            <a:extLst>
              <a:ext uri="{FF2B5EF4-FFF2-40B4-BE49-F238E27FC236}">
                <a16:creationId xmlns:a16="http://schemas.microsoft.com/office/drawing/2014/main" id="{24D49388-7765-4C50-B249-E4EC1C12C5CF}"/>
              </a:ext>
            </a:extLst>
          </p:cNvPr>
          <p:cNvSpPr txBox="1">
            <a:spLocks noChangeArrowheads="1"/>
          </p:cNvSpPr>
          <p:nvPr/>
        </p:nvSpPr>
        <p:spPr bwMode="auto">
          <a:xfrm>
            <a:off x="93028" y="5584135"/>
            <a:ext cx="32750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Salary of managing director</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Rent of single factory building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41446F4-818C-4350-AE2D-6970342304EB}"/>
              </a:ext>
            </a:extLst>
          </p:cNvPr>
          <p:cNvSpPr>
            <a:spLocks noGrp="1" noChangeArrowheads="1"/>
          </p:cNvSpPr>
          <p:nvPr>
            <p:ph type="title"/>
          </p:nvPr>
        </p:nvSpPr>
        <p:spPr>
          <a:xfrm>
            <a:off x="2495600" y="569913"/>
            <a:ext cx="8172400" cy="1487487"/>
          </a:xfrm>
        </p:spPr>
        <p:txBody>
          <a:bodyPr/>
          <a:lstStyle/>
          <a:p>
            <a:pPr marL="577850" indent="-577850" defTabSz="762000">
              <a:defRPr/>
            </a:pPr>
            <a:r>
              <a:rPr lang="en-US" altLang="en-US" sz="2800" dirty="0">
                <a:latin typeface="Arial" panose="020B0604020202020204" pitchFamily="34" charset="0"/>
              </a:rPr>
              <a:t>Stepped Cost</a:t>
            </a:r>
            <a:br>
              <a:rPr lang="en-US" altLang="en-US" sz="2800" dirty="0">
                <a:latin typeface="Arial" panose="020B0604020202020204" pitchFamily="34" charset="0"/>
              </a:rPr>
            </a:br>
            <a:r>
              <a:rPr lang="en-US" altLang="en-US" dirty="0">
                <a:solidFill>
                  <a:srgbClr val="000000"/>
                </a:solidFill>
                <a:latin typeface="Arial" panose="020B0604020202020204" pitchFamily="34" charset="0"/>
              </a:rPr>
              <a:t>	</a:t>
            </a:r>
            <a:endParaRPr lang="en-GB" altLang="en-US" sz="2800" dirty="0">
              <a:solidFill>
                <a:srgbClr val="000000"/>
              </a:solidFill>
              <a:latin typeface="Arial" panose="020B0604020202020204" pitchFamily="34" charset="0"/>
            </a:endParaRPr>
          </a:p>
        </p:txBody>
      </p:sp>
      <p:sp>
        <p:nvSpPr>
          <p:cNvPr id="49155" name="Rectangle 3">
            <a:extLst>
              <a:ext uri="{FF2B5EF4-FFF2-40B4-BE49-F238E27FC236}">
                <a16:creationId xmlns:a16="http://schemas.microsoft.com/office/drawing/2014/main" id="{23873967-504B-4C21-B8D5-5731A5AE541A}"/>
              </a:ext>
            </a:extLst>
          </p:cNvPr>
          <p:cNvSpPr>
            <a:spLocks noGrp="1" noChangeArrowheads="1"/>
          </p:cNvSpPr>
          <p:nvPr>
            <p:ph idx="1"/>
          </p:nvPr>
        </p:nvSpPr>
        <p:spPr>
          <a:xfrm>
            <a:off x="1066800" y="1344509"/>
            <a:ext cx="10058400" cy="3760891"/>
          </a:xfrm>
        </p:spPr>
        <p:txBody>
          <a:bodyPr/>
          <a:lstStyle/>
          <a:p>
            <a:pPr marL="577850" indent="-577850" defTabSz="762000">
              <a:buNone/>
            </a:pPr>
            <a:r>
              <a:rPr lang="en-US" altLang="en-US" dirty="0">
                <a:latin typeface="Arial" panose="020B0604020202020204" pitchFamily="34" charset="0"/>
              </a:rPr>
              <a:t>     </a:t>
            </a:r>
          </a:p>
        </p:txBody>
      </p:sp>
      <p:sp>
        <p:nvSpPr>
          <p:cNvPr id="49156" name="Line 4">
            <a:extLst>
              <a:ext uri="{FF2B5EF4-FFF2-40B4-BE49-F238E27FC236}">
                <a16:creationId xmlns:a16="http://schemas.microsoft.com/office/drawing/2014/main" id="{C955A656-1646-4B18-85DF-66B0DBB380F9}"/>
              </a:ext>
            </a:extLst>
          </p:cNvPr>
          <p:cNvSpPr>
            <a:spLocks noChangeShapeType="1"/>
          </p:cNvSpPr>
          <p:nvPr/>
        </p:nvSpPr>
        <p:spPr bwMode="auto">
          <a:xfrm>
            <a:off x="4648200" y="57150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57" name="Line 5">
            <a:extLst>
              <a:ext uri="{FF2B5EF4-FFF2-40B4-BE49-F238E27FC236}">
                <a16:creationId xmlns:a16="http://schemas.microsoft.com/office/drawing/2014/main" id="{46E951BC-54C2-4612-88A0-4989734ACE36}"/>
              </a:ext>
            </a:extLst>
          </p:cNvPr>
          <p:cNvSpPr>
            <a:spLocks noChangeShapeType="1"/>
          </p:cNvSpPr>
          <p:nvPr/>
        </p:nvSpPr>
        <p:spPr bwMode="auto">
          <a:xfrm flipV="1">
            <a:off x="4648200" y="29718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58" name="Text Box 6">
            <a:extLst>
              <a:ext uri="{FF2B5EF4-FFF2-40B4-BE49-F238E27FC236}">
                <a16:creationId xmlns:a16="http://schemas.microsoft.com/office/drawing/2014/main" id="{1A0DEDE0-F7E5-4C58-8DDB-770235EA9627}"/>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9159" name="Text Box 7">
            <a:extLst>
              <a:ext uri="{FF2B5EF4-FFF2-40B4-BE49-F238E27FC236}">
                <a16:creationId xmlns:a16="http://schemas.microsoft.com/office/drawing/2014/main" id="{57402DFB-C506-472E-BBBE-C30C3168C9F0}"/>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9160" name="Line 8">
            <a:extLst>
              <a:ext uri="{FF2B5EF4-FFF2-40B4-BE49-F238E27FC236}">
                <a16:creationId xmlns:a16="http://schemas.microsoft.com/office/drawing/2014/main" id="{27706E18-1E6A-48DB-BEB3-E5A8B42CE93C}"/>
              </a:ext>
            </a:extLst>
          </p:cNvPr>
          <p:cNvSpPr>
            <a:spLocks noChangeShapeType="1"/>
          </p:cNvSpPr>
          <p:nvPr/>
        </p:nvSpPr>
        <p:spPr bwMode="auto">
          <a:xfrm>
            <a:off x="4648200" y="51054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1" name="Line 9">
            <a:extLst>
              <a:ext uri="{FF2B5EF4-FFF2-40B4-BE49-F238E27FC236}">
                <a16:creationId xmlns:a16="http://schemas.microsoft.com/office/drawing/2014/main" id="{FE12D6F5-0A95-43A8-AFB0-5BF6AF71E22E}"/>
              </a:ext>
            </a:extLst>
          </p:cNvPr>
          <p:cNvSpPr>
            <a:spLocks noChangeShapeType="1"/>
          </p:cNvSpPr>
          <p:nvPr/>
        </p:nvSpPr>
        <p:spPr bwMode="auto">
          <a:xfrm>
            <a:off x="5181600" y="46482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2" name="Line 10">
            <a:extLst>
              <a:ext uri="{FF2B5EF4-FFF2-40B4-BE49-F238E27FC236}">
                <a16:creationId xmlns:a16="http://schemas.microsoft.com/office/drawing/2014/main" id="{6DC93276-74D4-4ACC-A797-18DE8E4207AA}"/>
              </a:ext>
            </a:extLst>
          </p:cNvPr>
          <p:cNvSpPr>
            <a:spLocks noChangeShapeType="1"/>
          </p:cNvSpPr>
          <p:nvPr/>
        </p:nvSpPr>
        <p:spPr bwMode="auto">
          <a:xfrm>
            <a:off x="5715000" y="41910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3" name="Line 11">
            <a:extLst>
              <a:ext uri="{FF2B5EF4-FFF2-40B4-BE49-F238E27FC236}">
                <a16:creationId xmlns:a16="http://schemas.microsoft.com/office/drawing/2014/main" id="{CA456EC7-1530-4583-BE80-0604AB97530C}"/>
              </a:ext>
            </a:extLst>
          </p:cNvPr>
          <p:cNvSpPr>
            <a:spLocks noChangeShapeType="1"/>
          </p:cNvSpPr>
          <p:nvPr/>
        </p:nvSpPr>
        <p:spPr bwMode="auto">
          <a:xfrm>
            <a:off x="6248400" y="37338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4" name="Line 12">
            <a:extLst>
              <a:ext uri="{FF2B5EF4-FFF2-40B4-BE49-F238E27FC236}">
                <a16:creationId xmlns:a16="http://schemas.microsoft.com/office/drawing/2014/main" id="{DAE6CA1D-1252-4526-8B92-E39C6EF57420}"/>
              </a:ext>
            </a:extLst>
          </p:cNvPr>
          <p:cNvSpPr>
            <a:spLocks noChangeShapeType="1"/>
          </p:cNvSpPr>
          <p:nvPr/>
        </p:nvSpPr>
        <p:spPr bwMode="auto">
          <a:xfrm flipV="1">
            <a:off x="5181600" y="46482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5" name="Line 13">
            <a:extLst>
              <a:ext uri="{FF2B5EF4-FFF2-40B4-BE49-F238E27FC236}">
                <a16:creationId xmlns:a16="http://schemas.microsoft.com/office/drawing/2014/main" id="{3423299C-A684-4FCA-A009-1B4E2981385C}"/>
              </a:ext>
            </a:extLst>
          </p:cNvPr>
          <p:cNvSpPr>
            <a:spLocks noChangeShapeType="1"/>
          </p:cNvSpPr>
          <p:nvPr/>
        </p:nvSpPr>
        <p:spPr bwMode="auto">
          <a:xfrm flipV="1">
            <a:off x="5715000" y="41910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6" name="Line 14">
            <a:extLst>
              <a:ext uri="{FF2B5EF4-FFF2-40B4-BE49-F238E27FC236}">
                <a16:creationId xmlns:a16="http://schemas.microsoft.com/office/drawing/2014/main" id="{621E5A81-0349-47E1-A753-214E3B87BEC2}"/>
              </a:ext>
            </a:extLst>
          </p:cNvPr>
          <p:cNvSpPr>
            <a:spLocks noChangeShapeType="1"/>
          </p:cNvSpPr>
          <p:nvPr/>
        </p:nvSpPr>
        <p:spPr bwMode="auto">
          <a:xfrm flipV="1">
            <a:off x="6248400" y="37338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7" name="TextBox 14">
            <a:extLst>
              <a:ext uri="{FF2B5EF4-FFF2-40B4-BE49-F238E27FC236}">
                <a16:creationId xmlns:a16="http://schemas.microsoft.com/office/drawing/2014/main" id="{3C2BEDAD-B987-47B9-B975-A1DBB1B93846}"/>
              </a:ext>
            </a:extLst>
          </p:cNvPr>
          <p:cNvSpPr txBox="1">
            <a:spLocks noChangeArrowheads="1"/>
          </p:cNvSpPr>
          <p:nvPr/>
        </p:nvSpPr>
        <p:spPr bwMode="auto">
          <a:xfrm>
            <a:off x="4737100" y="2063028"/>
            <a:ext cx="72898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One machine if production below 1000 units but two machines above</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Rent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B72A76E-566B-40CC-B40E-A7496078DD2E}"/>
              </a:ext>
            </a:extLst>
          </p:cNvPr>
          <p:cNvSpPr>
            <a:spLocks noGrp="1" noChangeArrowheads="1"/>
          </p:cNvSpPr>
          <p:nvPr>
            <p:ph type="title"/>
          </p:nvPr>
        </p:nvSpPr>
        <p:spPr>
          <a:xfrm>
            <a:off x="2292096" y="569913"/>
            <a:ext cx="8375904" cy="1054100"/>
          </a:xfrm>
        </p:spPr>
        <p:txBody>
          <a:bodyPr/>
          <a:lstStyle/>
          <a:p>
            <a:pPr marL="577850" indent="-577850" defTabSz="762000">
              <a:defRPr/>
            </a:pPr>
            <a:r>
              <a:rPr lang="en-US" altLang="en-US" sz="2800" dirty="0">
                <a:latin typeface="Arial" panose="020B0604020202020204" pitchFamily="34" charset="0"/>
              </a:rPr>
              <a:t>Semi Variable	</a:t>
            </a:r>
            <a:endParaRPr lang="en-GB" altLang="en-US" sz="1800" dirty="0">
              <a:solidFill>
                <a:srgbClr val="000000"/>
              </a:solidFill>
              <a:latin typeface="Arial" panose="020B0604020202020204" pitchFamily="34" charset="0"/>
            </a:endParaRPr>
          </a:p>
        </p:txBody>
      </p:sp>
      <p:sp>
        <p:nvSpPr>
          <p:cNvPr id="51203" name="Rectangle 3">
            <a:extLst>
              <a:ext uri="{FF2B5EF4-FFF2-40B4-BE49-F238E27FC236}">
                <a16:creationId xmlns:a16="http://schemas.microsoft.com/office/drawing/2014/main" id="{815F78AE-309B-4C00-A140-381818A567BB}"/>
              </a:ext>
            </a:extLst>
          </p:cNvPr>
          <p:cNvSpPr>
            <a:spLocks noGrp="1" noChangeArrowheads="1"/>
          </p:cNvSpPr>
          <p:nvPr>
            <p:ph idx="1"/>
          </p:nvPr>
        </p:nvSpPr>
        <p:spPr/>
        <p:txBody>
          <a:bodyPr/>
          <a:lstStyle/>
          <a:p>
            <a:pPr marL="577850" indent="-577850" defTabSz="762000">
              <a:buNone/>
            </a:pPr>
            <a:r>
              <a:rPr lang="en-US" altLang="en-US">
                <a:latin typeface="Arial" panose="020B0604020202020204" pitchFamily="34" charset="0"/>
              </a:rPr>
              <a:t>.</a:t>
            </a:r>
          </a:p>
        </p:txBody>
      </p:sp>
      <p:sp>
        <p:nvSpPr>
          <p:cNvPr id="51204" name="Line 4">
            <a:extLst>
              <a:ext uri="{FF2B5EF4-FFF2-40B4-BE49-F238E27FC236}">
                <a16:creationId xmlns:a16="http://schemas.microsoft.com/office/drawing/2014/main" id="{9BA7BF49-54EF-402E-933C-5408B01D93D1}"/>
              </a:ext>
            </a:extLst>
          </p:cNvPr>
          <p:cNvSpPr>
            <a:spLocks noChangeShapeType="1"/>
          </p:cNvSpPr>
          <p:nvPr/>
        </p:nvSpPr>
        <p:spPr bwMode="auto">
          <a:xfrm>
            <a:off x="4648200" y="57150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5" name="Line 5">
            <a:extLst>
              <a:ext uri="{FF2B5EF4-FFF2-40B4-BE49-F238E27FC236}">
                <a16:creationId xmlns:a16="http://schemas.microsoft.com/office/drawing/2014/main" id="{472B231D-88F4-4820-BEE8-2E58D2E853EA}"/>
              </a:ext>
            </a:extLst>
          </p:cNvPr>
          <p:cNvSpPr>
            <a:spLocks noChangeShapeType="1"/>
          </p:cNvSpPr>
          <p:nvPr/>
        </p:nvSpPr>
        <p:spPr bwMode="auto">
          <a:xfrm flipV="1">
            <a:off x="4648200" y="29718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6" name="Text Box 6">
            <a:extLst>
              <a:ext uri="{FF2B5EF4-FFF2-40B4-BE49-F238E27FC236}">
                <a16:creationId xmlns:a16="http://schemas.microsoft.com/office/drawing/2014/main" id="{157A7C96-EF51-4EAA-B4EF-FFDB6751F029}"/>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51207" name="Text Box 7">
            <a:extLst>
              <a:ext uri="{FF2B5EF4-FFF2-40B4-BE49-F238E27FC236}">
                <a16:creationId xmlns:a16="http://schemas.microsoft.com/office/drawing/2014/main" id="{BB138106-D4A8-47C1-BB1B-68DCBEBD4773}"/>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51208" name="Line 8">
            <a:extLst>
              <a:ext uri="{FF2B5EF4-FFF2-40B4-BE49-F238E27FC236}">
                <a16:creationId xmlns:a16="http://schemas.microsoft.com/office/drawing/2014/main" id="{BDCC4E87-6B54-4C5F-8C86-E1A67C7D91F5}"/>
              </a:ext>
            </a:extLst>
          </p:cNvPr>
          <p:cNvSpPr>
            <a:spLocks noChangeShapeType="1"/>
          </p:cNvSpPr>
          <p:nvPr/>
        </p:nvSpPr>
        <p:spPr bwMode="auto">
          <a:xfrm flipV="1">
            <a:off x="4648200" y="3810000"/>
            <a:ext cx="2819400" cy="9906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9" name="Line 9">
            <a:extLst>
              <a:ext uri="{FF2B5EF4-FFF2-40B4-BE49-F238E27FC236}">
                <a16:creationId xmlns:a16="http://schemas.microsoft.com/office/drawing/2014/main" id="{4BC36E36-C0D6-4C7C-83C2-9CAE57EF6CA2}"/>
              </a:ext>
            </a:extLst>
          </p:cNvPr>
          <p:cNvSpPr>
            <a:spLocks noChangeShapeType="1"/>
          </p:cNvSpPr>
          <p:nvPr/>
        </p:nvSpPr>
        <p:spPr bwMode="auto">
          <a:xfrm flipV="1">
            <a:off x="4648200" y="4800600"/>
            <a:ext cx="2819400" cy="0"/>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10" name="Text Box 10">
            <a:extLst>
              <a:ext uri="{FF2B5EF4-FFF2-40B4-BE49-F238E27FC236}">
                <a16:creationId xmlns:a16="http://schemas.microsoft.com/office/drawing/2014/main" id="{51913C69-5812-4137-9979-2F2F054591B3}"/>
              </a:ext>
            </a:extLst>
          </p:cNvPr>
          <p:cNvSpPr txBox="1">
            <a:spLocks noChangeArrowheads="1"/>
          </p:cNvSpPr>
          <p:nvPr/>
        </p:nvSpPr>
        <p:spPr bwMode="auto">
          <a:xfrm>
            <a:off x="7162800" y="4114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Variable Cost</a:t>
            </a:r>
          </a:p>
        </p:txBody>
      </p:sp>
      <p:sp>
        <p:nvSpPr>
          <p:cNvPr id="51211" name="Text Box 11">
            <a:extLst>
              <a:ext uri="{FF2B5EF4-FFF2-40B4-BE49-F238E27FC236}">
                <a16:creationId xmlns:a16="http://schemas.microsoft.com/office/drawing/2014/main" id="{57D7A928-34AA-4810-9672-058B72174F6E}"/>
              </a:ext>
            </a:extLst>
          </p:cNvPr>
          <p:cNvSpPr txBox="1">
            <a:spLocks noChangeArrowheads="1"/>
          </p:cNvSpPr>
          <p:nvPr/>
        </p:nvSpPr>
        <p:spPr bwMode="auto">
          <a:xfrm>
            <a:off x="6553200" y="4876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Fixed Cost</a:t>
            </a:r>
          </a:p>
        </p:txBody>
      </p:sp>
      <p:sp>
        <p:nvSpPr>
          <p:cNvPr id="51212" name="TextBox 11">
            <a:extLst>
              <a:ext uri="{FF2B5EF4-FFF2-40B4-BE49-F238E27FC236}">
                <a16:creationId xmlns:a16="http://schemas.microsoft.com/office/drawing/2014/main" id="{64B82039-9274-472B-B148-E8BE962DBA2F}"/>
              </a:ext>
            </a:extLst>
          </p:cNvPr>
          <p:cNvSpPr txBox="1">
            <a:spLocks noChangeArrowheads="1"/>
          </p:cNvSpPr>
          <p:nvPr/>
        </p:nvSpPr>
        <p:spPr bwMode="auto">
          <a:xfrm>
            <a:off x="5693605" y="2277269"/>
            <a:ext cx="5265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None/>
            </a:pPr>
            <a:r>
              <a:rPr lang="en-GB" altLang="en-US" sz="1800" dirty="0">
                <a:latin typeface="Arial" panose="020B0604020202020204" pitchFamily="34" charset="0"/>
                <a:ea typeface="ＭＳ Ｐゴシック" panose="020B0600070205080204" pitchFamily="34" charset="-128"/>
              </a:rPr>
              <a:t>- Electricity (standing charge plus charge per unit)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8679-C12E-48D5-B180-C4B2001CF8AB}"/>
              </a:ext>
            </a:extLst>
          </p:cNvPr>
          <p:cNvSpPr>
            <a:spLocks noGrp="1"/>
          </p:cNvSpPr>
          <p:nvPr>
            <p:ph type="title"/>
          </p:nvPr>
        </p:nvSpPr>
        <p:spPr/>
        <p:txBody>
          <a:bodyPr/>
          <a:lstStyle/>
          <a:p>
            <a:r>
              <a:rPr lang="en-GB" dirty="0"/>
              <a:t>State 3 words related to Management accounting </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AC199119-5E0F-48F3-965D-48B59DB4082A}"/>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Content Placeholder 3">
                <a:extLst>
                  <a:ext uri="{FF2B5EF4-FFF2-40B4-BE49-F238E27FC236}">
                    <a16:creationId xmlns:a16="http://schemas.microsoft.com/office/drawing/2014/main" id="{AC199119-5E0F-48F3-965D-48B59DB4082A}"/>
                  </a:ext>
                </a:extLst>
              </p:cNvPr>
              <p:cNvPicPr>
                <a:picLocks noGrp="1" noRot="1" noChangeAspect="1" noMove="1" noResize="1" noEditPoints="1" noAdjustHandles="1" noChangeArrowheads="1" noChangeShapeType="1"/>
              </p:cNvPicPr>
              <p:nvPr/>
            </p:nvPicPr>
            <p:blipFill>
              <a:blip r:embed="rId3"/>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41650349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3A8B5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F5EE59D-8C1F-4E17-9997-08FE8893BE4A}"/>
              </a:ext>
            </a:extLst>
          </p:cNvPr>
          <p:cNvSpPr>
            <a:spLocks noGrp="1"/>
          </p:cNvSpPr>
          <p:nvPr>
            <p:ph type="title"/>
          </p:nvPr>
        </p:nvSpPr>
        <p:spPr>
          <a:xfrm>
            <a:off x="1097280" y="516835"/>
            <a:ext cx="5977937" cy="1666501"/>
          </a:xfrm>
        </p:spPr>
        <p:txBody>
          <a:bodyPr>
            <a:normAutofit/>
          </a:bodyPr>
          <a:lstStyle/>
          <a:p>
            <a:r>
              <a:rPr lang="en-GB" sz="4000" dirty="0">
                <a:solidFill>
                  <a:srgbClr val="FFFFFF"/>
                </a:solidFill>
              </a:rPr>
              <a:t>Next Lecture</a:t>
            </a:r>
          </a:p>
        </p:txBody>
      </p:sp>
      <p:cxnSp>
        <p:nvCxnSpPr>
          <p:cNvPr id="13" name="Straight Connector 1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EB4397-9A90-4557-8A5E-85EA75E1BB11}"/>
              </a:ext>
            </a:extLst>
          </p:cNvPr>
          <p:cNvSpPr>
            <a:spLocks noGrp="1"/>
          </p:cNvSpPr>
          <p:nvPr>
            <p:ph idx="1"/>
          </p:nvPr>
        </p:nvSpPr>
        <p:spPr>
          <a:xfrm>
            <a:off x="1097279" y="2505069"/>
            <a:ext cx="5977938" cy="3383902"/>
          </a:xfrm>
        </p:spPr>
        <p:txBody>
          <a:bodyPr>
            <a:normAutofit/>
          </a:bodyPr>
          <a:lstStyle/>
          <a:p>
            <a:r>
              <a:rPr lang="en-GB" sz="1800" dirty="0">
                <a:solidFill>
                  <a:srgbClr val="FFFFFF"/>
                </a:solidFill>
              </a:rPr>
              <a:t>Next </a:t>
            </a:r>
            <a:r>
              <a:rPr lang="en-GB" sz="1800" dirty="0" err="1">
                <a:solidFill>
                  <a:srgbClr val="FFFFFF"/>
                </a:solidFill>
              </a:rPr>
              <a:t>weekwe</a:t>
            </a:r>
            <a:r>
              <a:rPr lang="en-GB" sz="1800" dirty="0">
                <a:solidFill>
                  <a:srgbClr val="FFFFFF"/>
                </a:solidFill>
              </a:rPr>
              <a:t> will look at Materials Valuation</a:t>
            </a:r>
          </a:p>
        </p:txBody>
      </p:sp>
      <p:pic>
        <p:nvPicPr>
          <p:cNvPr id="4" name="Picture 3">
            <a:extLst>
              <a:ext uri="{FF2B5EF4-FFF2-40B4-BE49-F238E27FC236}">
                <a16:creationId xmlns:a16="http://schemas.microsoft.com/office/drawing/2014/main" id="{ABE49DC4-DCD6-4E52-A825-450820C4923B}"/>
              </a:ext>
            </a:extLst>
          </p:cNvPr>
          <p:cNvPicPr>
            <a:picLocks noChangeAspect="1"/>
          </p:cNvPicPr>
          <p:nvPr/>
        </p:nvPicPr>
        <p:blipFill>
          <a:blip r:embed="rId2"/>
          <a:stretch>
            <a:fillRect/>
          </a:stretch>
        </p:blipFill>
        <p:spPr>
          <a:xfrm>
            <a:off x="8251982" y="1207196"/>
            <a:ext cx="3294253" cy="4421816"/>
          </a:xfrm>
          <a:prstGeom prst="rect">
            <a:avLst/>
          </a:prstGeom>
        </p:spPr>
      </p:pic>
    </p:spTree>
    <p:extLst>
      <p:ext uri="{BB962C8B-B14F-4D97-AF65-F5344CB8AC3E}">
        <p14:creationId xmlns:p14="http://schemas.microsoft.com/office/powerpoint/2010/main" val="320040405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webextensions/_rels/webextension1.xml.rels><?xml version="1.0" encoding="UTF-8" standalone="yes"?>
<Relationships xmlns="http://schemas.openxmlformats.org/package/2006/relationships"><Relationship Id="rId1" Type="http://schemas.openxmlformats.org/officeDocument/2006/relationships/image" Target="../media/image28.png"/></Relationships>
</file>

<file path=ppt/webextensions/webextension1.xml><?xml version="1.0" encoding="utf-8"?>
<we:webextension xmlns:we="http://schemas.microsoft.com/office/webextensions/webextension/2010/11" id="{4874D4DE-0DCC-4FE2-9338-FF9A4C5D6997}">
  <we:reference id="wa104218073" version="2.1.0.0" store="en-US" storeType="OMEX"/>
  <we:alternateReferences>
    <we:reference id="WA104218073" version="2.1.0.0" store="WA104218073" storeType="OMEX"/>
  </we:alternateReferences>
  <we:properties>
    <we:property name="appSlideData" value="{&quot;slideId&quot;:311,&quot;confidenceLevel&quot;:2}"/>
    <we:property name="url" value="&quot;free_text_poll/QZelmUhMrewiuYpsnwpmL&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{B29914E6-1C5C-41F4-9002-D708278C0FE4}tf11437505_win32</Template>
  <TotalTime>0</TotalTime>
  <Words>1313</Words>
  <Application>Microsoft Office PowerPoint</Application>
  <PresentationFormat>Widescreen</PresentationFormat>
  <Paragraphs>184</Paragraphs>
  <Slides>29</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MS PGothic</vt:lpstr>
      <vt:lpstr>Arial</vt:lpstr>
      <vt:lpstr>Calibri</vt:lpstr>
      <vt:lpstr>Franklin Gothic Book</vt:lpstr>
      <vt:lpstr>Georgia Pro Cond Light</vt:lpstr>
      <vt:lpstr>Speak Pro</vt:lpstr>
      <vt:lpstr>Wingdings</vt:lpstr>
      <vt:lpstr>RetrospectVTI</vt:lpstr>
      <vt:lpstr>Introduction to Costing</vt:lpstr>
      <vt:lpstr>Today’s Lecture</vt:lpstr>
      <vt:lpstr>Previously</vt:lpstr>
      <vt:lpstr>This section of the Module will cover</vt:lpstr>
      <vt:lpstr>Module Assessment</vt:lpstr>
      <vt:lpstr>Exam Information </vt:lpstr>
      <vt:lpstr>Decision Making</vt:lpstr>
      <vt:lpstr>How does Accounting aid the Decision Making Process?</vt:lpstr>
      <vt:lpstr>Financial Accounting involves</vt:lpstr>
      <vt:lpstr>Management Accounting</vt:lpstr>
      <vt:lpstr>Differences between cost and financial accounting</vt:lpstr>
      <vt:lpstr>Cost accounting is:</vt:lpstr>
      <vt:lpstr>Cost accounting is:</vt:lpstr>
      <vt:lpstr>Cost accounting is:</vt:lpstr>
      <vt:lpstr>Key Definitions</vt:lpstr>
      <vt:lpstr>Direct vs. Indirect</vt:lpstr>
      <vt:lpstr>Direct Costs</vt:lpstr>
      <vt:lpstr>Direct vs. Indirect</vt:lpstr>
      <vt:lpstr>Indirect Costs</vt:lpstr>
      <vt:lpstr>Standard Cost Card</vt:lpstr>
      <vt:lpstr>PowerPoint Presentation</vt:lpstr>
      <vt:lpstr>The cost card for the product could look as follows: </vt:lpstr>
      <vt:lpstr>Cost Behaviour</vt:lpstr>
      <vt:lpstr>Variable Cost  </vt:lpstr>
      <vt:lpstr>Fixed Cost</vt:lpstr>
      <vt:lpstr>Stepped Cost  </vt:lpstr>
      <vt:lpstr>Semi Variable </vt:lpstr>
      <vt:lpstr>State 3 words related to Management accounting </vt:lpstr>
      <vt:lpstr>Next Lecture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Costing</dc:title>
  <dc:creator>Marie Pitson</dc:creator>
  <cp:lastModifiedBy>Marie Pitson</cp:lastModifiedBy>
  <cp:revision>6</cp:revision>
  <dcterms:created xsi:type="dcterms:W3CDTF">2022-03-07T12:53:42Z</dcterms:created>
  <dcterms:modified xsi:type="dcterms:W3CDTF">2026-03-05T07:42:09Z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