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57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84C1A-E771-538F-B5A5-C0E0305D80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3706EE-EF60-29FB-E81F-076EC63F3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BF56B-60A7-0DAA-8CD2-243830FB4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9C6DE-CD8C-BE6F-D6E6-8DBB52C14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61D4B9-17DC-C783-D3F3-B93A03B63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47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B8EC1-525E-D8AE-1AC7-2993937C2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ACDC9-6D4B-90CC-8F45-E18D512CB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CE48D-87E4-ACDE-BE41-4D6F3ACEE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D6D78-A00C-96E4-1C34-FA2A6FBBF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D5B350-D444-FC90-61A8-94DA7C11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4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B9021-DE14-7C47-A22E-51DA5EFB3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78836-C2CF-EFF4-BB43-B5C7F66795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A8990-F185-F97C-58CD-3C5852054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C14C46-CF30-FF6B-C326-EDE0BD397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2A44E-D429-2F7D-3DE4-4A5502D11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6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6105B-D794-0233-BE84-0CA02538D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6856B6-2B2D-28DD-35DC-9CD9B629B6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DC63F-9FED-0AA5-5191-4F0F7CEC9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336973-C620-3C4B-97DC-BF717AEC9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BEBD81-DEDF-3720-F1E9-74B871823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A72DA-6FB0-92B6-57A2-F1EC42B0C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53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622EF-670E-043F-30D9-C5AF630E5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ED49D-A5DF-1B05-3487-97266EEFC3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B0AFA1-A6DE-4407-DED9-D7C2656D7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37B297-B073-BF47-D198-B43546145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C1A6AA-D347-133A-7E2C-CC8027631B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A2A88B-C997-2571-B397-2E017FEE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BC4B45-E8A3-6153-CB45-8A6B243F1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0D916-C91E-58A1-6429-76152494C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4F431-A6B3-66A7-7F51-4806100B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69D730-C30D-2B88-E5D9-03A57F2B7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5BBB99-623E-9CC8-DF86-685282E3B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0CF50E-90A8-9192-4955-D38F18444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88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8DDF79-9015-1FEF-AAB4-228883B6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554351-4221-577A-1AD8-80A1FA48F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B45A0-F50C-E081-21CE-EC35658BC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33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96DB-F5E1-6125-896D-A3C07251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0C623-6E4B-7AD0-6573-C08A98F39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5C843-7168-B253-CBCE-AB852739F1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FE028D-48C1-24DA-66F1-4A1B763C8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1F01B-9864-7CDF-C20D-D177A0F26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D6F8E8-3322-5600-4BB1-3C99C0307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47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DCF16-6536-0B55-BDDA-27AF14CCA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BE4A73-146F-52E3-167B-FD3F4EFCD2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261096-DB13-42E3-51C8-30C77F4910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ECF09-FE94-4A29-AC59-FCC605B0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3ECCB-C08D-D17E-D83C-4783FD891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9AB0BB-76E5-93F1-54FC-1184DF9E0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1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3335D-9378-297B-E1BA-792EA5B14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9B397D-CFCA-B6A1-F9A4-A33E46358A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1A9F2-F309-16A8-1F1A-778D6752D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1E330-B818-ECCF-0469-44ACA5051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358E7-019D-27E5-BE18-782FAE9C0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03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EEFDAD-0393-4E6D-5AB6-47E17BAE66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98E84-CA4D-2E20-FF83-3B0E2A456B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5F51A-888E-D0B1-43D9-64ED0D127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AD79D-4FFD-FA01-DAA4-837D4F4B9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172BD-B408-E482-5D76-D6D4586E2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80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511">
              <a:srgbClr val="00B050"/>
            </a:gs>
            <a:gs pos="21000">
              <a:schemeClr val="bg1"/>
            </a:gs>
            <a:gs pos="57000">
              <a:srgbClr val="FF0000"/>
            </a:gs>
            <a:gs pos="82000">
              <a:srgbClr val="00B050"/>
            </a:gs>
            <a:gs pos="100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052CD3-992F-2278-F7BF-2FD0CC591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B8A00C-8770-2A4F-9096-22B47B9D6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C97AA-FA52-AA5C-E372-B9456E52B7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DD0BE-9787-4744-9250-023FEB63F18B}" type="datetimeFigureOut">
              <a:rPr lang="en-GB" smtClean="0"/>
              <a:t>07/01/2024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43AB4-87F3-8C96-7C8A-AA147C9235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DB6EE-72B5-C254-F3C5-7BF71AB179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F71A-40E0-4962-9708-A54F6D3DD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401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8D90-2715-B775-AE34-C21BB40FD0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054"/>
            <a:ext cx="9144000" cy="552122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ongenial" panose="02000503040000020004" pitchFamily="2" charset="0"/>
              </a:rPr>
              <a:t>Celebrating Language &amp; Cultural Belonging to Wales</a:t>
            </a:r>
            <a:endParaRPr lang="en-GB" sz="2800" dirty="0">
              <a:latin typeface="Congenial" panose="02000503040000020004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B2400E-AA69-BED8-8E93-CA2D613CC7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293360"/>
            <a:ext cx="12192000" cy="10053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ongenial" panose="02000503040000020004" pitchFamily="2" charset="0"/>
              </a:rPr>
              <a:t>James Williams</a:t>
            </a:r>
            <a:endParaRPr lang="en-GB" sz="2800" dirty="0">
              <a:latin typeface="Congenial" panose="02000503040000020004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18BD945-8043-090B-282F-27D9339A7B36}"/>
              </a:ext>
            </a:extLst>
          </p:cNvPr>
          <p:cNvSpPr txBox="1">
            <a:spLocks/>
          </p:cNvSpPr>
          <p:nvPr/>
        </p:nvSpPr>
        <p:spPr>
          <a:xfrm>
            <a:off x="0" y="3026704"/>
            <a:ext cx="12192000" cy="8045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 err="1">
                <a:latin typeface="Congenial" panose="02000503040000020004" pitchFamily="2" charset="0"/>
              </a:rPr>
              <a:t>Urdd</a:t>
            </a:r>
            <a:r>
              <a:rPr lang="en-US" sz="5400" dirty="0">
                <a:latin typeface="Congenial" panose="02000503040000020004" pitchFamily="2" charset="0"/>
              </a:rPr>
              <a:t> </a:t>
            </a:r>
            <a:r>
              <a:rPr lang="en-US" sz="5400" dirty="0" err="1">
                <a:latin typeface="Congenial" panose="02000503040000020004" pitchFamily="2" charset="0"/>
              </a:rPr>
              <a:t>Gobaith</a:t>
            </a:r>
            <a:r>
              <a:rPr lang="en-US" sz="5400" dirty="0">
                <a:latin typeface="Congenial" panose="02000503040000020004" pitchFamily="2" charset="0"/>
              </a:rPr>
              <a:t> Cymru</a:t>
            </a:r>
            <a:endParaRPr lang="en-GB" sz="5400" dirty="0">
              <a:latin typeface="Congenial" panose="02000503040000020004" pitchFamily="2" charset="0"/>
            </a:endParaRPr>
          </a:p>
        </p:txBody>
      </p:sp>
      <p:pic>
        <p:nvPicPr>
          <p:cNvPr id="1026" name="Picture 2" descr="What is the Urdd? Answered by Twinkl - Twinkl">
            <a:extLst>
              <a:ext uri="{FF2B5EF4-FFF2-40B4-BE49-F238E27FC236}">
                <a16:creationId xmlns:a16="http://schemas.microsoft.com/office/drawing/2014/main" id="{56EADEA8-5EA1-10A8-618A-894066E3E4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02" b="89524" l="10000" r="90000">
                        <a14:foregroundMark x1="52540" y1="14603" x2="52540" y2="14603"/>
                        <a14:foregroundMark x1="59841" y1="23175" x2="54860" y2="13445"/>
                        <a14:foregroundMark x1="63333" y1="40000" x2="56190" y2="15556"/>
                        <a14:foregroundMark x1="52540" y1="8889" x2="52540" y2="8889"/>
                        <a14:foregroundMark x1="50794" y1="7302" x2="50794" y2="7302"/>
                        <a14:foregroundMark x1="34921" y1="36508" x2="34921" y2="36508"/>
                        <a14:foregroundMark x1="30952" y1="23492" x2="34603" y2="39048"/>
                        <a14:foregroundMark x1="34603" y1="39048" x2="34603" y2="39048"/>
                        <a14:foregroundMark x1="70159" y1="70794" x2="67778" y2="54921"/>
                        <a14:foregroundMark x1="67778" y1="54921" x2="67937" y2="53333"/>
                        <a14:foregroundMark x1="50952" y1="13016" x2="45397" y2="37778"/>
                        <a14:foregroundMark x1="59365" y1="21270" x2="53810" y2="9524"/>
                        <a14:foregroundMark x1="53810" y1="9524" x2="52222" y2="7937"/>
                        <a14:backgroundMark x1="55826" y1="10323" x2="56190" y2="107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04" t="-6849" r="35590" b="24530"/>
          <a:stretch/>
        </p:blipFill>
        <p:spPr bwMode="auto">
          <a:xfrm rot="19765333">
            <a:off x="9948367" y="4762170"/>
            <a:ext cx="2340695" cy="246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F769EE-0F64-FC3C-034D-73D37D778F67}"/>
              </a:ext>
            </a:extLst>
          </p:cNvPr>
          <p:cNvSpPr txBox="1"/>
          <p:nvPr/>
        </p:nvSpPr>
        <p:spPr>
          <a:xfrm>
            <a:off x="10038943" y="6664848"/>
            <a:ext cx="1079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(Twinkl, N.D)</a:t>
            </a:r>
            <a:endParaRPr lang="en-GB" sz="14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57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9B7DC-E142-75A0-8079-1A1C45504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Introduction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2CB30-F3F3-3509-F25E-D5ABE8B51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History of the </a:t>
            </a:r>
            <a:r>
              <a:rPr lang="en-US" dirty="0" err="1"/>
              <a:t>Urdd</a:t>
            </a:r>
            <a:endParaRPr lang="en-US" dirty="0"/>
          </a:p>
          <a:p>
            <a:r>
              <a:rPr lang="en-US" dirty="0"/>
              <a:t>The aims for the </a:t>
            </a:r>
            <a:r>
              <a:rPr lang="en-US" dirty="0" err="1"/>
              <a:t>Urdd</a:t>
            </a:r>
            <a:endParaRPr lang="en-US" dirty="0"/>
          </a:p>
          <a:p>
            <a:r>
              <a:rPr lang="en-US" dirty="0"/>
              <a:t>Eisteddfod</a:t>
            </a:r>
          </a:p>
          <a:p>
            <a:r>
              <a:rPr lang="en-US" dirty="0"/>
              <a:t>Residentials</a:t>
            </a:r>
          </a:p>
          <a:p>
            <a:r>
              <a:rPr lang="en-US" dirty="0"/>
              <a:t>Sports</a:t>
            </a:r>
          </a:p>
          <a:p>
            <a:r>
              <a:rPr lang="en-US" dirty="0"/>
              <a:t>Conclusion</a:t>
            </a:r>
          </a:p>
          <a:p>
            <a:endParaRPr lang="en-GB" dirty="0"/>
          </a:p>
        </p:txBody>
      </p:sp>
      <p:pic>
        <p:nvPicPr>
          <p:cNvPr id="4" name="Picture 2" descr="What is the Urdd? Answered by Twinkl - Twinkl">
            <a:extLst>
              <a:ext uri="{FF2B5EF4-FFF2-40B4-BE49-F238E27FC236}">
                <a16:creationId xmlns:a16="http://schemas.microsoft.com/office/drawing/2014/main" id="{A669F3E0-4446-10FE-968E-2AA4FB5C87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02" b="95238" l="10000" r="90000">
                        <a14:foregroundMark x1="52540" y1="14603" x2="52540" y2="14603"/>
                        <a14:foregroundMark x1="59841" y1="23175" x2="54860" y2="13445"/>
                        <a14:foregroundMark x1="63333" y1="40000" x2="56190" y2="15556"/>
                        <a14:foregroundMark x1="52540" y1="8889" x2="52540" y2="8889"/>
                        <a14:foregroundMark x1="50794" y1="7302" x2="50794" y2="7302"/>
                        <a14:foregroundMark x1="34921" y1="36508" x2="34921" y2="36508"/>
                        <a14:foregroundMark x1="30952" y1="23492" x2="34603" y2="39048"/>
                        <a14:foregroundMark x1="34603" y1="39048" x2="34603" y2="39048"/>
                        <a14:foregroundMark x1="70159" y1="70794" x2="67778" y2="54921"/>
                        <a14:foregroundMark x1="67778" y1="54921" x2="67937" y2="53333"/>
                        <a14:foregroundMark x1="50952" y1="13016" x2="45397" y2="37778"/>
                        <a14:foregroundMark x1="59365" y1="21270" x2="53810" y2="9524"/>
                        <a14:foregroundMark x1="53810" y1="9524" x2="52222" y2="7937"/>
                        <a14:foregroundMark x1="43175" y1="88571" x2="43175" y2="88571"/>
                        <a14:foregroundMark x1="42698" y1="94921" x2="42698" y2="94921"/>
                        <a14:foregroundMark x1="62063" y1="95238" x2="62063" y2="95238"/>
                        <a14:backgroundMark x1="55826" y1="10323" x2="56190" y2="107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04" t="-6849" r="22008" b="2215"/>
          <a:stretch/>
        </p:blipFill>
        <p:spPr bwMode="auto">
          <a:xfrm>
            <a:off x="6726227" y="1825625"/>
            <a:ext cx="3155710" cy="3139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5A40DD-5DE1-9487-D835-3D84FD89C1B6}"/>
              </a:ext>
            </a:extLst>
          </p:cNvPr>
          <p:cNvSpPr txBox="1"/>
          <p:nvPr/>
        </p:nvSpPr>
        <p:spPr>
          <a:xfrm>
            <a:off x="7880629" y="4965032"/>
            <a:ext cx="1079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(Twinkl, N.D)</a:t>
            </a:r>
            <a:endParaRPr lang="en-GB" sz="14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74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16687-FD67-3D25-17AE-DCFF0A072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History of the </a:t>
            </a:r>
            <a:r>
              <a:rPr lang="en-US" dirty="0" err="1">
                <a:latin typeface="Congenial" panose="02000503040000020004" pitchFamily="2" charset="0"/>
              </a:rPr>
              <a:t>Urdd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DA394-B471-3C89-C587-E2946B3E3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573" y="5525175"/>
            <a:ext cx="2870200" cy="741680"/>
          </a:xfrm>
          <a:custGeom>
            <a:avLst/>
            <a:gdLst>
              <a:gd name="connsiteX0" fmla="*/ 0 w 2870200"/>
              <a:gd name="connsiteY0" fmla="*/ 370840 h 741680"/>
              <a:gd name="connsiteX1" fmla="*/ 1435100 w 2870200"/>
              <a:gd name="connsiteY1" fmla="*/ 0 h 741680"/>
              <a:gd name="connsiteX2" fmla="*/ 2870200 w 2870200"/>
              <a:gd name="connsiteY2" fmla="*/ 370840 h 741680"/>
              <a:gd name="connsiteX3" fmla="*/ 1435100 w 2870200"/>
              <a:gd name="connsiteY3" fmla="*/ 741680 h 741680"/>
              <a:gd name="connsiteX4" fmla="*/ 0 w 2870200"/>
              <a:gd name="connsiteY4" fmla="*/ 370840 h 74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70200" h="741680" fill="none" extrusionOk="0">
                <a:moveTo>
                  <a:pt x="0" y="370840"/>
                </a:moveTo>
                <a:cubicBezTo>
                  <a:pt x="28106" y="96128"/>
                  <a:pt x="667684" y="13463"/>
                  <a:pt x="1435100" y="0"/>
                </a:cubicBezTo>
                <a:cubicBezTo>
                  <a:pt x="2220824" y="-21253"/>
                  <a:pt x="2907168" y="149577"/>
                  <a:pt x="2870200" y="370840"/>
                </a:cubicBezTo>
                <a:cubicBezTo>
                  <a:pt x="2787305" y="567682"/>
                  <a:pt x="2143607" y="767441"/>
                  <a:pt x="1435100" y="741680"/>
                </a:cubicBezTo>
                <a:cubicBezTo>
                  <a:pt x="646929" y="713212"/>
                  <a:pt x="-3455" y="580351"/>
                  <a:pt x="0" y="370840"/>
                </a:cubicBezTo>
                <a:close/>
              </a:path>
              <a:path w="2870200" h="741680" stroke="0" extrusionOk="0">
                <a:moveTo>
                  <a:pt x="0" y="370840"/>
                </a:moveTo>
                <a:cubicBezTo>
                  <a:pt x="-66915" y="85168"/>
                  <a:pt x="659420" y="15835"/>
                  <a:pt x="1435100" y="0"/>
                </a:cubicBezTo>
                <a:cubicBezTo>
                  <a:pt x="2242689" y="-35042"/>
                  <a:pt x="2869034" y="182540"/>
                  <a:pt x="2870200" y="370840"/>
                </a:cubicBezTo>
                <a:cubicBezTo>
                  <a:pt x="2798211" y="510511"/>
                  <a:pt x="2208178" y="708392"/>
                  <a:pt x="1435100" y="741680"/>
                </a:cubicBezTo>
                <a:cubicBezTo>
                  <a:pt x="663582" y="750648"/>
                  <a:pt x="-15457" y="589468"/>
                  <a:pt x="0" y="370840"/>
                </a:cubicBezTo>
                <a:close/>
              </a:path>
            </a:pathLst>
          </a:custGeom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720918376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000" dirty="0">
                <a:latin typeface="Congenial" panose="02000503040000020004" pitchFamily="2" charset="0"/>
              </a:rPr>
              <a:t>Established in 1922</a:t>
            </a:r>
            <a:endParaRPr lang="en-GB" sz="2000" dirty="0">
              <a:latin typeface="Congenial" panose="02000503040000020004" pitchFamily="2" charset="0"/>
            </a:endParaRPr>
          </a:p>
        </p:txBody>
      </p:sp>
      <p:sp>
        <p:nvSpPr>
          <p:cNvPr id="4" name="AutoShape 2" descr="Statue to Urdd founder Sir Ifan ab Owen Edwards (right) and his father Owen Morgan Edwards at Llanuwchllyn.">
            <a:extLst>
              <a:ext uri="{FF2B5EF4-FFF2-40B4-BE49-F238E27FC236}">
                <a16:creationId xmlns:a16="http://schemas.microsoft.com/office/drawing/2014/main" id="{8F67B651-5A36-800D-A7A3-29F64EFD584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52C1DC-9C03-FD8A-9A39-CCDAE45FE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186" y="1857239"/>
            <a:ext cx="2350973" cy="3143522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4EE6D54-F7B1-8439-4D92-FF1503D42C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415" b="10483"/>
          <a:stretch/>
        </p:blipFill>
        <p:spPr bwMode="auto">
          <a:xfrm>
            <a:off x="4547159" y="1386986"/>
            <a:ext cx="2340870" cy="377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65A07F40-50FA-A43C-E143-D77956A6A0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21" t="88447" r="40093" b="5966"/>
          <a:stretch/>
        </p:blipFill>
        <p:spPr bwMode="auto">
          <a:xfrm>
            <a:off x="5630443" y="5062656"/>
            <a:ext cx="722765" cy="27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D66D8FC-E86A-F27E-931B-680E053A575A}"/>
              </a:ext>
            </a:extLst>
          </p:cNvPr>
          <p:cNvSpPr txBox="1">
            <a:spLocks/>
          </p:cNvSpPr>
          <p:nvPr/>
        </p:nvSpPr>
        <p:spPr>
          <a:xfrm>
            <a:off x="4508500" y="5518677"/>
            <a:ext cx="2870200" cy="741680"/>
          </a:xfrm>
          <a:custGeom>
            <a:avLst/>
            <a:gdLst>
              <a:gd name="connsiteX0" fmla="*/ 0 w 2870200"/>
              <a:gd name="connsiteY0" fmla="*/ 370840 h 741680"/>
              <a:gd name="connsiteX1" fmla="*/ 1435100 w 2870200"/>
              <a:gd name="connsiteY1" fmla="*/ 0 h 741680"/>
              <a:gd name="connsiteX2" fmla="*/ 2870200 w 2870200"/>
              <a:gd name="connsiteY2" fmla="*/ 370840 h 741680"/>
              <a:gd name="connsiteX3" fmla="*/ 1435100 w 2870200"/>
              <a:gd name="connsiteY3" fmla="*/ 741680 h 741680"/>
              <a:gd name="connsiteX4" fmla="*/ 0 w 2870200"/>
              <a:gd name="connsiteY4" fmla="*/ 370840 h 74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70200" h="741680" fill="none" extrusionOk="0">
                <a:moveTo>
                  <a:pt x="0" y="370840"/>
                </a:moveTo>
                <a:cubicBezTo>
                  <a:pt x="28106" y="96128"/>
                  <a:pt x="667684" y="13463"/>
                  <a:pt x="1435100" y="0"/>
                </a:cubicBezTo>
                <a:cubicBezTo>
                  <a:pt x="2220824" y="-21253"/>
                  <a:pt x="2907168" y="149577"/>
                  <a:pt x="2870200" y="370840"/>
                </a:cubicBezTo>
                <a:cubicBezTo>
                  <a:pt x="2787305" y="567682"/>
                  <a:pt x="2143607" y="767441"/>
                  <a:pt x="1435100" y="741680"/>
                </a:cubicBezTo>
                <a:cubicBezTo>
                  <a:pt x="646929" y="713212"/>
                  <a:pt x="-3455" y="580351"/>
                  <a:pt x="0" y="370840"/>
                </a:cubicBezTo>
                <a:close/>
              </a:path>
              <a:path w="2870200" h="741680" stroke="0" extrusionOk="0">
                <a:moveTo>
                  <a:pt x="0" y="370840"/>
                </a:moveTo>
                <a:cubicBezTo>
                  <a:pt x="-66915" y="85168"/>
                  <a:pt x="659420" y="15835"/>
                  <a:pt x="1435100" y="0"/>
                </a:cubicBezTo>
                <a:cubicBezTo>
                  <a:pt x="2242689" y="-35042"/>
                  <a:pt x="2869034" y="182540"/>
                  <a:pt x="2870200" y="370840"/>
                </a:cubicBezTo>
                <a:cubicBezTo>
                  <a:pt x="2798211" y="510511"/>
                  <a:pt x="2208178" y="708392"/>
                  <a:pt x="1435100" y="741680"/>
                </a:cubicBezTo>
                <a:cubicBezTo>
                  <a:pt x="663582" y="750648"/>
                  <a:pt x="-15457" y="589468"/>
                  <a:pt x="0" y="370840"/>
                </a:cubicBezTo>
                <a:close/>
              </a:path>
            </a:pathLst>
          </a:custGeom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720918376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>
                <a:latin typeface="Congenial" panose="02000503040000020004" pitchFamily="2" charset="0"/>
              </a:rPr>
              <a:t>Decline in Welsh</a:t>
            </a:r>
            <a:endParaRPr lang="en-GB" sz="2000" dirty="0">
              <a:latin typeface="Congenial" panose="02000503040000020004" pitchFamily="2" charset="0"/>
            </a:endParaRPr>
          </a:p>
        </p:txBody>
      </p:sp>
      <p:pic>
        <p:nvPicPr>
          <p:cNvPr id="2056" name="Picture 8" descr="97 | No.97. Baner yr Urdd, Treuddyn, Sir y Fflint | Urdd ban… | Flickr">
            <a:extLst>
              <a:ext uri="{FF2B5EF4-FFF2-40B4-BE49-F238E27FC236}">
                <a16:creationId xmlns:a16="http://schemas.microsoft.com/office/drawing/2014/main" id="{D3F9BBE9-CA1B-137B-1FBA-43DF1906B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262" b="90738" l="3254" r="92741">
                        <a14:foregroundMark x1="89987" y1="89953" x2="83104" y2="82104"/>
                        <a14:foregroundMark x1="83104" y1="82104" x2="68711" y2="85557"/>
                        <a14:foregroundMark x1="68711" y1="85557" x2="57071" y2="80220"/>
                        <a14:foregroundMark x1="57071" y1="80220" x2="46433" y2="84301"/>
                        <a14:foregroundMark x1="46433" y1="84301" x2="32791" y2="79435"/>
                        <a14:foregroundMark x1="32791" y1="79435" x2="14518" y2="83046"/>
                        <a14:foregroundMark x1="14518" y1="83046" x2="11890" y2="70173"/>
                        <a14:foregroundMark x1="11890" y1="70173" x2="14518" y2="62009"/>
                        <a14:foregroundMark x1="14518" y1="62009" x2="12641" y2="53218"/>
                        <a14:foregroundMark x1="12641" y1="53218" x2="19024" y2="43485"/>
                        <a14:foregroundMark x1="19024" y1="43485" x2="15144" y2="36735"/>
                        <a14:foregroundMark x1="15144" y1="36735" x2="52566" y2="19152"/>
                        <a14:foregroundMark x1="52566" y1="19152" x2="67084" y2="23548"/>
                        <a14:foregroundMark x1="67084" y1="23548" x2="77222" y2="20879"/>
                        <a14:foregroundMark x1="77222" y1="20879" x2="90238" y2="33438"/>
                        <a14:foregroundMark x1="90238" y1="33438" x2="88861" y2="43485"/>
                        <a14:foregroundMark x1="88861" y1="43485" x2="89987" y2="53375"/>
                        <a14:foregroundMark x1="89987" y1="53375" x2="86984" y2="63736"/>
                        <a14:foregroundMark x1="86984" y1="63736" x2="90238" y2="90581"/>
                        <a14:foregroundMark x1="93367" y1="8477" x2="15394" y2="15856"/>
                        <a14:foregroundMark x1="15394" y1="15856" x2="7134" y2="13501"/>
                        <a14:foregroundMark x1="6758" y1="33124" x2="3504" y2="82889"/>
                        <a14:foregroundMark x1="6508" y1="84458" x2="92741" y2="86813"/>
                        <a14:foregroundMark x1="70463" y1="90738" x2="11765" y2="87284"/>
                        <a14:foregroundMark x1="11765" y1="87284" x2="10013" y2="86028"/>
                        <a14:foregroundMark x1="86859" y1="71743" x2="85607" y2="321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438" y="1690688"/>
            <a:ext cx="3764555" cy="300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E2ED270-ED84-C789-887A-E77A350A7336}"/>
              </a:ext>
            </a:extLst>
          </p:cNvPr>
          <p:cNvSpPr txBox="1">
            <a:spLocks/>
          </p:cNvSpPr>
          <p:nvPr/>
        </p:nvSpPr>
        <p:spPr>
          <a:xfrm>
            <a:off x="8545181" y="5515844"/>
            <a:ext cx="3179977" cy="741680"/>
          </a:xfrm>
          <a:custGeom>
            <a:avLst/>
            <a:gdLst>
              <a:gd name="connsiteX0" fmla="*/ 0 w 3179977"/>
              <a:gd name="connsiteY0" fmla="*/ 370840 h 741680"/>
              <a:gd name="connsiteX1" fmla="*/ 1589989 w 3179977"/>
              <a:gd name="connsiteY1" fmla="*/ 0 h 741680"/>
              <a:gd name="connsiteX2" fmla="*/ 3179978 w 3179977"/>
              <a:gd name="connsiteY2" fmla="*/ 370840 h 741680"/>
              <a:gd name="connsiteX3" fmla="*/ 1589989 w 3179977"/>
              <a:gd name="connsiteY3" fmla="*/ 741680 h 741680"/>
              <a:gd name="connsiteX4" fmla="*/ 0 w 3179977"/>
              <a:gd name="connsiteY4" fmla="*/ 370840 h 74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9977" h="741680" fill="none" extrusionOk="0">
                <a:moveTo>
                  <a:pt x="0" y="370840"/>
                </a:moveTo>
                <a:cubicBezTo>
                  <a:pt x="34456" y="80336"/>
                  <a:pt x="811270" y="53177"/>
                  <a:pt x="1589989" y="0"/>
                </a:cubicBezTo>
                <a:cubicBezTo>
                  <a:pt x="2461256" y="-21253"/>
                  <a:pt x="3216946" y="149577"/>
                  <a:pt x="3179978" y="370840"/>
                </a:cubicBezTo>
                <a:cubicBezTo>
                  <a:pt x="3112483" y="569162"/>
                  <a:pt x="2431828" y="752798"/>
                  <a:pt x="1589989" y="741680"/>
                </a:cubicBezTo>
                <a:cubicBezTo>
                  <a:pt x="716275" y="713212"/>
                  <a:pt x="-3455" y="580351"/>
                  <a:pt x="0" y="370840"/>
                </a:cubicBezTo>
                <a:close/>
              </a:path>
              <a:path w="3179977" h="741680" stroke="0" extrusionOk="0">
                <a:moveTo>
                  <a:pt x="0" y="370840"/>
                </a:moveTo>
                <a:cubicBezTo>
                  <a:pt x="-70780" y="80496"/>
                  <a:pt x="735543" y="22184"/>
                  <a:pt x="1589989" y="0"/>
                </a:cubicBezTo>
                <a:cubicBezTo>
                  <a:pt x="2483121" y="-35042"/>
                  <a:pt x="3178812" y="182540"/>
                  <a:pt x="3179978" y="370840"/>
                </a:cubicBezTo>
                <a:cubicBezTo>
                  <a:pt x="3111878" y="514030"/>
                  <a:pt x="2438428" y="691017"/>
                  <a:pt x="1589989" y="741680"/>
                </a:cubicBezTo>
                <a:cubicBezTo>
                  <a:pt x="732928" y="750648"/>
                  <a:pt x="-15457" y="589468"/>
                  <a:pt x="0" y="370840"/>
                </a:cubicBezTo>
                <a:close/>
              </a:path>
            </a:pathLst>
          </a:custGeom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720918376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>
                <a:latin typeface="Congenial" panose="02000503040000020004" pitchFamily="2" charset="0"/>
              </a:rPr>
              <a:t>First </a:t>
            </a:r>
            <a:r>
              <a:rPr lang="en-US" sz="2000" dirty="0" err="1">
                <a:latin typeface="Congenial" panose="02000503040000020004" pitchFamily="2" charset="0"/>
              </a:rPr>
              <a:t>Urdd</a:t>
            </a:r>
            <a:r>
              <a:rPr lang="en-US" sz="2000" dirty="0">
                <a:latin typeface="Congenial" panose="02000503040000020004" pitchFamily="2" charset="0"/>
              </a:rPr>
              <a:t> Branch</a:t>
            </a:r>
            <a:endParaRPr lang="en-GB" sz="2000" dirty="0">
              <a:latin typeface="Congenial" panose="02000503040000020004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1A9C2F-B054-48A3-694E-B48608F2C6AC}"/>
              </a:ext>
            </a:extLst>
          </p:cNvPr>
          <p:cNvSpPr txBox="1"/>
          <p:nvPr/>
        </p:nvSpPr>
        <p:spPr>
          <a:xfrm>
            <a:off x="11098189" y="6632123"/>
            <a:ext cx="12539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Congenial" panose="02000503040000020004" pitchFamily="2" charset="0"/>
              </a:rPr>
              <a:t>(Moore, 2022) </a:t>
            </a: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CF44E0-687C-2F0E-46F2-117399E4C98F}"/>
              </a:ext>
            </a:extLst>
          </p:cNvPr>
          <p:cNvSpPr txBox="1"/>
          <p:nvPr/>
        </p:nvSpPr>
        <p:spPr>
          <a:xfrm>
            <a:off x="10180502" y="4565008"/>
            <a:ext cx="201149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(Wrexham Council, 2018)</a:t>
            </a:r>
            <a:endParaRPr lang="en-GB" sz="105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515F32-C804-619A-0692-DD694D425748}"/>
              </a:ext>
            </a:extLst>
          </p:cNvPr>
          <p:cNvSpPr txBox="1"/>
          <p:nvPr/>
        </p:nvSpPr>
        <p:spPr>
          <a:xfrm>
            <a:off x="6470383" y="5062656"/>
            <a:ext cx="186664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(The Open University N.D)</a:t>
            </a:r>
            <a:endParaRPr lang="en-GB" sz="105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E84D81-C4F3-69DA-5977-BF9743FBFEAD}"/>
              </a:ext>
            </a:extLst>
          </p:cNvPr>
          <p:cNvSpPr txBox="1"/>
          <p:nvPr/>
        </p:nvSpPr>
        <p:spPr>
          <a:xfrm>
            <a:off x="1491128" y="5009052"/>
            <a:ext cx="186664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(Welton, 2014)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11210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  <p:bldP spid="8" grpId="0" animBg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BBEBD-B8A3-7604-6BB8-993EA9B27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The </a:t>
            </a:r>
            <a:r>
              <a:rPr lang="en-US" dirty="0" err="1">
                <a:latin typeface="Congenial" panose="02000503040000020004" pitchFamily="2" charset="0"/>
              </a:rPr>
              <a:t>Urdd’s</a:t>
            </a:r>
            <a:r>
              <a:rPr lang="en-US" dirty="0">
                <a:latin typeface="Congenial" panose="02000503040000020004" pitchFamily="2" charset="0"/>
              </a:rPr>
              <a:t> Aims: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48AEB-022D-7080-5CEB-88F8B5C40A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Protect the Welsh language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Engagement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Development of young people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Safe place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pPr marL="0" indent="0">
              <a:buNone/>
            </a:pPr>
            <a:endParaRPr lang="en-US" dirty="0">
              <a:latin typeface="Congenial" panose="02000503040000020004" pitchFamily="2" charset="0"/>
            </a:endParaRPr>
          </a:p>
          <a:p>
            <a:pPr marL="0" indent="0">
              <a:buNone/>
            </a:pP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7D91F7-336E-DC50-DFBB-521FFB8D0E81}"/>
              </a:ext>
            </a:extLst>
          </p:cNvPr>
          <p:cNvSpPr txBox="1"/>
          <p:nvPr/>
        </p:nvSpPr>
        <p:spPr>
          <a:xfrm>
            <a:off x="604157" y="6005513"/>
            <a:ext cx="2677886" cy="342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ngenial" panose="02000503040000020004" pitchFamily="2" charset="0"/>
              </a:rPr>
              <a:t>(Welsh Government, 2021)</a:t>
            </a:r>
            <a:endParaRPr lang="en-GB" sz="1600" dirty="0">
              <a:latin typeface="Congenial" panose="02000503040000020004" pitchFamily="2" charset="0"/>
            </a:endParaRPr>
          </a:p>
        </p:txBody>
      </p:sp>
      <p:pic>
        <p:nvPicPr>
          <p:cNvPr id="3074" name="Picture 2" descr="Flag of Wales Flag of Wales welsh flag stock illustrations">
            <a:extLst>
              <a:ext uri="{FF2B5EF4-FFF2-40B4-BE49-F238E27FC236}">
                <a16:creationId xmlns:a16="http://schemas.microsoft.com/office/drawing/2014/main" id="{3718FAA9-58CE-4BA5-FBEF-941E9FF78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734" y="1507525"/>
            <a:ext cx="4621499" cy="277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82062A-DCEF-51B7-2BFD-5E1541799BB9}"/>
              </a:ext>
            </a:extLst>
          </p:cNvPr>
          <p:cNvSpPr txBox="1"/>
          <p:nvPr/>
        </p:nvSpPr>
        <p:spPr>
          <a:xfrm>
            <a:off x="8307420" y="4286893"/>
            <a:ext cx="186664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latin typeface="Congenial" panose="02000503040000020004" pitchFamily="2" charset="0"/>
              </a:rPr>
              <a:t>(</a:t>
            </a:r>
            <a:r>
              <a:rPr lang="en-US" sz="1050" dirty="0" err="1">
                <a:latin typeface="Congenial" panose="02000503040000020004" pitchFamily="2" charset="0"/>
              </a:rPr>
              <a:t>Poligrafistka</a:t>
            </a:r>
            <a:r>
              <a:rPr lang="en-US" sz="1050" dirty="0">
                <a:latin typeface="Congenial" panose="02000503040000020004" pitchFamily="2" charset="0"/>
              </a:rPr>
              <a:t>, 2015)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62373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4D0ED-9DA8-63D9-3ACE-E40F99ACE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Eisteddfod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0A094-213E-9CD5-8F7E-B0B2BE157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Competitive touring festival</a:t>
            </a:r>
          </a:p>
          <a:p>
            <a:r>
              <a:rPr lang="en-GB" dirty="0">
                <a:latin typeface="Congenial" panose="02000503040000020004" pitchFamily="2" charset="0"/>
              </a:rPr>
              <a:t>Singing</a:t>
            </a:r>
          </a:p>
          <a:p>
            <a:r>
              <a:rPr lang="en-GB" dirty="0">
                <a:latin typeface="Congenial" panose="02000503040000020004" pitchFamily="2" charset="0"/>
              </a:rPr>
              <a:t>Dancing</a:t>
            </a:r>
          </a:p>
          <a:p>
            <a:r>
              <a:rPr lang="en-GB" dirty="0">
                <a:latin typeface="Congenial" panose="02000503040000020004" pitchFamily="2" charset="0"/>
              </a:rPr>
              <a:t>Performing</a:t>
            </a:r>
          </a:p>
          <a:p>
            <a:pPr marL="0" indent="0">
              <a:buNone/>
            </a:pPr>
            <a:endParaRPr lang="en-GB" dirty="0">
              <a:latin typeface="Congenial" panose="02000503040000020004" pitchFamily="2" charset="0"/>
            </a:endParaRPr>
          </a:p>
          <a:p>
            <a:r>
              <a:rPr lang="en-GB" dirty="0">
                <a:latin typeface="Congenial" panose="02000503040000020004" pitchFamily="2" charset="0"/>
              </a:rPr>
              <a:t>Local</a:t>
            </a:r>
          </a:p>
          <a:p>
            <a:r>
              <a:rPr lang="en-GB" dirty="0">
                <a:latin typeface="Congenial" panose="02000503040000020004" pitchFamily="2" charset="0"/>
              </a:rPr>
              <a:t>Regional</a:t>
            </a:r>
          </a:p>
          <a:p>
            <a:r>
              <a:rPr lang="en-GB" dirty="0">
                <a:latin typeface="Congenial" panose="02000503040000020004" pitchFamily="2" charset="0"/>
              </a:rPr>
              <a:t>National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FA7118A-598E-075D-E6F7-3EE07BEED7D5}"/>
              </a:ext>
            </a:extLst>
          </p:cNvPr>
          <p:cNvSpPr txBox="1">
            <a:spLocks/>
          </p:cNvSpPr>
          <p:nvPr/>
        </p:nvSpPr>
        <p:spPr>
          <a:xfrm>
            <a:off x="0" y="6304643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Congenial" panose="02000503040000020004" pitchFamily="2" charset="0"/>
              </a:rPr>
              <a:t>(</a:t>
            </a:r>
            <a:r>
              <a:rPr lang="en-US" sz="1800" dirty="0" err="1">
                <a:latin typeface="Congenial" panose="02000503040000020004" pitchFamily="2" charset="0"/>
              </a:rPr>
              <a:t>Urdd</a:t>
            </a:r>
            <a:r>
              <a:rPr lang="en-US" sz="1800" dirty="0">
                <a:latin typeface="Congenial" panose="02000503040000020004" pitchFamily="2" charset="0"/>
              </a:rPr>
              <a:t> </a:t>
            </a:r>
            <a:r>
              <a:rPr lang="en-US" sz="1800" dirty="0" err="1">
                <a:latin typeface="Congenial" panose="02000503040000020004" pitchFamily="2" charset="0"/>
              </a:rPr>
              <a:t>Gobaith</a:t>
            </a:r>
            <a:r>
              <a:rPr lang="en-US" sz="1800" dirty="0">
                <a:latin typeface="Congenial" panose="02000503040000020004" pitchFamily="2" charset="0"/>
              </a:rPr>
              <a:t> Cymru, 2024)</a:t>
            </a:r>
            <a:endParaRPr lang="en-GB" sz="1800" dirty="0">
              <a:latin typeface="Congenial" panose="02000503040000020004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B5F3E27-5A85-B75B-E790-BF94DCF46AD0}"/>
              </a:ext>
            </a:extLst>
          </p:cNvPr>
          <p:cNvGrpSpPr/>
          <p:nvPr/>
        </p:nvGrpSpPr>
        <p:grpSpPr>
          <a:xfrm>
            <a:off x="6008370" y="1631315"/>
            <a:ext cx="5844540" cy="3108960"/>
            <a:chOff x="6008370" y="1631315"/>
            <a:chExt cx="5844540" cy="3108960"/>
          </a:xfrm>
        </p:grpSpPr>
        <p:pic>
          <p:nvPicPr>
            <p:cNvPr id="5122" name="Picture 2" descr="children singing and dancing cartoon vector children singing and dancing cartoon vector singing dancing performing clip art stock illustrations">
              <a:extLst>
                <a:ext uri="{FF2B5EF4-FFF2-40B4-BE49-F238E27FC236}">
                  <a16:creationId xmlns:a16="http://schemas.microsoft.com/office/drawing/2014/main" id="{B466993F-212B-164A-D0B7-CFDC7FE037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288" b="91830" l="1634" r="40033">
                          <a14:foregroundMark x1="1634" y1="38235" x2="1634" y2="38235"/>
                          <a14:foregroundMark x1="29412" y1="7190" x2="29412" y2="7190"/>
                          <a14:foregroundMark x1="23529" y1="2288" x2="23529" y2="2288"/>
                          <a14:foregroundMark x1="39869" y1="66340" x2="39869" y2="66340"/>
                          <a14:foregroundMark x1="40359" y1="34314" x2="40359" y2="34314"/>
                          <a14:foregroundMark x1="8987" y1="59477" x2="8987" y2="59477"/>
                          <a14:foregroundMark x1="8497" y1="52614" x2="8497" y2="70588"/>
                          <a14:foregroundMark x1="8497" y1="70588" x2="8660" y2="70915"/>
                          <a14:foregroundMark x1="6699" y1="91176" x2="6699" y2="91176"/>
                          <a14:foregroundMark x1="13725" y1="91830" x2="13725" y2="9183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8627"/>
            <a:stretch/>
          </p:blipFill>
          <p:spPr bwMode="auto">
            <a:xfrm>
              <a:off x="6008370" y="1825625"/>
              <a:ext cx="2411730" cy="2914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children singing and dancing cartoon vector children singing and dancing cartoon vector singing dancing performing clip art stock illustrations">
              <a:extLst>
                <a:ext uri="{FF2B5EF4-FFF2-40B4-BE49-F238E27FC236}">
                  <a16:creationId xmlns:a16="http://schemas.microsoft.com/office/drawing/2014/main" id="{11847F46-3CD2-B9B9-3B70-EFF3F37C9C6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804" b="98693" l="42974" r="93791">
                          <a14:foregroundMark x1="45098" y1="60131" x2="45098" y2="60131"/>
                          <a14:foregroundMark x1="45752" y1="63072" x2="42974" y2="63725"/>
                          <a14:foregroundMark x1="47549" y1="97712" x2="47549" y2="97712"/>
                          <a14:foregroundMark x1="76608" y1="29739" x2="77288" y2="15686"/>
                          <a14:foregroundMark x1="76576" y1="30392" x2="76608" y2="29739"/>
                          <a14:foregroundMark x1="76560" y1="30719" x2="76576" y2="30392"/>
                          <a14:foregroundMark x1="76529" y1="31373" x2="76560" y2="30719"/>
                          <a14:foregroundMark x1="76513" y1="31699" x2="76529" y2="31373"/>
                          <a14:foregroundMark x1="76497" y1="32026" x2="76513" y2="31699"/>
                          <a14:foregroundMark x1="75375" y1="55229" x2="76497" y2="32026"/>
                          <a14:foregroundMark x1="75312" y1="56536" x2="75375" y2="55229"/>
                          <a14:foregroundMark x1="75201" y1="58824" x2="75312" y2="56536"/>
                          <a14:foregroundMark x1="74995" y1="63072" x2="75201" y2="58824"/>
                          <a14:foregroundMark x1="74837" y1="66340" x2="74995" y2="63072"/>
                          <a14:foregroundMark x1="77124" y1="11111" x2="77124" y2="11111"/>
                          <a14:foregroundMark x1="78431" y1="10784" x2="70098" y2="17974"/>
                          <a14:foregroundMark x1="49837" y1="53595" x2="49837" y2="53595"/>
                          <a14:foregroundMark x1="49510" y1="98693" x2="49510" y2="98693"/>
                          <a14:backgroundMark x1="76634" y1="30392" x2="76634" y2="30392"/>
                          <a14:backgroundMark x1="76471" y1="30719" x2="76471" y2="30719"/>
                          <a14:backgroundMark x1="76634" y1="31699" x2="76634" y2="31699"/>
                          <a14:backgroundMark x1="76144" y1="30392" x2="76144" y2="30392"/>
                          <a14:backgroundMark x1="76634" y1="29739" x2="76634" y2="29739"/>
                          <a14:backgroundMark x1="76634" y1="32026" x2="76634" y2="32026"/>
                          <a14:backgroundMark x1="76471" y1="31373" x2="76471" y2="31373"/>
                          <a14:backgroundMark x1="71569" y1="39869" x2="71569" y2="39869"/>
                          <a14:backgroundMark x1="69771" y1="45425" x2="69771" y2="45425"/>
                          <a14:backgroundMark x1="74020" y1="63072" x2="74020" y2="63072"/>
                          <a14:backgroundMark x1="73529" y1="58824" x2="73529" y2="58824"/>
                          <a14:backgroundMark x1="73366" y1="56536" x2="73366" y2="56536"/>
                          <a14:backgroundMark x1="73366" y1="55229" x2="73366" y2="55229"/>
                          <a14:backgroundMark x1="53595" y1="56863" x2="53595" y2="56863"/>
                          <a14:backgroundMark x1="54085" y1="55882" x2="54085" y2="5588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111"/>
            <a:stretch/>
          </p:blipFill>
          <p:spPr bwMode="auto">
            <a:xfrm>
              <a:off x="8420100" y="1631315"/>
              <a:ext cx="3432810" cy="2914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FF847A0-2D97-7AC0-2A83-AC22C7FE82BF}"/>
              </a:ext>
            </a:extLst>
          </p:cNvPr>
          <p:cNvSpPr txBox="1"/>
          <p:nvPr/>
        </p:nvSpPr>
        <p:spPr>
          <a:xfrm>
            <a:off x="7807958" y="4680902"/>
            <a:ext cx="15843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Congenial" panose="02000503040000020004" pitchFamily="2" charset="0"/>
              </a:rPr>
              <a:t>(</a:t>
            </a:r>
            <a:r>
              <a:rPr lang="en-US" sz="1200" dirty="0" err="1">
                <a:latin typeface="Congenial" panose="02000503040000020004" pitchFamily="2" charset="0"/>
              </a:rPr>
              <a:t>Avci</a:t>
            </a:r>
            <a:r>
              <a:rPr lang="en-US" sz="1200" dirty="0">
                <a:latin typeface="Congenial" panose="02000503040000020004" pitchFamily="2" charset="0"/>
              </a:rPr>
              <a:t>. Serkan, 2023)</a:t>
            </a:r>
            <a:endParaRPr lang="en-GB" sz="12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7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8F0FD-E94C-C6C3-A22F-1713178AC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Residentials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B0F2E-010D-9063-C5F8-ECE0318D4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Congenial" panose="02000503040000020004" pitchFamily="2" charset="0"/>
              </a:rPr>
              <a:t>Llangrannog</a:t>
            </a:r>
            <a:r>
              <a:rPr lang="en-US" dirty="0">
                <a:latin typeface="Congenial" panose="02000503040000020004" pitchFamily="2" charset="0"/>
              </a:rPr>
              <a:t>, Glan-</a:t>
            </a:r>
            <a:r>
              <a:rPr lang="en-US" dirty="0" err="1">
                <a:latin typeface="Congenial" panose="02000503040000020004" pitchFamily="2" charset="0"/>
              </a:rPr>
              <a:t>llyn</a:t>
            </a:r>
            <a:r>
              <a:rPr lang="en-US" dirty="0">
                <a:latin typeface="Congenial" panose="02000503040000020004" pitchFamily="2" charset="0"/>
              </a:rPr>
              <a:t>, Cardiff, </a:t>
            </a:r>
            <a:r>
              <a:rPr lang="en-US" dirty="0" err="1">
                <a:latin typeface="Congenial" panose="02000503040000020004" pitchFamily="2" charset="0"/>
              </a:rPr>
              <a:t>Pentre</a:t>
            </a:r>
            <a:r>
              <a:rPr lang="en-US" dirty="0">
                <a:latin typeface="Congenial" panose="02000503040000020004" pitchFamily="2" charset="0"/>
              </a:rPr>
              <a:t> Ifan</a:t>
            </a:r>
            <a:br>
              <a:rPr lang="en-US" dirty="0">
                <a:latin typeface="Congenial" panose="02000503040000020004" pitchFamily="2" charset="0"/>
              </a:rPr>
            </a:br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Range of activities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Brings different schools together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Allows students to communicate in Welsh and learn about Welsh culture 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D2B41F6-8A0E-3FD7-FB87-D8F2FA495CC1}"/>
              </a:ext>
            </a:extLst>
          </p:cNvPr>
          <p:cNvSpPr txBox="1">
            <a:spLocks/>
          </p:cNvSpPr>
          <p:nvPr/>
        </p:nvSpPr>
        <p:spPr>
          <a:xfrm>
            <a:off x="179614" y="6311900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Congenial" panose="02000503040000020004" pitchFamily="2" charset="0"/>
              </a:rPr>
              <a:t>(</a:t>
            </a:r>
            <a:r>
              <a:rPr lang="en-US" sz="1800" dirty="0" err="1">
                <a:latin typeface="Congenial" panose="02000503040000020004" pitchFamily="2" charset="0"/>
              </a:rPr>
              <a:t>Urdd.Cymru</a:t>
            </a:r>
            <a:r>
              <a:rPr lang="en-US" sz="1800" dirty="0">
                <a:latin typeface="Congenial" panose="02000503040000020004" pitchFamily="2" charset="0"/>
              </a:rPr>
              <a:t>, 2024)</a:t>
            </a:r>
            <a:endParaRPr lang="en-GB" sz="1800" dirty="0">
              <a:latin typeface="Congenial" panose="02000503040000020004" pitchFamily="2" charset="0"/>
            </a:endParaRPr>
          </a:p>
        </p:txBody>
      </p:sp>
      <p:pic>
        <p:nvPicPr>
          <p:cNvPr id="6146" name="Picture 2" descr="Kids sleeping in bunk bed Little boys sleeping in bunk bed. Kids sleepover cartoon vector illustration. bunk beds clip art stock illustrations">
            <a:extLst>
              <a:ext uri="{FF2B5EF4-FFF2-40B4-BE49-F238E27FC236}">
                <a16:creationId xmlns:a16="http://schemas.microsoft.com/office/drawing/2014/main" id="{DFD52B57-30CB-38DA-A468-79D69B5E5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04" b="93464" l="9804" r="89706">
                        <a14:foregroundMark x1="28922" y1="11111" x2="28922" y2="11111"/>
                        <a14:foregroundMark x1="81046" y1="92810" x2="81046" y2="92810"/>
                        <a14:foregroundMark x1="14869" y1="93464" x2="14869" y2="934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557" y="1382600"/>
            <a:ext cx="3241221" cy="324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F26A30-DB18-F5B9-D2F5-A4B2A5424C9B}"/>
              </a:ext>
            </a:extLst>
          </p:cNvPr>
          <p:cNvSpPr txBox="1">
            <a:spLocks/>
          </p:cNvSpPr>
          <p:nvPr/>
        </p:nvSpPr>
        <p:spPr>
          <a:xfrm>
            <a:off x="10378167" y="4318170"/>
            <a:ext cx="2253343" cy="611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 err="1">
                <a:latin typeface="Congenial" panose="02000503040000020004" pitchFamily="2" charset="0"/>
              </a:rPr>
              <a:t>Sudowoodo</a:t>
            </a:r>
            <a:r>
              <a:rPr lang="en-US" sz="1400" dirty="0">
                <a:latin typeface="Congenial" panose="02000503040000020004" pitchFamily="2" charset="0"/>
              </a:rPr>
              <a:t>, 2018)</a:t>
            </a:r>
            <a:endParaRPr lang="en-GB" sz="14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52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96587-BFD3-C212-643F-8B7AAA557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Sport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2B869-2E3B-E85C-A740-2F4161291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Increase inclusive opportunities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Clubs through the medium of Welsh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Competitions against other schools </a:t>
            </a:r>
          </a:p>
          <a:p>
            <a:endParaRPr lang="en-US" dirty="0">
              <a:latin typeface="Congenial" panose="02000503040000020004" pitchFamily="2" charset="0"/>
            </a:endParaRPr>
          </a:p>
          <a:p>
            <a:r>
              <a:rPr lang="en-US" dirty="0">
                <a:latin typeface="Congenial" panose="02000503040000020004" pitchFamily="2" charset="0"/>
              </a:rPr>
              <a:t>Sports buddies – Trained pupils to play games on the playground</a:t>
            </a:r>
          </a:p>
          <a:p>
            <a:endParaRPr lang="en-US" dirty="0"/>
          </a:p>
        </p:txBody>
      </p:sp>
      <p:pic>
        <p:nvPicPr>
          <p:cNvPr id="7172" name="Picture 4" descr="3d realistic soccer ball iwith flag of Wales on studio background 3d realistic soccer ball iwith flag of Wales on studio background, Football banner template welsh sports clip art stock illustrations">
            <a:extLst>
              <a:ext uri="{FF2B5EF4-FFF2-40B4-BE49-F238E27FC236}">
                <a16:creationId xmlns:a16="http://schemas.microsoft.com/office/drawing/2014/main" id="{74AF1703-4D5D-A8CF-3A33-699C96A66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1209" y1="45752" x2="31209" y2="45752"/>
                        <a14:foregroundMark x1="21569" y1="42484" x2="21569" y2="424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515" y="881743"/>
            <a:ext cx="4122964" cy="412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05A718-8CE9-7B0A-B399-889FDA064503}"/>
              </a:ext>
            </a:extLst>
          </p:cNvPr>
          <p:cNvSpPr txBox="1"/>
          <p:nvPr/>
        </p:nvSpPr>
        <p:spPr>
          <a:xfrm>
            <a:off x="9242651" y="4435974"/>
            <a:ext cx="15843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 err="1">
                <a:latin typeface="Congenial" panose="02000503040000020004" pitchFamily="2" charset="0"/>
              </a:rPr>
              <a:t>Grebeshkova</a:t>
            </a:r>
            <a:r>
              <a:rPr lang="en-US" sz="1200" dirty="0">
                <a:latin typeface="Congenial" panose="02000503040000020004" pitchFamily="2" charset="0"/>
              </a:rPr>
              <a:t>, 2023)</a:t>
            </a:r>
            <a:endParaRPr lang="en-GB" sz="1200" dirty="0">
              <a:latin typeface="Congenial" panose="02000503040000020004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8F1F809-86AD-C6EB-25FA-FBC6F7A374C7}"/>
              </a:ext>
            </a:extLst>
          </p:cNvPr>
          <p:cNvSpPr txBox="1">
            <a:spLocks/>
          </p:cNvSpPr>
          <p:nvPr/>
        </p:nvSpPr>
        <p:spPr>
          <a:xfrm>
            <a:off x="179614" y="6311900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Congenial" panose="02000503040000020004" pitchFamily="2" charset="0"/>
              </a:rPr>
              <a:t>(Sport Wales, 2024)</a:t>
            </a:r>
            <a:endParaRPr lang="en-GB" sz="18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81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FF724-1A3B-A7A3-09B9-FDC6BFA89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Covid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78935-AB43-FF64-8B60-79EDE564D1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Financial struggles</a:t>
            </a:r>
          </a:p>
          <a:p>
            <a:endParaRPr lang="en-US" dirty="0"/>
          </a:p>
          <a:p>
            <a:r>
              <a:rPr lang="en-US" dirty="0"/>
              <a:t>Residential closures</a:t>
            </a:r>
          </a:p>
          <a:p>
            <a:endParaRPr lang="en-US" dirty="0"/>
          </a:p>
          <a:p>
            <a:r>
              <a:rPr lang="en-US" dirty="0"/>
              <a:t>Multiple Eisteddfod cancelations</a:t>
            </a:r>
          </a:p>
          <a:p>
            <a:endParaRPr lang="en-US" dirty="0"/>
          </a:p>
          <a:p>
            <a:r>
              <a:rPr lang="en-US" dirty="0"/>
              <a:t>Long term affects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9915407-0ECE-2FCF-9AB2-974F74D6709F}"/>
              </a:ext>
            </a:extLst>
          </p:cNvPr>
          <p:cNvSpPr txBox="1">
            <a:spLocks/>
          </p:cNvSpPr>
          <p:nvPr/>
        </p:nvSpPr>
        <p:spPr>
          <a:xfrm>
            <a:off x="8790224" y="6293757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Congenial" panose="02000503040000020004" pitchFamily="2" charset="0"/>
              </a:rPr>
              <a:t>(BBC News, 2022)</a:t>
            </a:r>
            <a:endParaRPr lang="en-GB" sz="1800" dirty="0">
              <a:latin typeface="Congenial" panose="02000503040000020004" pitchFamily="2" charset="0"/>
            </a:endParaRPr>
          </a:p>
        </p:txBody>
      </p:sp>
      <p:pic>
        <p:nvPicPr>
          <p:cNvPr id="8194" name="Picture 2" descr="Medical Mask Medical mask simple illustration. covid-19 clip art stock illustrations">
            <a:extLst>
              <a:ext uri="{FF2B5EF4-FFF2-40B4-BE49-F238E27FC236}">
                <a16:creationId xmlns:a16="http://schemas.microsoft.com/office/drawing/2014/main" id="{CAE1BCAF-C3DD-5D5F-418D-21B2D01CB5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6340" y1="28676" x2="16340" y2="28676"/>
                        <a14:foregroundMark x1="85948" y1="27941" x2="85948" y2="27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522" b="20465"/>
          <a:stretch/>
        </p:blipFill>
        <p:spPr bwMode="auto">
          <a:xfrm>
            <a:off x="6096000" y="1708830"/>
            <a:ext cx="5829300" cy="240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6C6B78F-C9AF-DF65-6376-0E7573DD487A}"/>
              </a:ext>
            </a:extLst>
          </p:cNvPr>
          <p:cNvSpPr txBox="1">
            <a:spLocks/>
          </p:cNvSpPr>
          <p:nvPr/>
        </p:nvSpPr>
        <p:spPr>
          <a:xfrm>
            <a:off x="9010650" y="4118796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dirty="0">
                <a:latin typeface="Congenial" panose="02000503040000020004" pitchFamily="2" charset="0"/>
              </a:rPr>
              <a:t>(Dimitris66, 2020)</a:t>
            </a:r>
            <a:endParaRPr lang="en-GB" sz="12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38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ADA93-275A-2101-D558-8455A35BA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To Conclude: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3A5271-0B35-001E-9343-D7629F6E8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769BB6-0C6D-5752-A2CF-F8900A28400D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70356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</a:t>
            </a:r>
            <a:r>
              <a:rPr lang="en-US" dirty="0" err="1"/>
              <a:t>Urdd</a:t>
            </a:r>
            <a:r>
              <a:rPr lang="en-US" dirty="0"/>
              <a:t> has made a huge impact on Welsh learning across Wales</a:t>
            </a:r>
          </a:p>
          <a:p>
            <a:endParaRPr lang="en-US" dirty="0"/>
          </a:p>
          <a:p>
            <a:r>
              <a:rPr lang="en-US" dirty="0"/>
              <a:t>Will the </a:t>
            </a:r>
            <a:r>
              <a:rPr lang="en-US" dirty="0" err="1"/>
              <a:t>Urdd</a:t>
            </a:r>
            <a:r>
              <a:rPr lang="en-US" dirty="0"/>
              <a:t> survive the financial strain since the Covid-19 pandemic?</a:t>
            </a:r>
          </a:p>
          <a:p>
            <a:endParaRPr lang="en-US" dirty="0"/>
          </a:p>
          <a:p>
            <a:r>
              <a:rPr lang="en-US" dirty="0"/>
              <a:t>How is the </a:t>
            </a:r>
            <a:r>
              <a:rPr lang="en-US" dirty="0" err="1"/>
              <a:t>Urdd</a:t>
            </a:r>
            <a:r>
              <a:rPr lang="en-US" dirty="0"/>
              <a:t> going to help the Welsh Government achieve their goal of 1M Welsh speakers by 2050?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971979C-1580-DBEA-607F-31ED29FCE52F}"/>
              </a:ext>
            </a:extLst>
          </p:cNvPr>
          <p:cNvSpPr txBox="1">
            <a:spLocks/>
          </p:cNvSpPr>
          <p:nvPr/>
        </p:nvSpPr>
        <p:spPr>
          <a:xfrm>
            <a:off x="0" y="6304643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Congenial" panose="02000503040000020004" pitchFamily="2" charset="0"/>
              </a:rPr>
              <a:t>(</a:t>
            </a:r>
            <a:r>
              <a:rPr lang="en-US" sz="1800" dirty="0" err="1">
                <a:latin typeface="Congenial" panose="02000503040000020004" pitchFamily="2" charset="0"/>
              </a:rPr>
              <a:t>Urdd</a:t>
            </a:r>
            <a:r>
              <a:rPr lang="en-US" sz="1800" dirty="0">
                <a:latin typeface="Congenial" panose="02000503040000020004" pitchFamily="2" charset="0"/>
              </a:rPr>
              <a:t> </a:t>
            </a:r>
            <a:r>
              <a:rPr lang="en-US" sz="1800" dirty="0" err="1">
                <a:latin typeface="Congenial" panose="02000503040000020004" pitchFamily="2" charset="0"/>
              </a:rPr>
              <a:t>Gobaith</a:t>
            </a:r>
            <a:r>
              <a:rPr lang="en-US" sz="1800" dirty="0">
                <a:latin typeface="Congenial" panose="02000503040000020004" pitchFamily="2" charset="0"/>
              </a:rPr>
              <a:t> Cymru, 2023)</a:t>
            </a:r>
            <a:endParaRPr lang="en-GB" sz="18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5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C7A88-22C4-AFEB-8E17-F4833B1E4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genial" panose="02000503040000020004" pitchFamily="2" charset="0"/>
              </a:rPr>
              <a:t>Reference List</a:t>
            </a:r>
            <a:endParaRPr lang="en-GB" dirty="0">
              <a:latin typeface="Congenial" panose="0200050304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D2C42-4395-9D49-9772-6A74020F5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1284"/>
            <a:ext cx="12192000" cy="5606716"/>
          </a:xfrm>
        </p:spPr>
        <p:txBody>
          <a:bodyPr>
            <a:normAutofit fontScale="925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Avci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Serkan, (2023)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Children singing and dancing cartoon vector stock illustration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‘iStock’ [Image] Available at: https://www.istockphoto.com/vector/children-singing-and-dancing-cartoon-vector-gm1479729995-507618132?phrase=singing+dancing+performing+clip+art&amp;searchscope=image%2Cfilm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BBC News, (2022)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National Eisteddfod: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Tregaron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hosts first festival since Covid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‘BBC News’ [Website] Available at: https://www.bbc.co.uk/news/uk-wales-62340725 (Date Accessed: 07/01/2024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Dimitris66, (2020)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Medical Mask stock illustration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‘iStock’ [Image] Available at: https://www.istockphoto.com/vector/medical-mask-gm1223005128-359086236?phrase=covid-19+clip+art&amp;searchscope=image%2Cfilm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Grebeshkova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Ekaterina, (2023)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3d realistic soccer ball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iwith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flag of Wales on studio background stock illustration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‘iStock’ [Image] Available at: https://www.istockphoto.com/vector/3d-realistic-soccer-ball-iwith-flag-of-wales-on-studio-background-gm1774133053-546126775?phrase=welsh+sports+clip+art&amp;searchscope=image%2Cfilm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ITV, (2020)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jobs at risk as organization faces £14m income loss due to coronavirus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‘ITV NEWS’ [Website] Available at: https://www.itv.com/news/wales/2020-07-15/80-urdd-jobs-at-risk-as-organisation-faces-14million-income-drop-due-to-coronavirus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Moore. D, (2022)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history of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Gobaith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Cymru and how it began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‘South Wales Argus’ [Website] Available at: https://www.southwalesargus.co.uk/news/19838611.history-urdd-gobaith-cymru-began/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Poligrafistka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(2015)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Flag of Wales stock illustration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‘iStock’ [Image] Available at: https://www.istockphoto.com/vector/flag-of-wales-gm537288195-58156500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Sport Wales, (2024)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Enabling Sport In Wales to Thrive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‘Sport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Wales’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[Website] Available at: https://www.sport.wales/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SportsWales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(2024),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Sport.Wales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’ [Website] Available at: https://www.sport.wales/partners/national-partners/the-urdd/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Sudowoodo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(2018)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Kids sleeping in bunk bed stock illustration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‘iStock’ [Image] Available at: https://www.istockphoto.com/vector/kids-sleeping-in-bunk-bed-gm900703406-248499116?phrase=bunk+beds+clip+art&amp;searchscope=image%2Cfilm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Open University, (N.D.)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Contemporary Wales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‘Open University’ [Image] Available at: https://www.open.edu/openlearn/society-politics-law/sociology/contemporary-wales/content-section-6.1.2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Twinkl, (N.D) 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‘Twinkl’ [Image]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Available:https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://www.twinkl.co.uk/blog/what-is-the-urdd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Cymru, (2024)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Diwrnodau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Hwyl! Fun Days!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Urdd.Cymru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’ [Website] Available at: https://www.urdd.cymru/en/residential-centres/llangrannog/your-visit/open-public/activity-fun-days/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Gobaith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Cymru, (2023)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for All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Gobaith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Cymru’ [Website] Available at: https://www.urdd.cymru/files/7116/8494/1285/Cynllun_Strategol_2023_Saesneg_compressed.pdf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Welsh Government, (2021)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Gobaith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Cymru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‘Welsh Government’ [Website] Available at: https://www.gov.wales/st-david-awards/urdd-gobaith-cymru#:~:text=The%20Urdd%20is%20Wales'%20largest,its%20100th%20birthday%20this%20year.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Welton. Blake, (2014) </a:t>
            </a:r>
            <a:r>
              <a:rPr lang="en-US" sz="700" i="1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Urdd</a:t>
            </a:r>
            <a:r>
              <a:rPr lang="en-US" sz="700" i="1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Eisteddfod 2014: Founder’s son full of praise for modern-day festival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‘North Wales Live’ [Image] Available at: https://www.dailypost.co.uk/incoming/gallery/7141194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Wrexham Council, (2018)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Cyngor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Wrescam’s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00" kern="100" dirty="0" err="1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Photostream</a:t>
            </a:r>
            <a:r>
              <a:rPr lang="en-US" sz="700" kern="100" dirty="0">
                <a:effectLst/>
                <a:latin typeface="Congenial" panose="0200050304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‘Flickr’ [Image] Available at: https://www.flickr.com/photos/wrexhamcouncil/41514554991 (Date Accessed: 07/01/2024)</a:t>
            </a:r>
            <a:endParaRPr lang="en-GB" sz="700" kern="100" dirty="0">
              <a:effectLst/>
              <a:latin typeface="Congenial" panose="0200050304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523C8-4DEE-4919-5106-4E5DC2804AEC}"/>
              </a:ext>
            </a:extLst>
          </p:cNvPr>
          <p:cNvSpPr txBox="1">
            <a:spLocks/>
          </p:cNvSpPr>
          <p:nvPr/>
        </p:nvSpPr>
        <p:spPr>
          <a:xfrm>
            <a:off x="0" y="6304643"/>
            <a:ext cx="3254829" cy="5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1800" dirty="0">
              <a:latin typeface="Congenial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96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Microsoft Office PowerPoint</Application>
  <PresentationFormat>Widescreen</PresentationFormat>
  <Paragraphs>102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Congenial</vt:lpstr>
      <vt:lpstr>Office Theme</vt:lpstr>
      <vt:lpstr>Celebrating Language &amp; Cultural Belonging to Wales</vt:lpstr>
      <vt:lpstr>Introduction</vt:lpstr>
      <vt:lpstr>History of the Urdd</vt:lpstr>
      <vt:lpstr>The Urdd’s Aims:</vt:lpstr>
      <vt:lpstr>Eisteddfod</vt:lpstr>
      <vt:lpstr>Residentials</vt:lpstr>
      <vt:lpstr>Sport</vt:lpstr>
      <vt:lpstr>Covid</vt:lpstr>
      <vt:lpstr>To Conclude: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Celebrating Language &amp; Cultural Belonging to Wales</dc:title>
  <dc:creator>J Williams (Ysgol Penrhyn Dewi)</dc:creator>
  <cp:lastModifiedBy>J Williams (Ysgol Penrhyn Dewi)</cp:lastModifiedBy>
  <cp:revision>2</cp:revision>
  <dcterms:created xsi:type="dcterms:W3CDTF">2024-01-07T14:02:14Z</dcterms:created>
  <dcterms:modified xsi:type="dcterms:W3CDTF">2024-01-07T21:53:15Z</dcterms:modified>
</cp:coreProperties>
</file>