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6"/>
  </p:notesMasterIdLst>
  <p:sldIdLst>
    <p:sldId id="325" r:id="rId2"/>
    <p:sldId id="256" r:id="rId3"/>
    <p:sldId id="298" r:id="rId4"/>
    <p:sldId id="307" r:id="rId5"/>
    <p:sldId id="316" r:id="rId6"/>
    <p:sldId id="317" r:id="rId7"/>
    <p:sldId id="318" r:id="rId8"/>
    <p:sldId id="319" r:id="rId9"/>
    <p:sldId id="320" r:id="rId10"/>
    <p:sldId id="321" r:id="rId11"/>
    <p:sldId id="322" r:id="rId12"/>
    <p:sldId id="323" r:id="rId13"/>
    <p:sldId id="324" r:id="rId14"/>
    <p:sldId id="267"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07C577-9314-49E4-A863-EC5F135C81AC}" v="8" dt="2026-03-13T11:18:16.99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8" d="100"/>
          <a:sy n="78" d="100"/>
        </p:scale>
        <p:origin x="14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rnice afriyie" userId="4aa13eaf8bc31486" providerId="LiveId" clId="{436CAC6E-C964-4040-B9D5-6463E2238BB8}"/>
    <pc:docChg chg="custSel modSld">
      <pc:chgData name="bernice afriyie" userId="4aa13eaf8bc31486" providerId="LiveId" clId="{436CAC6E-C964-4040-B9D5-6463E2238BB8}" dt="2026-03-13T11:18:31.170" v="45" actId="113"/>
      <pc:docMkLst>
        <pc:docMk/>
      </pc:docMkLst>
      <pc:sldChg chg="modSp mod modNotesTx">
        <pc:chgData name="bernice afriyie" userId="4aa13eaf8bc31486" providerId="LiveId" clId="{436CAC6E-C964-4040-B9D5-6463E2238BB8}" dt="2026-03-13T11:15:46.675" v="30"/>
        <pc:sldMkLst>
          <pc:docMk/>
          <pc:sldMk cId="109857222" sldId="256"/>
        </pc:sldMkLst>
        <pc:spChg chg="mod">
          <ac:chgData name="bernice afriyie" userId="4aa13eaf8bc31486" providerId="LiveId" clId="{436CAC6E-C964-4040-B9D5-6463E2238BB8}" dt="2026-03-13T11:15:46.675" v="30"/>
          <ac:spMkLst>
            <pc:docMk/>
            <pc:sldMk cId="109857222" sldId="256"/>
            <ac:spMk id="4" creationId="{B713367A-912C-F43A-53B4-24B338AE2192}"/>
          </ac:spMkLst>
        </pc:spChg>
      </pc:sldChg>
      <pc:sldChg chg="modSp">
        <pc:chgData name="bernice afriyie" userId="4aa13eaf8bc31486" providerId="LiveId" clId="{436CAC6E-C964-4040-B9D5-6463E2238BB8}" dt="2026-03-13T11:18:16.996" v="44"/>
        <pc:sldMkLst>
          <pc:docMk/>
          <pc:sldMk cId="4181086807" sldId="267"/>
        </pc:sldMkLst>
        <pc:spChg chg="mod">
          <ac:chgData name="bernice afriyie" userId="4aa13eaf8bc31486" providerId="LiveId" clId="{436CAC6E-C964-4040-B9D5-6463E2238BB8}" dt="2026-03-13T11:18:16.996" v="44"/>
          <ac:spMkLst>
            <pc:docMk/>
            <pc:sldMk cId="4181086807" sldId="267"/>
            <ac:spMk id="4" creationId="{BFA199D5-5CF7-2D31-E78E-2E09150B5A71}"/>
          </ac:spMkLst>
        </pc:spChg>
      </pc:sldChg>
      <pc:sldChg chg="modSp mod">
        <pc:chgData name="bernice afriyie" userId="4aa13eaf8bc31486" providerId="LiveId" clId="{436CAC6E-C964-4040-B9D5-6463E2238BB8}" dt="2026-03-13T11:18:31.170" v="45" actId="113"/>
        <pc:sldMkLst>
          <pc:docMk/>
          <pc:sldMk cId="558050201" sldId="307"/>
        </pc:sldMkLst>
        <pc:spChg chg="mod">
          <ac:chgData name="bernice afriyie" userId="4aa13eaf8bc31486" providerId="LiveId" clId="{436CAC6E-C964-4040-B9D5-6463E2238BB8}" dt="2026-03-13T11:18:31.170" v="45" actId="113"/>
          <ac:spMkLst>
            <pc:docMk/>
            <pc:sldMk cId="558050201" sldId="307"/>
            <ac:spMk id="4" creationId="{1DFC4333-6CD0-9274-23FF-2A908A3D10D6}"/>
          </ac:spMkLst>
        </pc:spChg>
      </pc:sldChg>
      <pc:sldChg chg="modSp mod">
        <pc:chgData name="bernice afriyie" userId="4aa13eaf8bc31486" providerId="LiveId" clId="{436CAC6E-C964-4040-B9D5-6463E2238BB8}" dt="2026-03-13T11:17:07.067" v="35"/>
        <pc:sldMkLst>
          <pc:docMk/>
          <pc:sldMk cId="1400038810" sldId="316"/>
        </pc:sldMkLst>
        <pc:spChg chg="mod">
          <ac:chgData name="bernice afriyie" userId="4aa13eaf8bc31486" providerId="LiveId" clId="{436CAC6E-C964-4040-B9D5-6463E2238BB8}" dt="2026-03-13T11:17:07.067" v="35"/>
          <ac:spMkLst>
            <pc:docMk/>
            <pc:sldMk cId="1400038810" sldId="316"/>
            <ac:spMk id="4" creationId="{DCCD4D85-281B-3D19-1413-1D642D2F3335}"/>
          </ac:spMkLst>
        </pc:spChg>
      </pc:sldChg>
      <pc:sldChg chg="modSp mod">
        <pc:chgData name="bernice afriyie" userId="4aa13eaf8bc31486" providerId="LiveId" clId="{436CAC6E-C964-4040-B9D5-6463E2238BB8}" dt="2026-03-13T11:17:13.946" v="36"/>
        <pc:sldMkLst>
          <pc:docMk/>
          <pc:sldMk cId="2997950171" sldId="317"/>
        </pc:sldMkLst>
        <pc:spChg chg="mod">
          <ac:chgData name="bernice afriyie" userId="4aa13eaf8bc31486" providerId="LiveId" clId="{436CAC6E-C964-4040-B9D5-6463E2238BB8}" dt="2026-03-13T11:17:13.946" v="36"/>
          <ac:spMkLst>
            <pc:docMk/>
            <pc:sldMk cId="2997950171" sldId="317"/>
            <ac:spMk id="5" creationId="{FACA301C-FC8D-27D9-9D52-7D7FCB44C092}"/>
          </ac:spMkLst>
        </pc:spChg>
      </pc:sldChg>
      <pc:sldChg chg="modSp mod">
        <pc:chgData name="bernice afriyie" userId="4aa13eaf8bc31486" providerId="LiveId" clId="{436CAC6E-C964-4040-B9D5-6463E2238BB8}" dt="2026-03-13T11:17:25.752" v="37"/>
        <pc:sldMkLst>
          <pc:docMk/>
          <pc:sldMk cId="3091022797" sldId="318"/>
        </pc:sldMkLst>
        <pc:spChg chg="mod">
          <ac:chgData name="bernice afriyie" userId="4aa13eaf8bc31486" providerId="LiveId" clId="{436CAC6E-C964-4040-B9D5-6463E2238BB8}" dt="2026-03-13T11:17:25.752" v="37"/>
          <ac:spMkLst>
            <pc:docMk/>
            <pc:sldMk cId="3091022797" sldId="318"/>
            <ac:spMk id="5" creationId="{91C87AC1-75DD-7B92-7E6D-69C1740C3037}"/>
          </ac:spMkLst>
        </pc:spChg>
      </pc:sldChg>
      <pc:sldChg chg="modSp mod">
        <pc:chgData name="bernice afriyie" userId="4aa13eaf8bc31486" providerId="LiveId" clId="{436CAC6E-C964-4040-B9D5-6463E2238BB8}" dt="2026-03-13T11:17:31.940" v="38"/>
        <pc:sldMkLst>
          <pc:docMk/>
          <pc:sldMk cId="1279006238" sldId="319"/>
        </pc:sldMkLst>
        <pc:spChg chg="mod">
          <ac:chgData name="bernice afriyie" userId="4aa13eaf8bc31486" providerId="LiveId" clId="{436CAC6E-C964-4040-B9D5-6463E2238BB8}" dt="2026-03-13T11:17:31.940" v="38"/>
          <ac:spMkLst>
            <pc:docMk/>
            <pc:sldMk cId="1279006238" sldId="319"/>
            <ac:spMk id="4" creationId="{1D40DA7D-7578-4FB7-5C9F-D38981BDCA6C}"/>
          </ac:spMkLst>
        </pc:spChg>
      </pc:sldChg>
      <pc:sldChg chg="modSp">
        <pc:chgData name="bernice afriyie" userId="4aa13eaf8bc31486" providerId="LiveId" clId="{436CAC6E-C964-4040-B9D5-6463E2238BB8}" dt="2026-03-13T11:17:39.647" v="39"/>
        <pc:sldMkLst>
          <pc:docMk/>
          <pc:sldMk cId="399784194" sldId="320"/>
        </pc:sldMkLst>
        <pc:spChg chg="mod">
          <ac:chgData name="bernice afriyie" userId="4aa13eaf8bc31486" providerId="LiveId" clId="{436CAC6E-C964-4040-B9D5-6463E2238BB8}" dt="2026-03-13T11:17:39.647" v="39"/>
          <ac:spMkLst>
            <pc:docMk/>
            <pc:sldMk cId="399784194" sldId="320"/>
            <ac:spMk id="4" creationId="{34F527B7-6DAE-42CB-4962-79D3716ABAF2}"/>
          </ac:spMkLst>
        </pc:spChg>
      </pc:sldChg>
      <pc:sldChg chg="modSp">
        <pc:chgData name="bernice afriyie" userId="4aa13eaf8bc31486" providerId="LiveId" clId="{436CAC6E-C964-4040-B9D5-6463E2238BB8}" dt="2026-03-13T11:17:48.944" v="40"/>
        <pc:sldMkLst>
          <pc:docMk/>
          <pc:sldMk cId="4102166102" sldId="321"/>
        </pc:sldMkLst>
        <pc:spChg chg="mod">
          <ac:chgData name="bernice afriyie" userId="4aa13eaf8bc31486" providerId="LiveId" clId="{436CAC6E-C964-4040-B9D5-6463E2238BB8}" dt="2026-03-13T11:17:48.944" v="40"/>
          <ac:spMkLst>
            <pc:docMk/>
            <pc:sldMk cId="4102166102" sldId="321"/>
            <ac:spMk id="4" creationId="{FDC9EFA5-B2D3-F5D6-255C-41551AE108EC}"/>
          </ac:spMkLst>
        </pc:spChg>
      </pc:sldChg>
      <pc:sldChg chg="modSp">
        <pc:chgData name="bernice afriyie" userId="4aa13eaf8bc31486" providerId="LiveId" clId="{436CAC6E-C964-4040-B9D5-6463E2238BB8}" dt="2026-03-13T11:17:58.928" v="41"/>
        <pc:sldMkLst>
          <pc:docMk/>
          <pc:sldMk cId="4062300572" sldId="322"/>
        </pc:sldMkLst>
        <pc:spChg chg="mod">
          <ac:chgData name="bernice afriyie" userId="4aa13eaf8bc31486" providerId="LiveId" clId="{436CAC6E-C964-4040-B9D5-6463E2238BB8}" dt="2026-03-13T11:17:58.928" v="41"/>
          <ac:spMkLst>
            <pc:docMk/>
            <pc:sldMk cId="4062300572" sldId="322"/>
            <ac:spMk id="4" creationId="{B7DD9977-CFA6-946D-A0E6-F7EC436B02FA}"/>
          </ac:spMkLst>
        </pc:spChg>
      </pc:sldChg>
      <pc:sldChg chg="modSp">
        <pc:chgData name="bernice afriyie" userId="4aa13eaf8bc31486" providerId="LiveId" clId="{436CAC6E-C964-4040-B9D5-6463E2238BB8}" dt="2026-03-13T11:18:04.701" v="42"/>
        <pc:sldMkLst>
          <pc:docMk/>
          <pc:sldMk cId="1129087278" sldId="323"/>
        </pc:sldMkLst>
        <pc:spChg chg="mod">
          <ac:chgData name="bernice afriyie" userId="4aa13eaf8bc31486" providerId="LiveId" clId="{436CAC6E-C964-4040-B9D5-6463E2238BB8}" dt="2026-03-13T11:18:04.701" v="42"/>
          <ac:spMkLst>
            <pc:docMk/>
            <pc:sldMk cId="1129087278" sldId="323"/>
            <ac:spMk id="5" creationId="{209C98C2-80B7-A360-662B-2A1B53C0FC8D}"/>
          </ac:spMkLst>
        </pc:spChg>
      </pc:sldChg>
      <pc:sldChg chg="modSp">
        <pc:chgData name="bernice afriyie" userId="4aa13eaf8bc31486" providerId="LiveId" clId="{436CAC6E-C964-4040-B9D5-6463E2238BB8}" dt="2026-03-13T11:18:11.177" v="43"/>
        <pc:sldMkLst>
          <pc:docMk/>
          <pc:sldMk cId="2012126436" sldId="324"/>
        </pc:sldMkLst>
        <pc:spChg chg="mod">
          <ac:chgData name="bernice afriyie" userId="4aa13eaf8bc31486" providerId="LiveId" clId="{436CAC6E-C964-4040-B9D5-6463E2238BB8}" dt="2026-03-13T11:18:11.177" v="43"/>
          <ac:spMkLst>
            <pc:docMk/>
            <pc:sldMk cId="2012126436" sldId="324"/>
            <ac:spMk id="5" creationId="{85418FCB-FCBA-8E45-DF82-E051BFA055B4}"/>
          </ac:spMkLst>
        </pc:spChg>
      </pc:sldChg>
      <pc:sldChg chg="modSp mod modNotesTx">
        <pc:chgData name="bernice afriyie" userId="4aa13eaf8bc31486" providerId="LiveId" clId="{436CAC6E-C964-4040-B9D5-6463E2238BB8}" dt="2026-03-13T11:15:04.662" v="29" actId="20577"/>
        <pc:sldMkLst>
          <pc:docMk/>
          <pc:sldMk cId="920417108" sldId="325"/>
        </pc:sldMkLst>
        <pc:spChg chg="mod">
          <ac:chgData name="bernice afriyie" userId="4aa13eaf8bc31486" providerId="LiveId" clId="{436CAC6E-C964-4040-B9D5-6463E2238BB8}" dt="2026-03-13T11:15:04.662" v="29" actId="20577"/>
          <ac:spMkLst>
            <pc:docMk/>
            <pc:sldMk cId="920417108" sldId="325"/>
            <ac:spMk id="5" creationId="{1CBA96DE-7283-0217-2AE2-14B23B9E342A}"/>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7B65BF-40DE-4E6A-8030-D9B3674DD36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2945385D-E7B9-4850-A773-6FAC01AB2AD4}">
      <dgm:prSet phldr="0"/>
      <dgm:spPr/>
      <dgm:t>
        <a:bodyPr/>
        <a:lstStyle/>
        <a:p>
          <a:pPr algn="l"/>
          <a:r>
            <a:rPr lang="en-GB" b="1" dirty="0"/>
            <a:t>Conclusion</a:t>
          </a:r>
          <a:endParaRPr lang="en-US" dirty="0"/>
        </a:p>
        <a:p>
          <a:endParaRPr lang="en-US"/>
        </a:p>
      </dgm:t>
    </dgm:pt>
    <dgm:pt modelId="{E682188E-9DE6-4270-95C2-EC6AD327D2FE}" type="parTrans" cxnId="{797EA5BC-512A-4F58-8976-54B61B65F0DA}">
      <dgm:prSet/>
      <dgm:spPr/>
      <dgm:t>
        <a:bodyPr/>
        <a:lstStyle/>
        <a:p>
          <a:endParaRPr lang="en-US"/>
        </a:p>
      </dgm:t>
    </dgm:pt>
    <dgm:pt modelId="{445A76C0-1F57-4A15-9F3B-890D51A872D7}" type="sibTrans" cxnId="{797EA5BC-512A-4F58-8976-54B61B65F0DA}">
      <dgm:prSet/>
      <dgm:spPr/>
      <dgm:t>
        <a:bodyPr/>
        <a:lstStyle/>
        <a:p>
          <a:endParaRPr lang="en-US"/>
        </a:p>
      </dgm:t>
    </dgm:pt>
    <dgm:pt modelId="{64DF2B4D-3F7F-4B6C-A521-00B8A5FFAC35}">
      <dgm:prSet phldr="0"/>
      <dgm:spPr/>
      <dgm:t>
        <a:bodyPr/>
        <a:lstStyle/>
        <a:p>
          <a:pPr algn="l"/>
          <a:r>
            <a:rPr lang="en-GB" b="1" dirty="0"/>
            <a:t>Introduction</a:t>
          </a:r>
          <a:endParaRPr lang="en-US" dirty="0"/>
        </a:p>
      </dgm:t>
    </dgm:pt>
    <dgm:pt modelId="{03997CF8-C0E3-458A-86CC-7133F431FC26}" type="parTrans" cxnId="{5920E8A7-C9F3-4781-93D7-6FDA980E327A}">
      <dgm:prSet/>
      <dgm:spPr/>
    </dgm:pt>
    <dgm:pt modelId="{A7CD2DC6-C150-4504-845F-E4098BB6FFC4}" type="sibTrans" cxnId="{5920E8A7-C9F3-4781-93D7-6FDA980E327A}">
      <dgm:prSet/>
      <dgm:spPr/>
    </dgm:pt>
    <dgm:pt modelId="{EA06511A-47E5-4C2F-9C33-745D2BE0DD29}">
      <dgm:prSet phldr="0"/>
      <dgm:spPr/>
      <dgm:t>
        <a:bodyPr/>
        <a:lstStyle/>
        <a:p>
          <a:pPr algn="l"/>
          <a:r>
            <a:rPr lang="en-GB" b="1" dirty="0"/>
            <a:t>Bowlby’s Attachment Theory Overview</a:t>
          </a:r>
          <a:endParaRPr lang="en-US" dirty="0"/>
        </a:p>
      </dgm:t>
    </dgm:pt>
    <dgm:pt modelId="{41FF274E-CF4C-47E5-9700-2171A488B664}" type="parTrans" cxnId="{400EF057-2383-4839-88AD-B698F539A6D5}">
      <dgm:prSet/>
      <dgm:spPr/>
    </dgm:pt>
    <dgm:pt modelId="{2EA97235-6045-40FD-BD9D-931A4A3AB5D6}" type="sibTrans" cxnId="{400EF057-2383-4839-88AD-B698F539A6D5}">
      <dgm:prSet/>
      <dgm:spPr/>
    </dgm:pt>
    <dgm:pt modelId="{807BE28F-367D-43F5-9CC2-EC45B39AE577}">
      <dgm:prSet phldr="0"/>
      <dgm:spPr/>
      <dgm:t>
        <a:bodyPr/>
        <a:lstStyle/>
        <a:p>
          <a:pPr algn="l"/>
          <a:r>
            <a:rPr lang="en-GB" b="1" dirty="0"/>
            <a:t>Impact of Caregiving on Jenny’s Development</a:t>
          </a:r>
          <a:endParaRPr lang="en-US" dirty="0"/>
        </a:p>
      </dgm:t>
    </dgm:pt>
    <dgm:pt modelId="{186D4B8A-78A2-46CE-846D-1F150531FD3A}" type="parTrans" cxnId="{EA568ED6-D424-4BC6-AAF7-BBB54514A521}">
      <dgm:prSet/>
      <dgm:spPr/>
    </dgm:pt>
    <dgm:pt modelId="{6F066A15-3BBF-4571-8A55-28DC8EEBF7B0}" type="sibTrans" cxnId="{EA568ED6-D424-4BC6-AAF7-BBB54514A521}">
      <dgm:prSet/>
      <dgm:spPr/>
    </dgm:pt>
    <dgm:pt modelId="{C4C20C46-1BB7-46A1-BB4E-DDE857F2AB38}">
      <dgm:prSet phldr="0"/>
      <dgm:spPr/>
      <dgm:t>
        <a:bodyPr/>
        <a:lstStyle/>
        <a:p>
          <a:pPr algn="l"/>
          <a:r>
            <a:rPr lang="en-GB" b="1" dirty="0"/>
            <a:t>Applying Bowlby’s Theory to Jenny’s Situation</a:t>
          </a:r>
          <a:endParaRPr lang="en-US" dirty="0"/>
        </a:p>
      </dgm:t>
    </dgm:pt>
    <dgm:pt modelId="{A5616808-27E8-487E-833A-CC0406D1706C}" type="parTrans" cxnId="{D04EAA02-917D-4697-B7E0-7D481FCA39DD}">
      <dgm:prSet/>
      <dgm:spPr/>
    </dgm:pt>
    <dgm:pt modelId="{140BEE03-47A9-42E3-8D0F-43D83B3584F9}" type="sibTrans" cxnId="{D04EAA02-917D-4697-B7E0-7D481FCA39DD}">
      <dgm:prSet/>
      <dgm:spPr/>
    </dgm:pt>
    <dgm:pt modelId="{3B4AE0CC-69DF-4053-9A1C-ED39A6D57047}">
      <dgm:prSet phldr="0"/>
      <dgm:spPr/>
      <dgm:t>
        <a:bodyPr/>
        <a:lstStyle/>
        <a:p>
          <a:pPr algn="l"/>
          <a:r>
            <a:rPr lang="en-GB" b="1" dirty="0"/>
            <a:t>Biological and Environmental Influences</a:t>
          </a:r>
          <a:endParaRPr lang="en-US" dirty="0"/>
        </a:p>
      </dgm:t>
    </dgm:pt>
    <dgm:pt modelId="{1FDC4032-A60E-48EB-9A67-9DC7147E29E9}" type="parTrans" cxnId="{7AD0F936-14A9-46A0-A546-4DB80C1A7538}">
      <dgm:prSet/>
      <dgm:spPr/>
    </dgm:pt>
    <dgm:pt modelId="{EF4631EA-82FB-41A8-ACB4-50557FFA814E}" type="sibTrans" cxnId="{7AD0F936-14A9-46A0-A546-4DB80C1A7538}">
      <dgm:prSet/>
      <dgm:spPr/>
    </dgm:pt>
    <dgm:pt modelId="{0A1BB1CB-C309-4383-A402-9869EEA16FA8}">
      <dgm:prSet phldr="0"/>
      <dgm:spPr/>
      <dgm:t>
        <a:bodyPr/>
        <a:lstStyle/>
        <a:p>
          <a:pPr algn="l"/>
          <a:r>
            <a:rPr lang="en-GB" b="1" dirty="0"/>
            <a:t>Strategies for Supporting Jenny’s Well-being</a:t>
          </a:r>
          <a:endParaRPr lang="en-US" dirty="0"/>
        </a:p>
      </dgm:t>
    </dgm:pt>
    <dgm:pt modelId="{EC2338D1-1B8B-490D-92BF-776AAD0F915A}" type="parTrans" cxnId="{100220B5-8440-4498-AC28-F9D7EEA3AF11}">
      <dgm:prSet/>
      <dgm:spPr/>
    </dgm:pt>
    <dgm:pt modelId="{66C7D87C-C739-4B6F-BD4B-644FB47EFC73}" type="sibTrans" cxnId="{100220B5-8440-4498-AC28-F9D7EEA3AF11}">
      <dgm:prSet/>
      <dgm:spPr/>
    </dgm:pt>
    <dgm:pt modelId="{E79027CA-6FD4-48A4-9E83-0062121F3F9B}">
      <dgm:prSet phldr="0"/>
      <dgm:spPr/>
      <dgm:t>
        <a:bodyPr/>
        <a:lstStyle/>
        <a:p>
          <a:pPr algn="l"/>
          <a:r>
            <a:rPr lang="en-GB" b="1" dirty="0"/>
            <a:t>Addressing Jenny’s Attachment Style</a:t>
          </a:r>
          <a:endParaRPr lang="en-US" dirty="0"/>
        </a:p>
      </dgm:t>
    </dgm:pt>
    <dgm:pt modelId="{DC08DD6E-FD51-4264-BBB0-20033B584B87}" type="parTrans" cxnId="{35A18F97-EA7C-42D3-987C-B604746979A3}">
      <dgm:prSet/>
      <dgm:spPr/>
    </dgm:pt>
    <dgm:pt modelId="{D4505A4C-E9A8-4F10-BE1A-63A275A6D5AB}" type="sibTrans" cxnId="{35A18F97-EA7C-42D3-987C-B604746979A3}">
      <dgm:prSet/>
      <dgm:spPr/>
    </dgm:pt>
    <dgm:pt modelId="{F3B6D86E-9E7A-4146-ADFC-EFE44F5B91D1}">
      <dgm:prSet phldr="0"/>
      <dgm:spPr/>
      <dgm:t>
        <a:bodyPr/>
        <a:lstStyle/>
        <a:p>
          <a:pPr algn="l"/>
          <a:r>
            <a:rPr lang="en-GB" b="1" dirty="0"/>
            <a:t>Role of Environmental Factors in Jenny’s Development</a:t>
          </a:r>
          <a:endParaRPr lang="en-US" dirty="0"/>
        </a:p>
      </dgm:t>
    </dgm:pt>
    <dgm:pt modelId="{151432A2-E53A-4791-B4F5-F7A1F3D9CDC0}" type="parTrans" cxnId="{E51FA660-AA60-4CCC-AB11-5C5AB820A6E8}">
      <dgm:prSet/>
      <dgm:spPr/>
    </dgm:pt>
    <dgm:pt modelId="{E86B43B9-214A-4E8E-A578-6A1657F69410}" type="sibTrans" cxnId="{E51FA660-AA60-4CCC-AB11-5C5AB820A6E8}">
      <dgm:prSet/>
      <dgm:spPr/>
    </dgm:pt>
    <dgm:pt modelId="{8EBABF50-0AB9-4083-ACD9-76FBBED368A6}">
      <dgm:prSet phldr="0"/>
      <dgm:spPr/>
      <dgm:t>
        <a:bodyPr/>
        <a:lstStyle/>
        <a:p>
          <a:pPr algn="l"/>
          <a:r>
            <a:rPr lang="en-GB" b="1" dirty="0"/>
            <a:t>Overcoming Barriers to Support</a:t>
          </a:r>
          <a:endParaRPr lang="en-US" dirty="0"/>
        </a:p>
      </dgm:t>
    </dgm:pt>
    <dgm:pt modelId="{4EFE1D23-5E23-4B33-85D8-6C5375A5A164}" type="parTrans" cxnId="{F92BD0FA-CD0C-4FE0-BF11-4B433CE3B7F0}">
      <dgm:prSet/>
      <dgm:spPr/>
    </dgm:pt>
    <dgm:pt modelId="{E37B7046-13A4-4F8B-A76A-55C982B64FB3}" type="sibTrans" cxnId="{F92BD0FA-CD0C-4FE0-BF11-4B433CE3B7F0}">
      <dgm:prSet/>
      <dgm:spPr/>
    </dgm:pt>
    <dgm:pt modelId="{92F86C69-FBB0-43A1-87C5-599B6300C9B7}" type="pres">
      <dgm:prSet presAssocID="{3F7B65BF-40DE-4E6A-8030-D9B3674DD367}" presName="vert0" presStyleCnt="0">
        <dgm:presLayoutVars>
          <dgm:dir/>
          <dgm:animOne val="branch"/>
          <dgm:animLvl val="lvl"/>
        </dgm:presLayoutVars>
      </dgm:prSet>
      <dgm:spPr/>
    </dgm:pt>
    <dgm:pt modelId="{7BE7A641-8A3E-4266-9ADA-8A8BBAB8930E}" type="pres">
      <dgm:prSet presAssocID="{64DF2B4D-3F7F-4B6C-A521-00B8A5FFAC35}" presName="thickLine" presStyleLbl="alignNode1" presStyleIdx="0" presStyleCnt="10"/>
      <dgm:spPr/>
    </dgm:pt>
    <dgm:pt modelId="{DC7E8B20-0826-4772-AD19-CA13BA758357}" type="pres">
      <dgm:prSet presAssocID="{64DF2B4D-3F7F-4B6C-A521-00B8A5FFAC35}" presName="horz1" presStyleCnt="0"/>
      <dgm:spPr/>
    </dgm:pt>
    <dgm:pt modelId="{6C308905-1135-4809-8E8C-B060B2AE7F8A}" type="pres">
      <dgm:prSet presAssocID="{64DF2B4D-3F7F-4B6C-A521-00B8A5FFAC35}" presName="tx1" presStyleLbl="revTx" presStyleIdx="0" presStyleCnt="10"/>
      <dgm:spPr/>
    </dgm:pt>
    <dgm:pt modelId="{66CA13A0-8308-4F7C-A5FC-A1599AD87A25}" type="pres">
      <dgm:prSet presAssocID="{64DF2B4D-3F7F-4B6C-A521-00B8A5FFAC35}" presName="vert1" presStyleCnt="0"/>
      <dgm:spPr/>
    </dgm:pt>
    <dgm:pt modelId="{BF899193-CC15-409B-92FA-87DF1BBBF0E4}" type="pres">
      <dgm:prSet presAssocID="{EA06511A-47E5-4C2F-9C33-745D2BE0DD29}" presName="thickLine" presStyleLbl="alignNode1" presStyleIdx="1" presStyleCnt="10"/>
      <dgm:spPr/>
    </dgm:pt>
    <dgm:pt modelId="{20F1CEEB-DCAB-43C4-B6FA-2FA583D64480}" type="pres">
      <dgm:prSet presAssocID="{EA06511A-47E5-4C2F-9C33-745D2BE0DD29}" presName="horz1" presStyleCnt="0"/>
      <dgm:spPr/>
    </dgm:pt>
    <dgm:pt modelId="{7750D836-9707-4018-98CE-C0188A37EEF2}" type="pres">
      <dgm:prSet presAssocID="{EA06511A-47E5-4C2F-9C33-745D2BE0DD29}" presName="tx1" presStyleLbl="revTx" presStyleIdx="1" presStyleCnt="10"/>
      <dgm:spPr/>
    </dgm:pt>
    <dgm:pt modelId="{7CE5CB04-B427-4DAA-AAC9-5D4F1CC3B573}" type="pres">
      <dgm:prSet presAssocID="{EA06511A-47E5-4C2F-9C33-745D2BE0DD29}" presName="vert1" presStyleCnt="0"/>
      <dgm:spPr/>
    </dgm:pt>
    <dgm:pt modelId="{F02B34BF-BB31-4434-BD86-8C040671AED3}" type="pres">
      <dgm:prSet presAssocID="{807BE28F-367D-43F5-9CC2-EC45B39AE577}" presName="thickLine" presStyleLbl="alignNode1" presStyleIdx="2" presStyleCnt="10"/>
      <dgm:spPr/>
    </dgm:pt>
    <dgm:pt modelId="{0ECFB40F-D0FE-46C0-82FC-A45F67960DA5}" type="pres">
      <dgm:prSet presAssocID="{807BE28F-367D-43F5-9CC2-EC45B39AE577}" presName="horz1" presStyleCnt="0"/>
      <dgm:spPr/>
    </dgm:pt>
    <dgm:pt modelId="{043786FE-1928-43B8-B1E2-FA68B19724DC}" type="pres">
      <dgm:prSet presAssocID="{807BE28F-367D-43F5-9CC2-EC45B39AE577}" presName="tx1" presStyleLbl="revTx" presStyleIdx="2" presStyleCnt="10"/>
      <dgm:spPr/>
    </dgm:pt>
    <dgm:pt modelId="{DA06D69C-B81E-43A2-BFD3-94EE342938A6}" type="pres">
      <dgm:prSet presAssocID="{807BE28F-367D-43F5-9CC2-EC45B39AE577}" presName="vert1" presStyleCnt="0"/>
      <dgm:spPr/>
    </dgm:pt>
    <dgm:pt modelId="{EBA77F5F-27E3-4519-A1D3-5D65F0119C09}" type="pres">
      <dgm:prSet presAssocID="{C4C20C46-1BB7-46A1-BB4E-DDE857F2AB38}" presName="thickLine" presStyleLbl="alignNode1" presStyleIdx="3" presStyleCnt="10"/>
      <dgm:spPr/>
    </dgm:pt>
    <dgm:pt modelId="{83E8A7E5-E403-4DA7-A9AF-FE3841BA08F6}" type="pres">
      <dgm:prSet presAssocID="{C4C20C46-1BB7-46A1-BB4E-DDE857F2AB38}" presName="horz1" presStyleCnt="0"/>
      <dgm:spPr/>
    </dgm:pt>
    <dgm:pt modelId="{B9444BD3-6B00-4F87-9975-3C88E1A80B91}" type="pres">
      <dgm:prSet presAssocID="{C4C20C46-1BB7-46A1-BB4E-DDE857F2AB38}" presName="tx1" presStyleLbl="revTx" presStyleIdx="3" presStyleCnt="10"/>
      <dgm:spPr/>
    </dgm:pt>
    <dgm:pt modelId="{0086D162-0559-4596-A609-05EA4923D440}" type="pres">
      <dgm:prSet presAssocID="{C4C20C46-1BB7-46A1-BB4E-DDE857F2AB38}" presName="vert1" presStyleCnt="0"/>
      <dgm:spPr/>
    </dgm:pt>
    <dgm:pt modelId="{01F0548E-35EA-43A5-AA9A-A449F4FAE1CF}" type="pres">
      <dgm:prSet presAssocID="{3B4AE0CC-69DF-4053-9A1C-ED39A6D57047}" presName="thickLine" presStyleLbl="alignNode1" presStyleIdx="4" presStyleCnt="10"/>
      <dgm:spPr/>
    </dgm:pt>
    <dgm:pt modelId="{63F303D3-3105-47B9-B2A5-CED3FB92348E}" type="pres">
      <dgm:prSet presAssocID="{3B4AE0CC-69DF-4053-9A1C-ED39A6D57047}" presName="horz1" presStyleCnt="0"/>
      <dgm:spPr/>
    </dgm:pt>
    <dgm:pt modelId="{93EB9ACA-035E-41ED-8DC7-208C8C343389}" type="pres">
      <dgm:prSet presAssocID="{3B4AE0CC-69DF-4053-9A1C-ED39A6D57047}" presName="tx1" presStyleLbl="revTx" presStyleIdx="4" presStyleCnt="10"/>
      <dgm:spPr/>
    </dgm:pt>
    <dgm:pt modelId="{3A67AD38-D652-4E5D-9E1C-82A1E2EB030C}" type="pres">
      <dgm:prSet presAssocID="{3B4AE0CC-69DF-4053-9A1C-ED39A6D57047}" presName="vert1" presStyleCnt="0"/>
      <dgm:spPr/>
    </dgm:pt>
    <dgm:pt modelId="{2D9EB811-812C-4448-B5E8-3D559F8E9754}" type="pres">
      <dgm:prSet presAssocID="{0A1BB1CB-C309-4383-A402-9869EEA16FA8}" presName="thickLine" presStyleLbl="alignNode1" presStyleIdx="5" presStyleCnt="10"/>
      <dgm:spPr/>
    </dgm:pt>
    <dgm:pt modelId="{6A873434-BE86-453D-95DF-E844B9941968}" type="pres">
      <dgm:prSet presAssocID="{0A1BB1CB-C309-4383-A402-9869EEA16FA8}" presName="horz1" presStyleCnt="0"/>
      <dgm:spPr/>
    </dgm:pt>
    <dgm:pt modelId="{31697C45-041F-461E-A583-83CC2EB97C27}" type="pres">
      <dgm:prSet presAssocID="{0A1BB1CB-C309-4383-A402-9869EEA16FA8}" presName="tx1" presStyleLbl="revTx" presStyleIdx="5" presStyleCnt="10"/>
      <dgm:spPr/>
    </dgm:pt>
    <dgm:pt modelId="{EDA9CAA1-F65C-4830-BB66-EB5533A2EE39}" type="pres">
      <dgm:prSet presAssocID="{0A1BB1CB-C309-4383-A402-9869EEA16FA8}" presName="vert1" presStyleCnt="0"/>
      <dgm:spPr/>
    </dgm:pt>
    <dgm:pt modelId="{1062B3BC-DF90-43BE-954B-38706401784F}" type="pres">
      <dgm:prSet presAssocID="{E79027CA-6FD4-48A4-9E83-0062121F3F9B}" presName="thickLine" presStyleLbl="alignNode1" presStyleIdx="6" presStyleCnt="10"/>
      <dgm:spPr/>
    </dgm:pt>
    <dgm:pt modelId="{EE2F6A27-1789-478C-8284-431D119C104E}" type="pres">
      <dgm:prSet presAssocID="{E79027CA-6FD4-48A4-9E83-0062121F3F9B}" presName="horz1" presStyleCnt="0"/>
      <dgm:spPr/>
    </dgm:pt>
    <dgm:pt modelId="{96CB82FA-17A8-440F-98CE-CA8D0766F9C4}" type="pres">
      <dgm:prSet presAssocID="{E79027CA-6FD4-48A4-9E83-0062121F3F9B}" presName="tx1" presStyleLbl="revTx" presStyleIdx="6" presStyleCnt="10"/>
      <dgm:spPr/>
    </dgm:pt>
    <dgm:pt modelId="{2F4B147F-B868-4428-BC43-2B3F9132CCA4}" type="pres">
      <dgm:prSet presAssocID="{E79027CA-6FD4-48A4-9E83-0062121F3F9B}" presName="vert1" presStyleCnt="0"/>
      <dgm:spPr/>
    </dgm:pt>
    <dgm:pt modelId="{90D658F5-D522-4AC4-9B12-28A5B4BCF16A}" type="pres">
      <dgm:prSet presAssocID="{F3B6D86E-9E7A-4146-ADFC-EFE44F5B91D1}" presName="thickLine" presStyleLbl="alignNode1" presStyleIdx="7" presStyleCnt="10"/>
      <dgm:spPr/>
    </dgm:pt>
    <dgm:pt modelId="{72F9FB96-DCCF-4720-8DC9-04C2899E26DE}" type="pres">
      <dgm:prSet presAssocID="{F3B6D86E-9E7A-4146-ADFC-EFE44F5B91D1}" presName="horz1" presStyleCnt="0"/>
      <dgm:spPr/>
    </dgm:pt>
    <dgm:pt modelId="{553160E5-8133-4199-B340-30F43DF1D99F}" type="pres">
      <dgm:prSet presAssocID="{F3B6D86E-9E7A-4146-ADFC-EFE44F5B91D1}" presName="tx1" presStyleLbl="revTx" presStyleIdx="7" presStyleCnt="10"/>
      <dgm:spPr/>
    </dgm:pt>
    <dgm:pt modelId="{9EA66AF3-EEFF-4FB4-B9EB-F95003CE6EDD}" type="pres">
      <dgm:prSet presAssocID="{F3B6D86E-9E7A-4146-ADFC-EFE44F5B91D1}" presName="vert1" presStyleCnt="0"/>
      <dgm:spPr/>
    </dgm:pt>
    <dgm:pt modelId="{5B8EA945-C00C-4CB3-A4BA-AF665EF0B473}" type="pres">
      <dgm:prSet presAssocID="{8EBABF50-0AB9-4083-ACD9-76FBBED368A6}" presName="thickLine" presStyleLbl="alignNode1" presStyleIdx="8" presStyleCnt="10"/>
      <dgm:spPr/>
    </dgm:pt>
    <dgm:pt modelId="{022E6E02-A37A-4F05-AF74-E7B7DBD3C64F}" type="pres">
      <dgm:prSet presAssocID="{8EBABF50-0AB9-4083-ACD9-76FBBED368A6}" presName="horz1" presStyleCnt="0"/>
      <dgm:spPr/>
    </dgm:pt>
    <dgm:pt modelId="{A7208A71-22B3-4960-AA9B-655D3432FE63}" type="pres">
      <dgm:prSet presAssocID="{8EBABF50-0AB9-4083-ACD9-76FBBED368A6}" presName="tx1" presStyleLbl="revTx" presStyleIdx="8" presStyleCnt="10"/>
      <dgm:spPr/>
    </dgm:pt>
    <dgm:pt modelId="{A1280024-56B5-42FB-94FC-99E0117710FC}" type="pres">
      <dgm:prSet presAssocID="{8EBABF50-0AB9-4083-ACD9-76FBBED368A6}" presName="vert1" presStyleCnt="0"/>
      <dgm:spPr/>
    </dgm:pt>
    <dgm:pt modelId="{2BFC63B8-0597-4B3B-8573-52B49B8C395F}" type="pres">
      <dgm:prSet presAssocID="{2945385D-E7B9-4850-A773-6FAC01AB2AD4}" presName="thickLine" presStyleLbl="alignNode1" presStyleIdx="9" presStyleCnt="10"/>
      <dgm:spPr/>
    </dgm:pt>
    <dgm:pt modelId="{3DA5D7C0-A887-4371-AEDF-DC984A61AC09}" type="pres">
      <dgm:prSet presAssocID="{2945385D-E7B9-4850-A773-6FAC01AB2AD4}" presName="horz1" presStyleCnt="0"/>
      <dgm:spPr/>
    </dgm:pt>
    <dgm:pt modelId="{43E13256-3C17-4803-BB7C-BC746381127F}" type="pres">
      <dgm:prSet presAssocID="{2945385D-E7B9-4850-A773-6FAC01AB2AD4}" presName="tx1" presStyleLbl="revTx" presStyleIdx="9" presStyleCnt="10"/>
      <dgm:spPr/>
    </dgm:pt>
    <dgm:pt modelId="{EB259BBC-0C04-4D25-8206-203E8D9BDD82}" type="pres">
      <dgm:prSet presAssocID="{2945385D-E7B9-4850-A773-6FAC01AB2AD4}" presName="vert1" presStyleCnt="0"/>
      <dgm:spPr/>
    </dgm:pt>
  </dgm:ptLst>
  <dgm:cxnLst>
    <dgm:cxn modelId="{D04EAA02-917D-4697-B7E0-7D481FCA39DD}" srcId="{3F7B65BF-40DE-4E6A-8030-D9B3674DD367}" destId="{C4C20C46-1BB7-46A1-BB4E-DDE857F2AB38}" srcOrd="3" destOrd="0" parTransId="{A5616808-27E8-487E-833A-CC0406D1706C}" sibTransId="{140BEE03-47A9-42E3-8D0F-43D83B3584F9}"/>
    <dgm:cxn modelId="{9EDC1C32-4A32-47CA-9F79-F891592E109E}" type="presOf" srcId="{F3B6D86E-9E7A-4146-ADFC-EFE44F5B91D1}" destId="{553160E5-8133-4199-B340-30F43DF1D99F}" srcOrd="0" destOrd="0" presId="urn:microsoft.com/office/officeart/2008/layout/LinedList"/>
    <dgm:cxn modelId="{7AD0F936-14A9-46A0-A546-4DB80C1A7538}" srcId="{3F7B65BF-40DE-4E6A-8030-D9B3674DD367}" destId="{3B4AE0CC-69DF-4053-9A1C-ED39A6D57047}" srcOrd="4" destOrd="0" parTransId="{1FDC4032-A60E-48EB-9A67-9DC7147E29E9}" sibTransId="{EF4631EA-82FB-41A8-ACB4-50557FFA814E}"/>
    <dgm:cxn modelId="{B869C25C-520C-43D8-949E-78A47F4C2023}" type="presOf" srcId="{C4C20C46-1BB7-46A1-BB4E-DDE857F2AB38}" destId="{B9444BD3-6B00-4F87-9975-3C88E1A80B91}" srcOrd="0" destOrd="0" presId="urn:microsoft.com/office/officeart/2008/layout/LinedList"/>
    <dgm:cxn modelId="{8AFE5A5E-634E-411A-8D7F-D2495FAFD371}" type="presOf" srcId="{0A1BB1CB-C309-4383-A402-9869EEA16FA8}" destId="{31697C45-041F-461E-A583-83CC2EB97C27}" srcOrd="0" destOrd="0" presId="urn:microsoft.com/office/officeart/2008/layout/LinedList"/>
    <dgm:cxn modelId="{532E7B5F-A806-429D-8592-0CA4618270C5}" type="presOf" srcId="{64DF2B4D-3F7F-4B6C-A521-00B8A5FFAC35}" destId="{6C308905-1135-4809-8E8C-B060B2AE7F8A}" srcOrd="0" destOrd="0" presId="urn:microsoft.com/office/officeart/2008/layout/LinedList"/>
    <dgm:cxn modelId="{E51FA660-AA60-4CCC-AB11-5C5AB820A6E8}" srcId="{3F7B65BF-40DE-4E6A-8030-D9B3674DD367}" destId="{F3B6D86E-9E7A-4146-ADFC-EFE44F5B91D1}" srcOrd="7" destOrd="0" parTransId="{151432A2-E53A-4791-B4F5-F7A1F3D9CDC0}" sibTransId="{E86B43B9-214A-4E8E-A578-6A1657F69410}"/>
    <dgm:cxn modelId="{C8A42567-087D-4310-9A56-BEB9AE0C45E2}" type="presOf" srcId="{3F7B65BF-40DE-4E6A-8030-D9B3674DD367}" destId="{92F86C69-FBB0-43A1-87C5-599B6300C9B7}" srcOrd="0" destOrd="0" presId="urn:microsoft.com/office/officeart/2008/layout/LinedList"/>
    <dgm:cxn modelId="{9ADA2368-F545-439B-883C-E67A8F45649F}" type="presOf" srcId="{8EBABF50-0AB9-4083-ACD9-76FBBED368A6}" destId="{A7208A71-22B3-4960-AA9B-655D3432FE63}" srcOrd="0" destOrd="0" presId="urn:microsoft.com/office/officeart/2008/layout/LinedList"/>
    <dgm:cxn modelId="{400EF057-2383-4839-88AD-B698F539A6D5}" srcId="{3F7B65BF-40DE-4E6A-8030-D9B3674DD367}" destId="{EA06511A-47E5-4C2F-9C33-745D2BE0DD29}" srcOrd="1" destOrd="0" parTransId="{41FF274E-CF4C-47E5-9700-2171A488B664}" sibTransId="{2EA97235-6045-40FD-BD9D-931A4A3AB5D6}"/>
    <dgm:cxn modelId="{DEECDB92-B4A2-43C2-84AD-15FA1A3A576D}" type="presOf" srcId="{2945385D-E7B9-4850-A773-6FAC01AB2AD4}" destId="{43E13256-3C17-4803-BB7C-BC746381127F}" srcOrd="0" destOrd="0" presId="urn:microsoft.com/office/officeart/2008/layout/LinedList"/>
    <dgm:cxn modelId="{35A18F97-EA7C-42D3-987C-B604746979A3}" srcId="{3F7B65BF-40DE-4E6A-8030-D9B3674DD367}" destId="{E79027CA-6FD4-48A4-9E83-0062121F3F9B}" srcOrd="6" destOrd="0" parTransId="{DC08DD6E-FD51-4264-BBB0-20033B584B87}" sibTransId="{D4505A4C-E9A8-4F10-BE1A-63A275A6D5AB}"/>
    <dgm:cxn modelId="{54D4D7A3-D17B-4C80-A066-0773FDE73AA6}" type="presOf" srcId="{EA06511A-47E5-4C2F-9C33-745D2BE0DD29}" destId="{7750D836-9707-4018-98CE-C0188A37EEF2}" srcOrd="0" destOrd="0" presId="urn:microsoft.com/office/officeart/2008/layout/LinedList"/>
    <dgm:cxn modelId="{5920E8A7-C9F3-4781-93D7-6FDA980E327A}" srcId="{3F7B65BF-40DE-4E6A-8030-D9B3674DD367}" destId="{64DF2B4D-3F7F-4B6C-A521-00B8A5FFAC35}" srcOrd="0" destOrd="0" parTransId="{03997CF8-C0E3-458A-86CC-7133F431FC26}" sibTransId="{A7CD2DC6-C150-4504-845F-E4098BB6FFC4}"/>
    <dgm:cxn modelId="{100220B5-8440-4498-AC28-F9D7EEA3AF11}" srcId="{3F7B65BF-40DE-4E6A-8030-D9B3674DD367}" destId="{0A1BB1CB-C309-4383-A402-9869EEA16FA8}" srcOrd="5" destOrd="0" parTransId="{EC2338D1-1B8B-490D-92BF-776AAD0F915A}" sibTransId="{66C7D87C-C739-4B6F-BD4B-644FB47EFC73}"/>
    <dgm:cxn modelId="{797EA5BC-512A-4F58-8976-54B61B65F0DA}" srcId="{3F7B65BF-40DE-4E6A-8030-D9B3674DD367}" destId="{2945385D-E7B9-4850-A773-6FAC01AB2AD4}" srcOrd="9" destOrd="0" parTransId="{E682188E-9DE6-4270-95C2-EC6AD327D2FE}" sibTransId="{445A76C0-1F57-4A15-9F3B-890D51A872D7}"/>
    <dgm:cxn modelId="{6EF0B7CA-5EE1-479E-94DC-7E916E377979}" type="presOf" srcId="{E79027CA-6FD4-48A4-9E83-0062121F3F9B}" destId="{96CB82FA-17A8-440F-98CE-CA8D0766F9C4}" srcOrd="0" destOrd="0" presId="urn:microsoft.com/office/officeart/2008/layout/LinedList"/>
    <dgm:cxn modelId="{EA568ED6-D424-4BC6-AAF7-BBB54514A521}" srcId="{3F7B65BF-40DE-4E6A-8030-D9B3674DD367}" destId="{807BE28F-367D-43F5-9CC2-EC45B39AE577}" srcOrd="2" destOrd="0" parTransId="{186D4B8A-78A2-46CE-846D-1F150531FD3A}" sibTransId="{6F066A15-3BBF-4571-8A55-28DC8EEBF7B0}"/>
    <dgm:cxn modelId="{4D75F1E6-324B-4C40-886A-3520471AB2AC}" type="presOf" srcId="{3B4AE0CC-69DF-4053-9A1C-ED39A6D57047}" destId="{93EB9ACA-035E-41ED-8DC7-208C8C343389}" srcOrd="0" destOrd="0" presId="urn:microsoft.com/office/officeart/2008/layout/LinedList"/>
    <dgm:cxn modelId="{389EF5F1-6043-4885-A73A-89842BF72996}" type="presOf" srcId="{807BE28F-367D-43F5-9CC2-EC45B39AE577}" destId="{043786FE-1928-43B8-B1E2-FA68B19724DC}" srcOrd="0" destOrd="0" presId="urn:microsoft.com/office/officeart/2008/layout/LinedList"/>
    <dgm:cxn modelId="{F92BD0FA-CD0C-4FE0-BF11-4B433CE3B7F0}" srcId="{3F7B65BF-40DE-4E6A-8030-D9B3674DD367}" destId="{8EBABF50-0AB9-4083-ACD9-76FBBED368A6}" srcOrd="8" destOrd="0" parTransId="{4EFE1D23-5E23-4B33-85D8-6C5375A5A164}" sibTransId="{E37B7046-13A4-4F8B-A76A-55C982B64FB3}"/>
    <dgm:cxn modelId="{DF5F4C8B-024F-4E5D-B131-B96866FA7CBC}" type="presParOf" srcId="{92F86C69-FBB0-43A1-87C5-599B6300C9B7}" destId="{7BE7A641-8A3E-4266-9ADA-8A8BBAB8930E}" srcOrd="0" destOrd="0" presId="urn:microsoft.com/office/officeart/2008/layout/LinedList"/>
    <dgm:cxn modelId="{F8A1801F-09E2-4D80-8D24-3A7008C49DE9}" type="presParOf" srcId="{92F86C69-FBB0-43A1-87C5-599B6300C9B7}" destId="{DC7E8B20-0826-4772-AD19-CA13BA758357}" srcOrd="1" destOrd="0" presId="urn:microsoft.com/office/officeart/2008/layout/LinedList"/>
    <dgm:cxn modelId="{78C0D159-F8DA-4070-A0C1-9E0D86FFD24D}" type="presParOf" srcId="{DC7E8B20-0826-4772-AD19-CA13BA758357}" destId="{6C308905-1135-4809-8E8C-B060B2AE7F8A}" srcOrd="0" destOrd="0" presId="urn:microsoft.com/office/officeart/2008/layout/LinedList"/>
    <dgm:cxn modelId="{03D3AAAF-FD22-4C9F-BB92-1BC76718FEA0}" type="presParOf" srcId="{DC7E8B20-0826-4772-AD19-CA13BA758357}" destId="{66CA13A0-8308-4F7C-A5FC-A1599AD87A25}" srcOrd="1" destOrd="0" presId="urn:microsoft.com/office/officeart/2008/layout/LinedList"/>
    <dgm:cxn modelId="{FB5E6969-E18B-42BA-8401-B11EAA796F7B}" type="presParOf" srcId="{92F86C69-FBB0-43A1-87C5-599B6300C9B7}" destId="{BF899193-CC15-409B-92FA-87DF1BBBF0E4}" srcOrd="2" destOrd="0" presId="urn:microsoft.com/office/officeart/2008/layout/LinedList"/>
    <dgm:cxn modelId="{DF81FBD4-35A5-4A92-A3A7-F05884198563}" type="presParOf" srcId="{92F86C69-FBB0-43A1-87C5-599B6300C9B7}" destId="{20F1CEEB-DCAB-43C4-B6FA-2FA583D64480}" srcOrd="3" destOrd="0" presId="urn:microsoft.com/office/officeart/2008/layout/LinedList"/>
    <dgm:cxn modelId="{00CDEC07-A4B3-453F-8345-54D1E98F69A6}" type="presParOf" srcId="{20F1CEEB-DCAB-43C4-B6FA-2FA583D64480}" destId="{7750D836-9707-4018-98CE-C0188A37EEF2}" srcOrd="0" destOrd="0" presId="urn:microsoft.com/office/officeart/2008/layout/LinedList"/>
    <dgm:cxn modelId="{A7DCD14E-A242-4EFD-B184-9CDD384B6658}" type="presParOf" srcId="{20F1CEEB-DCAB-43C4-B6FA-2FA583D64480}" destId="{7CE5CB04-B427-4DAA-AAC9-5D4F1CC3B573}" srcOrd="1" destOrd="0" presId="urn:microsoft.com/office/officeart/2008/layout/LinedList"/>
    <dgm:cxn modelId="{CDD5E561-DA1D-43E1-BCF9-5EA08AA2724B}" type="presParOf" srcId="{92F86C69-FBB0-43A1-87C5-599B6300C9B7}" destId="{F02B34BF-BB31-4434-BD86-8C040671AED3}" srcOrd="4" destOrd="0" presId="urn:microsoft.com/office/officeart/2008/layout/LinedList"/>
    <dgm:cxn modelId="{459E25CA-30E7-457F-9D55-32A1F17CF13C}" type="presParOf" srcId="{92F86C69-FBB0-43A1-87C5-599B6300C9B7}" destId="{0ECFB40F-D0FE-46C0-82FC-A45F67960DA5}" srcOrd="5" destOrd="0" presId="urn:microsoft.com/office/officeart/2008/layout/LinedList"/>
    <dgm:cxn modelId="{F220F0CC-80ED-49C6-9481-BFB9BB0D94ED}" type="presParOf" srcId="{0ECFB40F-D0FE-46C0-82FC-A45F67960DA5}" destId="{043786FE-1928-43B8-B1E2-FA68B19724DC}" srcOrd="0" destOrd="0" presId="urn:microsoft.com/office/officeart/2008/layout/LinedList"/>
    <dgm:cxn modelId="{D89F6F6B-F667-4225-9843-8B31CCFE9C2B}" type="presParOf" srcId="{0ECFB40F-D0FE-46C0-82FC-A45F67960DA5}" destId="{DA06D69C-B81E-43A2-BFD3-94EE342938A6}" srcOrd="1" destOrd="0" presId="urn:microsoft.com/office/officeart/2008/layout/LinedList"/>
    <dgm:cxn modelId="{54EE4737-1940-48EF-8C72-5D0EE1C3336F}" type="presParOf" srcId="{92F86C69-FBB0-43A1-87C5-599B6300C9B7}" destId="{EBA77F5F-27E3-4519-A1D3-5D65F0119C09}" srcOrd="6" destOrd="0" presId="urn:microsoft.com/office/officeart/2008/layout/LinedList"/>
    <dgm:cxn modelId="{7B3EC7DF-C06F-4712-82E6-BA3569197D2C}" type="presParOf" srcId="{92F86C69-FBB0-43A1-87C5-599B6300C9B7}" destId="{83E8A7E5-E403-4DA7-A9AF-FE3841BA08F6}" srcOrd="7" destOrd="0" presId="urn:microsoft.com/office/officeart/2008/layout/LinedList"/>
    <dgm:cxn modelId="{05F9F1EE-9D9B-4A14-A483-C00C551599D5}" type="presParOf" srcId="{83E8A7E5-E403-4DA7-A9AF-FE3841BA08F6}" destId="{B9444BD3-6B00-4F87-9975-3C88E1A80B91}" srcOrd="0" destOrd="0" presId="urn:microsoft.com/office/officeart/2008/layout/LinedList"/>
    <dgm:cxn modelId="{84927793-911B-45A0-AD4F-5030E76BF08C}" type="presParOf" srcId="{83E8A7E5-E403-4DA7-A9AF-FE3841BA08F6}" destId="{0086D162-0559-4596-A609-05EA4923D440}" srcOrd="1" destOrd="0" presId="urn:microsoft.com/office/officeart/2008/layout/LinedList"/>
    <dgm:cxn modelId="{34491EFD-8B26-4668-AD89-414EACF46565}" type="presParOf" srcId="{92F86C69-FBB0-43A1-87C5-599B6300C9B7}" destId="{01F0548E-35EA-43A5-AA9A-A449F4FAE1CF}" srcOrd="8" destOrd="0" presId="urn:microsoft.com/office/officeart/2008/layout/LinedList"/>
    <dgm:cxn modelId="{0F174675-D1A2-4FB3-8E68-35C1085C0DB8}" type="presParOf" srcId="{92F86C69-FBB0-43A1-87C5-599B6300C9B7}" destId="{63F303D3-3105-47B9-B2A5-CED3FB92348E}" srcOrd="9" destOrd="0" presId="urn:microsoft.com/office/officeart/2008/layout/LinedList"/>
    <dgm:cxn modelId="{776F573E-DE92-42A7-BB36-1D30BBF0A6CE}" type="presParOf" srcId="{63F303D3-3105-47B9-B2A5-CED3FB92348E}" destId="{93EB9ACA-035E-41ED-8DC7-208C8C343389}" srcOrd="0" destOrd="0" presId="urn:microsoft.com/office/officeart/2008/layout/LinedList"/>
    <dgm:cxn modelId="{B23404F1-95F8-46F4-A1D6-8D6AACA39E58}" type="presParOf" srcId="{63F303D3-3105-47B9-B2A5-CED3FB92348E}" destId="{3A67AD38-D652-4E5D-9E1C-82A1E2EB030C}" srcOrd="1" destOrd="0" presId="urn:microsoft.com/office/officeart/2008/layout/LinedList"/>
    <dgm:cxn modelId="{15527D90-963A-45D9-8D57-DD07A490ADD4}" type="presParOf" srcId="{92F86C69-FBB0-43A1-87C5-599B6300C9B7}" destId="{2D9EB811-812C-4448-B5E8-3D559F8E9754}" srcOrd="10" destOrd="0" presId="urn:microsoft.com/office/officeart/2008/layout/LinedList"/>
    <dgm:cxn modelId="{2EC7AD1C-9DCC-4222-B22E-BDB7DF30290E}" type="presParOf" srcId="{92F86C69-FBB0-43A1-87C5-599B6300C9B7}" destId="{6A873434-BE86-453D-95DF-E844B9941968}" srcOrd="11" destOrd="0" presId="urn:microsoft.com/office/officeart/2008/layout/LinedList"/>
    <dgm:cxn modelId="{BDF5E7E3-C173-4B13-ADF8-4A82D2968F58}" type="presParOf" srcId="{6A873434-BE86-453D-95DF-E844B9941968}" destId="{31697C45-041F-461E-A583-83CC2EB97C27}" srcOrd="0" destOrd="0" presId="urn:microsoft.com/office/officeart/2008/layout/LinedList"/>
    <dgm:cxn modelId="{CE629157-3D6F-4389-89AD-DFDCB49DE80F}" type="presParOf" srcId="{6A873434-BE86-453D-95DF-E844B9941968}" destId="{EDA9CAA1-F65C-4830-BB66-EB5533A2EE39}" srcOrd="1" destOrd="0" presId="urn:microsoft.com/office/officeart/2008/layout/LinedList"/>
    <dgm:cxn modelId="{8B7F8A4C-33BE-4111-B3EC-F5FA29EFB362}" type="presParOf" srcId="{92F86C69-FBB0-43A1-87C5-599B6300C9B7}" destId="{1062B3BC-DF90-43BE-954B-38706401784F}" srcOrd="12" destOrd="0" presId="urn:microsoft.com/office/officeart/2008/layout/LinedList"/>
    <dgm:cxn modelId="{7D08AE72-3F92-4081-82A6-833D0D63A931}" type="presParOf" srcId="{92F86C69-FBB0-43A1-87C5-599B6300C9B7}" destId="{EE2F6A27-1789-478C-8284-431D119C104E}" srcOrd="13" destOrd="0" presId="urn:microsoft.com/office/officeart/2008/layout/LinedList"/>
    <dgm:cxn modelId="{C52EFDEB-1C20-4F04-ABA4-DBA72CCDD0EE}" type="presParOf" srcId="{EE2F6A27-1789-478C-8284-431D119C104E}" destId="{96CB82FA-17A8-440F-98CE-CA8D0766F9C4}" srcOrd="0" destOrd="0" presId="urn:microsoft.com/office/officeart/2008/layout/LinedList"/>
    <dgm:cxn modelId="{B996DB81-7975-4303-B465-DE70DC692E9A}" type="presParOf" srcId="{EE2F6A27-1789-478C-8284-431D119C104E}" destId="{2F4B147F-B868-4428-BC43-2B3F9132CCA4}" srcOrd="1" destOrd="0" presId="urn:microsoft.com/office/officeart/2008/layout/LinedList"/>
    <dgm:cxn modelId="{91CE98B6-F24B-4D09-930A-63FDE991BB49}" type="presParOf" srcId="{92F86C69-FBB0-43A1-87C5-599B6300C9B7}" destId="{90D658F5-D522-4AC4-9B12-28A5B4BCF16A}" srcOrd="14" destOrd="0" presId="urn:microsoft.com/office/officeart/2008/layout/LinedList"/>
    <dgm:cxn modelId="{5A143225-FAC4-4761-BEFF-C3EBBCA770A5}" type="presParOf" srcId="{92F86C69-FBB0-43A1-87C5-599B6300C9B7}" destId="{72F9FB96-DCCF-4720-8DC9-04C2899E26DE}" srcOrd="15" destOrd="0" presId="urn:microsoft.com/office/officeart/2008/layout/LinedList"/>
    <dgm:cxn modelId="{0EEB92CE-00A6-4CBB-AC00-B451A2838A1E}" type="presParOf" srcId="{72F9FB96-DCCF-4720-8DC9-04C2899E26DE}" destId="{553160E5-8133-4199-B340-30F43DF1D99F}" srcOrd="0" destOrd="0" presId="urn:microsoft.com/office/officeart/2008/layout/LinedList"/>
    <dgm:cxn modelId="{3EDD0DDA-2315-47DE-82D3-28D70F8A8C36}" type="presParOf" srcId="{72F9FB96-DCCF-4720-8DC9-04C2899E26DE}" destId="{9EA66AF3-EEFF-4FB4-B9EB-F95003CE6EDD}" srcOrd="1" destOrd="0" presId="urn:microsoft.com/office/officeart/2008/layout/LinedList"/>
    <dgm:cxn modelId="{7D34832F-778E-4DFC-A1E4-66F58F3F90D7}" type="presParOf" srcId="{92F86C69-FBB0-43A1-87C5-599B6300C9B7}" destId="{5B8EA945-C00C-4CB3-A4BA-AF665EF0B473}" srcOrd="16" destOrd="0" presId="urn:microsoft.com/office/officeart/2008/layout/LinedList"/>
    <dgm:cxn modelId="{53D3C9C1-248A-4B92-B363-735B599BB418}" type="presParOf" srcId="{92F86C69-FBB0-43A1-87C5-599B6300C9B7}" destId="{022E6E02-A37A-4F05-AF74-E7B7DBD3C64F}" srcOrd="17" destOrd="0" presId="urn:microsoft.com/office/officeart/2008/layout/LinedList"/>
    <dgm:cxn modelId="{83C3D5E7-DEB4-4F1D-AAC6-DC3CD6287435}" type="presParOf" srcId="{022E6E02-A37A-4F05-AF74-E7B7DBD3C64F}" destId="{A7208A71-22B3-4960-AA9B-655D3432FE63}" srcOrd="0" destOrd="0" presId="urn:microsoft.com/office/officeart/2008/layout/LinedList"/>
    <dgm:cxn modelId="{DB8481C2-D264-4865-BEBD-74E768A802BA}" type="presParOf" srcId="{022E6E02-A37A-4F05-AF74-E7B7DBD3C64F}" destId="{A1280024-56B5-42FB-94FC-99E0117710FC}" srcOrd="1" destOrd="0" presId="urn:microsoft.com/office/officeart/2008/layout/LinedList"/>
    <dgm:cxn modelId="{A8CB72C2-4717-4F50-ACD7-A7E2BB3F5765}" type="presParOf" srcId="{92F86C69-FBB0-43A1-87C5-599B6300C9B7}" destId="{2BFC63B8-0597-4B3B-8573-52B49B8C395F}" srcOrd="18" destOrd="0" presId="urn:microsoft.com/office/officeart/2008/layout/LinedList"/>
    <dgm:cxn modelId="{46A37B0C-8E59-4409-BDB2-7BAF1D7D9173}" type="presParOf" srcId="{92F86C69-FBB0-43A1-87C5-599B6300C9B7}" destId="{3DA5D7C0-A887-4371-AEDF-DC984A61AC09}" srcOrd="19" destOrd="0" presId="urn:microsoft.com/office/officeart/2008/layout/LinedList"/>
    <dgm:cxn modelId="{C417DBF1-E104-43EC-B3A2-42077D53B612}" type="presParOf" srcId="{3DA5D7C0-A887-4371-AEDF-DC984A61AC09}" destId="{43E13256-3C17-4803-BB7C-BC746381127F}" srcOrd="0" destOrd="0" presId="urn:microsoft.com/office/officeart/2008/layout/LinedList"/>
    <dgm:cxn modelId="{D702DE23-9DF8-42C8-864B-C2C5DDA17DBD}" type="presParOf" srcId="{3DA5D7C0-A887-4371-AEDF-DC984A61AC09}" destId="{EB259BBC-0C04-4D25-8206-203E8D9BDD8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E7A641-8A3E-4266-9ADA-8A8BBAB8930E}">
      <dsp:nvSpPr>
        <dsp:cNvPr id="0" name=""/>
        <dsp:cNvSpPr/>
      </dsp:nvSpPr>
      <dsp:spPr>
        <a:xfrm>
          <a:off x="0" y="680"/>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08905-1135-4809-8E8C-B060B2AE7F8A}">
      <dsp:nvSpPr>
        <dsp:cNvPr id="0" name=""/>
        <dsp:cNvSpPr/>
      </dsp:nvSpPr>
      <dsp:spPr>
        <a:xfrm>
          <a:off x="0" y="680"/>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Introduction</a:t>
          </a:r>
          <a:endParaRPr lang="en-US" sz="1300" kern="1200" dirty="0"/>
        </a:p>
      </dsp:txBody>
      <dsp:txXfrm>
        <a:off x="0" y="680"/>
        <a:ext cx="6167245" cy="557053"/>
      </dsp:txXfrm>
    </dsp:sp>
    <dsp:sp modelId="{BF899193-CC15-409B-92FA-87DF1BBBF0E4}">
      <dsp:nvSpPr>
        <dsp:cNvPr id="0" name=""/>
        <dsp:cNvSpPr/>
      </dsp:nvSpPr>
      <dsp:spPr>
        <a:xfrm>
          <a:off x="0" y="557733"/>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50D836-9707-4018-98CE-C0188A37EEF2}">
      <dsp:nvSpPr>
        <dsp:cNvPr id="0" name=""/>
        <dsp:cNvSpPr/>
      </dsp:nvSpPr>
      <dsp:spPr>
        <a:xfrm>
          <a:off x="0" y="557733"/>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Bowlby’s Attachment Theory Overview</a:t>
          </a:r>
          <a:endParaRPr lang="en-US" sz="1300" kern="1200" dirty="0"/>
        </a:p>
      </dsp:txBody>
      <dsp:txXfrm>
        <a:off x="0" y="557733"/>
        <a:ext cx="6167245" cy="557053"/>
      </dsp:txXfrm>
    </dsp:sp>
    <dsp:sp modelId="{F02B34BF-BB31-4434-BD86-8C040671AED3}">
      <dsp:nvSpPr>
        <dsp:cNvPr id="0" name=""/>
        <dsp:cNvSpPr/>
      </dsp:nvSpPr>
      <dsp:spPr>
        <a:xfrm>
          <a:off x="0" y="1114787"/>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43786FE-1928-43B8-B1E2-FA68B19724DC}">
      <dsp:nvSpPr>
        <dsp:cNvPr id="0" name=""/>
        <dsp:cNvSpPr/>
      </dsp:nvSpPr>
      <dsp:spPr>
        <a:xfrm>
          <a:off x="0" y="1114787"/>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Impact of Caregiving on Jenny’s Development</a:t>
          </a:r>
          <a:endParaRPr lang="en-US" sz="1300" kern="1200" dirty="0"/>
        </a:p>
      </dsp:txBody>
      <dsp:txXfrm>
        <a:off x="0" y="1114787"/>
        <a:ext cx="6167245" cy="557053"/>
      </dsp:txXfrm>
    </dsp:sp>
    <dsp:sp modelId="{EBA77F5F-27E3-4519-A1D3-5D65F0119C09}">
      <dsp:nvSpPr>
        <dsp:cNvPr id="0" name=""/>
        <dsp:cNvSpPr/>
      </dsp:nvSpPr>
      <dsp:spPr>
        <a:xfrm>
          <a:off x="0" y="1671841"/>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9444BD3-6B00-4F87-9975-3C88E1A80B91}">
      <dsp:nvSpPr>
        <dsp:cNvPr id="0" name=""/>
        <dsp:cNvSpPr/>
      </dsp:nvSpPr>
      <dsp:spPr>
        <a:xfrm>
          <a:off x="0" y="1671841"/>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Applying Bowlby’s Theory to Jenny’s Situation</a:t>
          </a:r>
          <a:endParaRPr lang="en-US" sz="1300" kern="1200" dirty="0"/>
        </a:p>
      </dsp:txBody>
      <dsp:txXfrm>
        <a:off x="0" y="1671841"/>
        <a:ext cx="6167245" cy="557053"/>
      </dsp:txXfrm>
    </dsp:sp>
    <dsp:sp modelId="{01F0548E-35EA-43A5-AA9A-A449F4FAE1CF}">
      <dsp:nvSpPr>
        <dsp:cNvPr id="0" name=""/>
        <dsp:cNvSpPr/>
      </dsp:nvSpPr>
      <dsp:spPr>
        <a:xfrm>
          <a:off x="0" y="2228895"/>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EB9ACA-035E-41ED-8DC7-208C8C343389}">
      <dsp:nvSpPr>
        <dsp:cNvPr id="0" name=""/>
        <dsp:cNvSpPr/>
      </dsp:nvSpPr>
      <dsp:spPr>
        <a:xfrm>
          <a:off x="0" y="2228895"/>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Biological and Environmental Influences</a:t>
          </a:r>
          <a:endParaRPr lang="en-US" sz="1300" kern="1200" dirty="0"/>
        </a:p>
      </dsp:txBody>
      <dsp:txXfrm>
        <a:off x="0" y="2228895"/>
        <a:ext cx="6167245" cy="557053"/>
      </dsp:txXfrm>
    </dsp:sp>
    <dsp:sp modelId="{2D9EB811-812C-4448-B5E8-3D559F8E9754}">
      <dsp:nvSpPr>
        <dsp:cNvPr id="0" name=""/>
        <dsp:cNvSpPr/>
      </dsp:nvSpPr>
      <dsp:spPr>
        <a:xfrm>
          <a:off x="0" y="2785949"/>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697C45-041F-461E-A583-83CC2EB97C27}">
      <dsp:nvSpPr>
        <dsp:cNvPr id="0" name=""/>
        <dsp:cNvSpPr/>
      </dsp:nvSpPr>
      <dsp:spPr>
        <a:xfrm>
          <a:off x="0" y="2785949"/>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Strategies for Supporting Jenny’s Well-being</a:t>
          </a:r>
          <a:endParaRPr lang="en-US" sz="1300" kern="1200" dirty="0"/>
        </a:p>
      </dsp:txBody>
      <dsp:txXfrm>
        <a:off x="0" y="2785949"/>
        <a:ext cx="6167245" cy="557053"/>
      </dsp:txXfrm>
    </dsp:sp>
    <dsp:sp modelId="{1062B3BC-DF90-43BE-954B-38706401784F}">
      <dsp:nvSpPr>
        <dsp:cNvPr id="0" name=""/>
        <dsp:cNvSpPr/>
      </dsp:nvSpPr>
      <dsp:spPr>
        <a:xfrm>
          <a:off x="0" y="3343002"/>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6CB82FA-17A8-440F-98CE-CA8D0766F9C4}">
      <dsp:nvSpPr>
        <dsp:cNvPr id="0" name=""/>
        <dsp:cNvSpPr/>
      </dsp:nvSpPr>
      <dsp:spPr>
        <a:xfrm>
          <a:off x="0" y="3343002"/>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Addressing Jenny’s Attachment Style</a:t>
          </a:r>
          <a:endParaRPr lang="en-US" sz="1300" kern="1200" dirty="0"/>
        </a:p>
      </dsp:txBody>
      <dsp:txXfrm>
        <a:off x="0" y="3343002"/>
        <a:ext cx="6167245" cy="557053"/>
      </dsp:txXfrm>
    </dsp:sp>
    <dsp:sp modelId="{90D658F5-D522-4AC4-9B12-28A5B4BCF16A}">
      <dsp:nvSpPr>
        <dsp:cNvPr id="0" name=""/>
        <dsp:cNvSpPr/>
      </dsp:nvSpPr>
      <dsp:spPr>
        <a:xfrm>
          <a:off x="0" y="3900056"/>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53160E5-8133-4199-B340-30F43DF1D99F}">
      <dsp:nvSpPr>
        <dsp:cNvPr id="0" name=""/>
        <dsp:cNvSpPr/>
      </dsp:nvSpPr>
      <dsp:spPr>
        <a:xfrm>
          <a:off x="0" y="3900056"/>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Role of Environmental Factors in Jenny’s Development</a:t>
          </a:r>
          <a:endParaRPr lang="en-US" sz="1300" kern="1200" dirty="0"/>
        </a:p>
      </dsp:txBody>
      <dsp:txXfrm>
        <a:off x="0" y="3900056"/>
        <a:ext cx="6167245" cy="557053"/>
      </dsp:txXfrm>
    </dsp:sp>
    <dsp:sp modelId="{5B8EA945-C00C-4CB3-A4BA-AF665EF0B473}">
      <dsp:nvSpPr>
        <dsp:cNvPr id="0" name=""/>
        <dsp:cNvSpPr/>
      </dsp:nvSpPr>
      <dsp:spPr>
        <a:xfrm>
          <a:off x="0" y="4457110"/>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7208A71-22B3-4960-AA9B-655D3432FE63}">
      <dsp:nvSpPr>
        <dsp:cNvPr id="0" name=""/>
        <dsp:cNvSpPr/>
      </dsp:nvSpPr>
      <dsp:spPr>
        <a:xfrm>
          <a:off x="0" y="4457110"/>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Overcoming Barriers to Support</a:t>
          </a:r>
          <a:endParaRPr lang="en-US" sz="1300" kern="1200" dirty="0"/>
        </a:p>
      </dsp:txBody>
      <dsp:txXfrm>
        <a:off x="0" y="4457110"/>
        <a:ext cx="6167245" cy="557053"/>
      </dsp:txXfrm>
    </dsp:sp>
    <dsp:sp modelId="{2BFC63B8-0597-4B3B-8573-52B49B8C395F}">
      <dsp:nvSpPr>
        <dsp:cNvPr id="0" name=""/>
        <dsp:cNvSpPr/>
      </dsp:nvSpPr>
      <dsp:spPr>
        <a:xfrm>
          <a:off x="0" y="5014164"/>
          <a:ext cx="616724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3E13256-3C17-4803-BB7C-BC746381127F}">
      <dsp:nvSpPr>
        <dsp:cNvPr id="0" name=""/>
        <dsp:cNvSpPr/>
      </dsp:nvSpPr>
      <dsp:spPr>
        <a:xfrm>
          <a:off x="0" y="5014164"/>
          <a:ext cx="6167245" cy="557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b="1" kern="1200" dirty="0"/>
            <a:t>Conclusion</a:t>
          </a:r>
          <a:endParaRPr lang="en-US" sz="1300" kern="1200" dirty="0"/>
        </a:p>
        <a:p>
          <a:pPr marL="0" lvl="0" indent="0" defTabSz="577850">
            <a:lnSpc>
              <a:spcPct val="90000"/>
            </a:lnSpc>
            <a:spcBef>
              <a:spcPct val="0"/>
            </a:spcBef>
            <a:spcAft>
              <a:spcPct val="35000"/>
            </a:spcAft>
            <a:buNone/>
          </a:pPr>
          <a:endParaRPr lang="en-US" sz="1300" kern="1200"/>
        </a:p>
      </dsp:txBody>
      <dsp:txXfrm>
        <a:off x="0" y="5014164"/>
        <a:ext cx="6167245" cy="55705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787B9D8-414E-4EF8-842E-9AE0DD4AAD54}" type="datetimeFigureOut">
              <a:t>3/13/2026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B856B3D-7C59-4EC0-979A-3BA52DE0A8CC}" type="slidenum">
              <a:t>‹#›</a:t>
            </a:fld>
            <a:endParaRPr lang="en-GB"/>
          </a:p>
        </p:txBody>
      </p:sp>
    </p:spTree>
    <p:extLst>
      <p:ext uri="{BB962C8B-B14F-4D97-AF65-F5344CB8AC3E}">
        <p14:creationId xmlns:p14="http://schemas.microsoft.com/office/powerpoint/2010/main" val="804044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a:p>
            <a:r>
              <a:rPr lang="en-GB" dirty="0"/>
              <a:t>2435004</a:t>
            </a:r>
          </a:p>
          <a:p>
            <a:endParaRPr lang="en-GB" dirty="0"/>
          </a:p>
        </p:txBody>
      </p:sp>
      <p:sp>
        <p:nvSpPr>
          <p:cNvPr id="4" name="Slide Number Placeholder 3"/>
          <p:cNvSpPr>
            <a:spLocks noGrp="1"/>
          </p:cNvSpPr>
          <p:nvPr>
            <p:ph type="sldNum" sz="quarter" idx="5"/>
          </p:nvPr>
        </p:nvSpPr>
        <p:spPr/>
        <p:txBody>
          <a:bodyPr/>
          <a:lstStyle/>
          <a:p>
            <a:fld id="{DB856B3D-7C59-4EC0-979A-3BA52DE0A8CC}" type="slidenum">
              <a:rPr lang="en-GB" smtClean="0"/>
              <a:t>1</a:t>
            </a:fld>
            <a:endParaRPr lang="en-GB"/>
          </a:p>
        </p:txBody>
      </p:sp>
    </p:spTree>
    <p:extLst>
      <p:ext uri="{BB962C8B-B14F-4D97-AF65-F5344CB8AC3E}">
        <p14:creationId xmlns:p14="http://schemas.microsoft.com/office/powerpoint/2010/main" val="30431889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2435004</a:t>
            </a:r>
          </a:p>
          <a:p>
            <a:endParaRPr lang="en-GB" dirty="0"/>
          </a:p>
        </p:txBody>
      </p:sp>
      <p:sp>
        <p:nvSpPr>
          <p:cNvPr id="4" name="Slide Number Placeholder 3"/>
          <p:cNvSpPr>
            <a:spLocks noGrp="1"/>
          </p:cNvSpPr>
          <p:nvPr>
            <p:ph type="sldNum" sz="quarter" idx="5"/>
          </p:nvPr>
        </p:nvSpPr>
        <p:spPr/>
        <p:txBody>
          <a:bodyPr/>
          <a:lstStyle/>
          <a:p>
            <a:fld id="{DB856B3D-7C59-4EC0-979A-3BA52DE0A8CC}" type="slidenum">
              <a:rPr lang="en-GB" smtClean="0"/>
              <a:t>2</a:t>
            </a:fld>
            <a:endParaRPr lang="en-GB"/>
          </a:p>
        </p:txBody>
      </p:sp>
    </p:spTree>
    <p:extLst>
      <p:ext uri="{BB962C8B-B14F-4D97-AF65-F5344CB8AC3E}">
        <p14:creationId xmlns:p14="http://schemas.microsoft.com/office/powerpoint/2010/main" val="12605123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A3F8D9-2A2A-D7BE-E5B0-95E1B3005CA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29DFDF-C93B-5B03-6367-F2B0E6E2B79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736598-4DAD-9D8F-16E9-70743A309C8D}"/>
              </a:ext>
            </a:extLst>
          </p:cNvPr>
          <p:cNvSpPr>
            <a:spLocks noGrp="1"/>
          </p:cNvSpPr>
          <p:nvPr>
            <p:ph type="body" idx="1"/>
          </p:nvPr>
        </p:nvSpPr>
        <p:spPr/>
        <p:txBody>
          <a:bodyPr/>
          <a:lstStyle/>
          <a:p>
            <a:r>
              <a:rPr lang="en-GB" b="1" dirty="0"/>
              <a:t>Introduction </a:t>
            </a:r>
          </a:p>
          <a:p>
            <a:r>
              <a:rPr lang="en-GB"/>
              <a:t>Jenny is a 16-year-old girl who has taken responsible in taking care of her mother in the last five years since her father died. This job will involve cooking, cleaning and assisting her mother in mobility and memory problems. This caregiving burden has immense psychological impacts on Jenny given the fact that she is very young (Granqvist et al., 2017). This presentation will apply the Attachment Theory by Bowlby to discuss how the events that Jenny has gone through with her caregivers have been influencing her emotionally and socially. They are aimed at evaluating these effects and recommending measures to achieve the well-being of Jenny both biological and environmental.</a:t>
            </a:r>
          </a:p>
          <a:p>
            <a:endParaRPr lang="en-GB" b="1" dirty="0">
              <a:ea typeface="Calibri"/>
              <a:cs typeface="Calibri"/>
            </a:endParaRPr>
          </a:p>
        </p:txBody>
      </p:sp>
      <p:sp>
        <p:nvSpPr>
          <p:cNvPr id="4" name="Slide Number Placeholder 3">
            <a:extLst>
              <a:ext uri="{FF2B5EF4-FFF2-40B4-BE49-F238E27FC236}">
                <a16:creationId xmlns:a16="http://schemas.microsoft.com/office/drawing/2014/main" id="{84217036-473B-D58C-0EAB-7E638AF7FDBC}"/>
              </a:ext>
            </a:extLst>
          </p:cNvPr>
          <p:cNvSpPr>
            <a:spLocks noGrp="1"/>
          </p:cNvSpPr>
          <p:nvPr>
            <p:ph type="sldNum" sz="quarter" idx="5"/>
          </p:nvPr>
        </p:nvSpPr>
        <p:spPr/>
        <p:txBody>
          <a:bodyPr/>
          <a:lstStyle/>
          <a:p>
            <a:fld id="{DB856B3D-7C59-4EC0-979A-3BA52DE0A8CC}" type="slidenum">
              <a:t>4</a:t>
            </a:fld>
            <a:endParaRPr lang="en-GB"/>
          </a:p>
        </p:txBody>
      </p:sp>
    </p:spTree>
    <p:extLst>
      <p:ext uri="{BB962C8B-B14F-4D97-AF65-F5344CB8AC3E}">
        <p14:creationId xmlns:p14="http://schemas.microsoft.com/office/powerpoint/2010/main" val="244524448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C29430-ABB6-9784-C977-17B26A46FDE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DDF74A-1973-58FD-DDD4-4F71D12262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D7899B-B125-BAC2-CABF-BE3D94956C00}"/>
              </a:ext>
            </a:extLst>
          </p:cNvPr>
          <p:cNvSpPr>
            <a:spLocks noGrp="1"/>
          </p:cNvSpPr>
          <p:nvPr>
            <p:ph type="body" idx="1"/>
          </p:nvPr>
        </p:nvSpPr>
        <p:spPr/>
        <p:txBody>
          <a:bodyPr/>
          <a:lstStyle/>
          <a:p>
            <a:r>
              <a:rPr lang="en-GB" b="1"/>
              <a:t>Bowlby’s Attachment Theory Overview</a:t>
            </a:r>
            <a:endParaRPr lang="en-US"/>
          </a:p>
          <a:p>
            <a:r>
              <a:rPr lang="en-GB" dirty="0"/>
              <a:t>According to the Attachment Theory by Bowlby, the emotional connection with the caregivers at an early age is the main factor in the healthy development of psychology. Such attachments offer a safe ground on which the child can discovery the world. Safe attachment helps in emotional control and proper relationships whereas insecure attachment may result in impairment in emotional and social aspects (Ali et al., 2021). The loss of her father and the dependency of her mother on her to take care of her may prevent Jenny to develop secure attachments which may impact on her emotional and social development in the case.</a:t>
            </a:r>
            <a:endParaRPr lang="en-US" dirty="0"/>
          </a:p>
          <a:p>
            <a:endParaRPr lang="en-GB" b="1" dirty="0">
              <a:ea typeface="Calibri"/>
              <a:cs typeface="Calibri"/>
            </a:endParaRPr>
          </a:p>
        </p:txBody>
      </p:sp>
      <p:sp>
        <p:nvSpPr>
          <p:cNvPr id="4" name="Slide Number Placeholder 3">
            <a:extLst>
              <a:ext uri="{FF2B5EF4-FFF2-40B4-BE49-F238E27FC236}">
                <a16:creationId xmlns:a16="http://schemas.microsoft.com/office/drawing/2014/main" id="{AB0BA9CD-990D-7FDF-4508-1B8E43CE1CE0}"/>
              </a:ext>
            </a:extLst>
          </p:cNvPr>
          <p:cNvSpPr>
            <a:spLocks noGrp="1"/>
          </p:cNvSpPr>
          <p:nvPr>
            <p:ph type="sldNum" sz="quarter" idx="5"/>
          </p:nvPr>
        </p:nvSpPr>
        <p:spPr/>
        <p:txBody>
          <a:bodyPr/>
          <a:lstStyle/>
          <a:p>
            <a:fld id="{DB856B3D-7C59-4EC0-979A-3BA52DE0A8CC}" type="slidenum">
              <a:t>5</a:t>
            </a:fld>
            <a:endParaRPr lang="en-GB"/>
          </a:p>
        </p:txBody>
      </p:sp>
    </p:spTree>
    <p:extLst>
      <p:ext uri="{BB962C8B-B14F-4D97-AF65-F5344CB8AC3E}">
        <p14:creationId xmlns:p14="http://schemas.microsoft.com/office/powerpoint/2010/main" val="31956179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FCE8E2-C4FF-0422-2104-2103C8FEFB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EDE744-6E1C-1EA9-13B0-B458941E09A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6F63189-0AD5-6420-647F-C44E135CDA09}"/>
              </a:ext>
            </a:extLst>
          </p:cNvPr>
          <p:cNvSpPr>
            <a:spLocks noGrp="1"/>
          </p:cNvSpPr>
          <p:nvPr>
            <p:ph type="body" idx="1"/>
          </p:nvPr>
        </p:nvSpPr>
        <p:spPr/>
        <p:txBody>
          <a:bodyPr/>
          <a:lstStyle/>
          <a:p>
            <a:r>
              <a:rPr lang="en-GB" b="1"/>
              <a:t>Impact of Caregiving on Jenny’s Development</a:t>
            </a:r>
            <a:endParaRPr lang="en-US"/>
          </a:p>
          <a:p>
            <a:r>
              <a:rPr lang="en-GB"/>
              <a:t>The role of a caregiver will not allow Jenny to have the normal adolescent experience that includes finding her identity and interacting with peers. Studies indicate that young caregivers tend to be stressed and anxious as well as have emotional fatigue (Groh et al., 2017). These aspects can hamper the emotional control of Jenny as well as prevent her social growth. The emotional load of the caring process may not allow Jenny to build good relationships as she might be unable to work with the feelings of attachment such as anxiety or avoidance and this might impact her future emotional state.</a:t>
            </a:r>
            <a:endParaRPr lang="en-US"/>
          </a:p>
          <a:p>
            <a:endParaRPr lang="en-GB" b="1" dirty="0">
              <a:ea typeface="Calibri"/>
              <a:cs typeface="Calibri"/>
            </a:endParaRPr>
          </a:p>
        </p:txBody>
      </p:sp>
      <p:sp>
        <p:nvSpPr>
          <p:cNvPr id="4" name="Slide Number Placeholder 3">
            <a:extLst>
              <a:ext uri="{FF2B5EF4-FFF2-40B4-BE49-F238E27FC236}">
                <a16:creationId xmlns:a16="http://schemas.microsoft.com/office/drawing/2014/main" id="{5021F165-E624-F5D2-D3CE-0C04321363DF}"/>
              </a:ext>
            </a:extLst>
          </p:cNvPr>
          <p:cNvSpPr>
            <a:spLocks noGrp="1"/>
          </p:cNvSpPr>
          <p:nvPr>
            <p:ph type="sldNum" sz="quarter" idx="5"/>
          </p:nvPr>
        </p:nvSpPr>
        <p:spPr/>
        <p:txBody>
          <a:bodyPr/>
          <a:lstStyle/>
          <a:p>
            <a:fld id="{DB856B3D-7C59-4EC0-979A-3BA52DE0A8CC}" type="slidenum">
              <a:t>6</a:t>
            </a:fld>
            <a:endParaRPr lang="en-GB"/>
          </a:p>
        </p:txBody>
      </p:sp>
    </p:spTree>
    <p:extLst>
      <p:ext uri="{BB962C8B-B14F-4D97-AF65-F5344CB8AC3E}">
        <p14:creationId xmlns:p14="http://schemas.microsoft.com/office/powerpoint/2010/main" val="10228468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53053-7942-2AE8-396C-AD5E682B407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5C15878-136B-8639-3980-D570A8BB80D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F071C52-674D-5DE4-EAFF-250E67FD6075}"/>
              </a:ext>
            </a:extLst>
          </p:cNvPr>
          <p:cNvSpPr>
            <a:spLocks noGrp="1"/>
          </p:cNvSpPr>
          <p:nvPr>
            <p:ph type="body" idx="1"/>
          </p:nvPr>
        </p:nvSpPr>
        <p:spPr/>
        <p:txBody>
          <a:bodyPr/>
          <a:lstStyle/>
          <a:p>
            <a:r>
              <a:rPr lang="en-GB" b="1"/>
              <a:t>Applying Bowlby’s Theory to Jenny’s Situation</a:t>
            </a:r>
            <a:endParaRPr lang="en-US"/>
          </a:p>
          <a:p>
            <a:r>
              <a:rPr lang="en-GB"/>
              <a:t>The Attachment Theory devised by Bowley assists in understanding the emotional issues that Jenny goes through. The theory states that insecure attachments may occur because of the lack of secure attachments at the critical stages. The lack of her father coupled with the fact that Jenny has been in charge of taking care of her mother and the fact that her mother is dependent on her may result in the development of an anxious or avoidant attachment style. This may result in problems with relationship building with peers and adults which may affect her development emotionally and her general well-being (Laurita et al., 2019).</a:t>
            </a:r>
            <a:endParaRPr lang="en-US"/>
          </a:p>
          <a:p>
            <a:endParaRPr lang="en-GB" b="1" dirty="0">
              <a:ea typeface="Calibri"/>
              <a:cs typeface="Calibri"/>
            </a:endParaRPr>
          </a:p>
        </p:txBody>
      </p:sp>
      <p:sp>
        <p:nvSpPr>
          <p:cNvPr id="4" name="Slide Number Placeholder 3">
            <a:extLst>
              <a:ext uri="{FF2B5EF4-FFF2-40B4-BE49-F238E27FC236}">
                <a16:creationId xmlns:a16="http://schemas.microsoft.com/office/drawing/2014/main" id="{2B62B531-E5E6-847B-F08C-727E19DA55B5}"/>
              </a:ext>
            </a:extLst>
          </p:cNvPr>
          <p:cNvSpPr>
            <a:spLocks noGrp="1"/>
          </p:cNvSpPr>
          <p:nvPr>
            <p:ph type="sldNum" sz="quarter" idx="5"/>
          </p:nvPr>
        </p:nvSpPr>
        <p:spPr/>
        <p:txBody>
          <a:bodyPr/>
          <a:lstStyle/>
          <a:p>
            <a:fld id="{DB856B3D-7C59-4EC0-979A-3BA52DE0A8CC}" type="slidenum">
              <a:t>7</a:t>
            </a:fld>
            <a:endParaRPr lang="en-GB"/>
          </a:p>
        </p:txBody>
      </p:sp>
    </p:spTree>
    <p:extLst>
      <p:ext uri="{BB962C8B-B14F-4D97-AF65-F5344CB8AC3E}">
        <p14:creationId xmlns:p14="http://schemas.microsoft.com/office/powerpoint/2010/main" val="107099399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8FC2A9-194C-273E-20D8-8589C7808A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A532E9E-CF31-9B81-377C-CDA99522DC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62044FA-26FB-9948-6C10-7AE84BCF975D}"/>
              </a:ext>
            </a:extLst>
          </p:cNvPr>
          <p:cNvSpPr>
            <a:spLocks noGrp="1"/>
          </p:cNvSpPr>
          <p:nvPr>
            <p:ph type="body" idx="1"/>
          </p:nvPr>
        </p:nvSpPr>
        <p:spPr/>
        <p:txBody>
          <a:bodyPr/>
          <a:lstStyle/>
          <a:p>
            <a:r>
              <a:rPr lang="en-GB" b="1"/>
              <a:t>Biological and Environmental Influences</a:t>
            </a:r>
            <a:endParaRPr lang="en-US"/>
          </a:p>
          <a:p>
            <a:r>
              <a:rPr lang="en-GB"/>
              <a:t>Jenny is influenced in both biological and environmental aspects. Adolescence refers to hormonal fluctuation and the brain development that affects the control of emotions and decision-making. The physical changes render adolescents such as Jenny to be susceptible to stress (Granqvist et al., 2017). This susceptibility is even deepened by her care giving duties. In the environmental context, the caregiving nature of Jenny deprives her of good social interactions and she is not able to participate in activities that are common among people her age. This isolation would augment her loneliness and she would not develop a healthy sense of self (Simpson and Rholes, 2017).</a:t>
            </a:r>
            <a:endParaRPr lang="en-US"/>
          </a:p>
          <a:p>
            <a:endParaRPr lang="en-GB" b="1" dirty="0">
              <a:ea typeface="Calibri"/>
              <a:cs typeface="Calibri"/>
            </a:endParaRPr>
          </a:p>
        </p:txBody>
      </p:sp>
      <p:sp>
        <p:nvSpPr>
          <p:cNvPr id="4" name="Slide Number Placeholder 3">
            <a:extLst>
              <a:ext uri="{FF2B5EF4-FFF2-40B4-BE49-F238E27FC236}">
                <a16:creationId xmlns:a16="http://schemas.microsoft.com/office/drawing/2014/main" id="{BC4C1616-16E4-1201-DF7D-2895D807B057}"/>
              </a:ext>
            </a:extLst>
          </p:cNvPr>
          <p:cNvSpPr>
            <a:spLocks noGrp="1"/>
          </p:cNvSpPr>
          <p:nvPr>
            <p:ph type="sldNum" sz="quarter" idx="5"/>
          </p:nvPr>
        </p:nvSpPr>
        <p:spPr/>
        <p:txBody>
          <a:bodyPr/>
          <a:lstStyle/>
          <a:p>
            <a:fld id="{DB856B3D-7C59-4EC0-979A-3BA52DE0A8CC}" type="slidenum">
              <a:t>8</a:t>
            </a:fld>
            <a:endParaRPr lang="en-GB"/>
          </a:p>
        </p:txBody>
      </p:sp>
    </p:spTree>
    <p:extLst>
      <p:ext uri="{BB962C8B-B14F-4D97-AF65-F5344CB8AC3E}">
        <p14:creationId xmlns:p14="http://schemas.microsoft.com/office/powerpoint/2010/main" val="1707089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B7E628-7B25-6349-03DD-F6D8E2386F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CB969A6-5759-955C-0196-014AF1E635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1AE230C-1BE3-9D4F-9499-5DC3927A2271}"/>
              </a:ext>
            </a:extLst>
          </p:cNvPr>
          <p:cNvSpPr>
            <a:spLocks noGrp="1"/>
          </p:cNvSpPr>
          <p:nvPr>
            <p:ph type="body" idx="1"/>
          </p:nvPr>
        </p:nvSpPr>
        <p:spPr/>
        <p:txBody>
          <a:bodyPr/>
          <a:lstStyle/>
          <a:p>
            <a:r>
              <a:rPr lang="en-GB" b="1"/>
              <a:t>Strategies for Supporting Jenny’s Well-being</a:t>
            </a:r>
            <a:endParaRPr lang="en-US"/>
          </a:p>
          <a:p>
            <a:r>
              <a:rPr lang="en-GB"/>
              <a:t>Both emotional and practical interventions are required to help Jenny. Based on the Attachment Theory of Bowlby, it is necessary to develop a safe emotional climate. Among the approaches is linking Jenny to counselling or peer support group where she can be given a platform to air her emotions and be emotionally supported. Respite services of her mother would enable Jenny to have some time off her care giving duties and enjoy herself in normal activities of adolescence. These activities would assist in alleviating the stress of Jenny and encouraging healthy attachment styles (Groh et al., 2017).</a:t>
            </a:r>
          </a:p>
          <a:p>
            <a:r>
              <a:rPr lang="en-GB" dirty="0"/>
              <a:t> </a:t>
            </a:r>
            <a:endParaRPr lang="en-US" dirty="0"/>
          </a:p>
          <a:p>
            <a:endParaRPr lang="en-GB" b="1" dirty="0">
              <a:ea typeface="Calibri"/>
              <a:cs typeface="Calibri"/>
            </a:endParaRPr>
          </a:p>
        </p:txBody>
      </p:sp>
      <p:sp>
        <p:nvSpPr>
          <p:cNvPr id="4" name="Slide Number Placeholder 3">
            <a:extLst>
              <a:ext uri="{FF2B5EF4-FFF2-40B4-BE49-F238E27FC236}">
                <a16:creationId xmlns:a16="http://schemas.microsoft.com/office/drawing/2014/main" id="{392E3F5E-73CC-C96C-D025-1E57A29A4A7E}"/>
              </a:ext>
            </a:extLst>
          </p:cNvPr>
          <p:cNvSpPr>
            <a:spLocks noGrp="1"/>
          </p:cNvSpPr>
          <p:nvPr>
            <p:ph type="sldNum" sz="quarter" idx="5"/>
          </p:nvPr>
        </p:nvSpPr>
        <p:spPr/>
        <p:txBody>
          <a:bodyPr/>
          <a:lstStyle/>
          <a:p>
            <a:fld id="{DB856B3D-7C59-4EC0-979A-3BA52DE0A8CC}" type="slidenum">
              <a:t>9</a:t>
            </a:fld>
            <a:endParaRPr lang="en-GB"/>
          </a:p>
        </p:txBody>
      </p:sp>
    </p:spTree>
    <p:extLst>
      <p:ext uri="{BB962C8B-B14F-4D97-AF65-F5344CB8AC3E}">
        <p14:creationId xmlns:p14="http://schemas.microsoft.com/office/powerpoint/2010/main" val="11352979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8B1B6-B388-2CA2-B911-E17FB3F338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1E1F3C3-DA70-BDAD-3216-30897A64B18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7C2D5EB-3576-74A4-484C-172A500DF1FF}"/>
              </a:ext>
            </a:extLst>
          </p:cNvPr>
          <p:cNvSpPr>
            <a:spLocks noGrp="1"/>
          </p:cNvSpPr>
          <p:nvPr>
            <p:ph type="body" idx="1"/>
          </p:nvPr>
        </p:nvSpPr>
        <p:spPr/>
        <p:txBody>
          <a:bodyPr/>
          <a:lstStyle/>
          <a:p>
            <a:r>
              <a:rPr lang="en-GB" b="1"/>
              <a:t>Addressing Jenny’s Attachment Style</a:t>
            </a:r>
            <a:endParaRPr lang="en-US"/>
          </a:p>
          <a:p>
            <a:r>
              <a:rPr lang="en-GB"/>
              <a:t>This is very important when considering the process of appropriate support of Jenny based on her attachment style. In case, Jenny displays an anxious attachment style, the use of interventions targeted at the emotional regulation and stress management is advised. Emotional intelligence-based therapy and coping mechanisms might be helpful. What concerns avoidant attachment, the strategies must promote open communication and expression of feelings, the establishment of trust in relationships. When her needs in relation to attachment are identified, customised options that help create better emotional relationships can be made (Laurita et al., 2019).</a:t>
            </a:r>
            <a:endParaRPr lang="en-US"/>
          </a:p>
          <a:p>
            <a:endParaRPr lang="en-GB" b="1" dirty="0">
              <a:ea typeface="Calibri"/>
              <a:cs typeface="Calibri"/>
            </a:endParaRPr>
          </a:p>
        </p:txBody>
      </p:sp>
      <p:sp>
        <p:nvSpPr>
          <p:cNvPr id="4" name="Slide Number Placeholder 3">
            <a:extLst>
              <a:ext uri="{FF2B5EF4-FFF2-40B4-BE49-F238E27FC236}">
                <a16:creationId xmlns:a16="http://schemas.microsoft.com/office/drawing/2014/main" id="{BC9AD07E-B31B-00BA-BB09-4FC3DACF7171}"/>
              </a:ext>
            </a:extLst>
          </p:cNvPr>
          <p:cNvSpPr>
            <a:spLocks noGrp="1"/>
          </p:cNvSpPr>
          <p:nvPr>
            <p:ph type="sldNum" sz="quarter" idx="5"/>
          </p:nvPr>
        </p:nvSpPr>
        <p:spPr/>
        <p:txBody>
          <a:bodyPr/>
          <a:lstStyle/>
          <a:p>
            <a:fld id="{DB856B3D-7C59-4EC0-979A-3BA52DE0A8CC}" type="slidenum">
              <a:t>10</a:t>
            </a:fld>
            <a:endParaRPr lang="en-GB"/>
          </a:p>
        </p:txBody>
      </p:sp>
    </p:spTree>
    <p:extLst>
      <p:ext uri="{BB962C8B-B14F-4D97-AF65-F5344CB8AC3E}">
        <p14:creationId xmlns:p14="http://schemas.microsoft.com/office/powerpoint/2010/main" val="9162707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6BF1AA5-91B5-0F59-F461-8848941D158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51119B-3A4C-BA56-3854-73B619E2EAC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F966E4-06E4-8912-AA08-7797E3ADDB70}"/>
              </a:ext>
            </a:extLst>
          </p:cNvPr>
          <p:cNvSpPr>
            <a:spLocks noGrp="1"/>
          </p:cNvSpPr>
          <p:nvPr>
            <p:ph type="body" idx="1"/>
          </p:nvPr>
        </p:nvSpPr>
        <p:spPr/>
        <p:txBody>
          <a:bodyPr/>
          <a:lstStyle/>
          <a:p>
            <a:r>
              <a:rPr lang="en-GB" b="1"/>
              <a:t>Role of Environmental Factors in Jenny’s Development</a:t>
            </a:r>
            <a:endParaRPr lang="en-US"/>
          </a:p>
          <a:p>
            <a:r>
              <a:rPr lang="en-GB"/>
              <a:t>The caregiving position restricts Jenny with social experiences and other avenues of personal growth. Getting her involved in activities in the community, extracurricular activities or volunteering beyond her care giving responsibilities would enable her to have some social networks and identity. It is necessary to establish a balance between care giving and self care to alleviate the adverse impacts of her environment on her development. This equilibrium will help Jenny to develop a healthy self-image and get involved in teenage experiences (Bretherton, 2016).</a:t>
            </a:r>
          </a:p>
          <a:p>
            <a:r>
              <a:rPr lang="en-GB" dirty="0"/>
              <a:t> </a:t>
            </a:r>
            <a:endParaRPr lang="en-US" dirty="0"/>
          </a:p>
          <a:p>
            <a:endParaRPr lang="en-GB" b="1" dirty="0">
              <a:ea typeface="Calibri"/>
              <a:cs typeface="Calibri"/>
            </a:endParaRPr>
          </a:p>
        </p:txBody>
      </p:sp>
      <p:sp>
        <p:nvSpPr>
          <p:cNvPr id="4" name="Slide Number Placeholder 3">
            <a:extLst>
              <a:ext uri="{FF2B5EF4-FFF2-40B4-BE49-F238E27FC236}">
                <a16:creationId xmlns:a16="http://schemas.microsoft.com/office/drawing/2014/main" id="{99DE3B64-60C4-8A8A-4F98-699A831F8242}"/>
              </a:ext>
            </a:extLst>
          </p:cNvPr>
          <p:cNvSpPr>
            <a:spLocks noGrp="1"/>
          </p:cNvSpPr>
          <p:nvPr>
            <p:ph type="sldNum" sz="quarter" idx="5"/>
          </p:nvPr>
        </p:nvSpPr>
        <p:spPr/>
        <p:txBody>
          <a:bodyPr/>
          <a:lstStyle/>
          <a:p>
            <a:fld id="{DB856B3D-7C59-4EC0-979A-3BA52DE0A8CC}" type="slidenum">
              <a:t>11</a:t>
            </a:fld>
            <a:endParaRPr lang="en-GB"/>
          </a:p>
        </p:txBody>
      </p:sp>
    </p:spTree>
    <p:extLst>
      <p:ext uri="{BB962C8B-B14F-4D97-AF65-F5344CB8AC3E}">
        <p14:creationId xmlns:p14="http://schemas.microsoft.com/office/powerpoint/2010/main" val="8252153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D656F5-F202-90DA-773C-9DCE3BAF7B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F8CAF3-FF43-2953-44BF-B0D57ECF030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19ABA8-D5ED-99C5-56B9-4F755EA20DB0}"/>
              </a:ext>
            </a:extLst>
          </p:cNvPr>
          <p:cNvSpPr>
            <a:spLocks noGrp="1"/>
          </p:cNvSpPr>
          <p:nvPr>
            <p:ph type="body" idx="1"/>
          </p:nvPr>
        </p:nvSpPr>
        <p:spPr/>
        <p:txBody>
          <a:bodyPr/>
          <a:lstStyle/>
          <a:p>
            <a:r>
              <a:rPr lang="en-GB" b="1"/>
              <a:t>Overcoming Barriers to Support</a:t>
            </a:r>
            <a:endParaRPr lang="en-US"/>
          </a:p>
          <a:p>
            <a:r>
              <a:rPr lang="en-GB" dirty="0"/>
              <a:t>Jenny can have obstacles to receiving the assistance that she requires like financial obstacle or the cultural aspect. To deal with these obstacles, it would be necessary to educate Jenny and her family on the services that can be offered to them, including counselling and respite care. It is vital to promote the policies that will make mental health services and caregiver support more affordable. With these obstacles eliminated, Jenny will be able to get the required assistance without feeling intimidated or ashamed of seeking help (Granqvist et al., 2017).</a:t>
            </a:r>
            <a:endParaRPr lang="en-US" dirty="0"/>
          </a:p>
          <a:p>
            <a:endParaRPr lang="en-GB" b="1" dirty="0">
              <a:ea typeface="Calibri"/>
              <a:cs typeface="Calibri"/>
            </a:endParaRPr>
          </a:p>
        </p:txBody>
      </p:sp>
      <p:sp>
        <p:nvSpPr>
          <p:cNvPr id="4" name="Slide Number Placeholder 3">
            <a:extLst>
              <a:ext uri="{FF2B5EF4-FFF2-40B4-BE49-F238E27FC236}">
                <a16:creationId xmlns:a16="http://schemas.microsoft.com/office/drawing/2014/main" id="{32492AAB-986C-D991-9CB2-64570569B0C2}"/>
              </a:ext>
            </a:extLst>
          </p:cNvPr>
          <p:cNvSpPr>
            <a:spLocks noGrp="1"/>
          </p:cNvSpPr>
          <p:nvPr>
            <p:ph type="sldNum" sz="quarter" idx="5"/>
          </p:nvPr>
        </p:nvSpPr>
        <p:spPr/>
        <p:txBody>
          <a:bodyPr/>
          <a:lstStyle/>
          <a:p>
            <a:fld id="{DB856B3D-7C59-4EC0-979A-3BA52DE0A8CC}" type="slidenum">
              <a:t>12</a:t>
            </a:fld>
            <a:endParaRPr lang="en-GB"/>
          </a:p>
        </p:txBody>
      </p:sp>
    </p:spTree>
    <p:extLst>
      <p:ext uri="{BB962C8B-B14F-4D97-AF65-F5344CB8AC3E}">
        <p14:creationId xmlns:p14="http://schemas.microsoft.com/office/powerpoint/2010/main" val="5883243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45E3DD-7B96-FA27-1C3A-7B768F382CC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1D34926-9DB6-D270-AEB1-36C739DFFA8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76E87C-F7F5-B472-1D24-070FC5996A92}"/>
              </a:ext>
            </a:extLst>
          </p:cNvPr>
          <p:cNvSpPr>
            <a:spLocks noGrp="1"/>
          </p:cNvSpPr>
          <p:nvPr>
            <p:ph type="body" idx="1"/>
          </p:nvPr>
        </p:nvSpPr>
        <p:spPr/>
        <p:txBody>
          <a:bodyPr/>
          <a:lstStyle/>
          <a:p>
            <a:r>
              <a:rPr lang="en-GB" b="1"/>
              <a:t>Conclusion</a:t>
            </a:r>
            <a:endParaRPr lang="en-US"/>
          </a:p>
          <a:p>
            <a:r>
              <a:rPr lang="en-GB" dirty="0"/>
              <a:t>In conclusion, the role of a caregiver is important with regard to the psychological development of Jenny. Applying Attachment Theory created by Bowlby, one can understand that Jenny is exposed to insecure attachment patterns due to the caregiving responsibilities she has to carry out as well as the death of her father which influences her emotional and social development. Interventions should aim at balancing between Jenny being a caregiver and the need to pursue personal development and emotional support. Jenny will be counselled, provided with respite care and social interaction that will assist her to grow with healthier attachment styles, less stress and better emotional health that will make her a successful caregiver and an adolescent.</a:t>
            </a:r>
            <a:endParaRPr lang="en-GB" dirty="0">
              <a:ea typeface="Calibri"/>
              <a:cs typeface="Calibri"/>
            </a:endParaRPr>
          </a:p>
        </p:txBody>
      </p:sp>
      <p:sp>
        <p:nvSpPr>
          <p:cNvPr id="4" name="Slide Number Placeholder 3">
            <a:extLst>
              <a:ext uri="{FF2B5EF4-FFF2-40B4-BE49-F238E27FC236}">
                <a16:creationId xmlns:a16="http://schemas.microsoft.com/office/drawing/2014/main" id="{F7B7C536-87DA-B806-3623-9CB90A93143C}"/>
              </a:ext>
            </a:extLst>
          </p:cNvPr>
          <p:cNvSpPr>
            <a:spLocks noGrp="1"/>
          </p:cNvSpPr>
          <p:nvPr>
            <p:ph type="sldNum" sz="quarter" idx="5"/>
          </p:nvPr>
        </p:nvSpPr>
        <p:spPr/>
        <p:txBody>
          <a:bodyPr/>
          <a:lstStyle/>
          <a:p>
            <a:fld id="{DB856B3D-7C59-4EC0-979A-3BA52DE0A8CC}" type="slidenum">
              <a:t>13</a:t>
            </a:fld>
            <a:endParaRPr lang="en-GB"/>
          </a:p>
        </p:txBody>
      </p:sp>
    </p:spTree>
    <p:extLst>
      <p:ext uri="{BB962C8B-B14F-4D97-AF65-F5344CB8AC3E}">
        <p14:creationId xmlns:p14="http://schemas.microsoft.com/office/powerpoint/2010/main" val="351814764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387AA-9DBE-DE6C-DB65-8702BBF6D3E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2E2167A-004F-991E-D791-B542AA9EE3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5B25013-720A-FEA1-B205-9258C17DBEF7}"/>
              </a:ext>
            </a:extLst>
          </p:cNvPr>
          <p:cNvSpPr>
            <a:spLocks noGrp="1"/>
          </p:cNvSpPr>
          <p:nvPr>
            <p:ph type="dt" sz="half" idx="10"/>
          </p:nvPr>
        </p:nvSpPr>
        <p:spPr/>
        <p:txBody>
          <a:bodyPr/>
          <a:lstStyle/>
          <a:p>
            <a:fld id="{E083A89E-9CF0-4505-8B6E-E350E487E453}" type="datetime1">
              <a:rPr lang="en-GB" smtClean="0"/>
              <a:t>13/03/2026</a:t>
            </a:fld>
            <a:endParaRPr lang="en-GB"/>
          </a:p>
        </p:txBody>
      </p:sp>
      <p:sp>
        <p:nvSpPr>
          <p:cNvPr id="5" name="Footer Placeholder 4">
            <a:extLst>
              <a:ext uri="{FF2B5EF4-FFF2-40B4-BE49-F238E27FC236}">
                <a16:creationId xmlns:a16="http://schemas.microsoft.com/office/drawing/2014/main" id="{E02C2631-FBD4-5A31-A39A-C49862E80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233418-82BA-BBB6-1CCB-1225CF05378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217232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AFB979-32A1-2E58-B66F-47BDB213B14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5265420-BEAF-D111-0DB2-529887F1C1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1C05CF9-E95A-0451-E517-CCCCF354D7BC}"/>
              </a:ext>
            </a:extLst>
          </p:cNvPr>
          <p:cNvSpPr>
            <a:spLocks noGrp="1"/>
          </p:cNvSpPr>
          <p:nvPr>
            <p:ph type="dt" sz="half" idx="10"/>
          </p:nvPr>
        </p:nvSpPr>
        <p:spPr/>
        <p:txBody>
          <a:bodyPr/>
          <a:lstStyle/>
          <a:p>
            <a:fld id="{153A18E7-B9A4-4229-9271-26C462158BA3}" type="datetime1">
              <a:rPr lang="en-GB" smtClean="0"/>
              <a:t>13/03/2026</a:t>
            </a:fld>
            <a:endParaRPr lang="en-GB"/>
          </a:p>
        </p:txBody>
      </p:sp>
      <p:sp>
        <p:nvSpPr>
          <p:cNvPr id="5" name="Footer Placeholder 4">
            <a:extLst>
              <a:ext uri="{FF2B5EF4-FFF2-40B4-BE49-F238E27FC236}">
                <a16:creationId xmlns:a16="http://schemas.microsoft.com/office/drawing/2014/main" id="{52E805D8-4C3B-87C9-4F0D-317F05D6C8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258EDA-2355-4C12-590C-8DED72572632}"/>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447125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6FF22B-E8EC-D2CD-5528-95A2C74F7E3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C0390F0-B30C-9FB0-06A7-EB89CBF25D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19D28E5E-D9FE-44C7-B4D9-E8DF073903C0}"/>
              </a:ext>
            </a:extLst>
          </p:cNvPr>
          <p:cNvSpPr>
            <a:spLocks noGrp="1"/>
          </p:cNvSpPr>
          <p:nvPr>
            <p:ph type="dt" sz="half" idx="10"/>
          </p:nvPr>
        </p:nvSpPr>
        <p:spPr/>
        <p:txBody>
          <a:bodyPr/>
          <a:lstStyle/>
          <a:p>
            <a:fld id="{8F4E7011-CDC6-4014-ACA2-2D75B56AB01F}" type="datetime1">
              <a:rPr lang="en-GB" smtClean="0"/>
              <a:t>13/03/2026</a:t>
            </a:fld>
            <a:endParaRPr lang="en-GB"/>
          </a:p>
        </p:txBody>
      </p:sp>
      <p:sp>
        <p:nvSpPr>
          <p:cNvPr id="5" name="Footer Placeholder 4">
            <a:extLst>
              <a:ext uri="{FF2B5EF4-FFF2-40B4-BE49-F238E27FC236}">
                <a16:creationId xmlns:a16="http://schemas.microsoft.com/office/drawing/2014/main" id="{BE738F55-B3E5-EAE3-316E-0E00546D4B8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7BE9D2-557D-8CED-34FF-2CC4DCEE51D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5926166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F89C2-B36F-9340-DAFD-D566B88992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6019142-0014-2F59-1425-85E0EB2E7B8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82D2B3D2-73A8-3F1D-723A-5FFEA2D7DD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31B6C8BE-D3C8-843B-AEDF-EF746FBDBBA6}"/>
              </a:ext>
            </a:extLst>
          </p:cNvPr>
          <p:cNvSpPr>
            <a:spLocks noGrp="1"/>
          </p:cNvSpPr>
          <p:nvPr>
            <p:ph type="dt" sz="half" idx="10"/>
          </p:nvPr>
        </p:nvSpPr>
        <p:spPr/>
        <p:txBody>
          <a:bodyPr/>
          <a:lstStyle/>
          <a:p>
            <a:fld id="{E4411EFA-7B54-4468-8CBF-46563DFED961}" type="datetime1">
              <a:rPr lang="en-GB" smtClean="0"/>
              <a:t>13/03/2026</a:t>
            </a:fld>
            <a:endParaRPr lang="en-GB"/>
          </a:p>
        </p:txBody>
      </p:sp>
      <p:sp>
        <p:nvSpPr>
          <p:cNvPr id="6" name="Footer Placeholder 5">
            <a:extLst>
              <a:ext uri="{FF2B5EF4-FFF2-40B4-BE49-F238E27FC236}">
                <a16:creationId xmlns:a16="http://schemas.microsoft.com/office/drawing/2014/main" id="{C6879D49-EB37-5F5E-1596-57FC30D470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920173-2B53-28E2-4D3B-51D28C778B1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427701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0010A-84D3-03FB-D099-E440025E6A6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718CB8D-92E8-F655-9629-813568B753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0D51560-4DC2-29E1-70D1-4FAD5E9B18C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6D6A455-2A6D-C182-DD44-049FC497EE4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46C93A2-A976-F0F9-7AC5-7209213631B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EFB494F6-6F71-D332-107E-F7A8860DC4B7}"/>
              </a:ext>
            </a:extLst>
          </p:cNvPr>
          <p:cNvSpPr>
            <a:spLocks noGrp="1"/>
          </p:cNvSpPr>
          <p:nvPr>
            <p:ph type="dt" sz="half" idx="10"/>
          </p:nvPr>
        </p:nvSpPr>
        <p:spPr/>
        <p:txBody>
          <a:bodyPr/>
          <a:lstStyle/>
          <a:p>
            <a:fld id="{0EC6D823-1AB7-43D1-BB1F-45B23925E09F}" type="datetime1">
              <a:rPr lang="en-GB" smtClean="0"/>
              <a:t>13/03/2026</a:t>
            </a:fld>
            <a:endParaRPr lang="en-GB"/>
          </a:p>
        </p:txBody>
      </p:sp>
      <p:sp>
        <p:nvSpPr>
          <p:cNvPr id="8" name="Footer Placeholder 7">
            <a:extLst>
              <a:ext uri="{FF2B5EF4-FFF2-40B4-BE49-F238E27FC236}">
                <a16:creationId xmlns:a16="http://schemas.microsoft.com/office/drawing/2014/main" id="{B360528B-5F61-1064-C326-86579E810EC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A66111-E0BD-8555-DFE6-242CA35D4931}"/>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4609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F502F-3821-84DE-2DB7-F490288C78F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7DBD30B-F75F-C161-D3DA-0D7BAA74EC19}"/>
              </a:ext>
            </a:extLst>
          </p:cNvPr>
          <p:cNvSpPr>
            <a:spLocks noGrp="1"/>
          </p:cNvSpPr>
          <p:nvPr>
            <p:ph type="dt" sz="half" idx="10"/>
          </p:nvPr>
        </p:nvSpPr>
        <p:spPr/>
        <p:txBody>
          <a:bodyPr/>
          <a:lstStyle/>
          <a:p>
            <a:fld id="{EA7C2F1D-7031-41B3-B885-570CCCEF184B}" type="datetime1">
              <a:rPr lang="en-GB" smtClean="0"/>
              <a:t>13/03/2026</a:t>
            </a:fld>
            <a:endParaRPr lang="en-GB"/>
          </a:p>
        </p:txBody>
      </p:sp>
      <p:sp>
        <p:nvSpPr>
          <p:cNvPr id="4" name="Footer Placeholder 3">
            <a:extLst>
              <a:ext uri="{FF2B5EF4-FFF2-40B4-BE49-F238E27FC236}">
                <a16:creationId xmlns:a16="http://schemas.microsoft.com/office/drawing/2014/main" id="{521203DE-B5ED-3512-127A-B1D5C110BBF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E6F4E32-8F9C-A152-1AAA-AE6DA89FDC1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0279358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1107E4E-008A-E99A-1D35-6C82E90BB616}"/>
              </a:ext>
            </a:extLst>
          </p:cNvPr>
          <p:cNvSpPr>
            <a:spLocks noGrp="1"/>
          </p:cNvSpPr>
          <p:nvPr>
            <p:ph type="dt" sz="half" idx="10"/>
          </p:nvPr>
        </p:nvSpPr>
        <p:spPr/>
        <p:txBody>
          <a:bodyPr/>
          <a:lstStyle/>
          <a:p>
            <a:fld id="{098B2002-222C-4CCB-9CEF-B448AC7BFCB6}" type="datetime1">
              <a:rPr lang="en-GB" smtClean="0"/>
              <a:t>13/03/2026</a:t>
            </a:fld>
            <a:endParaRPr lang="en-GB"/>
          </a:p>
        </p:txBody>
      </p:sp>
      <p:sp>
        <p:nvSpPr>
          <p:cNvPr id="3" name="Footer Placeholder 2">
            <a:extLst>
              <a:ext uri="{FF2B5EF4-FFF2-40B4-BE49-F238E27FC236}">
                <a16:creationId xmlns:a16="http://schemas.microsoft.com/office/drawing/2014/main" id="{2A7C1D98-E113-DE5F-BE63-80EB38D43A1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FBF2B30-BBF1-10A0-2D21-A6376A150F0A}"/>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314565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9B04F-CD6F-A9A4-2483-AA42A76FC3F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8CDC0F7-507F-8603-B43B-3A427CEF9C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73D7E7A-CDE7-E4BD-E38E-9444CC4E6A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3D402B0-3822-FFE5-A716-AC59A33EA59F}"/>
              </a:ext>
            </a:extLst>
          </p:cNvPr>
          <p:cNvSpPr>
            <a:spLocks noGrp="1"/>
          </p:cNvSpPr>
          <p:nvPr>
            <p:ph type="dt" sz="half" idx="10"/>
          </p:nvPr>
        </p:nvSpPr>
        <p:spPr/>
        <p:txBody>
          <a:bodyPr/>
          <a:lstStyle/>
          <a:p>
            <a:fld id="{FA36F575-492F-4CBB-B9E8-F859B0BA44BA}" type="datetime1">
              <a:rPr lang="en-GB" smtClean="0"/>
              <a:t>13/03/2026</a:t>
            </a:fld>
            <a:endParaRPr lang="en-GB"/>
          </a:p>
        </p:txBody>
      </p:sp>
      <p:sp>
        <p:nvSpPr>
          <p:cNvPr id="6" name="Footer Placeholder 5">
            <a:extLst>
              <a:ext uri="{FF2B5EF4-FFF2-40B4-BE49-F238E27FC236}">
                <a16:creationId xmlns:a16="http://schemas.microsoft.com/office/drawing/2014/main" id="{AC2458CB-C047-7BC3-4B8E-FC3992C3449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1D6FB16-616E-FCC8-5654-B03264CD1DCC}"/>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452311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13CE8-882E-1A80-7B61-D818287B966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76335D22-6595-9E4A-0B15-EACC672EA98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05A5340-D20D-8D7E-EA5F-DB874A456B9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657F0A-9C43-0A3D-EF11-C74B350FC29C}"/>
              </a:ext>
            </a:extLst>
          </p:cNvPr>
          <p:cNvSpPr>
            <a:spLocks noGrp="1"/>
          </p:cNvSpPr>
          <p:nvPr>
            <p:ph type="dt" sz="half" idx="10"/>
          </p:nvPr>
        </p:nvSpPr>
        <p:spPr/>
        <p:txBody>
          <a:bodyPr/>
          <a:lstStyle/>
          <a:p>
            <a:fld id="{12045FC5-C8DE-441D-8810-E0885FA470E6}" type="datetime1">
              <a:rPr lang="en-GB" smtClean="0"/>
              <a:t>13/03/2026</a:t>
            </a:fld>
            <a:endParaRPr lang="en-GB"/>
          </a:p>
        </p:txBody>
      </p:sp>
      <p:sp>
        <p:nvSpPr>
          <p:cNvPr id="6" name="Footer Placeholder 5">
            <a:extLst>
              <a:ext uri="{FF2B5EF4-FFF2-40B4-BE49-F238E27FC236}">
                <a16:creationId xmlns:a16="http://schemas.microsoft.com/office/drawing/2014/main" id="{CE44164D-382B-2E46-178F-0DCCCC7B3C0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18488B-FF59-2D86-CBEF-CC21D4750797}"/>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4175241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5F1408-0A73-7CAA-2F29-BCACF264706E}"/>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103D258-3C30-A94D-C236-ED3E5DFF08A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D8EAE25-C6F4-662C-17AD-CBC074ECDF38}"/>
              </a:ext>
            </a:extLst>
          </p:cNvPr>
          <p:cNvSpPr>
            <a:spLocks noGrp="1"/>
          </p:cNvSpPr>
          <p:nvPr>
            <p:ph type="dt" sz="half" idx="10"/>
          </p:nvPr>
        </p:nvSpPr>
        <p:spPr/>
        <p:txBody>
          <a:bodyPr/>
          <a:lstStyle/>
          <a:p>
            <a:fld id="{CFFFD281-4145-4494-BEF1-8E3F2E2F2F4C}" type="datetime1">
              <a:rPr lang="en-GB" smtClean="0"/>
              <a:t>13/03/2026</a:t>
            </a:fld>
            <a:endParaRPr lang="en-GB"/>
          </a:p>
        </p:txBody>
      </p:sp>
      <p:sp>
        <p:nvSpPr>
          <p:cNvPr id="5" name="Footer Placeholder 4">
            <a:extLst>
              <a:ext uri="{FF2B5EF4-FFF2-40B4-BE49-F238E27FC236}">
                <a16:creationId xmlns:a16="http://schemas.microsoft.com/office/drawing/2014/main" id="{C712CB13-B493-EDD6-E9A4-2076733A6F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AEDBFE-4352-E91A-0112-4950A2CAD44D}"/>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3720286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D12F486-9C81-BCD0-173D-856AFCD24A3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DEABE887-1CCF-E22A-CAE7-E14AAB187C2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FD05FE4-38E8-2B74-8F0E-F7924D57DACA}"/>
              </a:ext>
            </a:extLst>
          </p:cNvPr>
          <p:cNvSpPr>
            <a:spLocks noGrp="1"/>
          </p:cNvSpPr>
          <p:nvPr>
            <p:ph type="dt" sz="half" idx="10"/>
          </p:nvPr>
        </p:nvSpPr>
        <p:spPr/>
        <p:txBody>
          <a:bodyPr/>
          <a:lstStyle/>
          <a:p>
            <a:fld id="{799C8FE4-3925-4858-ABE6-34273212404E}" type="datetime1">
              <a:rPr lang="en-GB" smtClean="0"/>
              <a:t>13/03/2026</a:t>
            </a:fld>
            <a:endParaRPr lang="en-GB"/>
          </a:p>
        </p:txBody>
      </p:sp>
      <p:sp>
        <p:nvSpPr>
          <p:cNvPr id="5" name="Footer Placeholder 4">
            <a:extLst>
              <a:ext uri="{FF2B5EF4-FFF2-40B4-BE49-F238E27FC236}">
                <a16:creationId xmlns:a16="http://schemas.microsoft.com/office/drawing/2014/main" id="{70497673-ADAA-1993-87E2-5A8709C0FCD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974B8DD-AE30-037D-4843-85EEC177E389}"/>
              </a:ext>
            </a:extLst>
          </p:cNvPr>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990798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B50C10-B553-4208-4475-4683624FAEC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BB9D640-D5A8-5E06-0BEF-B616D68B90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73F3E4-5421-FB37-5452-606CACC657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9DE23F9-E0A3-4A71-A09F-299A87D324CD}" type="datetime1">
              <a:rPr lang="en-GB" smtClean="0"/>
              <a:t>13/03/2026</a:t>
            </a:fld>
            <a:endParaRPr lang="en-GB"/>
          </a:p>
        </p:txBody>
      </p:sp>
      <p:sp>
        <p:nvSpPr>
          <p:cNvPr id="5" name="Footer Placeholder 4">
            <a:extLst>
              <a:ext uri="{FF2B5EF4-FFF2-40B4-BE49-F238E27FC236}">
                <a16:creationId xmlns:a16="http://schemas.microsoft.com/office/drawing/2014/main" id="{6B96DC2A-F8DF-A373-B7F2-87FFCA02E6D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1095E4-1927-43E0-9571-213FA3DE6C2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119187005"/>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8B7EB901-E298-BA0B-9DB8-384A276899F9}"/>
              </a:ext>
            </a:extLst>
          </p:cNvPr>
          <p:cNvSpPr>
            <a:spLocks noGrp="1"/>
          </p:cNvSpPr>
          <p:nvPr>
            <p:ph type="ctrTitle"/>
          </p:nvPr>
        </p:nvSpPr>
        <p:spPr>
          <a:xfrm>
            <a:off x="3215729" y="1764407"/>
            <a:ext cx="5760846" cy="2310312"/>
          </a:xfrm>
        </p:spPr>
        <p:txBody>
          <a:bodyPr>
            <a:normAutofit/>
          </a:bodyPr>
          <a:lstStyle/>
          <a:p>
            <a:r>
              <a:rPr lang="en-GB" sz="1700" b="1" dirty="0">
                <a:solidFill>
                  <a:schemeClr val="tx2"/>
                </a:solidFill>
              </a:rPr>
              <a:t>Module Title:  Psychology In Health and social care</a:t>
            </a:r>
            <a:br>
              <a:rPr lang="en-GB" sz="1700" b="1" dirty="0">
                <a:solidFill>
                  <a:schemeClr val="tx2"/>
                </a:solidFill>
              </a:rPr>
            </a:br>
            <a:r>
              <a:rPr lang="en-GB" sz="1700" b="1" dirty="0">
                <a:solidFill>
                  <a:schemeClr val="tx2"/>
                </a:solidFill>
              </a:rPr>
              <a:t>Module Number: LCHS4010 (LON)</a:t>
            </a:r>
            <a:br>
              <a:rPr lang="en-GB" sz="1700" b="1" dirty="0">
                <a:solidFill>
                  <a:schemeClr val="tx2"/>
                </a:solidFill>
              </a:rPr>
            </a:br>
            <a:r>
              <a:rPr lang="en-GB" sz="1700" b="1" dirty="0">
                <a:solidFill>
                  <a:schemeClr val="tx2"/>
                </a:solidFill>
              </a:rPr>
              <a:t>ASSIGNMENT No: 1(Presentation)</a:t>
            </a:r>
            <a:br>
              <a:rPr lang="en-GB" sz="1700" b="1" dirty="0">
                <a:solidFill>
                  <a:schemeClr val="tx2"/>
                </a:solidFill>
              </a:rPr>
            </a:br>
            <a:r>
              <a:rPr lang="en-GB" sz="1700" b="1" dirty="0">
                <a:solidFill>
                  <a:schemeClr val="tx2"/>
                </a:solidFill>
              </a:rPr>
              <a:t>Student Name: Bernice Afriyie</a:t>
            </a:r>
            <a:br>
              <a:rPr lang="en-GB" sz="1700" b="1" dirty="0">
                <a:solidFill>
                  <a:schemeClr val="tx2"/>
                </a:solidFill>
              </a:rPr>
            </a:br>
            <a:r>
              <a:rPr lang="en-GB" sz="1700" b="1" dirty="0">
                <a:solidFill>
                  <a:schemeClr val="tx2"/>
                </a:solidFill>
              </a:rPr>
              <a:t>Student No:  2435004</a:t>
            </a:r>
            <a:br>
              <a:rPr lang="en-GB" sz="1700" b="1" dirty="0">
                <a:solidFill>
                  <a:schemeClr val="tx2"/>
                </a:solidFill>
              </a:rPr>
            </a:br>
            <a:r>
              <a:rPr lang="en-GB" sz="1700" b="1" dirty="0">
                <a:solidFill>
                  <a:schemeClr val="tx2"/>
                </a:solidFill>
              </a:rPr>
              <a:t>Lectures Name:  Farah Witta</a:t>
            </a:r>
            <a:br>
              <a:rPr lang="en-GB" sz="1700" b="1" dirty="0">
                <a:solidFill>
                  <a:schemeClr val="tx2"/>
                </a:solidFill>
              </a:rPr>
            </a:br>
            <a:br>
              <a:rPr lang="en-GB" sz="1700" b="1" dirty="0">
                <a:solidFill>
                  <a:schemeClr val="tx2"/>
                </a:solidFill>
              </a:rPr>
            </a:br>
            <a:endParaRPr lang="en-GB" sz="1700" b="1" dirty="0">
              <a:solidFill>
                <a:schemeClr val="tx2"/>
              </a:solidFill>
            </a:endParaRPr>
          </a:p>
        </p:txBody>
      </p:sp>
      <p:sp>
        <p:nvSpPr>
          <p:cNvPr id="4" name="AutoShape 2" descr="Image result for uwtsd moodle login">
            <a:extLst>
              <a:ext uri="{FF2B5EF4-FFF2-40B4-BE49-F238E27FC236}">
                <a16:creationId xmlns:a16="http://schemas.microsoft.com/office/drawing/2014/main" id="{74E212E1-1DAB-6D16-87F9-FE42C97EB714}"/>
              </a:ext>
            </a:extLst>
          </p:cNvPr>
          <p:cNvSpPr>
            <a:spLocks noChangeAspect="1" noChangeArrowheads="1"/>
          </p:cNvSpPr>
          <p:nvPr/>
        </p:nvSpPr>
        <p:spPr bwMode="auto">
          <a:xfrm>
            <a:off x="2467279" y="1582995"/>
            <a:ext cx="6627560" cy="2679444"/>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Footer Placeholder 4">
            <a:extLst>
              <a:ext uri="{FF2B5EF4-FFF2-40B4-BE49-F238E27FC236}">
                <a16:creationId xmlns:a16="http://schemas.microsoft.com/office/drawing/2014/main" id="{1CBA96DE-7283-0217-2AE2-14B23B9E342A}"/>
              </a:ext>
            </a:extLst>
          </p:cNvPr>
          <p:cNvSpPr>
            <a:spLocks noGrp="1"/>
          </p:cNvSpPr>
          <p:nvPr>
            <p:ph type="ftr" sz="quarter" idx="11"/>
          </p:nvPr>
        </p:nvSpPr>
        <p:spPr/>
        <p:txBody>
          <a:bodyPr/>
          <a:lstStyle/>
          <a:p>
            <a:r>
              <a:rPr lang="en-GB" dirty="0"/>
              <a:t>2435004</a:t>
            </a:r>
          </a:p>
        </p:txBody>
      </p:sp>
    </p:spTree>
    <p:extLst>
      <p:ext uri="{BB962C8B-B14F-4D97-AF65-F5344CB8AC3E}">
        <p14:creationId xmlns:p14="http://schemas.microsoft.com/office/powerpoint/2010/main" val="92041710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890338" y="640080"/>
            <a:ext cx="3734014" cy="3566160"/>
          </a:xfrm>
        </p:spPr>
        <p:txBody>
          <a:bodyPr vert="horz" lIns="91440" tIns="45720" rIns="91440" bIns="45720" rtlCol="0" anchor="b">
            <a:normAutofit/>
          </a:bodyPr>
          <a:lstStyle/>
          <a:p>
            <a:pPr algn="l"/>
            <a:r>
              <a:rPr lang="en-US" sz="3400" dirty="0">
                <a:ea typeface="+mj-lt"/>
                <a:cs typeface="+mj-lt"/>
              </a:rPr>
              <a:t>The Impact of Caregiving on Adolescent Development</a:t>
            </a:r>
            <a:r>
              <a:rPr lang="en-US" sz="3400" kern="1200" dirty="0">
                <a:ea typeface="+mj-lt"/>
                <a:cs typeface="+mj-lt"/>
              </a:rPr>
              <a:t>:</a:t>
            </a:r>
            <a:r>
              <a:rPr lang="en-US" sz="3400" dirty="0">
                <a:ea typeface="+mj-lt"/>
                <a:cs typeface="+mj-lt"/>
              </a:rPr>
              <a:t> Applying Bowlby’s Attachment Theory </a:t>
            </a:r>
            <a:r>
              <a:rPr lang="en-US" sz="3400" kern="1200" dirty="0">
                <a:ea typeface="+mj-lt"/>
                <a:cs typeface="+mj-lt"/>
              </a:rPr>
              <a:t>to </a:t>
            </a:r>
            <a:r>
              <a:rPr lang="en-US" sz="3400" dirty="0">
                <a:ea typeface="+mj-lt"/>
                <a:cs typeface="+mj-lt"/>
              </a:rPr>
              <a:t>Jenny’s Case</a:t>
            </a:r>
            <a:endParaRPr lang="en-US" sz="3400" dirty="0">
              <a:ea typeface="+mj-ea"/>
              <a:cs typeface="+mj-cs"/>
            </a:endParaRPr>
          </a:p>
        </p:txBody>
      </p:sp>
      <p:pic>
        <p:nvPicPr>
          <p:cNvPr id="3" name="Picture 2" descr="Attachments Styles &amp; Relationships – The Thought Co.">
            <a:extLst>
              <a:ext uri="{FF2B5EF4-FFF2-40B4-BE49-F238E27FC236}">
                <a16:creationId xmlns:a16="http://schemas.microsoft.com/office/drawing/2014/main" id="{69FF491D-D85D-1007-FBA3-9EFEA515EB6A}"/>
              </a:ext>
            </a:extLst>
          </p:cNvPr>
          <p:cNvPicPr>
            <a:picLocks noChangeAspect="1"/>
          </p:cNvPicPr>
          <p:nvPr/>
        </p:nvPicPr>
        <p:blipFill>
          <a:blip r:embed="rId3"/>
          <a:srcRect l="17826" r="2577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B713367A-912C-F43A-53B4-24B338AE21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4D101-245A-1682-1B9F-47DB6EDC10FF}"/>
              </a:ext>
            </a:extLst>
          </p:cNvPr>
          <p:cNvSpPr>
            <a:spLocks noGrp="1"/>
          </p:cNvSpPr>
          <p:nvPr>
            <p:ph type="title"/>
          </p:nvPr>
        </p:nvSpPr>
        <p:spPr>
          <a:xfrm>
            <a:off x="838200" y="557189"/>
            <a:ext cx="4155825" cy="5571898"/>
          </a:xfrm>
        </p:spPr>
        <p:txBody>
          <a:bodyPr>
            <a:normAutofit/>
          </a:bodyPr>
          <a:lstStyle/>
          <a:p>
            <a:r>
              <a:rPr lang="en-GB"/>
              <a:t>Contents</a:t>
            </a:r>
          </a:p>
        </p:txBody>
      </p:sp>
      <p:graphicFrame>
        <p:nvGraphicFramePr>
          <p:cNvPr id="266" name="Content Placeholder 2">
            <a:extLst>
              <a:ext uri="{FF2B5EF4-FFF2-40B4-BE49-F238E27FC236}">
                <a16:creationId xmlns:a16="http://schemas.microsoft.com/office/drawing/2014/main" id="{E2B848BD-11DF-DBA6-FDC4-B23D9A65CEE4}"/>
              </a:ext>
            </a:extLst>
          </p:cNvPr>
          <p:cNvGraphicFramePr>
            <a:graphicFrameLocks noGrp="1"/>
          </p:cNvGraphicFramePr>
          <p:nvPr>
            <p:ph idx="1"/>
          </p:nvPr>
        </p:nvGraphicFramePr>
        <p:xfrm>
          <a:off x="5186552" y="557189"/>
          <a:ext cx="6167246" cy="557189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Footer Placeholder 2">
            <a:extLst>
              <a:ext uri="{FF2B5EF4-FFF2-40B4-BE49-F238E27FC236}">
                <a16:creationId xmlns:a16="http://schemas.microsoft.com/office/drawing/2014/main" id="{6B60F1E6-90D2-E11D-723D-40500F24B3F0}"/>
              </a:ext>
            </a:extLst>
          </p:cNvPr>
          <p:cNvSpPr>
            <a:spLocks noGrp="1"/>
          </p:cNvSpPr>
          <p:nvPr>
            <p:ph type="ftr" sz="quarter" idx="11"/>
          </p:nvPr>
        </p:nvSpPr>
        <p:spPr/>
        <p:txBody>
          <a:bodyPr/>
          <a:lstStyle/>
          <a:p>
            <a:endParaRPr lang="en-GB"/>
          </a:p>
        </p:txBody>
      </p:sp>
    </p:spTree>
    <p:extLst>
      <p:ext uri="{BB962C8B-B14F-4D97-AF65-F5344CB8AC3E}">
        <p14:creationId xmlns:p14="http://schemas.microsoft.com/office/powerpoint/2010/main" val="5194379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8CF8AFC7-BA74-B85C-90A6-A6F9D4681BA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DCB6D5-27AA-3294-88BC-08738C4ABBED}"/>
              </a:ext>
            </a:extLst>
          </p:cNvPr>
          <p:cNvSpPr>
            <a:spLocks noGrp="1"/>
          </p:cNvSpPr>
          <p:nvPr>
            <p:ph type="title"/>
          </p:nvPr>
        </p:nvSpPr>
        <p:spPr>
          <a:xfrm>
            <a:off x="6657715" y="467271"/>
            <a:ext cx="4195674" cy="2052522"/>
          </a:xfrm>
        </p:spPr>
        <p:txBody>
          <a:bodyPr anchor="b">
            <a:normAutofit/>
          </a:bodyPr>
          <a:lstStyle/>
          <a:p>
            <a:r>
              <a:rPr lang="en-GB" sz="5600">
                <a:ea typeface="+mj-lt"/>
                <a:cs typeface="+mj-lt"/>
              </a:rPr>
              <a:t>Introduction</a:t>
            </a:r>
            <a:endParaRPr lang="en-US" sz="5600">
              <a:ea typeface="+mj-lt"/>
              <a:cs typeface="+mj-lt"/>
            </a:endParaRPr>
          </a:p>
        </p:txBody>
      </p:sp>
      <p:sp>
        <p:nvSpPr>
          <p:cNvPr id="3" name="Content Placeholder 2">
            <a:extLst>
              <a:ext uri="{FF2B5EF4-FFF2-40B4-BE49-F238E27FC236}">
                <a16:creationId xmlns:a16="http://schemas.microsoft.com/office/drawing/2014/main" id="{C07C1EB4-5312-2907-B099-C7C3DCAC2204}"/>
              </a:ext>
            </a:extLst>
          </p:cNvPr>
          <p:cNvSpPr>
            <a:spLocks noGrp="1"/>
          </p:cNvSpPr>
          <p:nvPr>
            <p:ph idx="1"/>
          </p:nvPr>
        </p:nvSpPr>
        <p:spPr>
          <a:xfrm>
            <a:off x="6657715" y="2990818"/>
            <a:ext cx="4195673" cy="2913872"/>
          </a:xfrm>
        </p:spPr>
        <p:txBody>
          <a:bodyPr vert="horz" lIns="91440" tIns="45720" rIns="91440" bIns="45720" rtlCol="0" anchor="t">
            <a:normAutofit/>
          </a:bodyPr>
          <a:lstStyle/>
          <a:p>
            <a:pPr>
              <a:buFont typeface="Arial"/>
              <a:buChar char="•"/>
            </a:pPr>
            <a:r>
              <a:rPr lang="en-US" sz="2000">
                <a:solidFill>
                  <a:schemeClr val="tx1">
                    <a:alpha val="80000"/>
                  </a:schemeClr>
                </a:solidFill>
                <a:ea typeface="+mn-lt"/>
                <a:cs typeface="+mn-lt"/>
              </a:rPr>
              <a:t>Jenny, 16, caregiving for her mother.</a:t>
            </a:r>
          </a:p>
          <a:p>
            <a:pPr>
              <a:buFont typeface="Arial"/>
              <a:buChar char="•"/>
            </a:pPr>
            <a:r>
              <a:rPr lang="en-US" sz="2000">
                <a:solidFill>
                  <a:schemeClr val="tx1">
                    <a:alpha val="80000"/>
                  </a:schemeClr>
                </a:solidFill>
                <a:ea typeface="+mn-lt"/>
                <a:cs typeface="+mn-lt"/>
              </a:rPr>
              <a:t>Responsibilities: cooking, cleaning, assisting with mobility and memory.</a:t>
            </a:r>
          </a:p>
          <a:p>
            <a:pPr>
              <a:buFont typeface="Arial"/>
              <a:buChar char="•"/>
            </a:pPr>
            <a:r>
              <a:rPr lang="en-US" sz="2000">
                <a:solidFill>
                  <a:schemeClr val="tx1">
                    <a:alpha val="80000"/>
                  </a:schemeClr>
                </a:solidFill>
                <a:ea typeface="+mn-lt"/>
                <a:cs typeface="+mn-lt"/>
              </a:rPr>
              <a:t>Psychological impact: Caregiver role can hinder development (Granqvist et al., 2017).</a:t>
            </a:r>
          </a:p>
          <a:p>
            <a:pPr>
              <a:buFont typeface="Arial"/>
              <a:buChar char="•"/>
            </a:pPr>
            <a:endParaRPr lang="en-US" sz="2000">
              <a:solidFill>
                <a:schemeClr val="tx1">
                  <a:alpha val="80000"/>
                </a:schemeClr>
              </a:solidFill>
              <a:ea typeface="+mn-lt"/>
              <a:cs typeface="+mn-lt"/>
            </a:endParaRPr>
          </a:p>
        </p:txBody>
      </p:sp>
      <p:pic>
        <p:nvPicPr>
          <p:cNvPr id="5" name="Picture 4" descr="1,600+ Girl 16 Years Old Stock Illustrations, Royalty-Free Vector Graphics  &amp; Clip Art - iStock">
            <a:extLst>
              <a:ext uri="{FF2B5EF4-FFF2-40B4-BE49-F238E27FC236}">
                <a16:creationId xmlns:a16="http://schemas.microsoft.com/office/drawing/2014/main" id="{1A0980F8-E2D1-A010-BFB3-14534FBB7873}"/>
              </a:ext>
            </a:extLst>
          </p:cNvPr>
          <p:cNvPicPr>
            <a:picLocks noChangeAspect="1"/>
          </p:cNvPicPr>
          <p:nvPr/>
        </p:nvPicPr>
        <p:blipFill>
          <a:blip r:embed="rId3"/>
          <a:srcRect r="-3" b="-3"/>
          <a:stretch>
            <a:fillRect/>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4" name="Footer Placeholder 3">
            <a:extLst>
              <a:ext uri="{FF2B5EF4-FFF2-40B4-BE49-F238E27FC236}">
                <a16:creationId xmlns:a16="http://schemas.microsoft.com/office/drawing/2014/main" id="{1DFC4333-6CD0-9274-23FF-2A908A3D10D6}"/>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558050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CEA1AC7-3D22-167E-A0DE-3713E5B2069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F53784A-90C4-FFF7-7C3D-5483CB8C192F}"/>
              </a:ext>
            </a:extLst>
          </p:cNvPr>
          <p:cNvSpPr>
            <a:spLocks noGrp="1"/>
          </p:cNvSpPr>
          <p:nvPr>
            <p:ph type="title"/>
          </p:nvPr>
        </p:nvSpPr>
        <p:spPr>
          <a:xfrm>
            <a:off x="640080" y="325369"/>
            <a:ext cx="4368602" cy="1956841"/>
          </a:xfrm>
        </p:spPr>
        <p:txBody>
          <a:bodyPr anchor="b">
            <a:normAutofit/>
          </a:bodyPr>
          <a:lstStyle/>
          <a:p>
            <a:r>
              <a:rPr lang="en-GB" sz="4200">
                <a:ea typeface="+mj-lt"/>
                <a:cs typeface="+mj-lt"/>
              </a:rPr>
              <a:t>Bowlby’s Attachment Theory Overview</a:t>
            </a:r>
            <a:endParaRPr lang="en-US" sz="4200"/>
          </a:p>
        </p:txBody>
      </p:sp>
      <p:sp>
        <p:nvSpPr>
          <p:cNvPr id="3" name="Content Placeholder 2">
            <a:extLst>
              <a:ext uri="{FF2B5EF4-FFF2-40B4-BE49-F238E27FC236}">
                <a16:creationId xmlns:a16="http://schemas.microsoft.com/office/drawing/2014/main" id="{A4CACA6C-FCF9-88BC-BE62-58531E12E944}"/>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2200">
                <a:ea typeface="+mn-lt"/>
                <a:cs typeface="+mn-lt"/>
              </a:rPr>
              <a:t>Early attachment with caregivers shapes emotional development.</a:t>
            </a:r>
          </a:p>
          <a:p>
            <a:pPr>
              <a:buFont typeface="Arial"/>
              <a:buChar char="•"/>
            </a:pPr>
            <a:r>
              <a:rPr lang="en-US" sz="2200">
                <a:ea typeface="+mn-lt"/>
                <a:cs typeface="+mn-lt"/>
              </a:rPr>
              <a:t>Secure attachment = healthy emotions; insecure attachment = emotional/social difficulties (Ali et al., 2021).</a:t>
            </a:r>
          </a:p>
          <a:p>
            <a:pPr>
              <a:buFont typeface="Arial"/>
              <a:buChar char="•"/>
            </a:pPr>
            <a:r>
              <a:rPr lang="en-US" sz="2200">
                <a:ea typeface="+mn-lt"/>
                <a:cs typeface="+mn-lt"/>
              </a:rPr>
              <a:t>Jenny’s situation may hinder secure attachment.</a:t>
            </a:r>
            <a:endParaRPr lang="en-US" sz="2200"/>
          </a:p>
          <a:p>
            <a:pPr>
              <a:buFont typeface="Arial"/>
              <a:buChar char="•"/>
            </a:pPr>
            <a:endParaRPr lang="en-US" sz="2200">
              <a:ea typeface="+mn-lt"/>
              <a:cs typeface="+mn-lt"/>
            </a:endParaRPr>
          </a:p>
        </p:txBody>
      </p:sp>
      <p:pic>
        <p:nvPicPr>
          <p:cNvPr id="5" name="Picture 4" descr="Attachment Theory In Psychology Explained">
            <a:extLst>
              <a:ext uri="{FF2B5EF4-FFF2-40B4-BE49-F238E27FC236}">
                <a16:creationId xmlns:a16="http://schemas.microsoft.com/office/drawing/2014/main" id="{C5F042E3-0A74-4A04-C1E3-E2AE53F24DFC}"/>
              </a:ext>
            </a:extLst>
          </p:cNvPr>
          <p:cNvPicPr>
            <a:picLocks noChangeAspect="1"/>
          </p:cNvPicPr>
          <p:nvPr/>
        </p:nvPicPr>
        <p:blipFill>
          <a:blip r:embed="rId3"/>
          <a:srcRect l="2477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DCCD4D85-281B-3D19-1413-1D642D2F3335}"/>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14000388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867864F-3EBC-F259-1DA7-6506B1F4DB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63AF008-3EFA-EE29-DB1A-A525C6DB4D99}"/>
              </a:ext>
            </a:extLst>
          </p:cNvPr>
          <p:cNvSpPr>
            <a:spLocks noGrp="1"/>
          </p:cNvSpPr>
          <p:nvPr>
            <p:ph type="title"/>
          </p:nvPr>
        </p:nvSpPr>
        <p:spPr>
          <a:xfrm>
            <a:off x="7910283" y="741391"/>
            <a:ext cx="3397017" cy="1616203"/>
          </a:xfrm>
        </p:spPr>
        <p:txBody>
          <a:bodyPr anchor="b">
            <a:normAutofit/>
          </a:bodyPr>
          <a:lstStyle/>
          <a:p>
            <a:r>
              <a:rPr lang="en-GB" sz="3000">
                <a:ea typeface="+mj-lt"/>
                <a:cs typeface="+mj-lt"/>
              </a:rPr>
              <a:t>Impact of Caregiving on Jenny’s Development</a:t>
            </a:r>
            <a:endParaRPr lang="en-US" sz="3000"/>
          </a:p>
        </p:txBody>
      </p:sp>
      <p:sp>
        <p:nvSpPr>
          <p:cNvPr id="3" name="Content Placeholder 2">
            <a:extLst>
              <a:ext uri="{FF2B5EF4-FFF2-40B4-BE49-F238E27FC236}">
                <a16:creationId xmlns:a16="http://schemas.microsoft.com/office/drawing/2014/main" id="{4921640C-632A-C5C0-C2CA-A33BEB4E953B}"/>
              </a:ext>
            </a:extLst>
          </p:cNvPr>
          <p:cNvSpPr>
            <a:spLocks noGrp="1"/>
          </p:cNvSpPr>
          <p:nvPr>
            <p:ph idx="1"/>
          </p:nvPr>
        </p:nvSpPr>
        <p:spPr>
          <a:xfrm>
            <a:off x="7910284" y="2533476"/>
            <a:ext cx="3405415" cy="3447832"/>
          </a:xfrm>
        </p:spPr>
        <p:txBody>
          <a:bodyPr vert="horz" lIns="91440" tIns="45720" rIns="91440" bIns="45720" rtlCol="0" anchor="t">
            <a:normAutofit/>
          </a:bodyPr>
          <a:lstStyle/>
          <a:p>
            <a:pPr>
              <a:buFont typeface="Arial"/>
              <a:buChar char="•"/>
            </a:pPr>
            <a:r>
              <a:rPr lang="en-US" sz="2000" dirty="0">
                <a:ea typeface="+mn-lt"/>
                <a:cs typeface="+mn-lt"/>
              </a:rPr>
              <a:t>Jenny lacks normal adolescent experiences (identity, peer interactions).</a:t>
            </a:r>
            <a:endParaRPr lang="en-US" sz="2000"/>
          </a:p>
          <a:p>
            <a:pPr>
              <a:buFont typeface="Arial"/>
              <a:buChar char="•"/>
            </a:pPr>
            <a:r>
              <a:rPr lang="en-US" sz="2000" dirty="0">
                <a:ea typeface="+mn-lt"/>
                <a:cs typeface="+mn-lt"/>
              </a:rPr>
              <a:t>Caregiving role causes stress, anxiety, emotional fatigue (Groh et al., 2017).</a:t>
            </a:r>
            <a:endParaRPr lang="en-US" sz="2000">
              <a:ea typeface="+mn-lt"/>
              <a:cs typeface="+mn-lt"/>
            </a:endParaRPr>
          </a:p>
          <a:p>
            <a:pPr>
              <a:buFont typeface="Arial"/>
              <a:buChar char="•"/>
            </a:pPr>
            <a:r>
              <a:rPr lang="en-US" sz="2000" dirty="0">
                <a:ea typeface="+mn-lt"/>
                <a:cs typeface="+mn-lt"/>
              </a:rPr>
              <a:t>This limits emotional control and social growth.</a:t>
            </a:r>
            <a:endParaRPr lang="en-US" sz="2000"/>
          </a:p>
          <a:p>
            <a:pPr>
              <a:buFont typeface="Arial"/>
              <a:buChar char="•"/>
            </a:pPr>
            <a:endParaRPr lang="en-US" sz="2000" dirty="0">
              <a:ea typeface="+mn-lt"/>
              <a:cs typeface="+mn-lt"/>
            </a:endParaRPr>
          </a:p>
        </p:txBody>
      </p:sp>
      <p:pic>
        <p:nvPicPr>
          <p:cNvPr id="4" name="Picture 3" descr="Caregiving Vectors - Download Free High-Quality Vectors from Freepik |  Freepik">
            <a:extLst>
              <a:ext uri="{FF2B5EF4-FFF2-40B4-BE49-F238E27FC236}">
                <a16:creationId xmlns:a16="http://schemas.microsoft.com/office/drawing/2014/main" id="{AA191B88-38FB-6D0D-51FC-13F49DB71E13}"/>
              </a:ext>
            </a:extLst>
          </p:cNvPr>
          <p:cNvPicPr>
            <a:picLocks noChangeAspect="1"/>
          </p:cNvPicPr>
          <p:nvPr/>
        </p:nvPicPr>
        <p:blipFill>
          <a:blip r:embed="rId3"/>
          <a:srcRect l="5454" r="10063"/>
          <a:stretch>
            <a:fillRect/>
          </a:stretch>
        </p:blipFill>
        <p:spPr>
          <a:xfrm>
            <a:off x="884698" y="877413"/>
            <a:ext cx="6406903" cy="5043096"/>
          </a:xfrm>
          <a:prstGeom prst="rect">
            <a:avLst/>
          </a:prstGeom>
        </p:spPr>
      </p:pic>
      <p:sp>
        <p:nvSpPr>
          <p:cNvPr id="5" name="Footer Placeholder 4">
            <a:extLst>
              <a:ext uri="{FF2B5EF4-FFF2-40B4-BE49-F238E27FC236}">
                <a16:creationId xmlns:a16="http://schemas.microsoft.com/office/drawing/2014/main" id="{FACA301C-FC8D-27D9-9D52-7D7FCB44C092}"/>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29979501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50CD52-767A-46CB-6962-DD25618E9E7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C0957F-4D21-7B8E-D89B-FA6D22984F17}"/>
              </a:ext>
            </a:extLst>
          </p:cNvPr>
          <p:cNvSpPr>
            <a:spLocks noGrp="1"/>
          </p:cNvSpPr>
          <p:nvPr>
            <p:ph type="title"/>
          </p:nvPr>
        </p:nvSpPr>
        <p:spPr>
          <a:xfrm>
            <a:off x="6417733" y="1342944"/>
            <a:ext cx="5291663" cy="1628775"/>
          </a:xfrm>
        </p:spPr>
        <p:txBody>
          <a:bodyPr anchor="b">
            <a:normAutofit/>
          </a:bodyPr>
          <a:lstStyle/>
          <a:p>
            <a:r>
              <a:rPr lang="en-GB" sz="3700"/>
              <a:t>Applying Bowlby’s Theory to Jenny’s Situation</a:t>
            </a:r>
            <a:endParaRPr lang="en-US" sz="3700"/>
          </a:p>
          <a:p>
            <a:pPr marL="285750" indent="-285750">
              <a:buFont typeface="Arial"/>
              <a:buChar char="•"/>
            </a:pPr>
            <a:endParaRPr lang="en-US" sz="3700"/>
          </a:p>
          <a:p>
            <a:endParaRPr lang="en-GB" sz="3700"/>
          </a:p>
        </p:txBody>
      </p:sp>
      <p:sp>
        <p:nvSpPr>
          <p:cNvPr id="3" name="Content Placeholder 2">
            <a:extLst>
              <a:ext uri="{FF2B5EF4-FFF2-40B4-BE49-F238E27FC236}">
                <a16:creationId xmlns:a16="http://schemas.microsoft.com/office/drawing/2014/main" id="{C118DD57-3EFC-E795-000D-189D502ECBA6}"/>
              </a:ext>
            </a:extLst>
          </p:cNvPr>
          <p:cNvSpPr>
            <a:spLocks noGrp="1"/>
          </p:cNvSpPr>
          <p:nvPr>
            <p:ph idx="1"/>
          </p:nvPr>
        </p:nvSpPr>
        <p:spPr>
          <a:xfrm>
            <a:off x="6417734" y="2614612"/>
            <a:ext cx="5291663" cy="3752849"/>
          </a:xfrm>
        </p:spPr>
        <p:txBody>
          <a:bodyPr vert="horz" lIns="91440" tIns="45720" rIns="91440" bIns="45720" rtlCol="0">
            <a:normAutofit/>
          </a:bodyPr>
          <a:lstStyle/>
          <a:p>
            <a:pPr>
              <a:buFont typeface="Arial"/>
              <a:buChar char="•"/>
            </a:pPr>
            <a:r>
              <a:rPr lang="en-US" sz="1800">
                <a:ea typeface="+mn-lt"/>
                <a:cs typeface="+mn-lt"/>
              </a:rPr>
              <a:t>Bowlby’s theory: insecure attachment can develop from lack of secure bonds.</a:t>
            </a:r>
          </a:p>
          <a:p>
            <a:pPr>
              <a:buFont typeface="Arial"/>
              <a:buChar char="•"/>
            </a:pPr>
            <a:r>
              <a:rPr lang="en-US" sz="1800">
                <a:ea typeface="+mn-lt"/>
                <a:cs typeface="+mn-lt"/>
              </a:rPr>
              <a:t>Jenny’s role as caregiver may lead to anxious/avoidant attachment (Laurita et al., 2019).</a:t>
            </a:r>
            <a:endParaRPr lang="en-US" sz="1800"/>
          </a:p>
          <a:p>
            <a:pPr>
              <a:buFont typeface="Arial"/>
              <a:buChar char="•"/>
            </a:pPr>
            <a:r>
              <a:rPr lang="en-US" sz="1800">
                <a:ea typeface="+mn-lt"/>
                <a:cs typeface="+mn-lt"/>
              </a:rPr>
              <a:t>Difficulties with peer and adult relationships.</a:t>
            </a:r>
            <a:endParaRPr lang="en-US" sz="1800"/>
          </a:p>
          <a:p>
            <a:pPr>
              <a:buFont typeface="Arial"/>
              <a:buChar char="•"/>
            </a:pPr>
            <a:endParaRPr lang="en-US" sz="1800">
              <a:ea typeface="+mn-lt"/>
              <a:cs typeface="+mn-lt"/>
            </a:endParaRPr>
          </a:p>
        </p:txBody>
      </p:sp>
      <p:pic>
        <p:nvPicPr>
          <p:cNvPr id="4" name="Picture 3" descr="On this day, we remember John Bowlby (1907–1990), whose pioneering work on  attachment theory reshaped psychoanalysis and our understanding of human  development. His legacy continues to guide clinicians and researchers  worldwide. 📚">
            <a:extLst>
              <a:ext uri="{FF2B5EF4-FFF2-40B4-BE49-F238E27FC236}">
                <a16:creationId xmlns:a16="http://schemas.microsoft.com/office/drawing/2014/main" id="{8BAAE6FD-A8F6-195F-D90A-0F9F0496C0B5}"/>
              </a:ext>
            </a:extLst>
          </p:cNvPr>
          <p:cNvPicPr>
            <a:picLocks noChangeAspect="1"/>
          </p:cNvPicPr>
          <p:nvPr/>
        </p:nvPicPr>
        <p:blipFill>
          <a:blip r:embed="rId3"/>
          <a:srcRect t="784" r="-1" b="9146"/>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sp>
        <p:nvSpPr>
          <p:cNvPr id="5" name="Footer Placeholder 4">
            <a:extLst>
              <a:ext uri="{FF2B5EF4-FFF2-40B4-BE49-F238E27FC236}">
                <a16:creationId xmlns:a16="http://schemas.microsoft.com/office/drawing/2014/main" id="{91C87AC1-75DD-7B92-7E6D-69C1740C3037}"/>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30910227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88DECE3-C9DD-4243-63B1-4EA3A6BCCF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4679B67-5E35-C7B2-D974-87B11FE5B022}"/>
              </a:ext>
            </a:extLst>
          </p:cNvPr>
          <p:cNvSpPr>
            <a:spLocks noGrp="1"/>
          </p:cNvSpPr>
          <p:nvPr>
            <p:ph type="title"/>
          </p:nvPr>
        </p:nvSpPr>
        <p:spPr>
          <a:xfrm>
            <a:off x="640080" y="325369"/>
            <a:ext cx="4368602" cy="1956841"/>
          </a:xfrm>
        </p:spPr>
        <p:txBody>
          <a:bodyPr anchor="b">
            <a:normAutofit/>
          </a:bodyPr>
          <a:lstStyle/>
          <a:p>
            <a:r>
              <a:rPr lang="en-GB" sz="4200">
                <a:ea typeface="+mj-lt"/>
                <a:cs typeface="+mj-lt"/>
              </a:rPr>
              <a:t>Biological and Environmental Influences</a:t>
            </a:r>
            <a:endParaRPr lang="en-US" sz="4200"/>
          </a:p>
        </p:txBody>
      </p:sp>
      <p:sp>
        <p:nvSpPr>
          <p:cNvPr id="3" name="Content Placeholder 2">
            <a:extLst>
              <a:ext uri="{FF2B5EF4-FFF2-40B4-BE49-F238E27FC236}">
                <a16:creationId xmlns:a16="http://schemas.microsoft.com/office/drawing/2014/main" id="{1E8A94F9-C2C0-A119-A7C9-AF240173A624}"/>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2200">
                <a:ea typeface="+mn-lt"/>
                <a:cs typeface="+mn-lt"/>
              </a:rPr>
              <a:t>Adolescence = hormonal changes, brain development impacting emotions (Granqvist et al., 2017).</a:t>
            </a:r>
          </a:p>
          <a:p>
            <a:pPr>
              <a:buFont typeface="Arial"/>
              <a:buChar char="•"/>
            </a:pPr>
            <a:r>
              <a:rPr lang="en-US" sz="2200">
                <a:ea typeface="+mn-lt"/>
                <a:cs typeface="+mn-lt"/>
              </a:rPr>
              <a:t>Caregiving role deepens stress and emotional vulnerability.</a:t>
            </a:r>
          </a:p>
          <a:p>
            <a:pPr>
              <a:buFont typeface="Arial"/>
              <a:buChar char="•"/>
            </a:pPr>
            <a:r>
              <a:rPr lang="en-US" sz="2200">
                <a:ea typeface="+mn-lt"/>
                <a:cs typeface="+mn-lt"/>
              </a:rPr>
              <a:t>Isolation limits social development and self-identity (Simpson and Rholes, 2017).</a:t>
            </a:r>
          </a:p>
          <a:p>
            <a:pPr>
              <a:buFont typeface="Arial"/>
              <a:buChar char="•"/>
            </a:pPr>
            <a:endParaRPr lang="en-US" sz="2200">
              <a:ea typeface="+mn-lt"/>
              <a:cs typeface="+mn-lt"/>
            </a:endParaRPr>
          </a:p>
        </p:txBody>
      </p:sp>
      <p:pic>
        <p:nvPicPr>
          <p:cNvPr id="5" name="Picture 4" descr="A person holding a globe surrounded by leaves&#10;&#10;AI-generated content may be incorrect.">
            <a:extLst>
              <a:ext uri="{FF2B5EF4-FFF2-40B4-BE49-F238E27FC236}">
                <a16:creationId xmlns:a16="http://schemas.microsoft.com/office/drawing/2014/main" id="{25D2A7BC-D605-0CBE-50AE-3A501425F9C2}"/>
              </a:ext>
            </a:extLst>
          </p:cNvPr>
          <p:cNvPicPr>
            <a:picLocks noChangeAspect="1"/>
          </p:cNvPicPr>
          <p:nvPr/>
        </p:nvPicPr>
        <p:blipFill>
          <a:blip r:embed="rId3"/>
          <a:srcRect l="4936" r="7046"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1D40DA7D-7578-4FB7-5C9F-D38981BDCA6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rPr>
              <a:t>2435004</a:t>
            </a:r>
          </a:p>
          <a:p>
            <a:endParaRPr lang="en-GB" dirty="0"/>
          </a:p>
        </p:txBody>
      </p:sp>
    </p:spTree>
    <p:extLst>
      <p:ext uri="{BB962C8B-B14F-4D97-AF65-F5344CB8AC3E}">
        <p14:creationId xmlns:p14="http://schemas.microsoft.com/office/powerpoint/2010/main" val="1279006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F95AF6F-1F1E-D619-BB5A-F17CC894FAF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EA4034-E42C-5720-C34C-9542D12E47FC}"/>
              </a:ext>
            </a:extLst>
          </p:cNvPr>
          <p:cNvSpPr>
            <a:spLocks noGrp="1"/>
          </p:cNvSpPr>
          <p:nvPr>
            <p:ph type="title"/>
          </p:nvPr>
        </p:nvSpPr>
        <p:spPr>
          <a:xfrm>
            <a:off x="640080" y="325369"/>
            <a:ext cx="4368602" cy="1956841"/>
          </a:xfrm>
        </p:spPr>
        <p:txBody>
          <a:bodyPr anchor="b">
            <a:normAutofit/>
          </a:bodyPr>
          <a:lstStyle/>
          <a:p>
            <a:r>
              <a:rPr lang="en-GB" sz="4200">
                <a:ea typeface="+mj-lt"/>
                <a:cs typeface="+mj-lt"/>
              </a:rPr>
              <a:t>Strategies for Supporting Jenny’s Well-being</a:t>
            </a:r>
            <a:endParaRPr lang="en-US" sz="4200"/>
          </a:p>
        </p:txBody>
      </p:sp>
      <p:sp>
        <p:nvSpPr>
          <p:cNvPr id="3" name="Content Placeholder 2">
            <a:extLst>
              <a:ext uri="{FF2B5EF4-FFF2-40B4-BE49-F238E27FC236}">
                <a16:creationId xmlns:a16="http://schemas.microsoft.com/office/drawing/2014/main" id="{D52277F2-32A9-B97B-D84A-203E4BBF19EB}"/>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2200">
                <a:ea typeface="+mn-lt"/>
                <a:cs typeface="+mn-lt"/>
              </a:rPr>
              <a:t>Create a secure emotional environment.</a:t>
            </a:r>
          </a:p>
          <a:p>
            <a:pPr>
              <a:buFont typeface="Arial"/>
              <a:buChar char="•"/>
            </a:pPr>
            <a:r>
              <a:rPr lang="en-US" sz="2200">
                <a:ea typeface="+mn-lt"/>
                <a:cs typeface="+mn-lt"/>
              </a:rPr>
              <a:t>Provide counseling and peer support (Groh et al., 2017).</a:t>
            </a:r>
          </a:p>
          <a:p>
            <a:pPr>
              <a:buFont typeface="Arial"/>
              <a:buChar char="•"/>
            </a:pPr>
            <a:r>
              <a:rPr lang="en-US" sz="2200">
                <a:ea typeface="+mn-lt"/>
                <a:cs typeface="+mn-lt"/>
              </a:rPr>
              <a:t>Respite care for Jenny’s mother to allow social engagement.</a:t>
            </a:r>
            <a:endParaRPr lang="en-US" sz="2200"/>
          </a:p>
          <a:p>
            <a:pPr>
              <a:buFont typeface="Arial"/>
              <a:buChar char="•"/>
            </a:pPr>
            <a:endParaRPr lang="en-US" sz="2200">
              <a:ea typeface="+mn-lt"/>
              <a:cs typeface="+mn-lt"/>
            </a:endParaRPr>
          </a:p>
        </p:txBody>
      </p:sp>
      <p:pic>
        <p:nvPicPr>
          <p:cNvPr id="5" name="Picture 4" descr="Meditation Illustration Images – Browse 1,467,338 Stock Photos, Vectors,  and Video | Adobe Stock">
            <a:extLst>
              <a:ext uri="{FF2B5EF4-FFF2-40B4-BE49-F238E27FC236}">
                <a16:creationId xmlns:a16="http://schemas.microsoft.com/office/drawing/2014/main" id="{41F1CA82-EE0E-5F4F-AE5E-E962C25786E2}"/>
              </a:ext>
            </a:extLst>
          </p:cNvPr>
          <p:cNvPicPr>
            <a:picLocks noChangeAspect="1"/>
          </p:cNvPicPr>
          <p:nvPr/>
        </p:nvPicPr>
        <p:blipFill>
          <a:blip r:embed="rId3"/>
          <a:srcRect l="15811" r="1723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34F527B7-6DAE-42CB-4962-79D3716ABAF2}"/>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3997841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EAA17E0-A6C3-DEA5-AB73-F2042039B3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30A9C9-DB9E-5525-BB93-B99CD4455802}"/>
              </a:ext>
            </a:extLst>
          </p:cNvPr>
          <p:cNvSpPr>
            <a:spLocks noGrp="1"/>
          </p:cNvSpPr>
          <p:nvPr>
            <p:ph type="title"/>
          </p:nvPr>
        </p:nvSpPr>
        <p:spPr>
          <a:xfrm>
            <a:off x="640080" y="325369"/>
            <a:ext cx="4368602" cy="1956841"/>
          </a:xfrm>
        </p:spPr>
        <p:txBody>
          <a:bodyPr anchor="b">
            <a:normAutofit/>
          </a:bodyPr>
          <a:lstStyle/>
          <a:p>
            <a:r>
              <a:rPr lang="en-GB" sz="4200">
                <a:ea typeface="+mj-lt"/>
                <a:cs typeface="+mj-lt"/>
              </a:rPr>
              <a:t>Addressing Jenny’s Attachment Style</a:t>
            </a:r>
            <a:endParaRPr lang="en-US" sz="4200"/>
          </a:p>
        </p:txBody>
      </p:sp>
      <p:sp>
        <p:nvSpPr>
          <p:cNvPr id="3" name="Content Placeholder 2">
            <a:extLst>
              <a:ext uri="{FF2B5EF4-FFF2-40B4-BE49-F238E27FC236}">
                <a16:creationId xmlns:a16="http://schemas.microsoft.com/office/drawing/2014/main" id="{10ED4276-3EAF-3A47-688B-E6356E8EDA82}"/>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2200">
                <a:ea typeface="+mn-lt"/>
                <a:cs typeface="+mn-lt"/>
              </a:rPr>
              <a:t>Identify Jenny’s attachment style (anxious/avoidant).</a:t>
            </a:r>
            <a:endParaRPr lang="en-US" sz="2200"/>
          </a:p>
          <a:p>
            <a:pPr>
              <a:buFont typeface="Arial"/>
              <a:buChar char="•"/>
            </a:pPr>
            <a:r>
              <a:rPr lang="en-US" sz="2200">
                <a:ea typeface="+mn-lt"/>
                <a:cs typeface="+mn-lt"/>
              </a:rPr>
              <a:t>Target emotional regulation and stress management (Laurita et al., 2019).</a:t>
            </a:r>
            <a:endParaRPr lang="en-US" sz="2200"/>
          </a:p>
          <a:p>
            <a:pPr>
              <a:buFont typeface="Arial"/>
              <a:buChar char="•"/>
            </a:pPr>
            <a:r>
              <a:rPr lang="en-US" sz="2200">
                <a:ea typeface="+mn-lt"/>
                <a:cs typeface="+mn-lt"/>
              </a:rPr>
              <a:t>Encourage open communication and trust-building in relationships.</a:t>
            </a:r>
            <a:endParaRPr lang="en-US" sz="2200"/>
          </a:p>
          <a:p>
            <a:pPr>
              <a:buFont typeface="Arial"/>
              <a:buChar char="•"/>
            </a:pPr>
            <a:endParaRPr lang="en-US" sz="2200">
              <a:ea typeface="+mn-lt"/>
              <a:cs typeface="+mn-lt"/>
            </a:endParaRPr>
          </a:p>
        </p:txBody>
      </p:sp>
      <p:pic>
        <p:nvPicPr>
          <p:cNvPr id="5" name="Picture 4" descr="Well Being PNG Transparent Images Free Download | Vector Files | Pngtree">
            <a:extLst>
              <a:ext uri="{FF2B5EF4-FFF2-40B4-BE49-F238E27FC236}">
                <a16:creationId xmlns:a16="http://schemas.microsoft.com/office/drawing/2014/main" id="{91ED9949-7979-71BF-51B7-E9504D248422}"/>
              </a:ext>
            </a:extLst>
          </p:cNvPr>
          <p:cNvPicPr>
            <a:picLocks noChangeAspect="1"/>
          </p:cNvPicPr>
          <p:nvPr/>
        </p:nvPicPr>
        <p:blipFill>
          <a:blip r:embed="rId3"/>
          <a:srcRect t="302" r="2" b="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4" name="Footer Placeholder 3">
            <a:extLst>
              <a:ext uri="{FF2B5EF4-FFF2-40B4-BE49-F238E27FC236}">
                <a16:creationId xmlns:a16="http://schemas.microsoft.com/office/drawing/2014/main" id="{FDC9EFA5-B2D3-F5D6-255C-41551AE108EC}"/>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41021661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64AC61A-E661-C244-7ABE-1C6758AE5B9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2B9EEA9-4FC6-EB59-F149-00A53F8138F4}"/>
              </a:ext>
            </a:extLst>
          </p:cNvPr>
          <p:cNvSpPr>
            <a:spLocks noGrp="1"/>
          </p:cNvSpPr>
          <p:nvPr>
            <p:ph type="title"/>
          </p:nvPr>
        </p:nvSpPr>
        <p:spPr>
          <a:xfrm>
            <a:off x="876694" y="1322577"/>
            <a:ext cx="3549649" cy="1616203"/>
          </a:xfrm>
        </p:spPr>
        <p:txBody>
          <a:bodyPr anchor="b">
            <a:normAutofit/>
          </a:bodyPr>
          <a:lstStyle/>
          <a:p>
            <a:r>
              <a:rPr lang="en-GB" sz="2700"/>
              <a:t>Role of Environmental Factors in Jenny’s Development</a:t>
            </a:r>
            <a:endParaRPr lang="en-US" sz="2700"/>
          </a:p>
          <a:p>
            <a:pPr marL="285750" indent="-285750">
              <a:buFont typeface="Arial"/>
              <a:buChar char="•"/>
            </a:pPr>
            <a:endParaRPr lang="en-US" sz="2700"/>
          </a:p>
          <a:p>
            <a:endParaRPr lang="en-GB" sz="2700"/>
          </a:p>
        </p:txBody>
      </p:sp>
      <p:sp>
        <p:nvSpPr>
          <p:cNvPr id="3" name="Content Placeholder 2">
            <a:extLst>
              <a:ext uri="{FF2B5EF4-FFF2-40B4-BE49-F238E27FC236}">
                <a16:creationId xmlns:a16="http://schemas.microsoft.com/office/drawing/2014/main" id="{7244698E-CBD2-71A7-27FF-A243DEC18F97}"/>
              </a:ext>
            </a:extLst>
          </p:cNvPr>
          <p:cNvSpPr>
            <a:spLocks noGrp="1"/>
          </p:cNvSpPr>
          <p:nvPr>
            <p:ph idx="1"/>
          </p:nvPr>
        </p:nvSpPr>
        <p:spPr>
          <a:xfrm>
            <a:off x="876693" y="2533476"/>
            <a:ext cx="3346964" cy="3447832"/>
          </a:xfrm>
        </p:spPr>
        <p:txBody>
          <a:bodyPr vert="horz" lIns="91440" tIns="45720" rIns="91440" bIns="45720" rtlCol="0" anchor="t">
            <a:normAutofit/>
          </a:bodyPr>
          <a:lstStyle/>
          <a:p>
            <a:pPr>
              <a:buFont typeface="Arial"/>
              <a:buChar char="•"/>
            </a:pPr>
            <a:r>
              <a:rPr lang="en-US" sz="2000">
                <a:ea typeface="+mn-lt"/>
                <a:cs typeface="+mn-lt"/>
              </a:rPr>
              <a:t>Encourage involvement in community and social activities.</a:t>
            </a:r>
          </a:p>
          <a:p>
            <a:pPr>
              <a:buFont typeface="Arial"/>
              <a:buChar char="•"/>
            </a:pPr>
            <a:r>
              <a:rPr lang="en-US" sz="2000">
                <a:ea typeface="+mn-lt"/>
                <a:cs typeface="+mn-lt"/>
              </a:rPr>
              <a:t>Balance caregiving and self-care for healthy self-image (Bretherton, 2016).</a:t>
            </a:r>
          </a:p>
          <a:p>
            <a:pPr>
              <a:buFont typeface="Arial"/>
              <a:buChar char="•"/>
            </a:pPr>
            <a:r>
              <a:rPr lang="en-US" sz="2000">
                <a:ea typeface="+mn-lt"/>
                <a:cs typeface="+mn-lt"/>
              </a:rPr>
              <a:t>Foster social networks and identity-building outside caregiving.</a:t>
            </a:r>
          </a:p>
          <a:p>
            <a:pPr>
              <a:buFont typeface="Arial"/>
              <a:buChar char="•"/>
            </a:pPr>
            <a:endParaRPr lang="en-US" sz="2000">
              <a:ea typeface="+mn-lt"/>
              <a:cs typeface="+mn-lt"/>
            </a:endParaRPr>
          </a:p>
        </p:txBody>
      </p:sp>
      <p:pic>
        <p:nvPicPr>
          <p:cNvPr id="5" name="Picture 4" descr="79,900+ Mental Wellbeing Stock Illustrations, Royalty-Free Vector Graphics  &amp; Clip Art - iStock | Mental wellbeing at work, Mental wellbeing icon,  Physical and mental wellbeing">
            <a:extLst>
              <a:ext uri="{FF2B5EF4-FFF2-40B4-BE49-F238E27FC236}">
                <a16:creationId xmlns:a16="http://schemas.microsoft.com/office/drawing/2014/main" id="{6A0BC941-6D0B-296A-3BD1-B29419514B97}"/>
              </a:ext>
            </a:extLst>
          </p:cNvPr>
          <p:cNvPicPr>
            <a:picLocks noChangeAspect="1"/>
          </p:cNvPicPr>
          <p:nvPr/>
        </p:nvPicPr>
        <p:blipFill>
          <a:blip r:embed="rId3"/>
          <a:srcRect l="1846" r="675" b="-1"/>
          <a:stretch>
            <a:fillRect/>
          </a:stretch>
        </p:blipFill>
        <p:spPr>
          <a:xfrm>
            <a:off x="5089243" y="877413"/>
            <a:ext cx="6222628" cy="5043096"/>
          </a:xfrm>
          <a:prstGeom prst="rect">
            <a:avLst/>
          </a:prstGeom>
        </p:spPr>
      </p:pic>
      <p:sp>
        <p:nvSpPr>
          <p:cNvPr id="4" name="Footer Placeholder 3">
            <a:extLst>
              <a:ext uri="{FF2B5EF4-FFF2-40B4-BE49-F238E27FC236}">
                <a16:creationId xmlns:a16="http://schemas.microsoft.com/office/drawing/2014/main" id="{B7DD9977-CFA6-946D-A0E6-F7EC436B02FA}"/>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40623005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81C174-791E-3A9B-E9B1-EBD30E4A15C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07C4D5-6765-A884-78DD-9BD0E6EBF314}"/>
              </a:ext>
            </a:extLst>
          </p:cNvPr>
          <p:cNvSpPr>
            <a:spLocks noGrp="1"/>
          </p:cNvSpPr>
          <p:nvPr>
            <p:ph type="title"/>
          </p:nvPr>
        </p:nvSpPr>
        <p:spPr>
          <a:xfrm>
            <a:off x="7531610" y="997972"/>
            <a:ext cx="3822189" cy="1899912"/>
          </a:xfrm>
        </p:spPr>
        <p:txBody>
          <a:bodyPr>
            <a:normAutofit fontScale="90000"/>
          </a:bodyPr>
          <a:lstStyle/>
          <a:p>
            <a:r>
              <a:rPr lang="en-GB" dirty="0"/>
              <a:t>Overcoming Barriers to Support</a:t>
            </a:r>
            <a:endParaRPr lang="en-US" dirty="0"/>
          </a:p>
          <a:p>
            <a:pPr marL="285750" indent="-285750">
              <a:buFont typeface="Arial"/>
              <a:buChar char="•"/>
            </a:pPr>
            <a:endParaRPr lang="en-US"/>
          </a:p>
          <a:p>
            <a:endParaRPr lang="en-GB" dirty="0"/>
          </a:p>
        </p:txBody>
      </p:sp>
      <p:sp>
        <p:nvSpPr>
          <p:cNvPr id="3" name="Content Placeholder 2">
            <a:extLst>
              <a:ext uri="{FF2B5EF4-FFF2-40B4-BE49-F238E27FC236}">
                <a16:creationId xmlns:a16="http://schemas.microsoft.com/office/drawing/2014/main" id="{27BB039B-99B7-1AB6-24D8-4A66A7F11B18}"/>
              </a:ext>
            </a:extLst>
          </p:cNvPr>
          <p:cNvSpPr>
            <a:spLocks noGrp="1"/>
          </p:cNvSpPr>
          <p:nvPr>
            <p:ph idx="1"/>
          </p:nvPr>
        </p:nvSpPr>
        <p:spPr>
          <a:xfrm>
            <a:off x="7531610" y="2434201"/>
            <a:ext cx="3822189" cy="3742762"/>
          </a:xfrm>
        </p:spPr>
        <p:txBody>
          <a:bodyPr vert="horz" lIns="91440" tIns="45720" rIns="91440" bIns="45720" rtlCol="0" anchor="t">
            <a:normAutofit/>
          </a:bodyPr>
          <a:lstStyle/>
          <a:p>
            <a:pPr>
              <a:buFont typeface="Arial"/>
              <a:buChar char="•"/>
            </a:pPr>
            <a:r>
              <a:rPr lang="en-US" sz="1900" dirty="0">
                <a:ea typeface="+mn-lt"/>
                <a:cs typeface="+mn-lt"/>
              </a:rPr>
              <a:t>Address financial and cultural barriers to support.</a:t>
            </a:r>
            <a:endParaRPr lang="en-US" dirty="0">
              <a:ea typeface="+mn-lt"/>
              <a:cs typeface="+mn-lt"/>
            </a:endParaRPr>
          </a:p>
          <a:p>
            <a:pPr>
              <a:buFont typeface="Arial"/>
              <a:buChar char="•"/>
            </a:pPr>
            <a:r>
              <a:rPr lang="en-US" sz="1900" dirty="0">
                <a:ea typeface="+mn-lt"/>
                <a:cs typeface="+mn-lt"/>
              </a:rPr>
              <a:t>Educate Jenny and her family about available services (Granqvist et al., 2017).</a:t>
            </a:r>
            <a:endParaRPr lang="en-US" dirty="0">
              <a:ea typeface="+mn-lt"/>
              <a:cs typeface="+mn-lt"/>
            </a:endParaRPr>
          </a:p>
          <a:p>
            <a:pPr>
              <a:buFont typeface="Arial"/>
              <a:buChar char="•"/>
            </a:pPr>
            <a:r>
              <a:rPr lang="en-US" sz="1900" dirty="0">
                <a:ea typeface="+mn-lt"/>
                <a:cs typeface="+mn-lt"/>
              </a:rPr>
              <a:t>Advocate for accessible mental health and caregiving services.</a:t>
            </a:r>
            <a:endParaRPr lang="en-US" dirty="0">
              <a:ea typeface="+mn-lt"/>
              <a:cs typeface="+mn-lt"/>
            </a:endParaRPr>
          </a:p>
          <a:p>
            <a:pPr>
              <a:buFont typeface="Arial"/>
              <a:buChar char="•"/>
            </a:pPr>
            <a:endParaRPr lang="en-US" sz="1900" dirty="0">
              <a:ea typeface="+mn-lt"/>
              <a:cs typeface="+mn-lt"/>
            </a:endParaRPr>
          </a:p>
        </p:txBody>
      </p:sp>
      <p:pic>
        <p:nvPicPr>
          <p:cNvPr id="4" name="Picture 3" descr="3,100+ Overcoming Barriers Stock Illustrations, Royalty-Free Vector  Graphics &amp; Clip Art - iStock | Overcoming obstacles, Challenge, Action plan">
            <a:extLst>
              <a:ext uri="{FF2B5EF4-FFF2-40B4-BE49-F238E27FC236}">
                <a16:creationId xmlns:a16="http://schemas.microsoft.com/office/drawing/2014/main" id="{86959A8C-4604-E8A8-39CC-93A8DF4702BB}"/>
              </a:ext>
            </a:extLst>
          </p:cNvPr>
          <p:cNvPicPr>
            <a:picLocks noChangeAspect="1"/>
          </p:cNvPicPr>
          <p:nvPr/>
        </p:nvPicPr>
        <p:blipFill>
          <a:blip r:embed="rId3"/>
          <a:stretch>
            <a:fillRect/>
          </a:stretch>
        </p:blipFill>
        <p:spPr>
          <a:xfrm>
            <a:off x="525556" y="948018"/>
            <a:ext cx="5829300" cy="3886200"/>
          </a:xfrm>
          <a:prstGeom prst="rect">
            <a:avLst/>
          </a:prstGeom>
        </p:spPr>
      </p:pic>
      <p:sp>
        <p:nvSpPr>
          <p:cNvPr id="5" name="Footer Placeholder 4">
            <a:extLst>
              <a:ext uri="{FF2B5EF4-FFF2-40B4-BE49-F238E27FC236}">
                <a16:creationId xmlns:a16="http://schemas.microsoft.com/office/drawing/2014/main" id="{209C98C2-80B7-A360-662B-2A1B53C0FC8D}"/>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11290872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1C881F5-BBEE-95D8-D319-499ED78FCF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99F158-7D8B-0FC5-E166-B131A2FFA00D}"/>
              </a:ext>
            </a:extLst>
          </p:cNvPr>
          <p:cNvSpPr>
            <a:spLocks noGrp="1"/>
          </p:cNvSpPr>
          <p:nvPr>
            <p:ph type="title"/>
          </p:nvPr>
        </p:nvSpPr>
        <p:spPr>
          <a:xfrm>
            <a:off x="640080" y="325369"/>
            <a:ext cx="4368602" cy="1956841"/>
          </a:xfrm>
        </p:spPr>
        <p:txBody>
          <a:bodyPr anchor="b">
            <a:normAutofit/>
          </a:bodyPr>
          <a:lstStyle/>
          <a:p>
            <a:r>
              <a:rPr lang="en-GB" sz="5400">
                <a:ea typeface="+mj-lt"/>
                <a:cs typeface="+mj-lt"/>
              </a:rPr>
              <a:t>Conclusion</a:t>
            </a:r>
            <a:endParaRPr lang="en-US" sz="5400"/>
          </a:p>
        </p:txBody>
      </p:sp>
      <p:sp>
        <p:nvSpPr>
          <p:cNvPr id="3" name="Content Placeholder 2">
            <a:extLst>
              <a:ext uri="{FF2B5EF4-FFF2-40B4-BE49-F238E27FC236}">
                <a16:creationId xmlns:a16="http://schemas.microsoft.com/office/drawing/2014/main" id="{0AF9E32B-1CDE-CBE8-D9CF-989D7A614F9B}"/>
              </a:ext>
            </a:extLst>
          </p:cNvPr>
          <p:cNvSpPr>
            <a:spLocks noGrp="1"/>
          </p:cNvSpPr>
          <p:nvPr>
            <p:ph idx="1"/>
          </p:nvPr>
        </p:nvSpPr>
        <p:spPr>
          <a:xfrm>
            <a:off x="640080" y="2872899"/>
            <a:ext cx="4243589" cy="3320668"/>
          </a:xfrm>
        </p:spPr>
        <p:txBody>
          <a:bodyPr vert="horz" lIns="91440" tIns="45720" rIns="91440" bIns="45720" rtlCol="0">
            <a:normAutofit/>
          </a:bodyPr>
          <a:lstStyle/>
          <a:p>
            <a:pPr>
              <a:buFont typeface="Arial"/>
              <a:buChar char="•"/>
            </a:pPr>
            <a:r>
              <a:rPr lang="en-US" sz="2200">
                <a:ea typeface="+mn-lt"/>
                <a:cs typeface="+mn-lt"/>
              </a:rPr>
              <a:t>Jenny’s caregiving role impacts her emotional/social development.</a:t>
            </a:r>
          </a:p>
          <a:p>
            <a:pPr>
              <a:buFont typeface="Arial"/>
              <a:buChar char="•"/>
            </a:pPr>
            <a:r>
              <a:rPr lang="en-US" sz="2200">
                <a:ea typeface="+mn-lt"/>
                <a:cs typeface="+mn-lt"/>
              </a:rPr>
              <a:t>Applying Attachment Theory shows insecure attachment patterns.</a:t>
            </a:r>
          </a:p>
          <a:p>
            <a:pPr>
              <a:buFont typeface="Arial"/>
              <a:buChar char="•"/>
            </a:pPr>
            <a:r>
              <a:rPr lang="en-US" sz="2200">
                <a:ea typeface="+mn-lt"/>
                <a:cs typeface="+mn-lt"/>
              </a:rPr>
              <a:t>Strategies: counseling, respite care, and social interaction for healthier attachment.</a:t>
            </a:r>
          </a:p>
          <a:p>
            <a:pPr>
              <a:buFont typeface="Arial"/>
              <a:buChar char="•"/>
            </a:pPr>
            <a:endParaRPr lang="en-US" sz="2200">
              <a:ea typeface="+mn-lt"/>
              <a:cs typeface="+mn-lt"/>
            </a:endParaRPr>
          </a:p>
        </p:txBody>
      </p:sp>
      <p:pic>
        <p:nvPicPr>
          <p:cNvPr id="4" name="Picture 3" descr="Conclusion illustration Images - Free Download on Freepik">
            <a:extLst>
              <a:ext uri="{FF2B5EF4-FFF2-40B4-BE49-F238E27FC236}">
                <a16:creationId xmlns:a16="http://schemas.microsoft.com/office/drawing/2014/main" id="{43AE1D05-C368-351E-38B2-6AE783B83887}"/>
              </a:ext>
            </a:extLst>
          </p:cNvPr>
          <p:cNvPicPr>
            <a:picLocks noChangeAspect="1"/>
          </p:cNvPicPr>
          <p:nvPr/>
        </p:nvPicPr>
        <p:blipFill>
          <a:blip r:embed="rId3"/>
          <a:srcRect t="302"/>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5" name="Footer Placeholder 4">
            <a:extLst>
              <a:ext uri="{FF2B5EF4-FFF2-40B4-BE49-F238E27FC236}">
                <a16:creationId xmlns:a16="http://schemas.microsoft.com/office/drawing/2014/main" id="{85418FCB-FCBA-8E45-DF82-E051BFA055B4}"/>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20121264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B8B19-95CB-1358-18D6-FA9C91E7462B}"/>
              </a:ext>
            </a:extLst>
          </p:cNvPr>
          <p:cNvSpPr>
            <a:spLocks noGrp="1"/>
          </p:cNvSpPr>
          <p:nvPr>
            <p:ph type="title"/>
          </p:nvPr>
        </p:nvSpPr>
        <p:spPr/>
        <p:txBody>
          <a:bodyPr>
            <a:normAutofit/>
          </a:bodyPr>
          <a:lstStyle/>
          <a:p>
            <a:r>
              <a:rPr lang="en-GB"/>
              <a:t>References</a:t>
            </a:r>
            <a:endParaRPr lang="en-US"/>
          </a:p>
        </p:txBody>
      </p:sp>
      <p:sp>
        <p:nvSpPr>
          <p:cNvPr id="3" name="Content Placeholder 2">
            <a:extLst>
              <a:ext uri="{FF2B5EF4-FFF2-40B4-BE49-F238E27FC236}">
                <a16:creationId xmlns:a16="http://schemas.microsoft.com/office/drawing/2014/main" id="{2BDF334B-5860-47E5-A10B-58AFEB00B8D6}"/>
              </a:ext>
            </a:extLst>
          </p:cNvPr>
          <p:cNvSpPr>
            <a:spLocks noGrp="1"/>
          </p:cNvSpPr>
          <p:nvPr>
            <p:ph idx="1"/>
          </p:nvPr>
        </p:nvSpPr>
        <p:spPr/>
        <p:txBody>
          <a:bodyPr vert="horz" lIns="91440" tIns="45720" rIns="91440" bIns="45720" rtlCol="0">
            <a:normAutofit/>
          </a:bodyPr>
          <a:lstStyle/>
          <a:p>
            <a:pPr>
              <a:buFont typeface="Arial"/>
              <a:buChar char="•"/>
            </a:pPr>
            <a:r>
              <a:rPr lang="en-GB" sz="1500" dirty="0">
                <a:ea typeface="+mn-lt"/>
                <a:cs typeface="+mn-lt"/>
              </a:rPr>
              <a:t>Ali, E., Letourneau, N. and </a:t>
            </a:r>
            <a:r>
              <a:rPr lang="en-GB" sz="1500" dirty="0" err="1">
                <a:ea typeface="+mn-lt"/>
                <a:cs typeface="+mn-lt"/>
              </a:rPr>
              <a:t>Benzies</a:t>
            </a:r>
            <a:r>
              <a:rPr lang="en-GB" sz="1500" dirty="0">
                <a:ea typeface="+mn-lt"/>
                <a:cs typeface="+mn-lt"/>
              </a:rPr>
              <a:t>, K., 2021. Parent-child attachment: A principle-based concept analysis. </a:t>
            </a:r>
            <a:r>
              <a:rPr lang="en-GB" sz="1500" i="1" dirty="0">
                <a:ea typeface="+mn-lt"/>
                <a:cs typeface="+mn-lt"/>
              </a:rPr>
              <a:t>SAGE open nursing</a:t>
            </a:r>
            <a:r>
              <a:rPr lang="en-GB" sz="1500" dirty="0">
                <a:ea typeface="+mn-lt"/>
                <a:cs typeface="+mn-lt"/>
              </a:rPr>
              <a:t>, </a:t>
            </a:r>
            <a:r>
              <a:rPr lang="en-GB" sz="1500" i="1" dirty="0">
                <a:ea typeface="+mn-lt"/>
                <a:cs typeface="+mn-lt"/>
              </a:rPr>
              <a:t>7</a:t>
            </a:r>
            <a:r>
              <a:rPr lang="en-GB" sz="1500" dirty="0">
                <a:ea typeface="+mn-lt"/>
                <a:cs typeface="+mn-lt"/>
              </a:rPr>
              <a:t>, p.23779608211009000.</a:t>
            </a:r>
            <a:endParaRPr lang="en-GB" sz="1500" b="1" dirty="0">
              <a:ea typeface="+mn-lt"/>
              <a:cs typeface="+mn-lt"/>
            </a:endParaRPr>
          </a:p>
          <a:p>
            <a:pPr>
              <a:buFont typeface="Arial"/>
              <a:buChar char="•"/>
            </a:pPr>
            <a:r>
              <a:rPr lang="en-GB" sz="1500" dirty="0">
                <a:ea typeface="+mn-lt"/>
                <a:cs typeface="+mn-lt"/>
              </a:rPr>
              <a:t>Bretherton, I., 2016. Revisiting Mary Ainsworth's conceptualization and assessments of maternal sensitivity-insensitivity. In </a:t>
            </a:r>
            <a:r>
              <a:rPr lang="en-GB" sz="1500" i="1" dirty="0">
                <a:ea typeface="+mn-lt"/>
                <a:cs typeface="+mn-lt"/>
              </a:rPr>
              <a:t>Maternal sensitivity</a:t>
            </a:r>
            <a:r>
              <a:rPr lang="en-GB" sz="1500" dirty="0">
                <a:ea typeface="+mn-lt"/>
                <a:cs typeface="+mn-lt"/>
              </a:rPr>
              <a:t> (pp. 18-42). Routledge.</a:t>
            </a:r>
          </a:p>
          <a:p>
            <a:pPr>
              <a:buFont typeface="Arial"/>
              <a:buChar char="•"/>
            </a:pPr>
            <a:r>
              <a:rPr lang="en-GB" sz="1500" dirty="0">
                <a:ea typeface="+mn-lt"/>
                <a:cs typeface="+mn-lt"/>
              </a:rPr>
              <a:t>Granqvist, P., Sroufe, L.A., Dozier, M., Hesse, E., Steele, M., van </a:t>
            </a:r>
            <a:r>
              <a:rPr lang="en-GB" sz="1500" dirty="0" err="1">
                <a:ea typeface="+mn-lt"/>
                <a:cs typeface="+mn-lt"/>
              </a:rPr>
              <a:t>Ijzendoorn</a:t>
            </a:r>
            <a:r>
              <a:rPr lang="en-GB" sz="1500" dirty="0">
                <a:ea typeface="+mn-lt"/>
                <a:cs typeface="+mn-lt"/>
              </a:rPr>
              <a:t>, M., Solomon, J., </a:t>
            </a:r>
            <a:r>
              <a:rPr lang="en-GB" sz="1500" dirty="0" err="1">
                <a:ea typeface="+mn-lt"/>
                <a:cs typeface="+mn-lt"/>
              </a:rPr>
              <a:t>Schuengel</a:t>
            </a:r>
            <a:r>
              <a:rPr lang="en-GB" sz="1500" dirty="0">
                <a:ea typeface="+mn-lt"/>
                <a:cs typeface="+mn-lt"/>
              </a:rPr>
              <a:t>, C., Fearon, P., </a:t>
            </a:r>
            <a:r>
              <a:rPr lang="en-GB" sz="1500" dirty="0" err="1">
                <a:ea typeface="+mn-lt"/>
                <a:cs typeface="+mn-lt"/>
              </a:rPr>
              <a:t>Bakermans</a:t>
            </a:r>
            <a:r>
              <a:rPr lang="en-GB" sz="1500" dirty="0">
                <a:ea typeface="+mn-lt"/>
                <a:cs typeface="+mn-lt"/>
              </a:rPr>
              <a:t>-Kranenburg, M. and Steele, H., 2017. Disorganized attachment in infancy: A review of the phenomenon and its implications for clinicians and policy-makers. </a:t>
            </a:r>
            <a:r>
              <a:rPr lang="en-GB" sz="1500" i="1" dirty="0">
                <a:ea typeface="+mn-lt"/>
                <a:cs typeface="+mn-lt"/>
              </a:rPr>
              <a:t>Attachment &amp; human development</a:t>
            </a:r>
            <a:r>
              <a:rPr lang="en-GB" sz="1500" dirty="0">
                <a:ea typeface="+mn-lt"/>
                <a:cs typeface="+mn-lt"/>
              </a:rPr>
              <a:t>, </a:t>
            </a:r>
            <a:r>
              <a:rPr lang="en-GB" sz="1500" i="1" dirty="0">
                <a:ea typeface="+mn-lt"/>
                <a:cs typeface="+mn-lt"/>
              </a:rPr>
              <a:t>19</a:t>
            </a:r>
            <a:r>
              <a:rPr lang="en-GB" sz="1500" dirty="0">
                <a:ea typeface="+mn-lt"/>
                <a:cs typeface="+mn-lt"/>
              </a:rPr>
              <a:t>(6), pp.534-558.</a:t>
            </a:r>
          </a:p>
          <a:p>
            <a:pPr>
              <a:buFont typeface="Arial"/>
              <a:buChar char="•"/>
            </a:pPr>
            <a:r>
              <a:rPr lang="en-GB" sz="1500" dirty="0">
                <a:ea typeface="+mn-lt"/>
                <a:cs typeface="+mn-lt"/>
              </a:rPr>
              <a:t>Groh, A.M., Narayan, A.J., </a:t>
            </a:r>
            <a:r>
              <a:rPr lang="en-GB" sz="1500" dirty="0" err="1">
                <a:ea typeface="+mn-lt"/>
                <a:cs typeface="+mn-lt"/>
              </a:rPr>
              <a:t>Bakermans</a:t>
            </a:r>
            <a:r>
              <a:rPr lang="en-GB" sz="1500" dirty="0">
                <a:ea typeface="+mn-lt"/>
                <a:cs typeface="+mn-lt"/>
              </a:rPr>
              <a:t>-Kranenburg, M.J., Roisman, G.I., Vaughn, B.E., Fearon, R.P. and van </a:t>
            </a:r>
            <a:r>
              <a:rPr lang="en-GB" sz="1500" dirty="0" err="1">
                <a:ea typeface="+mn-lt"/>
                <a:cs typeface="+mn-lt"/>
              </a:rPr>
              <a:t>IJzendoorn</a:t>
            </a:r>
            <a:r>
              <a:rPr lang="en-GB" sz="1500" dirty="0">
                <a:ea typeface="+mn-lt"/>
                <a:cs typeface="+mn-lt"/>
              </a:rPr>
              <a:t>, M.H., 2017. Attachment and temperament in the early life course: A meta-analytic review. </a:t>
            </a:r>
            <a:r>
              <a:rPr lang="en-GB" sz="1500" i="1" dirty="0">
                <a:ea typeface="+mn-lt"/>
                <a:cs typeface="+mn-lt"/>
              </a:rPr>
              <a:t>Child development</a:t>
            </a:r>
            <a:r>
              <a:rPr lang="en-GB" sz="1500" dirty="0">
                <a:ea typeface="+mn-lt"/>
                <a:cs typeface="+mn-lt"/>
              </a:rPr>
              <a:t>, </a:t>
            </a:r>
            <a:r>
              <a:rPr lang="en-GB" sz="1500" i="1" dirty="0">
                <a:ea typeface="+mn-lt"/>
                <a:cs typeface="+mn-lt"/>
              </a:rPr>
              <a:t>88</a:t>
            </a:r>
            <a:r>
              <a:rPr lang="en-GB" sz="1500" dirty="0">
                <a:ea typeface="+mn-lt"/>
                <a:cs typeface="+mn-lt"/>
              </a:rPr>
              <a:t>(3), pp.770-795.</a:t>
            </a:r>
          </a:p>
          <a:p>
            <a:pPr>
              <a:buFont typeface="Arial"/>
              <a:buChar char="•"/>
            </a:pPr>
            <a:r>
              <a:rPr lang="en-GB" sz="1500">
                <a:ea typeface="+mn-lt"/>
                <a:cs typeface="+mn-lt"/>
              </a:rPr>
              <a:t>Laurita, A.C., Hazan, C. and Spreng, R.N., 2019. An attachment theoretical perspective for the neural representation of close others. </a:t>
            </a:r>
            <a:r>
              <a:rPr lang="en-GB" sz="1500" i="1">
                <a:ea typeface="+mn-lt"/>
                <a:cs typeface="+mn-lt"/>
              </a:rPr>
              <a:t>Social Cognitive and Affective Neuroscience</a:t>
            </a:r>
            <a:r>
              <a:rPr lang="en-GB" sz="1500">
                <a:ea typeface="+mn-lt"/>
                <a:cs typeface="+mn-lt"/>
              </a:rPr>
              <a:t>, </a:t>
            </a:r>
            <a:r>
              <a:rPr lang="en-GB" sz="1500" i="1">
                <a:ea typeface="+mn-lt"/>
                <a:cs typeface="+mn-lt"/>
              </a:rPr>
              <a:t>14</a:t>
            </a:r>
            <a:r>
              <a:rPr lang="en-GB" sz="1500">
                <a:ea typeface="+mn-lt"/>
                <a:cs typeface="+mn-lt"/>
              </a:rPr>
              <a:t>(3), pp.237-251.</a:t>
            </a:r>
          </a:p>
          <a:p>
            <a:pPr>
              <a:buFont typeface="Arial"/>
              <a:buChar char="•"/>
            </a:pPr>
            <a:r>
              <a:rPr lang="en-GB" sz="1500">
                <a:ea typeface="+mn-lt"/>
                <a:cs typeface="+mn-lt"/>
              </a:rPr>
              <a:t>Simpson, J.A. and </a:t>
            </a:r>
            <a:r>
              <a:rPr lang="en-GB" sz="1500" err="1">
                <a:ea typeface="+mn-lt"/>
                <a:cs typeface="+mn-lt"/>
              </a:rPr>
              <a:t>Rholes</a:t>
            </a:r>
            <a:r>
              <a:rPr lang="en-GB" sz="1500">
                <a:ea typeface="+mn-lt"/>
                <a:cs typeface="+mn-lt"/>
              </a:rPr>
              <a:t>, W.S., 2017. Adult attachment, stress, and romantic relationships. </a:t>
            </a:r>
            <a:r>
              <a:rPr lang="en-GB" sz="1500" i="1">
                <a:ea typeface="+mn-lt"/>
                <a:cs typeface="+mn-lt"/>
              </a:rPr>
              <a:t>Current opinion in psychology</a:t>
            </a:r>
            <a:r>
              <a:rPr lang="en-GB" sz="1500">
                <a:ea typeface="+mn-lt"/>
                <a:cs typeface="+mn-lt"/>
              </a:rPr>
              <a:t>, </a:t>
            </a:r>
            <a:r>
              <a:rPr lang="en-GB" sz="1500" i="1">
                <a:ea typeface="+mn-lt"/>
                <a:cs typeface="+mn-lt"/>
              </a:rPr>
              <a:t>13</a:t>
            </a:r>
            <a:r>
              <a:rPr lang="en-GB" sz="1500">
                <a:ea typeface="+mn-lt"/>
                <a:cs typeface="+mn-lt"/>
              </a:rPr>
              <a:t>, pp.19-24.</a:t>
            </a:r>
            <a:endParaRPr lang="en-US" sz="1500">
              <a:ea typeface="+mn-lt"/>
              <a:cs typeface="+mn-lt"/>
            </a:endParaRPr>
          </a:p>
          <a:p>
            <a:pPr>
              <a:buFont typeface="Arial"/>
              <a:buChar char="•"/>
            </a:pPr>
            <a:endParaRPr lang="en-GB" sz="1500">
              <a:latin typeface="Aptos"/>
              <a:ea typeface="+mn-lt"/>
              <a:cs typeface="Times New Roman"/>
            </a:endParaRPr>
          </a:p>
        </p:txBody>
      </p:sp>
      <p:sp>
        <p:nvSpPr>
          <p:cNvPr id="4" name="Footer Placeholder 3">
            <a:extLst>
              <a:ext uri="{FF2B5EF4-FFF2-40B4-BE49-F238E27FC236}">
                <a16:creationId xmlns:a16="http://schemas.microsoft.com/office/drawing/2014/main" id="{BFA199D5-5CF7-2D31-E78E-2E09150B5A71}"/>
              </a:ext>
            </a:extLst>
          </p:cNvPr>
          <p:cNvSpPr>
            <a:spLocks noGrp="1"/>
          </p:cNvSpPr>
          <p:nvPr>
            <p:ph type="ftr" sz="quarter" idx="11"/>
          </p:nvPr>
        </p:nvSpPr>
        <p:spPr/>
        <p:txBody>
          <a:bodyPr/>
          <a:lstStyle/>
          <a:p>
            <a:r>
              <a:rPr lang="en-GB" dirty="0"/>
              <a:t>2435004</a:t>
            </a:r>
          </a:p>
          <a:p>
            <a:endParaRPr lang="en-GB" dirty="0"/>
          </a:p>
        </p:txBody>
      </p:sp>
    </p:spTree>
    <p:extLst>
      <p:ext uri="{BB962C8B-B14F-4D97-AF65-F5344CB8AC3E}">
        <p14:creationId xmlns:p14="http://schemas.microsoft.com/office/powerpoint/2010/main" val="41810868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63</TotalTime>
  <Words>1913</Words>
  <Application>Microsoft Office PowerPoint</Application>
  <PresentationFormat>Widescreen</PresentationFormat>
  <Paragraphs>112</Paragraphs>
  <Slides>14</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Aptos</vt:lpstr>
      <vt:lpstr>Aptos Display</vt:lpstr>
      <vt:lpstr>Arial</vt:lpstr>
      <vt:lpstr>Calibri</vt:lpstr>
      <vt:lpstr>Office Theme</vt:lpstr>
      <vt:lpstr>Module Title:  Psychology In Health and social care Module Number: LCHS4010 (LON) ASSIGNMENT No: 1(Presentation) Student Name: Bernice Afriyie Student No:  2435004 Lectures Name:  Farah Witta  </vt:lpstr>
      <vt:lpstr>The Impact of Caregiving on Adolescent Development: Applying Bowlby’s Attachment Theory to Jenny’s Case</vt:lpstr>
      <vt:lpstr>Contents</vt:lpstr>
      <vt:lpstr>Introduction</vt:lpstr>
      <vt:lpstr>Bowlby’s Attachment Theory Overview</vt:lpstr>
      <vt:lpstr>Impact of Caregiving on Jenny’s Development</vt:lpstr>
      <vt:lpstr>Applying Bowlby’s Theory to Jenny’s Situation  </vt:lpstr>
      <vt:lpstr>Biological and Environmental Influences</vt:lpstr>
      <vt:lpstr>Strategies for Supporting Jenny’s Well-being</vt:lpstr>
      <vt:lpstr>Addressing Jenny’s Attachment Style</vt:lpstr>
      <vt:lpstr>Role of Environmental Factors in Jenny’s Development  </vt:lpstr>
      <vt:lpstr>Overcoming Barriers to Support  </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bernice afriyie</cp:lastModifiedBy>
  <cp:revision>2</cp:revision>
  <dcterms:created xsi:type="dcterms:W3CDTF">2025-06-25T06:05:56Z</dcterms:created>
  <dcterms:modified xsi:type="dcterms:W3CDTF">2026-03-13T11:18:39Z</dcterms:modified>
</cp:coreProperties>
</file>