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a:srgbClr val="DDDDDD"/>
    <a:srgbClr val="CCFFFF"/>
    <a:srgbClr val="10E0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6" d="100"/>
          <a:sy n="106" d="100"/>
        </p:scale>
        <p:origin x="8" y="-1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74297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38884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333161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96788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7D17B4-FCE1-4320-B93F-860C0B16B904}" type="datetimeFigureOut">
              <a:rPr lang="en-GB" smtClean="0"/>
              <a:t>26/09/2022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89309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7D17B4-FCE1-4320-B93F-860C0B16B904}" type="datetimeFigureOut">
              <a:rPr lang="en-GB" smtClean="0"/>
              <a:t>26/09/2022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72628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D17B4-FCE1-4320-B93F-860C0B16B904}" type="datetimeFigureOut">
              <a:rPr lang="en-GB" smtClean="0"/>
              <a:t>26/09/2022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2891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5899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70670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7974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129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D17B4-FCE1-4320-B93F-860C0B16B904}" type="datetimeFigureOut">
              <a:rPr lang="en-GB" smtClean="0"/>
              <a:t>26/09/2022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61807-517B-4639-9FF1-32D396D6DBE3}" type="slidenum">
              <a:rPr lang="en-GB" smtClean="0"/>
              <a:t>‹#›</a:t>
            </a:fld>
            <a:endParaRPr lang="en-GB"/>
          </a:p>
        </p:txBody>
      </p:sp>
    </p:spTree>
    <p:extLst>
      <p:ext uri="{BB962C8B-B14F-4D97-AF65-F5344CB8AC3E}">
        <p14:creationId xmlns:p14="http://schemas.microsoft.com/office/powerpoint/2010/main" val="2146937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oansh.edu./learnhq/enhance-you-thinking/criticalthinking/what-is-critical-thin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DDDDD"/>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9EEF8FF-5D11-E19F-FE20-0F4105C84D4E}"/>
              </a:ext>
            </a:extLst>
          </p:cNvPr>
          <p:cNvSpPr txBox="1"/>
          <p:nvPr/>
        </p:nvSpPr>
        <p:spPr>
          <a:xfrm>
            <a:off x="121940" y="734344"/>
            <a:ext cx="2804160" cy="2339102"/>
          </a:xfrm>
          <a:prstGeom prst="rect">
            <a:avLst/>
          </a:prstGeom>
          <a:solidFill>
            <a:schemeClr val="bg2"/>
          </a:solidFill>
          <a:ln w="19050">
            <a:solidFill>
              <a:schemeClr val="bg2"/>
            </a:solidFill>
          </a:ln>
        </p:spPr>
        <p:txBody>
          <a:bodyPr wrap="square" rtlCol="0">
            <a:spAutoFit/>
          </a:bodyPr>
          <a:lstStyle/>
          <a:p>
            <a:r>
              <a:rPr lang="en-GB" sz="1400" b="1" u="sng" dirty="0"/>
              <a:t>What is Critical Thinking</a:t>
            </a:r>
          </a:p>
          <a:p>
            <a:r>
              <a:rPr lang="en-GB" sz="1100" dirty="0"/>
              <a:t>Questioning, analysing, evaluating and making judgment about what you read, say or write are the way a critical thinker thinks. Being able to make reliable judgments based on reliable information makes a good critical thinker (</a:t>
            </a:r>
            <a:r>
              <a:rPr lang="en-GB" sz="1100" dirty="0" err="1"/>
              <a:t>Skillsyouneed</a:t>
            </a:r>
            <a:r>
              <a:rPr lang="en-GB" sz="1100" dirty="0"/>
              <a:t>, 2011). Not all of us think critically all of the time but one of the most important aspects of critical thinking is to decide what you are aiming to achieve and then make a decision based on analysing and evaluating the range of possibilities. (</a:t>
            </a:r>
            <a:r>
              <a:rPr lang="en-GB" sz="1100" dirty="0" err="1"/>
              <a:t>Skillsyouneed</a:t>
            </a:r>
            <a:r>
              <a:rPr lang="en-GB" sz="1100" dirty="0"/>
              <a:t>, 2011)</a:t>
            </a:r>
          </a:p>
        </p:txBody>
      </p:sp>
      <p:sp>
        <p:nvSpPr>
          <p:cNvPr id="7" name="TextBox 6">
            <a:extLst>
              <a:ext uri="{FF2B5EF4-FFF2-40B4-BE49-F238E27FC236}">
                <a16:creationId xmlns:a16="http://schemas.microsoft.com/office/drawing/2014/main" id="{C05C8D78-972C-C98E-1023-BB2B3E791DD7}"/>
              </a:ext>
            </a:extLst>
          </p:cNvPr>
          <p:cNvSpPr txBox="1"/>
          <p:nvPr/>
        </p:nvSpPr>
        <p:spPr>
          <a:xfrm>
            <a:off x="310315" y="51701"/>
            <a:ext cx="4734560" cy="369332"/>
          </a:xfrm>
          <a:prstGeom prst="rect">
            <a:avLst/>
          </a:prstGeom>
          <a:noFill/>
        </p:spPr>
        <p:txBody>
          <a:bodyPr wrap="square" rtlCol="0">
            <a:spAutoFit/>
          </a:bodyPr>
          <a:lstStyle/>
          <a:p>
            <a:r>
              <a:rPr lang="en-GB" dirty="0"/>
              <a:t>Siriol Jones     2218440</a:t>
            </a:r>
          </a:p>
        </p:txBody>
      </p:sp>
      <p:sp>
        <p:nvSpPr>
          <p:cNvPr id="8" name="TextBox 7">
            <a:extLst>
              <a:ext uri="{FF2B5EF4-FFF2-40B4-BE49-F238E27FC236}">
                <a16:creationId xmlns:a16="http://schemas.microsoft.com/office/drawing/2014/main" id="{8F48F28C-B9AD-A481-FDD6-172A250D5610}"/>
              </a:ext>
            </a:extLst>
          </p:cNvPr>
          <p:cNvSpPr txBox="1"/>
          <p:nvPr/>
        </p:nvSpPr>
        <p:spPr>
          <a:xfrm>
            <a:off x="3137640" y="266596"/>
            <a:ext cx="3515360" cy="3062377"/>
          </a:xfrm>
          <a:prstGeom prst="rect">
            <a:avLst/>
          </a:prstGeom>
          <a:solidFill>
            <a:schemeClr val="tx2">
              <a:lumMod val="40000"/>
              <a:lumOff val="60000"/>
            </a:schemeClr>
          </a:solidFill>
          <a:ln w="19050">
            <a:solidFill>
              <a:schemeClr val="tx2">
                <a:lumMod val="40000"/>
                <a:lumOff val="60000"/>
              </a:schemeClr>
            </a:solidFill>
          </a:ln>
        </p:spPr>
        <p:txBody>
          <a:bodyPr wrap="square" rtlCol="0">
            <a:spAutoFit/>
          </a:bodyPr>
          <a:lstStyle/>
          <a:p>
            <a:r>
              <a:rPr lang="en-GB" sz="1400" b="1" u="sng" dirty="0"/>
              <a:t>Goal Setting </a:t>
            </a:r>
          </a:p>
          <a:p>
            <a:r>
              <a:rPr lang="en-GB" sz="1100" dirty="0"/>
              <a:t>A powerful motivator is a great way to describe the meaning of goal setting. Goal setting is the process by which we achieve these goals. According to Locke (2019) “every person’s life depends on the process of choosing goals to pursue; if you remain passive you are not going to thrive as a human being”. (Robbins, 2017) Goal setting is a navigation of where you want to go and what you want to achieve in life. Effective goal setting lets you measure progress, overcome your procrastination and helps visualize your end goal. (Houston, 2019) </a:t>
            </a:r>
          </a:p>
          <a:p>
            <a:r>
              <a:rPr lang="en-GB" sz="1100" dirty="0"/>
              <a:t>Think </a:t>
            </a:r>
            <a:r>
              <a:rPr lang="en-GB" sz="1100" b="1" dirty="0"/>
              <a:t>‘SMART’</a:t>
            </a:r>
            <a:r>
              <a:rPr lang="en-GB" sz="1100" dirty="0"/>
              <a:t>, </a:t>
            </a:r>
            <a:r>
              <a:rPr lang="en-GB" sz="1100" b="1" dirty="0"/>
              <a:t>Specific</a:t>
            </a:r>
            <a:r>
              <a:rPr lang="en-GB" sz="1100" dirty="0"/>
              <a:t>- what exactly do I want to achieve? </a:t>
            </a:r>
            <a:r>
              <a:rPr lang="en-GB" sz="1100" b="1" dirty="0"/>
              <a:t>Measurable</a:t>
            </a:r>
            <a:r>
              <a:rPr lang="en-GB" sz="1100" dirty="0"/>
              <a:t>- how will I know when I’m reaching my goal? </a:t>
            </a:r>
            <a:r>
              <a:rPr lang="en-GB" sz="1100" b="1" dirty="0"/>
              <a:t>Actionable</a:t>
            </a:r>
            <a:r>
              <a:rPr lang="en-GB" sz="1100" dirty="0"/>
              <a:t>- What actions will I take to achieve my goal? </a:t>
            </a:r>
            <a:r>
              <a:rPr lang="en-GB" sz="1100" b="1" dirty="0"/>
              <a:t>Realistic</a:t>
            </a:r>
            <a:r>
              <a:rPr lang="en-GB" sz="1100" dirty="0"/>
              <a:t>- Why is my goal important? </a:t>
            </a:r>
            <a:r>
              <a:rPr lang="en-GB" sz="1100" b="1" dirty="0"/>
              <a:t>Timely</a:t>
            </a:r>
            <a:r>
              <a:rPr lang="en-GB" sz="1100" dirty="0"/>
              <a:t>- When will I reach my goal (</a:t>
            </a:r>
            <a:r>
              <a:rPr lang="en-GB" sz="1100" dirty="0" err="1"/>
              <a:t>Osuba</a:t>
            </a:r>
            <a:r>
              <a:rPr lang="en-GB" sz="1100" dirty="0"/>
              <a:t>, 2018)</a:t>
            </a:r>
          </a:p>
          <a:p>
            <a:endParaRPr lang="en-GB" sz="1400" b="1" i="0" u="sng" dirty="0">
              <a:solidFill>
                <a:srgbClr val="444444"/>
              </a:solidFill>
              <a:effectLst/>
            </a:endParaRPr>
          </a:p>
        </p:txBody>
      </p:sp>
      <p:sp>
        <p:nvSpPr>
          <p:cNvPr id="10" name="TextBox 9">
            <a:extLst>
              <a:ext uri="{FF2B5EF4-FFF2-40B4-BE49-F238E27FC236}">
                <a16:creationId xmlns:a16="http://schemas.microsoft.com/office/drawing/2014/main" id="{220A280E-F74C-28FA-FA1E-476038DC0966}"/>
              </a:ext>
            </a:extLst>
          </p:cNvPr>
          <p:cNvSpPr txBox="1"/>
          <p:nvPr/>
        </p:nvSpPr>
        <p:spPr>
          <a:xfrm>
            <a:off x="79509" y="352435"/>
            <a:ext cx="3164840" cy="369332"/>
          </a:xfrm>
          <a:prstGeom prst="rect">
            <a:avLst/>
          </a:prstGeom>
          <a:noFill/>
        </p:spPr>
        <p:txBody>
          <a:bodyPr wrap="square" rtlCol="0">
            <a:spAutoFit/>
          </a:bodyPr>
          <a:lstStyle/>
          <a:p>
            <a:r>
              <a:rPr lang="en-GB" b="1" dirty="0">
                <a:solidFill>
                  <a:schemeClr val="accent5">
                    <a:lumMod val="50000"/>
                  </a:schemeClr>
                </a:solidFill>
              </a:rPr>
              <a:t>Critical Thinking in Education</a:t>
            </a:r>
          </a:p>
        </p:txBody>
      </p:sp>
      <p:sp>
        <p:nvSpPr>
          <p:cNvPr id="13" name="TextBox 12">
            <a:extLst>
              <a:ext uri="{FF2B5EF4-FFF2-40B4-BE49-F238E27FC236}">
                <a16:creationId xmlns:a16="http://schemas.microsoft.com/office/drawing/2014/main" id="{624013F6-F5EE-1027-6899-9C69F00A2E88}"/>
              </a:ext>
            </a:extLst>
          </p:cNvPr>
          <p:cNvSpPr txBox="1"/>
          <p:nvPr/>
        </p:nvSpPr>
        <p:spPr>
          <a:xfrm>
            <a:off x="136290" y="3245191"/>
            <a:ext cx="2804160" cy="3354765"/>
          </a:xfrm>
          <a:prstGeom prst="rect">
            <a:avLst/>
          </a:prstGeom>
          <a:solidFill>
            <a:schemeClr val="accent4"/>
          </a:solidFill>
          <a:ln w="19050">
            <a:solidFill>
              <a:schemeClr val="accent4"/>
            </a:solidFill>
          </a:ln>
        </p:spPr>
        <p:txBody>
          <a:bodyPr wrap="square" rtlCol="0">
            <a:spAutoFit/>
          </a:bodyPr>
          <a:lstStyle/>
          <a:p>
            <a:r>
              <a:rPr lang="en-GB" sz="1400" b="1" u="sng" dirty="0"/>
              <a:t>Reflective Learning</a:t>
            </a:r>
          </a:p>
          <a:p>
            <a:r>
              <a:rPr lang="en-GB" sz="1100" dirty="0"/>
              <a:t>Students' ability to take a break from the lesson and think about what they learned is crucial to their learning. Through the internal process of analysing strengths and identifying potential areas for improvement, reflective learning aims to help the development of critical-thinking abilities(London Business School, 2022) If you're studying for a test, for instance, you can practise reflective learning by assessing your understanding of each of the topics you're covering and determining which ones you need to spend more time on.</a:t>
            </a:r>
            <a:r>
              <a:rPr lang="en-GB" sz="1100" dirty="0">
                <a:effectLst/>
                <a:latin typeface="Times New Roman" panose="02020603050405020304" pitchFamily="18" charset="0"/>
              </a:rPr>
              <a:t> (</a:t>
            </a:r>
            <a:r>
              <a:rPr lang="en-GB" sz="1100" dirty="0" err="1">
                <a:effectLst/>
                <a:latin typeface="Times New Roman" panose="02020603050405020304" pitchFamily="18" charset="0"/>
              </a:rPr>
              <a:t>shatz</a:t>
            </a:r>
            <a:r>
              <a:rPr lang="en-GB" sz="1100" dirty="0">
                <a:effectLst/>
                <a:latin typeface="Times New Roman" panose="02020603050405020304" pitchFamily="18" charset="0"/>
              </a:rPr>
              <a:t>, 2022)</a:t>
            </a:r>
            <a:r>
              <a:rPr lang="en-GB" sz="1100" dirty="0">
                <a:latin typeface="Times New Roman" panose="02020603050405020304" pitchFamily="18" charset="0"/>
              </a:rPr>
              <a:t> </a:t>
            </a:r>
            <a:r>
              <a:rPr lang="en-GB" sz="1100" dirty="0"/>
              <a:t>Reflective learning has been shown to be beneficial, as seen by the writings of Dewey (1938) and Schon (1983), where the act of reflecting challenges preconceptions and clarifies matters</a:t>
            </a:r>
            <a:r>
              <a:rPr lang="en-GB" sz="1100" u="sng" dirty="0"/>
              <a:t>. </a:t>
            </a:r>
            <a:r>
              <a:rPr lang="en-GB" sz="1100" dirty="0"/>
              <a:t>(London Business School, 2022)</a:t>
            </a:r>
          </a:p>
        </p:txBody>
      </p:sp>
      <p:sp>
        <p:nvSpPr>
          <p:cNvPr id="14" name="TextBox 13">
            <a:extLst>
              <a:ext uri="{FF2B5EF4-FFF2-40B4-BE49-F238E27FC236}">
                <a16:creationId xmlns:a16="http://schemas.microsoft.com/office/drawing/2014/main" id="{4C90DDF8-81E3-D5F8-8811-024E8CD96602}"/>
              </a:ext>
            </a:extLst>
          </p:cNvPr>
          <p:cNvSpPr txBox="1"/>
          <p:nvPr/>
        </p:nvSpPr>
        <p:spPr>
          <a:xfrm>
            <a:off x="6751434" y="289679"/>
            <a:ext cx="2265680" cy="6278642"/>
          </a:xfrm>
          <a:prstGeom prst="rect">
            <a:avLst/>
          </a:prstGeom>
          <a:solidFill>
            <a:schemeClr val="bg1"/>
          </a:solidFill>
          <a:ln w="19050">
            <a:solidFill>
              <a:schemeClr val="accent6">
                <a:lumMod val="40000"/>
                <a:lumOff val="60000"/>
              </a:schemeClr>
            </a:solidFill>
          </a:ln>
        </p:spPr>
        <p:txBody>
          <a:bodyPr wrap="square" rtlCol="0">
            <a:spAutoFit/>
          </a:bodyPr>
          <a:lstStyle/>
          <a:p>
            <a:r>
              <a:rPr lang="en-GB" sz="1400" b="1" u="sng" dirty="0"/>
              <a:t>Carrying out research</a:t>
            </a:r>
            <a:endParaRPr lang="en-GB" sz="1400" b="1" dirty="0">
              <a:solidFill>
                <a:schemeClr val="accent6"/>
              </a:solidFill>
            </a:endParaRPr>
          </a:p>
          <a:p>
            <a:pPr marL="171450" indent="-171450">
              <a:buFont typeface="Arial" panose="020B0604020202020204" pitchFamily="34" charset="0"/>
              <a:buChar char="•"/>
            </a:pPr>
            <a:r>
              <a:rPr lang="en-GB" sz="1300" b="1" dirty="0">
                <a:solidFill>
                  <a:schemeClr val="accent6"/>
                </a:solidFill>
              </a:rPr>
              <a:t>Radio </a:t>
            </a:r>
          </a:p>
          <a:p>
            <a:pPr marL="171450" indent="-171450">
              <a:buFont typeface="Arial" panose="020B0604020202020204" pitchFamily="34" charset="0"/>
              <a:buChar char="•"/>
            </a:pPr>
            <a:r>
              <a:rPr lang="en-GB" sz="1300" b="1" dirty="0">
                <a:solidFill>
                  <a:schemeClr val="accent6"/>
                </a:solidFill>
              </a:rPr>
              <a:t>Books </a:t>
            </a:r>
          </a:p>
          <a:p>
            <a:pPr marL="171450" indent="-171450">
              <a:buFont typeface="Arial" panose="020B0604020202020204" pitchFamily="34" charset="0"/>
              <a:buChar char="•"/>
            </a:pPr>
            <a:r>
              <a:rPr lang="en-GB" sz="1300" b="1" dirty="0">
                <a:solidFill>
                  <a:schemeClr val="accent6"/>
                </a:solidFill>
              </a:rPr>
              <a:t>Journals </a:t>
            </a:r>
          </a:p>
          <a:p>
            <a:pPr marL="171450" indent="-171450">
              <a:buFont typeface="Arial" panose="020B0604020202020204" pitchFamily="34" charset="0"/>
              <a:buChar char="•"/>
            </a:pPr>
            <a:r>
              <a:rPr lang="en-GB" sz="1300" b="1" dirty="0">
                <a:solidFill>
                  <a:schemeClr val="accent6"/>
                </a:solidFill>
              </a:rPr>
              <a:t>Television </a:t>
            </a:r>
          </a:p>
          <a:p>
            <a:pPr marL="171450" indent="-171450">
              <a:buFont typeface="Arial" panose="020B0604020202020204" pitchFamily="34" charset="0"/>
              <a:buChar char="•"/>
            </a:pPr>
            <a:r>
              <a:rPr lang="en-GB" sz="1300" b="1" dirty="0">
                <a:solidFill>
                  <a:schemeClr val="accent6"/>
                </a:solidFill>
              </a:rPr>
              <a:t>People; for example lecturers</a:t>
            </a:r>
          </a:p>
          <a:p>
            <a:pPr marL="171450" indent="-171450">
              <a:buFont typeface="Arial" panose="020B0604020202020204" pitchFamily="34" charset="0"/>
              <a:buChar char="•"/>
            </a:pPr>
            <a:r>
              <a:rPr lang="en-GB" sz="1300" b="1" dirty="0">
                <a:solidFill>
                  <a:schemeClr val="accent6"/>
                </a:solidFill>
              </a:rPr>
              <a:t>Newspapers</a:t>
            </a:r>
          </a:p>
          <a:p>
            <a:pPr marL="171450" indent="-171450">
              <a:buFont typeface="Arial" panose="020B0604020202020204" pitchFamily="34" charset="0"/>
              <a:buChar char="•"/>
            </a:pPr>
            <a:r>
              <a:rPr lang="en-GB" sz="1300" b="1" dirty="0">
                <a:solidFill>
                  <a:schemeClr val="accent6"/>
                </a:solidFill>
              </a:rPr>
              <a:t>Articles</a:t>
            </a:r>
          </a:p>
          <a:p>
            <a:pPr marL="171450" indent="-171450">
              <a:buFont typeface="Arial" panose="020B0604020202020204" pitchFamily="34" charset="0"/>
              <a:buChar char="•"/>
            </a:pPr>
            <a:r>
              <a:rPr lang="en-GB" sz="1300" b="1" dirty="0">
                <a:solidFill>
                  <a:schemeClr val="accent6"/>
                </a:solidFill>
              </a:rPr>
              <a:t>Question Air</a:t>
            </a:r>
          </a:p>
          <a:p>
            <a:pPr marL="171450" indent="-171450">
              <a:buFont typeface="Arial" panose="020B0604020202020204" pitchFamily="34" charset="0"/>
              <a:buChar char="•"/>
            </a:pPr>
            <a:r>
              <a:rPr lang="en-GB" sz="1300" b="1" dirty="0">
                <a:solidFill>
                  <a:schemeClr val="accent6"/>
                </a:solidFill>
              </a:rPr>
              <a:t>Surveys </a:t>
            </a:r>
          </a:p>
          <a:p>
            <a:pPr marL="171450" indent="-171450">
              <a:buFont typeface="Arial" panose="020B0604020202020204" pitchFamily="34" charset="0"/>
              <a:buChar char="•"/>
            </a:pPr>
            <a:r>
              <a:rPr lang="en-GB" sz="1300" b="1" dirty="0">
                <a:solidFill>
                  <a:schemeClr val="accent6"/>
                </a:solidFill>
              </a:rPr>
              <a:t>Websites</a:t>
            </a:r>
          </a:p>
          <a:p>
            <a:r>
              <a:rPr lang="en-GB" sz="1100" dirty="0"/>
              <a:t>Above is a list of resources that can be used to carry out research.</a:t>
            </a:r>
          </a:p>
          <a:p>
            <a:r>
              <a:rPr lang="en-GB" sz="1400" b="1" u="sng" dirty="0"/>
              <a:t>What is research?</a:t>
            </a:r>
          </a:p>
          <a:p>
            <a:r>
              <a:rPr lang="en-GB" sz="1100" dirty="0"/>
              <a:t>Research is an inquiry process that includes data gathering, documentation of important information, analysis, and interpretation of that data and information in accordance with appropriate procedures established by particular academic and professional people. (universalteacher.com, 2022)</a:t>
            </a:r>
            <a:endParaRPr lang="en-GB" sz="1400" b="1" u="sng" dirty="0"/>
          </a:p>
          <a:p>
            <a:r>
              <a:rPr lang="en-GB" sz="1100" dirty="0"/>
              <a:t>Curiosity is one of the main reasons we as people and students research. To be able to explore new topics, discover new information and for  students to be able to gather new information to explore the topic we are learning about. (universalteacher.com, 2022)</a:t>
            </a:r>
            <a:endParaRPr lang="en-GB" sz="1100" u="sng" dirty="0"/>
          </a:p>
          <a:p>
            <a:endParaRPr lang="en-GB" sz="1100" dirty="0"/>
          </a:p>
        </p:txBody>
      </p:sp>
      <p:sp>
        <p:nvSpPr>
          <p:cNvPr id="2" name="TextBox 1">
            <a:extLst>
              <a:ext uri="{FF2B5EF4-FFF2-40B4-BE49-F238E27FC236}">
                <a16:creationId xmlns:a16="http://schemas.microsoft.com/office/drawing/2014/main" id="{DE41A93C-9B98-1E3C-F448-0478C40B16FF}"/>
              </a:ext>
            </a:extLst>
          </p:cNvPr>
          <p:cNvSpPr txBox="1"/>
          <p:nvPr/>
        </p:nvSpPr>
        <p:spPr>
          <a:xfrm>
            <a:off x="9130220" y="4599408"/>
            <a:ext cx="3012328" cy="2000548"/>
          </a:xfrm>
          <a:prstGeom prst="rect">
            <a:avLst/>
          </a:prstGeom>
          <a:solidFill>
            <a:schemeClr val="accent5">
              <a:lumMod val="20000"/>
              <a:lumOff val="80000"/>
            </a:schemeClr>
          </a:solidFill>
          <a:ln w="19050">
            <a:solidFill>
              <a:schemeClr val="accent5">
                <a:lumMod val="40000"/>
                <a:lumOff val="60000"/>
              </a:schemeClr>
            </a:solidFill>
          </a:ln>
        </p:spPr>
        <p:txBody>
          <a:bodyPr wrap="square" rtlCol="0">
            <a:spAutoFit/>
          </a:bodyPr>
          <a:lstStyle/>
          <a:p>
            <a:r>
              <a:rPr lang="en-GB" sz="1400" b="1" u="sng" dirty="0"/>
              <a:t>To Conclude</a:t>
            </a:r>
          </a:p>
          <a:p>
            <a:r>
              <a:rPr lang="en-GB" sz="1100" dirty="0"/>
              <a:t>After researching and learning about critical thinking and the many different methods used to manage time, set goals, planning and researching will now strengthen my ability as a student to be able to complete tasks effectively and also as a person in after my studies. One thing I was surprised to discover was the many different resources where information can be found and also my personal eagerness and excitement of discovering and analysing new information. </a:t>
            </a:r>
          </a:p>
        </p:txBody>
      </p:sp>
      <p:sp>
        <p:nvSpPr>
          <p:cNvPr id="3" name="AutoShape 2" descr="List of 8 Time Management Skills &amp; Why Time Management Skills Are Important">
            <a:extLst>
              <a:ext uri="{FF2B5EF4-FFF2-40B4-BE49-F238E27FC236}">
                <a16:creationId xmlns:a16="http://schemas.microsoft.com/office/drawing/2014/main" id="{D8BF46C2-5072-7ECF-B07C-D7039244137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78D6B1AA-1C98-B72C-A9A4-342E5D99893E}"/>
              </a:ext>
            </a:extLst>
          </p:cNvPr>
          <p:cNvPicPr>
            <a:picLocks noChangeAspect="1"/>
          </p:cNvPicPr>
          <p:nvPr/>
        </p:nvPicPr>
        <p:blipFill>
          <a:blip r:embed="rId2"/>
          <a:stretch>
            <a:fillRect/>
          </a:stretch>
        </p:blipFill>
        <p:spPr>
          <a:xfrm>
            <a:off x="3191967" y="3598976"/>
            <a:ext cx="3165729" cy="2929538"/>
          </a:xfrm>
          <a:prstGeom prst="rect">
            <a:avLst/>
          </a:prstGeom>
        </p:spPr>
      </p:pic>
      <p:sp>
        <p:nvSpPr>
          <p:cNvPr id="12" name="TextBox 11">
            <a:extLst>
              <a:ext uri="{FF2B5EF4-FFF2-40B4-BE49-F238E27FC236}">
                <a16:creationId xmlns:a16="http://schemas.microsoft.com/office/drawing/2014/main" id="{3CC70B62-3732-80FE-1701-3D8819D26DD8}"/>
              </a:ext>
            </a:extLst>
          </p:cNvPr>
          <p:cNvSpPr txBox="1"/>
          <p:nvPr/>
        </p:nvSpPr>
        <p:spPr>
          <a:xfrm>
            <a:off x="3158706" y="6466410"/>
            <a:ext cx="2135538" cy="276999"/>
          </a:xfrm>
          <a:prstGeom prst="rect">
            <a:avLst/>
          </a:prstGeom>
          <a:noFill/>
        </p:spPr>
        <p:txBody>
          <a:bodyPr wrap="square">
            <a:spAutoFit/>
          </a:bodyPr>
          <a:lstStyle/>
          <a:p>
            <a:r>
              <a:rPr lang="en-GB" sz="1200" dirty="0"/>
              <a:t>(</a:t>
            </a:r>
            <a:r>
              <a:rPr lang="en-GB" sz="1200" dirty="0" err="1"/>
              <a:t>Khatabook</a:t>
            </a:r>
            <a:r>
              <a:rPr lang="en-GB" sz="1200" dirty="0"/>
              <a:t>, 2022)</a:t>
            </a:r>
            <a:endParaRPr lang="en-GB" dirty="0"/>
          </a:p>
        </p:txBody>
      </p:sp>
      <p:sp>
        <p:nvSpPr>
          <p:cNvPr id="15" name="TextBox 14">
            <a:extLst>
              <a:ext uri="{FF2B5EF4-FFF2-40B4-BE49-F238E27FC236}">
                <a16:creationId xmlns:a16="http://schemas.microsoft.com/office/drawing/2014/main" id="{D40A621E-FA2F-8F41-91B8-4E6E3BFB31E0}"/>
              </a:ext>
            </a:extLst>
          </p:cNvPr>
          <p:cNvSpPr txBox="1"/>
          <p:nvPr/>
        </p:nvSpPr>
        <p:spPr>
          <a:xfrm>
            <a:off x="3137640" y="3301298"/>
            <a:ext cx="2428240" cy="307777"/>
          </a:xfrm>
          <a:prstGeom prst="rect">
            <a:avLst/>
          </a:prstGeom>
          <a:noFill/>
        </p:spPr>
        <p:txBody>
          <a:bodyPr wrap="square" rtlCol="0">
            <a:spAutoFit/>
          </a:bodyPr>
          <a:lstStyle/>
          <a:p>
            <a:r>
              <a:rPr lang="en-GB" sz="1400" b="1" u="sng" dirty="0"/>
              <a:t>Time Management tips</a:t>
            </a:r>
          </a:p>
        </p:txBody>
      </p:sp>
      <p:sp>
        <p:nvSpPr>
          <p:cNvPr id="16" name="TextBox 15">
            <a:extLst>
              <a:ext uri="{FF2B5EF4-FFF2-40B4-BE49-F238E27FC236}">
                <a16:creationId xmlns:a16="http://schemas.microsoft.com/office/drawing/2014/main" id="{1C86AC3E-BA16-B788-089D-9C0B6C51C47F}"/>
              </a:ext>
            </a:extLst>
          </p:cNvPr>
          <p:cNvSpPr txBox="1"/>
          <p:nvPr/>
        </p:nvSpPr>
        <p:spPr>
          <a:xfrm>
            <a:off x="9169875" y="258044"/>
            <a:ext cx="2933017" cy="4201150"/>
          </a:xfrm>
          <a:prstGeom prst="rect">
            <a:avLst/>
          </a:prstGeom>
          <a:solidFill>
            <a:srgbClr val="CCECFF"/>
          </a:solidFill>
          <a:ln w="19050">
            <a:solidFill>
              <a:srgbClr val="CCECFF"/>
            </a:solidFill>
          </a:ln>
        </p:spPr>
        <p:txBody>
          <a:bodyPr wrap="square" rtlCol="0">
            <a:spAutoFit/>
          </a:bodyPr>
          <a:lstStyle/>
          <a:p>
            <a:r>
              <a:rPr lang="en-GB" sz="1400" b="1" i="0" u="sng" dirty="0">
                <a:solidFill>
                  <a:srgbClr val="444444"/>
                </a:solidFill>
                <a:effectLst/>
              </a:rPr>
              <a:t>Time </a:t>
            </a:r>
            <a:r>
              <a:rPr lang="en-GB" sz="1400" b="1" i="0" u="sng" dirty="0" err="1">
                <a:solidFill>
                  <a:srgbClr val="444444"/>
                </a:solidFill>
                <a:effectLst/>
              </a:rPr>
              <a:t>Managment</a:t>
            </a:r>
            <a:endParaRPr lang="en-GB" sz="1400" b="1" i="0" u="sng" dirty="0">
              <a:solidFill>
                <a:srgbClr val="444444"/>
              </a:solidFill>
              <a:effectLst/>
            </a:endParaRPr>
          </a:p>
          <a:p>
            <a:r>
              <a:rPr lang="en-GB" sz="1100" b="0" i="0" dirty="0">
                <a:solidFill>
                  <a:srgbClr val="444444"/>
                </a:solidFill>
                <a:effectLst/>
              </a:rPr>
              <a:t>Prioritizing the most important tasks and accomplishing them in less time whilst still maintaining  high quality work is an effective time management strategy. Students that have good time management abilities can prioritise their responsibilities and finish their assignments on time. Planning ahead helps students make better use of their time by allocating the necessary amount of time for projects and assignments. (</a:t>
            </a:r>
            <a:r>
              <a:rPr lang="en-GB" sz="1100" b="0" i="0" dirty="0" err="1">
                <a:solidFill>
                  <a:srgbClr val="444444"/>
                </a:solidFill>
                <a:effectLst/>
              </a:rPr>
              <a:t>GradePower</a:t>
            </a:r>
            <a:r>
              <a:rPr lang="en-GB" sz="1100" b="0" i="0" dirty="0">
                <a:solidFill>
                  <a:srgbClr val="444444"/>
                </a:solidFill>
                <a:effectLst/>
              </a:rPr>
              <a:t> Learning </a:t>
            </a:r>
            <a:r>
              <a:rPr lang="en-GB" sz="1100" b="0" i="0" dirty="0" err="1">
                <a:solidFill>
                  <a:srgbClr val="444444"/>
                </a:solidFill>
                <a:effectLst/>
              </a:rPr>
              <a:t>Centers</a:t>
            </a:r>
            <a:r>
              <a:rPr lang="en-GB" sz="1100" b="0" i="0" dirty="0">
                <a:solidFill>
                  <a:srgbClr val="444444"/>
                </a:solidFill>
                <a:effectLst/>
              </a:rPr>
              <a:t>, 2019) (</a:t>
            </a:r>
            <a:r>
              <a:rPr lang="en-GB" sz="1100" b="0" i="0" dirty="0" err="1">
                <a:solidFill>
                  <a:srgbClr val="444444"/>
                </a:solidFill>
                <a:effectLst/>
              </a:rPr>
              <a:t>Juneja</a:t>
            </a:r>
            <a:r>
              <a:rPr lang="en-GB" sz="1100" b="0" i="0" dirty="0">
                <a:solidFill>
                  <a:srgbClr val="444444"/>
                </a:solidFill>
                <a:effectLst/>
              </a:rPr>
              <a:t>, 2019) Creating a to-do list is always so helpful as it gives a clear understanding </a:t>
            </a:r>
            <a:r>
              <a:rPr lang="en-GB" sz="1100" dirty="0">
                <a:solidFill>
                  <a:srgbClr val="444444"/>
                </a:solidFill>
              </a:rPr>
              <a:t>of </a:t>
            </a:r>
            <a:r>
              <a:rPr lang="en-GB" sz="1100" b="0" i="0" dirty="0">
                <a:solidFill>
                  <a:srgbClr val="444444"/>
                </a:solidFill>
                <a:effectLst/>
              </a:rPr>
              <a:t>what needs to be done where and when. Minimizing any distractions but to also acknowledge how you work best, what strategies help you to keep focused on the task (</a:t>
            </a:r>
            <a:r>
              <a:rPr lang="en-GB" sz="1100" b="0" i="0" dirty="0" err="1">
                <a:solidFill>
                  <a:srgbClr val="444444"/>
                </a:solidFill>
                <a:effectLst/>
              </a:rPr>
              <a:t>Juneja</a:t>
            </a:r>
            <a:r>
              <a:rPr lang="en-GB" sz="1100" b="0" i="0" dirty="0">
                <a:solidFill>
                  <a:srgbClr val="444444"/>
                </a:solidFill>
                <a:effectLst/>
              </a:rPr>
              <a:t>, 2019). To be able to acknowledge and understand why you procrastinate is an important strategy to use. By understandin</a:t>
            </a:r>
            <a:r>
              <a:rPr lang="en-GB" sz="1100" dirty="0">
                <a:solidFill>
                  <a:srgbClr val="444444"/>
                </a:solidFill>
              </a:rPr>
              <a:t>g how you procrastinate gives you a good starting line of what not to do for example having your phone near. Remove any distractions from your work space to be able to work effectively. </a:t>
            </a:r>
            <a:endParaRPr lang="en-GB" sz="1100" b="0" i="0" dirty="0">
              <a:solidFill>
                <a:srgbClr val="444444"/>
              </a:solidFill>
              <a:effectLst/>
            </a:endParaRPr>
          </a:p>
        </p:txBody>
      </p:sp>
    </p:spTree>
    <p:extLst>
      <p:ext uri="{BB962C8B-B14F-4D97-AF65-F5344CB8AC3E}">
        <p14:creationId xmlns:p14="http://schemas.microsoft.com/office/powerpoint/2010/main" val="737232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EB97DC-1FED-39E6-D2BE-29E5AA2A636F}"/>
              </a:ext>
            </a:extLst>
          </p:cNvPr>
          <p:cNvSpPr>
            <a:spLocks noGrp="1"/>
          </p:cNvSpPr>
          <p:nvPr>
            <p:ph idx="1"/>
          </p:nvPr>
        </p:nvSpPr>
        <p:spPr>
          <a:xfrm>
            <a:off x="337671" y="-170927"/>
            <a:ext cx="10998200" cy="6571727"/>
          </a:xfrm>
        </p:spPr>
        <p:txBody>
          <a:bodyPr>
            <a:normAutofit fontScale="77500" lnSpcReduction="20000"/>
          </a:bodyPr>
          <a:lstStyle/>
          <a:p>
            <a:pPr marL="0" indent="0">
              <a:buNone/>
            </a:pPr>
            <a:endParaRPr lang="en-GB" sz="1100" dirty="0">
              <a:solidFill>
                <a:schemeClr val="accent1"/>
              </a:solidFill>
            </a:endParaRPr>
          </a:p>
          <a:p>
            <a:pPr marL="0" indent="0" algn="ctr">
              <a:lnSpc>
                <a:spcPct val="150000"/>
              </a:lnSpc>
              <a:buNone/>
            </a:pPr>
            <a:r>
              <a:rPr lang="en-GB" sz="1500" b="1" u="sng" dirty="0">
                <a:effectLst/>
                <a:latin typeface="+mj-lt"/>
              </a:rPr>
              <a:t>Reference list</a:t>
            </a:r>
          </a:p>
          <a:p>
            <a:pPr marL="0" indent="0">
              <a:buNone/>
            </a:pPr>
            <a:endParaRPr lang="en-GB" sz="1100" dirty="0">
              <a:solidFill>
                <a:schemeClr val="accent1"/>
              </a:solidFill>
              <a:hlinkClick r:id="rId2"/>
            </a:endParaRPr>
          </a:p>
          <a:p>
            <a:pPr>
              <a:lnSpc>
                <a:spcPct val="150000"/>
              </a:lnSpc>
            </a:pPr>
            <a:r>
              <a:rPr lang="en-GB" sz="1500" dirty="0">
                <a:effectLst/>
                <a:latin typeface="+mj-lt"/>
              </a:rPr>
              <a:t>Houston, E. (2019). </a:t>
            </a:r>
            <a:r>
              <a:rPr lang="en-GB" sz="1500" i="1" dirty="0">
                <a:effectLst/>
                <a:latin typeface="+mj-lt"/>
              </a:rPr>
              <a:t>What is Goal Setting and How to Do it Well</a:t>
            </a:r>
            <a:r>
              <a:rPr lang="en-GB" sz="1500" dirty="0">
                <a:effectLst/>
                <a:latin typeface="+mj-lt"/>
              </a:rPr>
              <a:t>. [online] PositivePsychology.com. Available at: https://positivepsychology.com/goal-setting/ [Accessed 10 Sep. 2022].</a:t>
            </a:r>
          </a:p>
          <a:p>
            <a:pPr>
              <a:lnSpc>
                <a:spcPct val="150000"/>
              </a:lnSpc>
            </a:pPr>
            <a:r>
              <a:rPr lang="en-GB" sz="1500" dirty="0" err="1">
                <a:effectLst/>
                <a:latin typeface="+mj-lt"/>
              </a:rPr>
              <a:t>Juneja</a:t>
            </a:r>
            <a:r>
              <a:rPr lang="en-GB" sz="1500" dirty="0">
                <a:effectLst/>
                <a:latin typeface="+mj-lt"/>
              </a:rPr>
              <a:t>, P. (2019). </a:t>
            </a:r>
            <a:r>
              <a:rPr lang="en-GB" sz="1500" i="1" dirty="0">
                <a:effectLst/>
                <a:latin typeface="+mj-lt"/>
              </a:rPr>
              <a:t>Time Management - Meaning and its Importance</a:t>
            </a:r>
            <a:r>
              <a:rPr lang="en-GB" sz="1500" dirty="0">
                <a:effectLst/>
                <a:latin typeface="+mj-lt"/>
              </a:rPr>
              <a:t>. [online] Managementstudyguide.com. Available at: https://www.managementstudyguide.com/time-management.htm [Accessed 18 Sep. 2022].</a:t>
            </a:r>
          </a:p>
          <a:p>
            <a:pPr>
              <a:lnSpc>
                <a:spcPct val="150000"/>
              </a:lnSpc>
            </a:pPr>
            <a:r>
              <a:rPr lang="en-GB" sz="1500" dirty="0">
                <a:effectLst/>
                <a:latin typeface="+mj-lt"/>
              </a:rPr>
              <a:t>London Business School (2022). </a:t>
            </a:r>
            <a:r>
              <a:rPr lang="en-GB" sz="1500" i="1" dirty="0">
                <a:effectLst/>
                <a:latin typeface="+mj-lt"/>
              </a:rPr>
              <a:t>Reflective Learning</a:t>
            </a:r>
            <a:r>
              <a:rPr lang="en-GB" sz="1500" dirty="0">
                <a:effectLst/>
                <a:latin typeface="+mj-lt"/>
              </a:rPr>
              <a:t>. [online] teaching.london.edu. Available at: https://teaching.london.edu/development/teaching-strategies/reflective-learning/ [Accessed 18 Sep. 2022].</a:t>
            </a:r>
          </a:p>
          <a:p>
            <a:pPr>
              <a:lnSpc>
                <a:spcPct val="150000"/>
              </a:lnSpc>
            </a:pPr>
            <a:r>
              <a:rPr lang="en-GB" sz="1500" dirty="0">
                <a:effectLst/>
                <a:latin typeface="+mj-lt"/>
              </a:rPr>
              <a:t>Robbins, T. (2017). </a:t>
            </a:r>
            <a:r>
              <a:rPr lang="en-GB" sz="1500" i="1" dirty="0">
                <a:effectLst/>
                <a:latin typeface="+mj-lt"/>
              </a:rPr>
              <a:t>Goal Setting is the Secret to a Compelling Future</a:t>
            </a:r>
            <a:r>
              <a:rPr lang="en-GB" sz="1500" dirty="0">
                <a:effectLst/>
                <a:latin typeface="+mj-lt"/>
              </a:rPr>
              <a:t>. [online] tonyrobbins.com. Available at: https://www.tonyrobbins.com/ask-tony/can-create-compelling-future/ [Accessed 10 Sep. 2022].</a:t>
            </a:r>
          </a:p>
          <a:p>
            <a:pPr>
              <a:lnSpc>
                <a:spcPct val="150000"/>
              </a:lnSpc>
            </a:pPr>
            <a:r>
              <a:rPr lang="en-GB" sz="1500" dirty="0" err="1">
                <a:effectLst/>
                <a:latin typeface="+mj-lt"/>
              </a:rPr>
              <a:t>shatz</a:t>
            </a:r>
            <a:r>
              <a:rPr lang="en-GB" sz="1500" dirty="0">
                <a:effectLst/>
                <a:latin typeface="+mj-lt"/>
              </a:rPr>
              <a:t>, </a:t>
            </a:r>
            <a:r>
              <a:rPr lang="en-GB" sz="1500" dirty="0" err="1">
                <a:effectLst/>
                <a:latin typeface="+mj-lt"/>
              </a:rPr>
              <a:t>Dr.I</a:t>
            </a:r>
            <a:r>
              <a:rPr lang="en-GB" sz="1500" dirty="0">
                <a:effectLst/>
                <a:latin typeface="+mj-lt"/>
              </a:rPr>
              <a:t>. (2022). </a:t>
            </a:r>
            <a:r>
              <a:rPr lang="en-GB" sz="1500" i="1" dirty="0">
                <a:effectLst/>
                <a:latin typeface="+mj-lt"/>
              </a:rPr>
              <a:t>Reflective Learning: Thinking About the Way You Learn – </a:t>
            </a:r>
            <a:r>
              <a:rPr lang="en-GB" sz="1500" i="1" dirty="0" err="1">
                <a:effectLst/>
                <a:latin typeface="+mj-lt"/>
              </a:rPr>
              <a:t>Effectiviology</a:t>
            </a:r>
            <a:r>
              <a:rPr lang="en-GB" sz="1500" dirty="0">
                <a:effectLst/>
                <a:latin typeface="+mj-lt"/>
              </a:rPr>
              <a:t>. [online] Reflective Learning: Thinking About the Way You Learn. Available at: https://effectiviology.com/reflective-learning/ [Accessed 26 Sep. 2022].</a:t>
            </a:r>
          </a:p>
          <a:p>
            <a:pPr>
              <a:lnSpc>
                <a:spcPct val="150000"/>
              </a:lnSpc>
            </a:pPr>
            <a:r>
              <a:rPr lang="en-GB" sz="1500" dirty="0" err="1">
                <a:effectLst/>
                <a:latin typeface="+mj-lt"/>
              </a:rPr>
              <a:t>Skillsyouneed</a:t>
            </a:r>
            <a:r>
              <a:rPr lang="en-GB" sz="1500" dirty="0">
                <a:effectLst/>
                <a:latin typeface="+mj-lt"/>
              </a:rPr>
              <a:t> (2011). </a:t>
            </a:r>
            <a:r>
              <a:rPr lang="en-GB" sz="1500" i="1" dirty="0">
                <a:effectLst/>
                <a:latin typeface="+mj-lt"/>
              </a:rPr>
              <a:t>Critical Thinking | </a:t>
            </a:r>
            <a:r>
              <a:rPr lang="en-GB" sz="1500" i="1" dirty="0" err="1">
                <a:effectLst/>
                <a:latin typeface="+mj-lt"/>
              </a:rPr>
              <a:t>SkillsYouNeed</a:t>
            </a:r>
            <a:r>
              <a:rPr lang="en-GB" sz="1500" dirty="0">
                <a:effectLst/>
                <a:latin typeface="+mj-lt"/>
              </a:rPr>
              <a:t>. [online] Skillsyouneed.com. Available at: https://www.skillsyouneed.com/learn/critical-thinking.html [Accessed 10 Sep. 2022].</a:t>
            </a:r>
          </a:p>
          <a:p>
            <a:pPr>
              <a:lnSpc>
                <a:spcPct val="150000"/>
              </a:lnSpc>
            </a:pPr>
            <a:r>
              <a:rPr lang="en-GB" sz="1500" dirty="0">
                <a:effectLst/>
                <a:latin typeface="+mj-lt"/>
              </a:rPr>
              <a:t>universalteacher.com (2022). </a:t>
            </a:r>
            <a:r>
              <a:rPr lang="en-GB" sz="1500" i="1" dirty="0">
                <a:effectLst/>
                <a:latin typeface="+mj-lt"/>
              </a:rPr>
              <a:t>Reasons for Conducting Research</a:t>
            </a:r>
            <a:r>
              <a:rPr lang="en-GB" sz="1500" dirty="0">
                <a:effectLst/>
                <a:latin typeface="+mj-lt"/>
              </a:rPr>
              <a:t>. [online] universalteacher.com. Available at: https://universalteacher.com/1/reasons-for-conducting-research/ [Accessed 18 Sep. 2022].</a:t>
            </a:r>
          </a:p>
          <a:p>
            <a:pPr>
              <a:lnSpc>
                <a:spcPct val="150000"/>
              </a:lnSpc>
            </a:pPr>
            <a:r>
              <a:rPr lang="en-GB" sz="1500" dirty="0" err="1">
                <a:effectLst/>
                <a:latin typeface="+mj-lt"/>
              </a:rPr>
              <a:t>GradePower</a:t>
            </a:r>
            <a:r>
              <a:rPr lang="en-GB" sz="1500" dirty="0">
                <a:effectLst/>
                <a:latin typeface="+mj-lt"/>
              </a:rPr>
              <a:t> Learning </a:t>
            </a:r>
            <a:r>
              <a:rPr lang="en-GB" sz="1500" dirty="0" err="1">
                <a:effectLst/>
                <a:latin typeface="+mj-lt"/>
              </a:rPr>
              <a:t>Centers</a:t>
            </a:r>
            <a:r>
              <a:rPr lang="en-GB" sz="1500" dirty="0">
                <a:effectLst/>
                <a:latin typeface="+mj-lt"/>
              </a:rPr>
              <a:t>, (2019). </a:t>
            </a:r>
            <a:r>
              <a:rPr lang="en-GB" sz="1500" i="1" dirty="0">
                <a:effectLst/>
                <a:latin typeface="+mj-lt"/>
              </a:rPr>
              <a:t>10 Time Management Tips For Students | </a:t>
            </a:r>
            <a:r>
              <a:rPr lang="en-GB" sz="1500" i="1" dirty="0" err="1">
                <a:effectLst/>
                <a:latin typeface="+mj-lt"/>
              </a:rPr>
              <a:t>GradePower</a:t>
            </a:r>
            <a:r>
              <a:rPr lang="en-GB" sz="1500" i="1" dirty="0">
                <a:effectLst/>
                <a:latin typeface="+mj-lt"/>
              </a:rPr>
              <a:t> Learning</a:t>
            </a:r>
            <a:r>
              <a:rPr lang="en-GB" sz="1500" dirty="0">
                <a:effectLst/>
                <a:latin typeface="+mj-lt"/>
              </a:rPr>
              <a:t>. [online] </a:t>
            </a:r>
            <a:r>
              <a:rPr lang="en-GB" sz="1500" dirty="0" err="1">
                <a:effectLst/>
                <a:latin typeface="+mj-lt"/>
              </a:rPr>
              <a:t>GradePower</a:t>
            </a:r>
            <a:r>
              <a:rPr lang="en-GB" sz="1500" dirty="0">
                <a:effectLst/>
                <a:latin typeface="+mj-lt"/>
              </a:rPr>
              <a:t> Learning. Available at: https://gradepowerlearning.com/10-time-management-tips-students/ [Accessed 26 Sep. 2022].</a:t>
            </a:r>
          </a:p>
          <a:p>
            <a:pPr>
              <a:lnSpc>
                <a:spcPct val="150000"/>
              </a:lnSpc>
            </a:pPr>
            <a:r>
              <a:rPr lang="en-GB" sz="1500" dirty="0" err="1">
                <a:effectLst/>
                <a:latin typeface="+mj-lt"/>
              </a:rPr>
              <a:t>Osuba</a:t>
            </a:r>
            <a:r>
              <a:rPr lang="en-GB" sz="1500" dirty="0">
                <a:effectLst/>
                <a:latin typeface="+mj-lt"/>
              </a:rPr>
              <a:t>, A. (2018). </a:t>
            </a:r>
            <a:r>
              <a:rPr lang="en-GB" sz="1500" i="1" dirty="0">
                <a:effectLst/>
                <a:latin typeface="+mj-lt"/>
              </a:rPr>
              <a:t>Goal Setting for Students: Nurturing a Growth Mindset | EVERFI K12</a:t>
            </a:r>
            <a:r>
              <a:rPr lang="en-GB" sz="1500" dirty="0">
                <a:effectLst/>
                <a:latin typeface="+mj-lt"/>
              </a:rPr>
              <a:t>. [online] EVERFI. Available at: https://everfi.com/blog/k-12/student-goal-setting/ [Accessed 28 Sep. 2022].</a:t>
            </a:r>
          </a:p>
          <a:p>
            <a:pPr>
              <a:lnSpc>
                <a:spcPct val="150000"/>
              </a:lnSpc>
            </a:pPr>
            <a:endParaRPr lang="en-GB" sz="1500" dirty="0">
              <a:effectLst/>
              <a:latin typeface="+mj-lt"/>
            </a:endParaRPr>
          </a:p>
          <a:p>
            <a:pPr>
              <a:lnSpc>
                <a:spcPct val="150000"/>
              </a:lnSpc>
            </a:pPr>
            <a:endParaRPr lang="en-GB" sz="1500" dirty="0">
              <a:effectLst/>
              <a:latin typeface="+mj-lt"/>
            </a:endParaRPr>
          </a:p>
          <a:p>
            <a:endParaRPr lang="en-GB" sz="1100" dirty="0">
              <a:solidFill>
                <a:schemeClr val="accent1"/>
              </a:solidFill>
              <a:hlinkClick r:id="rId2"/>
            </a:endParaRPr>
          </a:p>
          <a:p>
            <a:pPr marL="0" indent="0">
              <a:buNone/>
            </a:pPr>
            <a:endParaRPr lang="en-GB" sz="1100" dirty="0">
              <a:solidFill>
                <a:schemeClr val="accent1"/>
              </a:solidFill>
            </a:endParaRPr>
          </a:p>
        </p:txBody>
      </p:sp>
    </p:spTree>
    <p:extLst>
      <p:ext uri="{BB962C8B-B14F-4D97-AF65-F5344CB8AC3E}">
        <p14:creationId xmlns:p14="http://schemas.microsoft.com/office/powerpoint/2010/main" val="3922034831"/>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17568</TotalTime>
  <Words>1207</Words>
  <Application>Microsoft Office PowerPoint</Application>
  <PresentationFormat>Widescreen</PresentationFormat>
  <Paragraphs>44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Siriol Jones (2218440)</dc:creator>
  <cp:lastModifiedBy>Siriol Jones (2218440)</cp:lastModifiedBy>
  <cp:revision>10</cp:revision>
  <dcterms:created xsi:type="dcterms:W3CDTF">2022-09-10T20:11:56Z</dcterms:created>
  <dcterms:modified xsi:type="dcterms:W3CDTF">2022-09-29T19:03:49Z</dcterms:modified>
</cp:coreProperties>
</file>