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0" r:id="rId3"/>
    <p:sldId id="257" r:id="rId4"/>
    <p:sldId id="263" r:id="rId5"/>
    <p:sldId id="290" r:id="rId6"/>
    <p:sldId id="291" r:id="rId7"/>
    <p:sldId id="298" r:id="rId8"/>
    <p:sldId id="273" r:id="rId9"/>
    <p:sldId id="269" r:id="rId10"/>
    <p:sldId id="268" r:id="rId11"/>
    <p:sldId id="297" r:id="rId12"/>
    <p:sldId id="276" r:id="rId13"/>
    <p:sldId id="283" r:id="rId14"/>
    <p:sldId id="279" r:id="rId15"/>
    <p:sldId id="284" r:id="rId16"/>
    <p:sldId id="262" r:id="rId17"/>
    <p:sldId id="281" r:id="rId18"/>
    <p:sldId id="264" r:id="rId19"/>
    <p:sldId id="289" r:id="rId20"/>
    <p:sldId id="299" r:id="rId21"/>
    <p:sldId id="275"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4" d="100"/>
          <a:sy n="104" d="100"/>
        </p:scale>
        <p:origin x="144"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C9EE24-402D-47D8-9CAF-E7DD40C4EA8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B39782D-7023-44BA-97E0-E864096D4194}">
      <dgm:prSet/>
      <dgm:spPr/>
      <dgm:t>
        <a:bodyPr/>
        <a:lstStyle/>
        <a:p>
          <a:r>
            <a:rPr lang="en-US" dirty="0"/>
            <a:t>Goal 9-</a:t>
          </a:r>
          <a:r>
            <a:rPr lang="en-GB" dirty="0"/>
            <a:t>Build resilient infrastructure, promote sustainable industrialization and foster innovation</a:t>
          </a:r>
          <a:endParaRPr lang="en-US" dirty="0"/>
        </a:p>
      </dgm:t>
    </dgm:pt>
    <dgm:pt modelId="{39274AAF-6650-4027-9792-DAFBEAC6166E}" type="parTrans" cxnId="{AC5AC609-8AFF-405A-9827-D5D9AA2E4F8D}">
      <dgm:prSet/>
      <dgm:spPr/>
      <dgm:t>
        <a:bodyPr/>
        <a:lstStyle/>
        <a:p>
          <a:endParaRPr lang="en-US"/>
        </a:p>
      </dgm:t>
    </dgm:pt>
    <dgm:pt modelId="{6B3847B6-F75D-4FF6-9C66-59D230067062}" type="sibTrans" cxnId="{AC5AC609-8AFF-405A-9827-D5D9AA2E4F8D}">
      <dgm:prSet/>
      <dgm:spPr/>
      <dgm:t>
        <a:bodyPr/>
        <a:lstStyle/>
        <a:p>
          <a:endParaRPr lang="en-US"/>
        </a:p>
      </dgm:t>
    </dgm:pt>
    <dgm:pt modelId="{DAEBD8E9-F9D6-4744-B95D-43A64DC26669}">
      <dgm:prSet/>
      <dgm:spPr/>
      <dgm:t>
        <a:bodyPr/>
        <a:lstStyle/>
        <a:p>
          <a:r>
            <a:rPr lang="en-GB" dirty="0"/>
            <a:t>This goal is about taking the responsibility to develop quality, reliable, sustainable and resilient infrastructure for supporting economic development and social well-being.</a:t>
          </a:r>
          <a:endParaRPr lang="en-US" dirty="0"/>
        </a:p>
      </dgm:t>
    </dgm:pt>
    <dgm:pt modelId="{BABF92C6-0FCE-450E-9725-AF64130A5F09}" type="parTrans" cxnId="{B7B243C0-3D47-4EAE-B292-6BF03BD8244A}">
      <dgm:prSet/>
      <dgm:spPr/>
      <dgm:t>
        <a:bodyPr/>
        <a:lstStyle/>
        <a:p>
          <a:endParaRPr lang="en-US"/>
        </a:p>
      </dgm:t>
    </dgm:pt>
    <dgm:pt modelId="{7CF62823-5073-409A-8C2F-FB6CD42193D0}" type="sibTrans" cxnId="{B7B243C0-3D47-4EAE-B292-6BF03BD8244A}">
      <dgm:prSet/>
      <dgm:spPr/>
      <dgm:t>
        <a:bodyPr/>
        <a:lstStyle/>
        <a:p>
          <a:endParaRPr lang="en-US"/>
        </a:p>
      </dgm:t>
    </dgm:pt>
    <dgm:pt modelId="{5294F91A-DBAA-4068-AE1F-5E1BAF431DA1}">
      <dgm:prSet/>
      <dgm:spPr/>
      <dgm:t>
        <a:bodyPr/>
        <a:lstStyle/>
        <a:p>
          <a:r>
            <a:rPr lang="en-GB" dirty="0"/>
            <a:t>Infrastructure shapes the urban environment and is the engine of sustained and inclusive economic growth.</a:t>
          </a:r>
          <a:endParaRPr lang="en-US" dirty="0"/>
        </a:p>
      </dgm:t>
    </dgm:pt>
    <dgm:pt modelId="{8AA4E7CA-7FC4-46C5-97E6-FF3EB0F22121}" type="parTrans" cxnId="{2851CB1E-3B18-4238-BE0C-AB6BD63ACB48}">
      <dgm:prSet/>
      <dgm:spPr/>
      <dgm:t>
        <a:bodyPr/>
        <a:lstStyle/>
        <a:p>
          <a:endParaRPr lang="en-US"/>
        </a:p>
      </dgm:t>
    </dgm:pt>
    <dgm:pt modelId="{2526D65A-EBB5-4DA7-9FA1-5D714B45B69C}" type="sibTrans" cxnId="{2851CB1E-3B18-4238-BE0C-AB6BD63ACB48}">
      <dgm:prSet/>
      <dgm:spPr/>
      <dgm:t>
        <a:bodyPr/>
        <a:lstStyle/>
        <a:p>
          <a:endParaRPr lang="en-US"/>
        </a:p>
      </dgm:t>
    </dgm:pt>
    <dgm:pt modelId="{DC7C3F09-6FA0-4AD4-BBDD-159A3BA48636}">
      <dgm:prSet/>
      <dgm:spPr/>
      <dgm:t>
        <a:bodyPr/>
        <a:lstStyle/>
        <a:p>
          <a:r>
            <a:rPr lang="en-GB" dirty="0"/>
            <a:t>It is fundamental to promote inclusive, sustainable, affordable and equitable access for all, using to this end, new, innovative tools. </a:t>
          </a:r>
          <a:endParaRPr lang="en-US" dirty="0"/>
        </a:p>
      </dgm:t>
    </dgm:pt>
    <dgm:pt modelId="{D1434BEF-ADE8-448E-85FF-EABF34FD5CF3}" type="parTrans" cxnId="{36395C25-80B5-40AD-8EF1-A2847186C58D}">
      <dgm:prSet/>
      <dgm:spPr/>
      <dgm:t>
        <a:bodyPr/>
        <a:lstStyle/>
        <a:p>
          <a:endParaRPr lang="en-US"/>
        </a:p>
      </dgm:t>
    </dgm:pt>
    <dgm:pt modelId="{605F6D7A-94D2-4946-AE28-5FC17C1DCAFA}" type="sibTrans" cxnId="{36395C25-80B5-40AD-8EF1-A2847186C58D}">
      <dgm:prSet/>
      <dgm:spPr/>
      <dgm:t>
        <a:bodyPr/>
        <a:lstStyle/>
        <a:p>
          <a:endParaRPr lang="en-US"/>
        </a:p>
      </dgm:t>
    </dgm:pt>
    <dgm:pt modelId="{3F838475-A945-45F4-867A-E0CA0EAFD2D3}">
      <dgm:prSet/>
      <dgm:spPr/>
      <dgm:t>
        <a:bodyPr/>
        <a:lstStyle/>
        <a:p>
          <a:r>
            <a:rPr lang="en-GB" dirty="0"/>
            <a:t>Those innovations must be used for promoting democratic and citizen education. </a:t>
          </a:r>
          <a:endParaRPr lang="en-US" dirty="0"/>
        </a:p>
      </dgm:t>
    </dgm:pt>
    <dgm:pt modelId="{C6DA4161-5243-4D58-98B3-186924DC49EF}" type="parTrans" cxnId="{1BB0175F-A53B-4CAF-9175-BAF84B300E4A}">
      <dgm:prSet/>
      <dgm:spPr/>
      <dgm:t>
        <a:bodyPr/>
        <a:lstStyle/>
        <a:p>
          <a:endParaRPr lang="en-US"/>
        </a:p>
      </dgm:t>
    </dgm:pt>
    <dgm:pt modelId="{B6F4BF58-7790-449F-912D-5B052B2FE4B6}" type="sibTrans" cxnId="{1BB0175F-A53B-4CAF-9175-BAF84B300E4A}">
      <dgm:prSet/>
      <dgm:spPr/>
      <dgm:t>
        <a:bodyPr/>
        <a:lstStyle/>
        <a:p>
          <a:endParaRPr lang="en-US"/>
        </a:p>
      </dgm:t>
    </dgm:pt>
    <dgm:pt modelId="{14C8C60A-9D3F-49A3-93BA-5DA6A8E486FF}" type="pres">
      <dgm:prSet presAssocID="{54C9EE24-402D-47D8-9CAF-E7DD40C4EA80}" presName="linear" presStyleCnt="0">
        <dgm:presLayoutVars>
          <dgm:animLvl val="lvl"/>
          <dgm:resizeHandles val="exact"/>
        </dgm:presLayoutVars>
      </dgm:prSet>
      <dgm:spPr/>
    </dgm:pt>
    <dgm:pt modelId="{810FA222-F3A2-4FF1-90C2-2A8F7ECAD606}" type="pres">
      <dgm:prSet presAssocID="{6B39782D-7023-44BA-97E0-E864096D4194}" presName="parentText" presStyleLbl="node1" presStyleIdx="0" presStyleCnt="5">
        <dgm:presLayoutVars>
          <dgm:chMax val="0"/>
          <dgm:bulletEnabled val="1"/>
        </dgm:presLayoutVars>
      </dgm:prSet>
      <dgm:spPr/>
    </dgm:pt>
    <dgm:pt modelId="{6A001988-4330-4145-8E77-1A3A6CAC1B1D}" type="pres">
      <dgm:prSet presAssocID="{6B3847B6-F75D-4FF6-9C66-59D230067062}" presName="spacer" presStyleCnt="0"/>
      <dgm:spPr/>
    </dgm:pt>
    <dgm:pt modelId="{4B098DB9-724C-4A83-8EE7-E79F281DF033}" type="pres">
      <dgm:prSet presAssocID="{DAEBD8E9-F9D6-4744-B95D-43A64DC26669}" presName="parentText" presStyleLbl="node1" presStyleIdx="1" presStyleCnt="5">
        <dgm:presLayoutVars>
          <dgm:chMax val="0"/>
          <dgm:bulletEnabled val="1"/>
        </dgm:presLayoutVars>
      </dgm:prSet>
      <dgm:spPr/>
    </dgm:pt>
    <dgm:pt modelId="{F847B650-A37E-45ED-8968-42FC7B9F87FD}" type="pres">
      <dgm:prSet presAssocID="{7CF62823-5073-409A-8C2F-FB6CD42193D0}" presName="spacer" presStyleCnt="0"/>
      <dgm:spPr/>
    </dgm:pt>
    <dgm:pt modelId="{18CE885F-1246-484F-8303-9A4E21DCA70B}" type="pres">
      <dgm:prSet presAssocID="{5294F91A-DBAA-4068-AE1F-5E1BAF431DA1}" presName="parentText" presStyleLbl="node1" presStyleIdx="2" presStyleCnt="5">
        <dgm:presLayoutVars>
          <dgm:chMax val="0"/>
          <dgm:bulletEnabled val="1"/>
        </dgm:presLayoutVars>
      </dgm:prSet>
      <dgm:spPr/>
    </dgm:pt>
    <dgm:pt modelId="{6318C7BC-B9B4-4F9A-B8D7-F1FE06D69F0B}" type="pres">
      <dgm:prSet presAssocID="{2526D65A-EBB5-4DA7-9FA1-5D714B45B69C}" presName="spacer" presStyleCnt="0"/>
      <dgm:spPr/>
    </dgm:pt>
    <dgm:pt modelId="{5451D66A-15B0-4CED-A24A-AFD73C103E60}" type="pres">
      <dgm:prSet presAssocID="{DC7C3F09-6FA0-4AD4-BBDD-159A3BA48636}" presName="parentText" presStyleLbl="node1" presStyleIdx="3" presStyleCnt="5">
        <dgm:presLayoutVars>
          <dgm:chMax val="0"/>
          <dgm:bulletEnabled val="1"/>
        </dgm:presLayoutVars>
      </dgm:prSet>
      <dgm:spPr/>
    </dgm:pt>
    <dgm:pt modelId="{370EA60F-E125-445E-8315-28FABF915D05}" type="pres">
      <dgm:prSet presAssocID="{605F6D7A-94D2-4946-AE28-5FC17C1DCAFA}" presName="spacer" presStyleCnt="0"/>
      <dgm:spPr/>
    </dgm:pt>
    <dgm:pt modelId="{86ACF2FC-9420-4710-B97F-9CD5DE31FD3E}" type="pres">
      <dgm:prSet presAssocID="{3F838475-A945-45F4-867A-E0CA0EAFD2D3}" presName="parentText" presStyleLbl="node1" presStyleIdx="4" presStyleCnt="5">
        <dgm:presLayoutVars>
          <dgm:chMax val="0"/>
          <dgm:bulletEnabled val="1"/>
        </dgm:presLayoutVars>
      </dgm:prSet>
      <dgm:spPr/>
    </dgm:pt>
  </dgm:ptLst>
  <dgm:cxnLst>
    <dgm:cxn modelId="{AC5AC609-8AFF-405A-9827-D5D9AA2E4F8D}" srcId="{54C9EE24-402D-47D8-9CAF-E7DD40C4EA80}" destId="{6B39782D-7023-44BA-97E0-E864096D4194}" srcOrd="0" destOrd="0" parTransId="{39274AAF-6650-4027-9792-DAFBEAC6166E}" sibTransId="{6B3847B6-F75D-4FF6-9C66-59D230067062}"/>
    <dgm:cxn modelId="{2851CB1E-3B18-4238-BE0C-AB6BD63ACB48}" srcId="{54C9EE24-402D-47D8-9CAF-E7DD40C4EA80}" destId="{5294F91A-DBAA-4068-AE1F-5E1BAF431DA1}" srcOrd="2" destOrd="0" parTransId="{8AA4E7CA-7FC4-46C5-97E6-FF3EB0F22121}" sibTransId="{2526D65A-EBB5-4DA7-9FA1-5D714B45B69C}"/>
    <dgm:cxn modelId="{36395C25-80B5-40AD-8EF1-A2847186C58D}" srcId="{54C9EE24-402D-47D8-9CAF-E7DD40C4EA80}" destId="{DC7C3F09-6FA0-4AD4-BBDD-159A3BA48636}" srcOrd="3" destOrd="0" parTransId="{D1434BEF-ADE8-448E-85FF-EABF34FD5CF3}" sibTransId="{605F6D7A-94D2-4946-AE28-5FC17C1DCAFA}"/>
    <dgm:cxn modelId="{1BB0175F-A53B-4CAF-9175-BAF84B300E4A}" srcId="{54C9EE24-402D-47D8-9CAF-E7DD40C4EA80}" destId="{3F838475-A945-45F4-867A-E0CA0EAFD2D3}" srcOrd="4" destOrd="0" parTransId="{C6DA4161-5243-4D58-98B3-186924DC49EF}" sibTransId="{B6F4BF58-7790-449F-912D-5B052B2FE4B6}"/>
    <dgm:cxn modelId="{AEA40160-3D88-470F-910A-17D3A15F00B2}" type="presOf" srcId="{5294F91A-DBAA-4068-AE1F-5E1BAF431DA1}" destId="{18CE885F-1246-484F-8303-9A4E21DCA70B}" srcOrd="0" destOrd="0" presId="urn:microsoft.com/office/officeart/2005/8/layout/vList2"/>
    <dgm:cxn modelId="{EE3D40B2-361F-40EB-99D1-3155AB405A49}" type="presOf" srcId="{3F838475-A945-45F4-867A-E0CA0EAFD2D3}" destId="{86ACF2FC-9420-4710-B97F-9CD5DE31FD3E}" srcOrd="0" destOrd="0" presId="urn:microsoft.com/office/officeart/2005/8/layout/vList2"/>
    <dgm:cxn modelId="{4D0075B7-1AD3-4417-BB4E-31C8D244003D}" type="presOf" srcId="{6B39782D-7023-44BA-97E0-E864096D4194}" destId="{810FA222-F3A2-4FF1-90C2-2A8F7ECAD606}" srcOrd="0" destOrd="0" presId="urn:microsoft.com/office/officeart/2005/8/layout/vList2"/>
    <dgm:cxn modelId="{B7B243C0-3D47-4EAE-B292-6BF03BD8244A}" srcId="{54C9EE24-402D-47D8-9CAF-E7DD40C4EA80}" destId="{DAEBD8E9-F9D6-4744-B95D-43A64DC26669}" srcOrd="1" destOrd="0" parTransId="{BABF92C6-0FCE-450E-9725-AF64130A5F09}" sibTransId="{7CF62823-5073-409A-8C2F-FB6CD42193D0}"/>
    <dgm:cxn modelId="{DC5EFBE0-1C45-4E75-A26E-04EB6C4FDB74}" type="presOf" srcId="{DAEBD8E9-F9D6-4744-B95D-43A64DC26669}" destId="{4B098DB9-724C-4A83-8EE7-E79F281DF033}" srcOrd="0" destOrd="0" presId="urn:microsoft.com/office/officeart/2005/8/layout/vList2"/>
    <dgm:cxn modelId="{460662ED-8CE1-47B3-8123-3BAD8C31FB14}" type="presOf" srcId="{54C9EE24-402D-47D8-9CAF-E7DD40C4EA80}" destId="{14C8C60A-9D3F-49A3-93BA-5DA6A8E486FF}" srcOrd="0" destOrd="0" presId="urn:microsoft.com/office/officeart/2005/8/layout/vList2"/>
    <dgm:cxn modelId="{426D7DFA-D007-4492-87C5-F910F69BF603}" type="presOf" srcId="{DC7C3F09-6FA0-4AD4-BBDD-159A3BA48636}" destId="{5451D66A-15B0-4CED-A24A-AFD73C103E60}" srcOrd="0" destOrd="0" presId="urn:microsoft.com/office/officeart/2005/8/layout/vList2"/>
    <dgm:cxn modelId="{4C64E6CB-FBD9-4227-9B04-CC789A7FC6DE}" type="presParOf" srcId="{14C8C60A-9D3F-49A3-93BA-5DA6A8E486FF}" destId="{810FA222-F3A2-4FF1-90C2-2A8F7ECAD606}" srcOrd="0" destOrd="0" presId="urn:microsoft.com/office/officeart/2005/8/layout/vList2"/>
    <dgm:cxn modelId="{43E4CD8A-B3D2-4F06-B308-EB5A7CF715DA}" type="presParOf" srcId="{14C8C60A-9D3F-49A3-93BA-5DA6A8E486FF}" destId="{6A001988-4330-4145-8E77-1A3A6CAC1B1D}" srcOrd="1" destOrd="0" presId="urn:microsoft.com/office/officeart/2005/8/layout/vList2"/>
    <dgm:cxn modelId="{10888035-59E3-4756-B7F6-A661028299E1}" type="presParOf" srcId="{14C8C60A-9D3F-49A3-93BA-5DA6A8E486FF}" destId="{4B098DB9-724C-4A83-8EE7-E79F281DF033}" srcOrd="2" destOrd="0" presId="urn:microsoft.com/office/officeart/2005/8/layout/vList2"/>
    <dgm:cxn modelId="{D5B92C00-65A0-440A-B5CD-29AEFD198A75}" type="presParOf" srcId="{14C8C60A-9D3F-49A3-93BA-5DA6A8E486FF}" destId="{F847B650-A37E-45ED-8968-42FC7B9F87FD}" srcOrd="3" destOrd="0" presId="urn:microsoft.com/office/officeart/2005/8/layout/vList2"/>
    <dgm:cxn modelId="{FD85BC5E-33D4-4F93-92E0-2C2FD4767419}" type="presParOf" srcId="{14C8C60A-9D3F-49A3-93BA-5DA6A8E486FF}" destId="{18CE885F-1246-484F-8303-9A4E21DCA70B}" srcOrd="4" destOrd="0" presId="urn:microsoft.com/office/officeart/2005/8/layout/vList2"/>
    <dgm:cxn modelId="{95DB0A4F-D1B9-4578-BCA6-3DFD9C064B47}" type="presParOf" srcId="{14C8C60A-9D3F-49A3-93BA-5DA6A8E486FF}" destId="{6318C7BC-B9B4-4F9A-B8D7-F1FE06D69F0B}" srcOrd="5" destOrd="0" presId="urn:microsoft.com/office/officeart/2005/8/layout/vList2"/>
    <dgm:cxn modelId="{8ED56CEE-527B-424A-B12A-B1943D1C4184}" type="presParOf" srcId="{14C8C60A-9D3F-49A3-93BA-5DA6A8E486FF}" destId="{5451D66A-15B0-4CED-A24A-AFD73C103E60}" srcOrd="6" destOrd="0" presId="urn:microsoft.com/office/officeart/2005/8/layout/vList2"/>
    <dgm:cxn modelId="{5E6437AF-3ABE-4943-9CDA-E38297D2800B}" type="presParOf" srcId="{14C8C60A-9D3F-49A3-93BA-5DA6A8E486FF}" destId="{370EA60F-E125-445E-8315-28FABF915D05}" srcOrd="7" destOrd="0" presId="urn:microsoft.com/office/officeart/2005/8/layout/vList2"/>
    <dgm:cxn modelId="{6CA28DF7-DED6-433A-9B11-30B3EFEA5637}" type="presParOf" srcId="{14C8C60A-9D3F-49A3-93BA-5DA6A8E486FF}" destId="{86ACF2FC-9420-4710-B97F-9CD5DE31FD3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F098A1-1D33-4401-A57F-E97A496B6DFC}"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33FAA36A-8C13-4003-B5BC-A404716F74EC}">
      <dgm:prSet/>
      <dgm:spPr/>
      <dgm:t>
        <a:bodyPr/>
        <a:lstStyle/>
        <a:p>
          <a:r>
            <a:rPr lang="en-GB" b="0" i="0" dirty="0"/>
            <a:t>This goal solely relies on creating inclusive, safe and sustainable cities requires with the support of good local governance and democratic institutions.</a:t>
          </a:r>
          <a:endParaRPr lang="en-US" dirty="0"/>
        </a:p>
      </dgm:t>
    </dgm:pt>
    <dgm:pt modelId="{0323E7A7-D1CC-4C75-BE33-BABBD26D3EFB}" type="parTrans" cxnId="{D25A5F36-D71B-4FF6-9DDA-BF6C1D149B12}">
      <dgm:prSet/>
      <dgm:spPr/>
      <dgm:t>
        <a:bodyPr/>
        <a:lstStyle/>
        <a:p>
          <a:endParaRPr lang="en-US"/>
        </a:p>
      </dgm:t>
    </dgm:pt>
    <dgm:pt modelId="{7B427B33-2A4D-4820-ACC9-2F65E70E506B}" type="sibTrans" cxnId="{D25A5F36-D71B-4FF6-9DDA-BF6C1D149B12}">
      <dgm:prSet/>
      <dgm:spPr/>
      <dgm:t>
        <a:bodyPr/>
        <a:lstStyle/>
        <a:p>
          <a:endParaRPr lang="en-US"/>
        </a:p>
      </dgm:t>
    </dgm:pt>
    <dgm:pt modelId="{B3DCE53A-8C6D-4665-B99F-9A9A06011364}">
      <dgm:prSet/>
      <dgm:spPr/>
      <dgm:t>
        <a:bodyPr/>
        <a:lstStyle/>
        <a:p>
          <a:r>
            <a:rPr lang="en-GB" b="0" i="0"/>
            <a:t>In order to achieve this citizen participation mechanisms must be created involving all groups of local residents</a:t>
          </a:r>
          <a:r>
            <a:rPr lang="en-GB"/>
            <a:t>.</a:t>
          </a:r>
          <a:endParaRPr lang="en-US"/>
        </a:p>
      </dgm:t>
    </dgm:pt>
    <dgm:pt modelId="{2DC1A5DF-5940-4668-9801-C68317BA9446}" type="parTrans" cxnId="{5B8FE80E-58DD-4DB1-B05B-B53940C935B5}">
      <dgm:prSet/>
      <dgm:spPr/>
      <dgm:t>
        <a:bodyPr/>
        <a:lstStyle/>
        <a:p>
          <a:endParaRPr lang="en-US"/>
        </a:p>
      </dgm:t>
    </dgm:pt>
    <dgm:pt modelId="{BFC9A5D8-2521-4AB1-A9A8-DA85C453DCC3}" type="sibTrans" cxnId="{5B8FE80E-58DD-4DB1-B05B-B53940C935B5}">
      <dgm:prSet/>
      <dgm:spPr/>
      <dgm:t>
        <a:bodyPr/>
        <a:lstStyle/>
        <a:p>
          <a:endParaRPr lang="en-US"/>
        </a:p>
      </dgm:t>
    </dgm:pt>
    <dgm:pt modelId="{B1D12AE2-E513-48B3-9529-E5E2C4419207}">
      <dgm:prSet/>
      <dgm:spPr/>
      <dgm:t>
        <a:bodyPr/>
        <a:lstStyle/>
        <a:p>
          <a:r>
            <a:rPr lang="en-GB"/>
            <a:t>This will help in preventing</a:t>
          </a:r>
          <a:r>
            <a:rPr lang="en-GB" b="0" i="0"/>
            <a:t> social fragmentation, promote a culture of living together and build harmonious relationships within the city and the society overall. </a:t>
          </a:r>
          <a:endParaRPr lang="en-US"/>
        </a:p>
      </dgm:t>
    </dgm:pt>
    <dgm:pt modelId="{1C132DD1-AE8D-44A4-B622-0E372ED314C4}" type="parTrans" cxnId="{E641A5C9-BEB2-493D-BDF3-38168B5BC301}">
      <dgm:prSet/>
      <dgm:spPr/>
      <dgm:t>
        <a:bodyPr/>
        <a:lstStyle/>
        <a:p>
          <a:endParaRPr lang="en-US"/>
        </a:p>
      </dgm:t>
    </dgm:pt>
    <dgm:pt modelId="{34B65456-985C-4FAA-A066-74F057EB9D47}" type="sibTrans" cxnId="{E641A5C9-BEB2-493D-BDF3-38168B5BC301}">
      <dgm:prSet/>
      <dgm:spPr/>
      <dgm:t>
        <a:bodyPr/>
        <a:lstStyle/>
        <a:p>
          <a:endParaRPr lang="en-US"/>
        </a:p>
      </dgm:t>
    </dgm:pt>
    <dgm:pt modelId="{A8223186-9A53-4C6E-BDA0-7120A6FAB969}" type="pres">
      <dgm:prSet presAssocID="{38F098A1-1D33-4401-A57F-E97A496B6DFC}" presName="linear" presStyleCnt="0">
        <dgm:presLayoutVars>
          <dgm:animLvl val="lvl"/>
          <dgm:resizeHandles val="exact"/>
        </dgm:presLayoutVars>
      </dgm:prSet>
      <dgm:spPr/>
    </dgm:pt>
    <dgm:pt modelId="{E3A7496F-1027-414C-9FA1-39F2A6827FE8}" type="pres">
      <dgm:prSet presAssocID="{33FAA36A-8C13-4003-B5BC-A404716F74EC}" presName="parentText" presStyleLbl="node1" presStyleIdx="0" presStyleCnt="3">
        <dgm:presLayoutVars>
          <dgm:chMax val="0"/>
          <dgm:bulletEnabled val="1"/>
        </dgm:presLayoutVars>
      </dgm:prSet>
      <dgm:spPr/>
    </dgm:pt>
    <dgm:pt modelId="{6463EFD0-FF3B-43CB-ADA2-03AC6E1670BB}" type="pres">
      <dgm:prSet presAssocID="{7B427B33-2A4D-4820-ACC9-2F65E70E506B}" presName="spacer" presStyleCnt="0"/>
      <dgm:spPr/>
    </dgm:pt>
    <dgm:pt modelId="{3F7D3DD0-B59B-49F7-B7D2-291CC055D423}" type="pres">
      <dgm:prSet presAssocID="{B3DCE53A-8C6D-4665-B99F-9A9A06011364}" presName="parentText" presStyleLbl="node1" presStyleIdx="1" presStyleCnt="3">
        <dgm:presLayoutVars>
          <dgm:chMax val="0"/>
          <dgm:bulletEnabled val="1"/>
        </dgm:presLayoutVars>
      </dgm:prSet>
      <dgm:spPr/>
    </dgm:pt>
    <dgm:pt modelId="{28A3B736-48A5-4A92-B7D6-C1EC1ECD820D}" type="pres">
      <dgm:prSet presAssocID="{BFC9A5D8-2521-4AB1-A9A8-DA85C453DCC3}" presName="spacer" presStyleCnt="0"/>
      <dgm:spPr/>
    </dgm:pt>
    <dgm:pt modelId="{119444B3-D76A-4ACC-B2F6-41832EA5AE90}" type="pres">
      <dgm:prSet presAssocID="{B1D12AE2-E513-48B3-9529-E5E2C4419207}" presName="parentText" presStyleLbl="node1" presStyleIdx="2" presStyleCnt="3">
        <dgm:presLayoutVars>
          <dgm:chMax val="0"/>
          <dgm:bulletEnabled val="1"/>
        </dgm:presLayoutVars>
      </dgm:prSet>
      <dgm:spPr/>
    </dgm:pt>
  </dgm:ptLst>
  <dgm:cxnLst>
    <dgm:cxn modelId="{E774D30D-2415-4C9A-B91D-7BAF19435C02}" type="presOf" srcId="{B3DCE53A-8C6D-4665-B99F-9A9A06011364}" destId="{3F7D3DD0-B59B-49F7-B7D2-291CC055D423}" srcOrd="0" destOrd="0" presId="urn:microsoft.com/office/officeart/2005/8/layout/vList2"/>
    <dgm:cxn modelId="{5B8FE80E-58DD-4DB1-B05B-B53940C935B5}" srcId="{38F098A1-1D33-4401-A57F-E97A496B6DFC}" destId="{B3DCE53A-8C6D-4665-B99F-9A9A06011364}" srcOrd="1" destOrd="0" parTransId="{2DC1A5DF-5940-4668-9801-C68317BA9446}" sibTransId="{BFC9A5D8-2521-4AB1-A9A8-DA85C453DCC3}"/>
    <dgm:cxn modelId="{184A652E-4BDD-4C83-A6C5-559512C254AD}" type="presOf" srcId="{33FAA36A-8C13-4003-B5BC-A404716F74EC}" destId="{E3A7496F-1027-414C-9FA1-39F2A6827FE8}" srcOrd="0" destOrd="0" presId="urn:microsoft.com/office/officeart/2005/8/layout/vList2"/>
    <dgm:cxn modelId="{B79AC235-E21D-42ED-857B-A77B7AEC8536}" type="presOf" srcId="{38F098A1-1D33-4401-A57F-E97A496B6DFC}" destId="{A8223186-9A53-4C6E-BDA0-7120A6FAB969}" srcOrd="0" destOrd="0" presId="urn:microsoft.com/office/officeart/2005/8/layout/vList2"/>
    <dgm:cxn modelId="{D25A5F36-D71B-4FF6-9DDA-BF6C1D149B12}" srcId="{38F098A1-1D33-4401-A57F-E97A496B6DFC}" destId="{33FAA36A-8C13-4003-B5BC-A404716F74EC}" srcOrd="0" destOrd="0" parTransId="{0323E7A7-D1CC-4C75-BE33-BABBD26D3EFB}" sibTransId="{7B427B33-2A4D-4820-ACC9-2F65E70E506B}"/>
    <dgm:cxn modelId="{3383FEA7-0B8D-462D-80CA-7DF421AABE0F}" type="presOf" srcId="{B1D12AE2-E513-48B3-9529-E5E2C4419207}" destId="{119444B3-D76A-4ACC-B2F6-41832EA5AE90}" srcOrd="0" destOrd="0" presId="urn:microsoft.com/office/officeart/2005/8/layout/vList2"/>
    <dgm:cxn modelId="{E641A5C9-BEB2-493D-BDF3-38168B5BC301}" srcId="{38F098A1-1D33-4401-A57F-E97A496B6DFC}" destId="{B1D12AE2-E513-48B3-9529-E5E2C4419207}" srcOrd="2" destOrd="0" parTransId="{1C132DD1-AE8D-44A4-B622-0E372ED314C4}" sibTransId="{34B65456-985C-4FAA-A066-74F057EB9D47}"/>
    <dgm:cxn modelId="{32A1921C-6D20-436A-BA25-C77CD2DAF128}" type="presParOf" srcId="{A8223186-9A53-4C6E-BDA0-7120A6FAB969}" destId="{E3A7496F-1027-414C-9FA1-39F2A6827FE8}" srcOrd="0" destOrd="0" presId="urn:microsoft.com/office/officeart/2005/8/layout/vList2"/>
    <dgm:cxn modelId="{2F1CAD66-EF73-4748-A463-4B75CFEF4C7E}" type="presParOf" srcId="{A8223186-9A53-4C6E-BDA0-7120A6FAB969}" destId="{6463EFD0-FF3B-43CB-ADA2-03AC6E1670BB}" srcOrd="1" destOrd="0" presId="urn:microsoft.com/office/officeart/2005/8/layout/vList2"/>
    <dgm:cxn modelId="{D08A4F37-107C-4D79-A323-D86C1CD6ED7B}" type="presParOf" srcId="{A8223186-9A53-4C6E-BDA0-7120A6FAB969}" destId="{3F7D3DD0-B59B-49F7-B7D2-291CC055D423}" srcOrd="2" destOrd="0" presId="urn:microsoft.com/office/officeart/2005/8/layout/vList2"/>
    <dgm:cxn modelId="{AE03D1BA-3F0E-4EA3-BE1C-3ABF7643C3EE}" type="presParOf" srcId="{A8223186-9A53-4C6E-BDA0-7120A6FAB969}" destId="{28A3B736-48A5-4A92-B7D6-C1EC1ECD820D}" srcOrd="3" destOrd="0" presId="urn:microsoft.com/office/officeart/2005/8/layout/vList2"/>
    <dgm:cxn modelId="{E3168FBF-0CEF-4807-9B44-D18B634FDDF5}" type="presParOf" srcId="{A8223186-9A53-4C6E-BDA0-7120A6FAB969}" destId="{119444B3-D76A-4ACC-B2F6-41832EA5AE9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FA222-F3A2-4FF1-90C2-2A8F7ECAD606}">
      <dsp:nvSpPr>
        <dsp:cNvPr id="0" name=""/>
        <dsp:cNvSpPr/>
      </dsp:nvSpPr>
      <dsp:spPr>
        <a:xfrm>
          <a:off x="0" y="80027"/>
          <a:ext cx="9153331" cy="795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Goal 9-</a:t>
          </a:r>
          <a:r>
            <a:rPr lang="en-GB" sz="2000" kern="1200" dirty="0"/>
            <a:t>Build resilient infrastructure, promote sustainable industrialization and foster innovation</a:t>
          </a:r>
          <a:endParaRPr lang="en-US" sz="2000" kern="1200" dirty="0"/>
        </a:p>
      </dsp:txBody>
      <dsp:txXfrm>
        <a:off x="38838" y="118865"/>
        <a:ext cx="9075655" cy="717924"/>
      </dsp:txXfrm>
    </dsp:sp>
    <dsp:sp modelId="{4B098DB9-724C-4A83-8EE7-E79F281DF033}">
      <dsp:nvSpPr>
        <dsp:cNvPr id="0" name=""/>
        <dsp:cNvSpPr/>
      </dsp:nvSpPr>
      <dsp:spPr>
        <a:xfrm>
          <a:off x="0" y="933227"/>
          <a:ext cx="9153331" cy="795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This goal is about taking the responsibility to develop quality, reliable, sustainable and resilient infrastructure for supporting economic development and social well-being.</a:t>
          </a:r>
          <a:endParaRPr lang="en-US" sz="2000" kern="1200" dirty="0"/>
        </a:p>
      </dsp:txBody>
      <dsp:txXfrm>
        <a:off x="38838" y="972065"/>
        <a:ext cx="9075655" cy="717924"/>
      </dsp:txXfrm>
    </dsp:sp>
    <dsp:sp modelId="{18CE885F-1246-484F-8303-9A4E21DCA70B}">
      <dsp:nvSpPr>
        <dsp:cNvPr id="0" name=""/>
        <dsp:cNvSpPr/>
      </dsp:nvSpPr>
      <dsp:spPr>
        <a:xfrm>
          <a:off x="0" y="1786427"/>
          <a:ext cx="9153331" cy="795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Infrastructure shapes the urban environment and is the engine of sustained and inclusive economic growth.</a:t>
          </a:r>
          <a:endParaRPr lang="en-US" sz="2000" kern="1200" dirty="0"/>
        </a:p>
      </dsp:txBody>
      <dsp:txXfrm>
        <a:off x="38838" y="1825265"/>
        <a:ext cx="9075655" cy="717924"/>
      </dsp:txXfrm>
    </dsp:sp>
    <dsp:sp modelId="{5451D66A-15B0-4CED-A24A-AFD73C103E60}">
      <dsp:nvSpPr>
        <dsp:cNvPr id="0" name=""/>
        <dsp:cNvSpPr/>
      </dsp:nvSpPr>
      <dsp:spPr>
        <a:xfrm>
          <a:off x="0" y="2639627"/>
          <a:ext cx="9153331" cy="795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It is fundamental to promote inclusive, sustainable, affordable and equitable access for all, using to this end, new, innovative tools. </a:t>
          </a:r>
          <a:endParaRPr lang="en-US" sz="2000" kern="1200" dirty="0"/>
        </a:p>
      </dsp:txBody>
      <dsp:txXfrm>
        <a:off x="38838" y="2678465"/>
        <a:ext cx="9075655" cy="717924"/>
      </dsp:txXfrm>
    </dsp:sp>
    <dsp:sp modelId="{86ACF2FC-9420-4710-B97F-9CD5DE31FD3E}">
      <dsp:nvSpPr>
        <dsp:cNvPr id="0" name=""/>
        <dsp:cNvSpPr/>
      </dsp:nvSpPr>
      <dsp:spPr>
        <a:xfrm>
          <a:off x="0" y="3492827"/>
          <a:ext cx="9153331" cy="79560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Those innovations must be used for promoting democratic and citizen education. </a:t>
          </a:r>
          <a:endParaRPr lang="en-US" sz="2000" kern="1200" dirty="0"/>
        </a:p>
      </dsp:txBody>
      <dsp:txXfrm>
        <a:off x="38838" y="3531665"/>
        <a:ext cx="9075655"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7496F-1027-414C-9FA1-39F2A6827FE8}">
      <dsp:nvSpPr>
        <dsp:cNvPr id="0" name=""/>
        <dsp:cNvSpPr/>
      </dsp:nvSpPr>
      <dsp:spPr>
        <a:xfrm>
          <a:off x="0" y="28742"/>
          <a:ext cx="6910387" cy="1620486"/>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This goal solely relies on creating inclusive, safe and sustainable cities requires with the support of good local governance and democratic institutions.</a:t>
          </a:r>
          <a:endParaRPr lang="en-US" sz="2300" kern="1200" dirty="0"/>
        </a:p>
      </dsp:txBody>
      <dsp:txXfrm>
        <a:off x="79106" y="107848"/>
        <a:ext cx="6752175" cy="1462274"/>
      </dsp:txXfrm>
    </dsp:sp>
    <dsp:sp modelId="{3F7D3DD0-B59B-49F7-B7D2-291CC055D423}">
      <dsp:nvSpPr>
        <dsp:cNvPr id="0" name=""/>
        <dsp:cNvSpPr/>
      </dsp:nvSpPr>
      <dsp:spPr>
        <a:xfrm>
          <a:off x="0" y="1715469"/>
          <a:ext cx="6910387" cy="1620486"/>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In order to achieve this citizen participation mechanisms must be created involving all groups of local residents</a:t>
          </a:r>
          <a:r>
            <a:rPr lang="en-GB" sz="2300" kern="1200"/>
            <a:t>.</a:t>
          </a:r>
          <a:endParaRPr lang="en-US" sz="2300" kern="1200"/>
        </a:p>
      </dsp:txBody>
      <dsp:txXfrm>
        <a:off x="79106" y="1794575"/>
        <a:ext cx="6752175" cy="1462274"/>
      </dsp:txXfrm>
    </dsp:sp>
    <dsp:sp modelId="{119444B3-D76A-4ACC-B2F6-41832EA5AE90}">
      <dsp:nvSpPr>
        <dsp:cNvPr id="0" name=""/>
        <dsp:cNvSpPr/>
      </dsp:nvSpPr>
      <dsp:spPr>
        <a:xfrm>
          <a:off x="0" y="3402195"/>
          <a:ext cx="6910387" cy="1620486"/>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This will help in preventing</a:t>
          </a:r>
          <a:r>
            <a:rPr lang="en-GB" sz="2300" b="0" i="0" kern="1200"/>
            <a:t> social fragmentation, promote a culture of living together and build harmonious relationships within the city and the society overall. </a:t>
          </a:r>
          <a:endParaRPr lang="en-US" sz="2300" kern="1200"/>
        </a:p>
      </dsp:txBody>
      <dsp:txXfrm>
        <a:off x="79106" y="3481301"/>
        <a:ext cx="6752175" cy="14622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3262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3861367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12AC77-7ACA-4441-B8BA-DEF1CC72BFD3}"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854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2AC77-7ACA-4441-B8BA-DEF1CC72BFD3}" type="datetimeFigureOut">
              <a:rPr lang="en-GB" smtClean="0"/>
              <a:t>24/09/2023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5800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12AC77-7ACA-4441-B8BA-DEF1CC72BFD3}" type="datetimeFigureOut">
              <a:rPr lang="en-GB" smtClean="0"/>
              <a:t>24/09/2023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4171309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12AC77-7ACA-4441-B8BA-DEF1CC72BFD3}" type="datetimeFigureOut">
              <a:rPr lang="en-GB" smtClean="0"/>
              <a:t>24/09/2023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028047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912AC77-7ACA-4441-B8BA-DEF1CC72BFD3}" type="datetimeFigureOut">
              <a:rPr lang="en-GB" smtClean="0"/>
              <a:t>24/09/2023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626255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912AC77-7ACA-4441-B8BA-DEF1CC72BFD3}" type="datetimeFigureOut">
              <a:rPr lang="en-GB" smtClean="0"/>
              <a:t>24/09/2023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0A2053D-0842-4E38-826C-AE75794432CB}" type="slidenum">
              <a:rPr lang="en-GB" smtClean="0"/>
              <a:t>‹#›</a:t>
            </a:fld>
            <a:endParaRPr lang="en-GB"/>
          </a:p>
        </p:txBody>
      </p:sp>
    </p:spTree>
    <p:extLst>
      <p:ext uri="{BB962C8B-B14F-4D97-AF65-F5344CB8AC3E}">
        <p14:creationId xmlns:p14="http://schemas.microsoft.com/office/powerpoint/2010/main" val="850239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12AC77-7ACA-4441-B8BA-DEF1CC72BFD3}" type="datetimeFigureOut">
              <a:rPr lang="en-GB" smtClean="0"/>
              <a:t>24/09/2023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1947189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41625844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12AC77-7ACA-4441-B8BA-DEF1CC72BFD3}" type="datetimeFigureOut">
              <a:rPr lang="en-GB" smtClean="0"/>
              <a:t>24/09/2023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A2053D-0842-4E38-826C-AE75794432CB}" type="slidenum">
              <a:rPr lang="en-GB" smtClean="0"/>
              <a:t>‹#›</a:t>
            </a:fld>
            <a:endParaRPr lang="en-GB"/>
          </a:p>
        </p:txBody>
      </p:sp>
    </p:spTree>
    <p:extLst>
      <p:ext uri="{BB962C8B-B14F-4D97-AF65-F5344CB8AC3E}">
        <p14:creationId xmlns:p14="http://schemas.microsoft.com/office/powerpoint/2010/main" val="207693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912AC77-7ACA-4441-B8BA-DEF1CC72BFD3}" type="datetimeFigureOut">
              <a:rPr lang="en-GB" smtClean="0"/>
              <a:t>24/09/2023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0A2053D-0842-4E38-826C-AE75794432C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675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hyperlink" Target="https://www.youtube.com/watch?v=yAgrSYKShXs" TargetMode="Externa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AD8F5-4B34-43F0-83C9-D8E5F3691C3D}"/>
              </a:ext>
            </a:extLst>
          </p:cNvPr>
          <p:cNvSpPr>
            <a:spLocks noGrp="1"/>
          </p:cNvSpPr>
          <p:nvPr>
            <p:ph type="ctrTitle"/>
          </p:nvPr>
        </p:nvSpPr>
        <p:spPr>
          <a:xfrm>
            <a:off x="1097280" y="758952"/>
            <a:ext cx="10058400" cy="3892168"/>
          </a:xfrm>
        </p:spPr>
        <p:txBody>
          <a:bodyPr>
            <a:normAutofit/>
          </a:bodyPr>
          <a:lstStyle/>
          <a:p>
            <a:r>
              <a:rPr lang="en-GB" sz="7400" b="1" dirty="0">
                <a:latin typeface="+mn-lt"/>
              </a:rPr>
              <a:t>Sustainable Development Goals in the UK </a:t>
            </a:r>
            <a:br>
              <a:rPr lang="en-GB" sz="7400" b="1" dirty="0">
                <a:latin typeface="+mn-lt"/>
              </a:rPr>
            </a:br>
            <a:r>
              <a:rPr lang="en-GB" sz="7400" b="1" dirty="0">
                <a:latin typeface="+mn-lt"/>
              </a:rPr>
              <a:t>(Part 2)</a:t>
            </a:r>
          </a:p>
        </p:txBody>
      </p:sp>
      <p:sp>
        <p:nvSpPr>
          <p:cNvPr id="23" name="Rectangle 22">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93210E6A-C70E-4113-BA96-E1C5E73FA5A0}"/>
              </a:ext>
            </a:extLst>
          </p:cNvPr>
          <p:cNvSpPr>
            <a:spLocks noGrp="1"/>
          </p:cNvSpPr>
          <p:nvPr>
            <p:ph type="subTitle" idx="1"/>
          </p:nvPr>
        </p:nvSpPr>
        <p:spPr>
          <a:xfrm>
            <a:off x="1100051" y="5225240"/>
            <a:ext cx="10058400" cy="1143000"/>
          </a:xfrm>
        </p:spPr>
        <p:txBody>
          <a:bodyPr>
            <a:normAutofit/>
          </a:bodyPr>
          <a:lstStyle/>
          <a:p>
            <a:r>
              <a:rPr lang="en-GB" sz="1500" dirty="0">
                <a:solidFill>
                  <a:srgbClr val="FFFFFF"/>
                </a:solidFill>
              </a:rPr>
              <a:t>Week:3</a:t>
            </a:r>
          </a:p>
          <a:p>
            <a:r>
              <a:rPr lang="en-GB" sz="1500" dirty="0">
                <a:solidFill>
                  <a:srgbClr val="FFFFFF"/>
                </a:solidFill>
              </a:rPr>
              <a:t>UNIT: HEALTH, WELLBEING AND SUSTAINABLE DEVELOPMENT</a:t>
            </a:r>
          </a:p>
        </p:txBody>
      </p:sp>
      <p:sp>
        <p:nvSpPr>
          <p:cNvPr id="25" name="Rectangle 24">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descr="Discover University of Wales Trinity Saint David">
            <a:extLst>
              <a:ext uri="{FF2B5EF4-FFF2-40B4-BE49-F238E27FC236}">
                <a16:creationId xmlns:a16="http://schemas.microsoft.com/office/drawing/2014/main" id="{8583FE32-6041-4589-99AE-67F41466DA6B}"/>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63485" y="141946"/>
            <a:ext cx="1989189" cy="1153454"/>
          </a:xfrm>
          <a:prstGeom prst="rect">
            <a:avLst/>
          </a:prstGeom>
          <a:noFill/>
          <a:ln>
            <a:noFill/>
          </a:ln>
        </p:spPr>
      </p:pic>
    </p:spTree>
    <p:extLst>
      <p:ext uri="{BB962C8B-B14F-4D97-AF65-F5344CB8AC3E}">
        <p14:creationId xmlns:p14="http://schemas.microsoft.com/office/powerpoint/2010/main" val="3155104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37FBE-1D12-48BC-BF90-190A968E410E}"/>
              </a:ext>
            </a:extLst>
          </p:cNvPr>
          <p:cNvSpPr>
            <a:spLocks noGrp="1"/>
          </p:cNvSpPr>
          <p:nvPr>
            <p:ph type="title"/>
          </p:nvPr>
        </p:nvSpPr>
        <p:spPr/>
        <p:txBody>
          <a:bodyPr>
            <a:normAutofit/>
          </a:bodyPr>
          <a:lstStyle/>
          <a:p>
            <a:r>
              <a:rPr lang="en-GB" sz="5400" b="1" dirty="0">
                <a:latin typeface="+mn-lt"/>
              </a:rPr>
              <a:t>Lesson Objectives</a:t>
            </a:r>
          </a:p>
        </p:txBody>
      </p:sp>
      <p:sp>
        <p:nvSpPr>
          <p:cNvPr id="3" name="Content Placeholder 2">
            <a:extLst>
              <a:ext uri="{FF2B5EF4-FFF2-40B4-BE49-F238E27FC236}">
                <a16:creationId xmlns:a16="http://schemas.microsoft.com/office/drawing/2014/main" id="{57D6851D-FEA0-48B1-B6C6-46B9CF550655}"/>
              </a:ext>
            </a:extLst>
          </p:cNvPr>
          <p:cNvSpPr>
            <a:spLocks noGrp="1"/>
          </p:cNvSpPr>
          <p:nvPr>
            <p:ph idx="1"/>
          </p:nvPr>
        </p:nvSpPr>
        <p:spPr>
          <a:xfrm>
            <a:off x="149291" y="2095499"/>
            <a:ext cx="5641912" cy="3857431"/>
          </a:xfrm>
        </p:spPr>
        <p:txBody>
          <a:bodyPr>
            <a:normAutofit fontScale="92500"/>
          </a:bodyPr>
          <a:lstStyle/>
          <a:p>
            <a:pPr marL="0" indent="0">
              <a:buNone/>
            </a:pPr>
            <a:endParaRPr lang="en-GB" sz="3600" dirty="0"/>
          </a:p>
          <a:p>
            <a:pPr>
              <a:buFont typeface="Wingdings" panose="05000000000000000000" pitchFamily="2" charset="2"/>
              <a:buChar char="§"/>
            </a:pPr>
            <a:r>
              <a:rPr lang="en-GB" sz="3600" dirty="0"/>
              <a:t> Discuss the remaining Sustainable Development Goals in the UK (Part 2).</a:t>
            </a:r>
          </a:p>
          <a:p>
            <a:pPr>
              <a:buFont typeface="Wingdings" panose="05000000000000000000" pitchFamily="2" charset="2"/>
              <a:buChar char="§"/>
            </a:pPr>
            <a:r>
              <a:rPr lang="en-GB" sz="3600" dirty="0"/>
              <a:t>Analyse the importance of SDGs in building better, stronger and resilient communities.  </a:t>
            </a:r>
          </a:p>
          <a:p>
            <a:pPr>
              <a:buFont typeface="Wingdings" panose="05000000000000000000" pitchFamily="2" charset="2"/>
              <a:buChar char="§"/>
            </a:pPr>
            <a:endParaRPr lang="en-GB" sz="3600" dirty="0"/>
          </a:p>
          <a:p>
            <a:pPr>
              <a:buFont typeface="Wingdings" panose="05000000000000000000" pitchFamily="2" charset="2"/>
              <a:buChar char="§"/>
            </a:pPr>
            <a:endParaRPr lang="en-GB" sz="3600" dirty="0"/>
          </a:p>
        </p:txBody>
      </p:sp>
      <p:pic>
        <p:nvPicPr>
          <p:cNvPr id="4" name="Picture 3" descr="Discover University of Wales Trinity Saint David">
            <a:extLst>
              <a:ext uri="{FF2B5EF4-FFF2-40B4-BE49-F238E27FC236}">
                <a16:creationId xmlns:a16="http://schemas.microsoft.com/office/drawing/2014/main" id="{55FE5C4F-8950-46F5-A316-28AA87E3A441}"/>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615948" y="213387"/>
            <a:ext cx="2271559" cy="1123800"/>
          </a:xfrm>
          <a:prstGeom prst="rect">
            <a:avLst/>
          </a:prstGeom>
          <a:noFill/>
          <a:ln>
            <a:noFill/>
          </a:ln>
        </p:spPr>
      </p:pic>
      <p:pic>
        <p:nvPicPr>
          <p:cNvPr id="6" name="Picture 5" descr="A picture containing text, person, outdoor, crowd&#10;&#10;Description automatically generated">
            <a:extLst>
              <a:ext uri="{FF2B5EF4-FFF2-40B4-BE49-F238E27FC236}">
                <a16:creationId xmlns:a16="http://schemas.microsoft.com/office/drawing/2014/main" id="{00C15893-C4FC-4F70-9E6B-A046ED4E90F9}"/>
              </a:ext>
            </a:extLst>
          </p:cNvPr>
          <p:cNvPicPr>
            <a:picLocks noChangeAspect="1"/>
          </p:cNvPicPr>
          <p:nvPr/>
        </p:nvPicPr>
        <p:blipFill>
          <a:blip r:embed="rId4"/>
          <a:stretch>
            <a:fillRect/>
          </a:stretch>
        </p:blipFill>
        <p:spPr>
          <a:xfrm>
            <a:off x="5791203" y="1737360"/>
            <a:ext cx="6325374" cy="4598126"/>
          </a:xfrm>
          <a:prstGeom prst="rect">
            <a:avLst/>
          </a:prstGeom>
        </p:spPr>
      </p:pic>
    </p:spTree>
    <p:extLst>
      <p:ext uri="{BB962C8B-B14F-4D97-AF65-F5344CB8AC3E}">
        <p14:creationId xmlns:p14="http://schemas.microsoft.com/office/powerpoint/2010/main" val="270195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755D1-385B-451B-9FC4-F1247B7F34A1}"/>
              </a:ext>
            </a:extLst>
          </p:cNvPr>
          <p:cNvSpPr>
            <a:spLocks noGrp="1"/>
          </p:cNvSpPr>
          <p:nvPr>
            <p:ph type="title"/>
          </p:nvPr>
        </p:nvSpPr>
        <p:spPr>
          <a:xfrm>
            <a:off x="6411684" y="515546"/>
            <a:ext cx="5127171" cy="1450757"/>
          </a:xfrm>
        </p:spPr>
        <p:txBody>
          <a:bodyPr>
            <a:normAutofit fontScale="90000"/>
          </a:bodyPr>
          <a:lstStyle/>
          <a:p>
            <a:r>
              <a:rPr lang="en-GB" b="1" dirty="0">
                <a:latin typeface="+mn-lt"/>
              </a:rPr>
              <a:t>Defining Sustainable Development?</a:t>
            </a:r>
          </a:p>
        </p:txBody>
      </p:sp>
      <p:pic>
        <p:nvPicPr>
          <p:cNvPr id="1026" name="Picture 2" descr="Graphical user interface&#10;&#10;Description automatically generated">
            <a:extLst>
              <a:ext uri="{FF2B5EF4-FFF2-40B4-BE49-F238E27FC236}">
                <a16:creationId xmlns:a16="http://schemas.microsoft.com/office/drawing/2014/main" id="{D100E356-5A7A-4F39-9357-1B6F9FE4C7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1257" y="971549"/>
            <a:ext cx="5935435" cy="4053742"/>
          </a:xfrm>
          <a:prstGeom prst="rect">
            <a:avLst/>
          </a:prstGeom>
          <a:noFill/>
        </p:spPr>
      </p:pic>
      <p:cxnSp>
        <p:nvCxnSpPr>
          <p:cNvPr id="78" name="Straight Connector 77">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075959-EC08-4C1C-8DBB-B3F9999EF0A9}"/>
              </a:ext>
            </a:extLst>
          </p:cNvPr>
          <p:cNvSpPr>
            <a:spLocks noGrp="1"/>
          </p:cNvSpPr>
          <p:nvPr>
            <p:ph idx="1"/>
          </p:nvPr>
        </p:nvSpPr>
        <p:spPr>
          <a:xfrm>
            <a:off x="6411684" y="2198914"/>
            <a:ext cx="5127172" cy="3670180"/>
          </a:xfrm>
        </p:spPr>
        <p:txBody>
          <a:bodyPr>
            <a:normAutofit/>
          </a:bodyPr>
          <a:lstStyle/>
          <a:p>
            <a:r>
              <a:rPr lang="en-GB" sz="1700" b="0" i="1" dirty="0">
                <a:effectLst/>
                <a:latin typeface="Verdana" panose="020B0604030504040204" pitchFamily="34" charset="0"/>
              </a:rPr>
              <a:t>Sustainable development is development that meets the needs of the present without compromising the ability of existing communities and future generations to meet their own needs. </a:t>
            </a:r>
          </a:p>
          <a:p>
            <a:r>
              <a:rPr lang="en-GB" sz="1700" b="0" i="1" dirty="0">
                <a:effectLst/>
                <a:latin typeface="Verdana" panose="020B0604030504040204" pitchFamily="34" charset="0"/>
              </a:rPr>
              <a:t>It is central to the economic, environmental and social success of the country both that these three aspects of development are addressed positively and equally and that planning both serves to protect and to enhance and add value to the environment. </a:t>
            </a:r>
          </a:p>
        </p:txBody>
      </p:sp>
      <p:sp>
        <p:nvSpPr>
          <p:cNvPr id="80" name="Rectangle 7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2" name="Rectangle 81">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9804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56858-D3A4-4165-914E-AD92356384C3}"/>
              </a:ext>
            </a:extLst>
          </p:cNvPr>
          <p:cNvSpPr>
            <a:spLocks noGrp="1"/>
          </p:cNvSpPr>
          <p:nvPr>
            <p:ph type="title"/>
          </p:nvPr>
        </p:nvSpPr>
        <p:spPr>
          <a:xfrm>
            <a:off x="7859485" y="634946"/>
            <a:ext cx="3690257" cy="1450757"/>
          </a:xfrm>
        </p:spPr>
        <p:txBody>
          <a:bodyPr>
            <a:normAutofit/>
          </a:bodyPr>
          <a:lstStyle/>
          <a:p>
            <a:r>
              <a:rPr lang="en-GB" sz="3400" b="1" dirty="0">
                <a:latin typeface="+mn-lt"/>
              </a:rPr>
              <a:t>Overview of the Global Goals(SDGs 4-11)</a:t>
            </a:r>
          </a:p>
        </p:txBody>
      </p:sp>
      <p:pic>
        <p:nvPicPr>
          <p:cNvPr id="2050" name="Picture 2" descr="Chart, sunburst chart&#10;&#10;Description automatically generated">
            <a:extLst>
              <a:ext uri="{FF2B5EF4-FFF2-40B4-BE49-F238E27FC236}">
                <a16:creationId xmlns:a16="http://schemas.microsoft.com/office/drawing/2014/main" id="{EE2E7AAF-FD95-4DC4-805E-1D20C0D642C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999" y="1047870"/>
            <a:ext cx="6909801" cy="4498827"/>
          </a:xfrm>
          <a:prstGeom prst="rect">
            <a:avLst/>
          </a:prstGeom>
          <a:noFill/>
        </p:spPr>
      </p:pic>
      <p:cxnSp>
        <p:nvCxnSpPr>
          <p:cNvPr id="73" name="Straight Connector 72">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7859485" y="2198914"/>
            <a:ext cx="3690257" cy="3670180"/>
          </a:xfrm>
        </p:spPr>
        <p:txBody>
          <a:bodyPr>
            <a:normAutofit/>
          </a:bodyPr>
          <a:lstStyle/>
          <a:p>
            <a:pPr>
              <a:buFont typeface="Wingdings" panose="05000000000000000000" pitchFamily="2" charset="2"/>
              <a:buChar char="§"/>
            </a:pPr>
            <a:r>
              <a:rPr lang="en-US" dirty="0"/>
              <a:t>The 17 Sustainable Development Goals (also known as the Global Goals or SDGs) provides an ambitious, globally-agreed, shared blueprint for the world we want to see by 2030</a:t>
            </a:r>
          </a:p>
          <a:p>
            <a:pPr>
              <a:buFont typeface="Wingdings" panose="05000000000000000000" pitchFamily="2" charset="2"/>
              <a:buChar char="§"/>
            </a:pPr>
            <a:r>
              <a:rPr lang="en-US" dirty="0"/>
              <a:t>In this lesson we will cover the SD goals between 4-11 that </a:t>
            </a:r>
            <a:r>
              <a:rPr lang="en-GB" b="0" i="0" dirty="0">
                <a:effectLst/>
                <a:latin typeface="Arial" panose="020B0604020202020204" pitchFamily="34" charset="0"/>
              </a:rPr>
              <a:t>set out a vision for a world free from poverty, hunger and disease.</a:t>
            </a:r>
            <a:r>
              <a:rPr lang="en-US" dirty="0"/>
              <a:t> </a:t>
            </a:r>
          </a:p>
          <a:p>
            <a:endParaRPr lang="en-US" dirty="0"/>
          </a:p>
        </p:txBody>
      </p:sp>
      <p:sp>
        <p:nvSpPr>
          <p:cNvPr id="75" name="Rectangle 74">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7" name="Rectangle 76">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49790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547211" y="395850"/>
            <a:ext cx="10741615" cy="1200150"/>
          </a:xfrm>
        </p:spPr>
        <p:txBody>
          <a:bodyPr>
            <a:noAutofit/>
          </a:bodyPr>
          <a:lstStyle/>
          <a:p>
            <a:r>
              <a:rPr lang="en-US" sz="3600" b="1" dirty="0">
                <a:latin typeface="+mn-lt"/>
              </a:rPr>
              <a:t>Goal 4. Ensure inclusive and equitable quality education and promote lifelong learning opportunities for all</a:t>
            </a:r>
            <a:endParaRPr lang="en-GB" sz="3600" b="1" dirty="0">
              <a:latin typeface="+mn-lt"/>
            </a:endParaRPr>
          </a:p>
        </p:txBody>
      </p:sp>
      <p:sp>
        <p:nvSpPr>
          <p:cNvPr id="3" name="Content Placeholder 2">
            <a:extLst>
              <a:ext uri="{FF2B5EF4-FFF2-40B4-BE49-F238E27FC236}">
                <a16:creationId xmlns:a16="http://schemas.microsoft.com/office/drawing/2014/main" id="{69ADC2D6-E3E6-4A47-B47D-D406B37A2906}"/>
              </a:ext>
            </a:extLst>
          </p:cNvPr>
          <p:cNvSpPr>
            <a:spLocks noGrp="1"/>
          </p:cNvSpPr>
          <p:nvPr>
            <p:ph idx="1"/>
          </p:nvPr>
        </p:nvSpPr>
        <p:spPr>
          <a:xfrm>
            <a:off x="285954" y="1969677"/>
            <a:ext cx="10923610" cy="4688415"/>
          </a:xfrm>
        </p:spPr>
        <p:txBody>
          <a:bodyPr>
            <a:noAutofit/>
          </a:bodyPr>
          <a:lstStyle/>
          <a:p>
            <a:r>
              <a:rPr lang="en-US" sz="2400" b="1" dirty="0"/>
              <a:t>How we will achieve this:</a:t>
            </a:r>
          </a:p>
          <a:p>
            <a:pPr marL="457200" indent="-457200">
              <a:buFont typeface="+mj-lt"/>
              <a:buAutoNum type="arabicParenR"/>
            </a:pPr>
            <a:r>
              <a:rPr lang="en-US" sz="2000" dirty="0"/>
              <a:t>Provide global leadership on girls’ education which is key to progress in so many countries, including by continuing to spearhead the cross-government global girls’ education campaign, Leave No Girl Behind.</a:t>
            </a:r>
          </a:p>
          <a:p>
            <a:pPr marL="457200" indent="-457200">
              <a:buFont typeface="+mj-lt"/>
              <a:buAutoNum type="arabicParenR"/>
            </a:pPr>
            <a:r>
              <a:rPr lang="en-US" sz="2000" dirty="0"/>
              <a:t>Provide targeted, place-based support, across the Department for Education’s remit from early years through to post-16 and skills, in the areas that need it, including through our opportunity areas</a:t>
            </a:r>
          </a:p>
          <a:p>
            <a:pPr marL="457200" indent="-457200">
              <a:buFont typeface="+mj-lt"/>
              <a:buAutoNum type="arabicParenR"/>
            </a:pPr>
            <a:r>
              <a:rPr lang="en-US" sz="2000" dirty="0"/>
              <a:t>Promote the educational outcomes of disadvantaged children and young people including implementing the commitments made in response to the Timpson review to ensure schools can support children at risk of exclusion, and ensure they have access to high-quality education after exclusion.</a:t>
            </a:r>
          </a:p>
        </p:txBody>
      </p:sp>
    </p:spTree>
    <p:extLst>
      <p:ext uri="{BB962C8B-B14F-4D97-AF65-F5344CB8AC3E}">
        <p14:creationId xmlns:p14="http://schemas.microsoft.com/office/powerpoint/2010/main" val="2994138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897E-585D-4045-9326-C41B1839CE19}"/>
              </a:ext>
            </a:extLst>
          </p:cNvPr>
          <p:cNvSpPr>
            <a:spLocks noGrp="1"/>
          </p:cNvSpPr>
          <p:nvPr>
            <p:ph type="title"/>
          </p:nvPr>
        </p:nvSpPr>
        <p:spPr>
          <a:xfrm>
            <a:off x="516731" y="383720"/>
            <a:ext cx="11158538" cy="1224643"/>
          </a:xfrm>
        </p:spPr>
        <p:txBody>
          <a:bodyPr>
            <a:noAutofit/>
          </a:bodyPr>
          <a:lstStyle/>
          <a:p>
            <a:r>
              <a:rPr lang="en-US" sz="3600" b="1" dirty="0">
                <a:latin typeface="+mn-lt"/>
              </a:rPr>
              <a:t>Goal 4. Ensure inclusive and equitable quality education and promote lifelong learning opportunities for all</a:t>
            </a:r>
            <a:endParaRPr lang="en-GB" sz="3600" b="1" dirty="0">
              <a:latin typeface="+mn-lt"/>
            </a:endParaRPr>
          </a:p>
        </p:txBody>
      </p:sp>
      <p:sp>
        <p:nvSpPr>
          <p:cNvPr id="3" name="Content Placeholder 2">
            <a:extLst>
              <a:ext uri="{FF2B5EF4-FFF2-40B4-BE49-F238E27FC236}">
                <a16:creationId xmlns:a16="http://schemas.microsoft.com/office/drawing/2014/main" id="{69ADC2D6-E3E6-4A47-B47D-D406B37A2906}"/>
              </a:ext>
            </a:extLst>
          </p:cNvPr>
          <p:cNvSpPr>
            <a:spLocks noGrp="1"/>
          </p:cNvSpPr>
          <p:nvPr>
            <p:ph idx="1"/>
          </p:nvPr>
        </p:nvSpPr>
        <p:spPr>
          <a:xfrm>
            <a:off x="419099" y="1845733"/>
            <a:ext cx="11382375" cy="4393141"/>
          </a:xfrm>
        </p:spPr>
        <p:txBody>
          <a:bodyPr>
            <a:noAutofit/>
          </a:bodyPr>
          <a:lstStyle/>
          <a:p>
            <a:r>
              <a:rPr lang="en-US" sz="2000" dirty="0"/>
              <a:t>Continued..</a:t>
            </a:r>
          </a:p>
          <a:p>
            <a:pPr marL="457200" indent="-457200">
              <a:buFont typeface="+mj-lt"/>
              <a:buAutoNum type="arabicParenR" startAt="4"/>
            </a:pPr>
            <a:r>
              <a:rPr lang="en-US" sz="2000" dirty="0"/>
              <a:t>Deliver T Levels as a gold standard for technical and professional excellence, ensuring our young people can access a world-class education whichever route they choose</a:t>
            </a:r>
          </a:p>
          <a:p>
            <a:pPr marL="457200" indent="-457200">
              <a:buFont typeface="+mj-lt"/>
              <a:buAutoNum type="arabicParenR" startAt="4"/>
            </a:pPr>
            <a:r>
              <a:rPr lang="en-US" sz="2000" dirty="0"/>
              <a:t>Promote digital skills and inclusion by continuing to tackle the root causes of digital exclusion and increasing digital capability</a:t>
            </a:r>
          </a:p>
          <a:p>
            <a:pPr marL="457200" indent="-457200">
              <a:buFont typeface="+mj-lt"/>
              <a:buAutoNum type="arabicParenR" startAt="4"/>
            </a:pPr>
            <a:r>
              <a:rPr lang="en-US" sz="2000" dirty="0"/>
              <a:t>Promote a diverse and inclusive culture across defense, allowing everyone to reach their potential, and ensuring the armed forces better reflect the society they serve</a:t>
            </a:r>
          </a:p>
          <a:p>
            <a:pPr marL="457200" indent="-457200">
              <a:buFont typeface="+mj-lt"/>
              <a:buAutoNum type="arabicParenR" startAt="4"/>
            </a:pPr>
            <a:r>
              <a:rPr lang="en-US" sz="2000" dirty="0"/>
              <a:t>Make effective use of the new prison education reforms and complete the rollout of the New Futures Network, to increase the number of prisoners in education or employment during their sentences which improves employment opportunities on release.</a:t>
            </a:r>
            <a:endParaRPr lang="en-GB" sz="2000" dirty="0"/>
          </a:p>
        </p:txBody>
      </p:sp>
    </p:spTree>
    <p:extLst>
      <p:ext uri="{BB962C8B-B14F-4D97-AF65-F5344CB8AC3E}">
        <p14:creationId xmlns:p14="http://schemas.microsoft.com/office/powerpoint/2010/main" val="4240389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57E76-393C-48DF-97B6-EEB68189628D}"/>
              </a:ext>
            </a:extLst>
          </p:cNvPr>
          <p:cNvSpPr>
            <a:spLocks noGrp="1"/>
          </p:cNvSpPr>
          <p:nvPr>
            <p:ph type="title"/>
          </p:nvPr>
        </p:nvSpPr>
        <p:spPr/>
        <p:txBody>
          <a:bodyPr/>
          <a:lstStyle/>
          <a:p>
            <a:r>
              <a:rPr lang="en-GB" dirty="0">
                <a:latin typeface="+mn-lt"/>
              </a:rPr>
              <a:t>Activity – 1 – 30 minutes</a:t>
            </a:r>
            <a:endParaRPr lang="en-US" dirty="0">
              <a:latin typeface="+mn-lt"/>
            </a:endParaRPr>
          </a:p>
        </p:txBody>
      </p:sp>
      <p:sp>
        <p:nvSpPr>
          <p:cNvPr id="3" name="Content Placeholder 2">
            <a:extLst>
              <a:ext uri="{FF2B5EF4-FFF2-40B4-BE49-F238E27FC236}">
                <a16:creationId xmlns:a16="http://schemas.microsoft.com/office/drawing/2014/main" id="{2735D3A3-A5BB-4562-B138-83449BAAE3F3}"/>
              </a:ext>
            </a:extLst>
          </p:cNvPr>
          <p:cNvSpPr>
            <a:spLocks noGrp="1"/>
          </p:cNvSpPr>
          <p:nvPr>
            <p:ph idx="1"/>
          </p:nvPr>
        </p:nvSpPr>
        <p:spPr/>
        <p:txBody>
          <a:bodyPr/>
          <a:lstStyle/>
          <a:p>
            <a:endParaRPr lang="en-GB" b="1" dirty="0">
              <a:latin typeface="Arial" panose="020B0604020202020204" pitchFamily="34" charset="0"/>
              <a:ea typeface="Times New Roman" panose="02020603050405020304" pitchFamily="18" charset="0"/>
            </a:endParaRPr>
          </a:p>
          <a:p>
            <a:r>
              <a:rPr lang="en-GB" b="1" dirty="0">
                <a:latin typeface="Arial" panose="020B0604020202020204" pitchFamily="34" charset="0"/>
                <a:ea typeface="Times New Roman" panose="02020603050405020304" pitchFamily="18" charset="0"/>
              </a:rPr>
              <a:t>E</a:t>
            </a:r>
            <a:r>
              <a:rPr lang="en-GB" b="1" dirty="0">
                <a:effectLst/>
                <a:latin typeface="Arial" panose="020B0604020202020204" pitchFamily="34" charset="0"/>
                <a:ea typeface="Times New Roman" panose="02020603050405020304" pitchFamily="18" charset="0"/>
              </a:rPr>
              <a:t>valuate the progress made so far by the UK government in implementing goal 4</a:t>
            </a:r>
          </a:p>
          <a:p>
            <a:endParaRPr lang="en-GB" b="1" dirty="0">
              <a:latin typeface="Arial" panose="020B0604020202020204" pitchFamily="34" charset="0"/>
              <a:ea typeface="Times New Roman" panose="02020603050405020304" pitchFamily="18" charset="0"/>
            </a:endParaRPr>
          </a:p>
          <a:p>
            <a:pPr marL="342900" lvl="0" indent="-342900">
              <a:lnSpc>
                <a:spcPct val="107000"/>
              </a:lnSpc>
              <a:spcAft>
                <a:spcPts val="800"/>
              </a:spcAft>
              <a:buFont typeface="Calibri" panose="020F0502020204030204" pitchFamily="34" charset="0"/>
              <a:buChar char=" "/>
              <a:tabLst>
                <a:tab pos="457200" algn="l"/>
              </a:tabLst>
            </a:pPr>
            <a:r>
              <a:rPr lang="en-GB" sz="24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Please post your answer to the blog in the Week 3 folder of your Moodle page </a:t>
            </a:r>
            <a:endParaRPr lang="en-US" sz="24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1003949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D106-8B4D-4138-B7E4-399D48515640}"/>
              </a:ext>
            </a:extLst>
          </p:cNvPr>
          <p:cNvSpPr>
            <a:spLocks noGrp="1"/>
          </p:cNvSpPr>
          <p:nvPr>
            <p:ph type="title"/>
          </p:nvPr>
        </p:nvSpPr>
        <p:spPr>
          <a:xfrm>
            <a:off x="517616" y="213125"/>
            <a:ext cx="10863398" cy="1450757"/>
          </a:xfrm>
        </p:spPr>
        <p:txBody>
          <a:bodyPr>
            <a:noAutofit/>
          </a:bodyPr>
          <a:lstStyle/>
          <a:p>
            <a:r>
              <a:rPr lang="en-US" sz="3600" b="1" dirty="0">
                <a:latin typeface="+mn-lt"/>
              </a:rPr>
              <a:t>Goal 5. Achieve gender equality and empower all women and girls</a:t>
            </a:r>
            <a:endParaRPr lang="en-GB" sz="3600" b="1" dirty="0">
              <a:latin typeface="+mn-lt"/>
            </a:endParaRPr>
          </a:p>
        </p:txBody>
      </p:sp>
      <p:sp>
        <p:nvSpPr>
          <p:cNvPr id="3" name="Content Placeholder 2">
            <a:extLst>
              <a:ext uri="{FF2B5EF4-FFF2-40B4-BE49-F238E27FC236}">
                <a16:creationId xmlns:a16="http://schemas.microsoft.com/office/drawing/2014/main" id="{C005481E-65E4-4030-BEDB-2C6B2B9416B3}"/>
              </a:ext>
            </a:extLst>
          </p:cNvPr>
          <p:cNvSpPr>
            <a:spLocks noGrp="1"/>
          </p:cNvSpPr>
          <p:nvPr>
            <p:ph idx="1"/>
          </p:nvPr>
        </p:nvSpPr>
        <p:spPr>
          <a:xfrm>
            <a:off x="609600" y="1737360"/>
            <a:ext cx="10972800" cy="3917032"/>
          </a:xfrm>
        </p:spPr>
        <p:txBody>
          <a:bodyPr>
            <a:noAutofit/>
          </a:bodyPr>
          <a:lstStyle/>
          <a:p>
            <a:r>
              <a:rPr lang="en-US" sz="2400" dirty="0">
                <a:latin typeface="Calibri" panose="020F0502020204030204" pitchFamily="34" charset="0"/>
                <a:cs typeface="Calibri" panose="020F0502020204030204" pitchFamily="34" charset="0"/>
              </a:rPr>
              <a:t>How we will achieve this:</a:t>
            </a:r>
          </a:p>
          <a:p>
            <a:pPr marL="457200" indent="-457200">
              <a:buFont typeface="+mj-lt"/>
              <a:buAutoNum type="arabicParenR"/>
            </a:pPr>
            <a:r>
              <a:rPr lang="en-US" sz="2400" dirty="0">
                <a:latin typeface="Calibri" panose="020F0502020204030204" pitchFamily="34" charset="0"/>
                <a:cs typeface="Calibri" panose="020F0502020204030204" pitchFamily="34" charset="0"/>
              </a:rPr>
              <a:t>Reduce disadvantage, improve equality and tackle discrimination through the work of the Race Disparity Unit and the Government Equalities Office</a:t>
            </a:r>
          </a:p>
          <a:p>
            <a:pPr marL="457200" indent="-457200">
              <a:buFont typeface="+mj-lt"/>
              <a:buAutoNum type="arabicParenR"/>
            </a:pPr>
            <a:r>
              <a:rPr lang="en-US" sz="2400" dirty="0">
                <a:latin typeface="Calibri" panose="020F0502020204030204" pitchFamily="34" charset="0"/>
                <a:cs typeface="Calibri" panose="020F0502020204030204" pitchFamily="34" charset="0"/>
              </a:rPr>
              <a:t>Continue to place gender equality at the heart of all that the Department for International Development, integrating gender equality across </a:t>
            </a:r>
            <a:r>
              <a:rPr lang="en-US" sz="2400" dirty="0" err="1">
                <a:latin typeface="Calibri" panose="020F0502020204030204" pitchFamily="34" charset="0"/>
                <a:cs typeface="Calibri" panose="020F0502020204030204" pitchFamily="34" charset="0"/>
              </a:rPr>
              <a:t>programmes</a:t>
            </a:r>
            <a:r>
              <a:rPr lang="en-US" sz="2400" dirty="0">
                <a:latin typeface="Calibri" panose="020F0502020204030204" pitchFamily="34" charset="0"/>
                <a:cs typeface="Calibri" panose="020F0502020204030204" pitchFamily="34" charset="0"/>
              </a:rPr>
              <a:t> and ensuring implementation of the Strategic Vision for Gender Equality</a:t>
            </a:r>
          </a:p>
          <a:p>
            <a:pPr marL="457200" indent="-457200">
              <a:buFont typeface="+mj-lt"/>
              <a:buAutoNum type="arabicParenR"/>
            </a:pPr>
            <a:r>
              <a:rPr lang="en-US" sz="2400" dirty="0">
                <a:latin typeface="Calibri" panose="020F0502020204030204" pitchFamily="34" charset="0"/>
                <a:cs typeface="Calibri" panose="020F0502020204030204" pitchFamily="34" charset="0"/>
              </a:rPr>
              <a:t>Drive diversity and participation in the labor market by removing barriers to under-represented groups achieving their full potential at work. These include transparency, flexibility from employers, as well as statutory entitlements.</a:t>
            </a:r>
          </a:p>
        </p:txBody>
      </p:sp>
    </p:spTree>
    <p:extLst>
      <p:ext uri="{BB962C8B-B14F-4D97-AF65-F5344CB8AC3E}">
        <p14:creationId xmlns:p14="http://schemas.microsoft.com/office/powerpoint/2010/main" val="801807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ED106-8B4D-4138-B7E4-399D48515640}"/>
              </a:ext>
            </a:extLst>
          </p:cNvPr>
          <p:cNvSpPr>
            <a:spLocks noGrp="1"/>
          </p:cNvSpPr>
          <p:nvPr>
            <p:ph type="title"/>
          </p:nvPr>
        </p:nvSpPr>
        <p:spPr>
          <a:xfrm>
            <a:off x="607422" y="164045"/>
            <a:ext cx="10838906" cy="1450757"/>
          </a:xfrm>
        </p:spPr>
        <p:txBody>
          <a:bodyPr>
            <a:noAutofit/>
          </a:bodyPr>
          <a:lstStyle/>
          <a:p>
            <a:r>
              <a:rPr lang="en-US" sz="3600" b="1" dirty="0">
                <a:latin typeface="+mn-lt"/>
              </a:rPr>
              <a:t>Goal 5. Achieve gender equality and empower all women and girls</a:t>
            </a:r>
            <a:endParaRPr lang="en-GB" sz="3600" b="1" dirty="0">
              <a:latin typeface="+mn-lt"/>
            </a:endParaRPr>
          </a:p>
        </p:txBody>
      </p:sp>
      <p:sp>
        <p:nvSpPr>
          <p:cNvPr id="3" name="Content Placeholder 2">
            <a:extLst>
              <a:ext uri="{FF2B5EF4-FFF2-40B4-BE49-F238E27FC236}">
                <a16:creationId xmlns:a16="http://schemas.microsoft.com/office/drawing/2014/main" id="{C005481E-65E4-4030-BEDB-2C6B2B9416B3}"/>
              </a:ext>
            </a:extLst>
          </p:cNvPr>
          <p:cNvSpPr>
            <a:spLocks noGrp="1"/>
          </p:cNvSpPr>
          <p:nvPr>
            <p:ph idx="1"/>
          </p:nvPr>
        </p:nvSpPr>
        <p:spPr>
          <a:xfrm>
            <a:off x="885348" y="1737360"/>
            <a:ext cx="10421303" cy="4231216"/>
          </a:xfrm>
        </p:spPr>
        <p:txBody>
          <a:bodyPr>
            <a:noAutofit/>
          </a:bodyPr>
          <a:lstStyle/>
          <a:p>
            <a:r>
              <a:rPr lang="en-US" sz="2200" dirty="0">
                <a:latin typeface="Calibri" panose="020F0502020204030204" pitchFamily="34" charset="0"/>
                <a:cs typeface="Calibri" panose="020F0502020204030204" pitchFamily="34" charset="0"/>
              </a:rPr>
              <a:t>Continued..</a:t>
            </a:r>
          </a:p>
          <a:p>
            <a:pPr marL="457200" indent="-457200">
              <a:buFont typeface="+mj-lt"/>
              <a:buAutoNum type="arabicParenR" startAt="4"/>
            </a:pPr>
            <a:r>
              <a:rPr lang="en-US" sz="2200" dirty="0">
                <a:latin typeface="Calibri" panose="020F0502020204030204" pitchFamily="34" charset="0"/>
                <a:cs typeface="Calibri" panose="020F0502020204030204" pitchFamily="34" charset="0"/>
              </a:rPr>
              <a:t>Maintain a gender-balanced Honors list and at least 10% of awards to Black, Asian and Minority Ethnic (BAME) nominees, as well as improving the number of women and BAME nominees at the higher levels, and tackling regional disparities</a:t>
            </a:r>
          </a:p>
          <a:p>
            <a:pPr marL="457200" indent="-457200">
              <a:buFont typeface="+mj-lt"/>
              <a:buAutoNum type="arabicParenR" startAt="4"/>
            </a:pPr>
            <a:r>
              <a:rPr lang="en-US" sz="2200" dirty="0">
                <a:latin typeface="Calibri" panose="020F0502020204030204" pitchFamily="34" charset="0"/>
                <a:cs typeface="Calibri" panose="020F0502020204030204" pitchFamily="34" charset="0"/>
              </a:rPr>
              <a:t>Continue to promote diversity and accountability in the boardroom, supporting business-led initiatives to improve access to business leadership roles for under-represented groups</a:t>
            </a:r>
          </a:p>
          <a:p>
            <a:pPr marL="457200" indent="-457200">
              <a:buFont typeface="+mj-lt"/>
              <a:buAutoNum type="arabicParenR" startAt="4"/>
            </a:pPr>
            <a:r>
              <a:rPr lang="en-US" sz="2200" dirty="0">
                <a:latin typeface="Calibri" panose="020F0502020204030204" pitchFamily="34" charset="0"/>
                <a:cs typeface="Calibri" panose="020F0502020204030204" pitchFamily="34" charset="0"/>
              </a:rPr>
              <a:t>Promote gender equality, including the Preventing Sexual Violence Initiative</a:t>
            </a:r>
          </a:p>
          <a:p>
            <a:pPr marL="457200" indent="-457200">
              <a:buFont typeface="+mj-lt"/>
              <a:buAutoNum type="arabicParenR" startAt="4"/>
            </a:pPr>
            <a:r>
              <a:rPr lang="en-US" sz="2200" dirty="0">
                <a:latin typeface="Calibri" panose="020F0502020204030204" pitchFamily="34" charset="0"/>
                <a:cs typeface="Calibri" panose="020F0502020204030204" pitchFamily="34" charset="0"/>
              </a:rPr>
              <a:t>Introduce legislation to protect domestic abuse victims</a:t>
            </a:r>
          </a:p>
          <a:p>
            <a:pPr marL="457200" indent="-457200">
              <a:buFont typeface="+mj-lt"/>
              <a:buAutoNum type="arabicParenR" startAt="4"/>
            </a:pPr>
            <a:r>
              <a:rPr lang="en-US" sz="2200" dirty="0">
                <a:latin typeface="Calibri" panose="020F0502020204030204" pitchFamily="34" charset="0"/>
                <a:cs typeface="Calibri" panose="020F0502020204030204" pitchFamily="34" charset="0"/>
              </a:rPr>
              <a:t>Work with partners across government to deliver the Female Offender Strategy.</a:t>
            </a:r>
            <a:endParaRPr lang="en-GB" sz="2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89184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744DE-0555-4701-960C-204E4CC4D9BF}"/>
              </a:ext>
            </a:extLst>
          </p:cNvPr>
          <p:cNvSpPr>
            <a:spLocks noGrp="1"/>
          </p:cNvSpPr>
          <p:nvPr>
            <p:ph type="title"/>
          </p:nvPr>
        </p:nvSpPr>
        <p:spPr>
          <a:xfrm>
            <a:off x="1325880" y="82496"/>
            <a:ext cx="10058400" cy="1450757"/>
          </a:xfrm>
        </p:spPr>
        <p:txBody>
          <a:bodyPr>
            <a:noAutofit/>
          </a:bodyPr>
          <a:lstStyle/>
          <a:p>
            <a:r>
              <a:rPr lang="en-US" sz="3600" b="1" dirty="0">
                <a:latin typeface="+mn-lt"/>
              </a:rPr>
              <a:t>Goal 6. Ensure availability and sustainable management of water and sanitation for all</a:t>
            </a:r>
            <a:endParaRPr lang="en-GB" sz="3600" b="1" dirty="0">
              <a:latin typeface="+mn-lt"/>
            </a:endParaRPr>
          </a:p>
        </p:txBody>
      </p:sp>
      <p:sp>
        <p:nvSpPr>
          <p:cNvPr id="3" name="Content Placeholder 2">
            <a:extLst>
              <a:ext uri="{FF2B5EF4-FFF2-40B4-BE49-F238E27FC236}">
                <a16:creationId xmlns:a16="http://schemas.microsoft.com/office/drawing/2014/main" id="{D7FE1B3A-2531-49A3-B518-32452FAF0AFD}"/>
              </a:ext>
            </a:extLst>
          </p:cNvPr>
          <p:cNvSpPr>
            <a:spLocks noGrp="1"/>
          </p:cNvSpPr>
          <p:nvPr>
            <p:ph idx="1"/>
          </p:nvPr>
        </p:nvSpPr>
        <p:spPr>
          <a:xfrm>
            <a:off x="754380" y="1829406"/>
            <a:ext cx="10058400" cy="4023360"/>
          </a:xfrm>
        </p:spPr>
        <p:txBody>
          <a:bodyPr>
            <a:noAutofit/>
          </a:bodyPr>
          <a:lstStyle/>
          <a:p>
            <a:r>
              <a:rPr lang="en-US" sz="2400" dirty="0">
                <a:latin typeface="Calibri" panose="020F0502020204030204" pitchFamily="34" charset="0"/>
                <a:cs typeface="Calibri" panose="020F0502020204030204" pitchFamily="34" charset="0"/>
              </a:rPr>
              <a:t>How we will achieve this:</a:t>
            </a:r>
          </a:p>
          <a:p>
            <a:pPr marL="457200" indent="-457200">
              <a:buFont typeface="+mj-lt"/>
              <a:buAutoNum type="arabicParenR"/>
            </a:pPr>
            <a:r>
              <a:rPr lang="en-US" sz="2400" dirty="0">
                <a:latin typeface="Calibri" panose="020F0502020204030204" pitchFamily="34" charset="0"/>
                <a:cs typeface="Calibri" panose="020F0502020204030204" pitchFamily="34" charset="0"/>
              </a:rPr>
              <a:t>Pass on to the next generation a natural environment protected and enhanced for the future</a:t>
            </a:r>
          </a:p>
          <a:p>
            <a:pPr marL="457200" indent="-457200">
              <a:buFont typeface="+mj-lt"/>
              <a:buAutoNum type="arabicParenR"/>
            </a:pPr>
            <a:r>
              <a:rPr lang="en-US" sz="2400" dirty="0">
                <a:latin typeface="Calibri" panose="020F0502020204030204" pitchFamily="34" charset="0"/>
                <a:cs typeface="Calibri" panose="020F0502020204030204" pitchFamily="34" charset="0"/>
              </a:rPr>
              <a:t>Maintain the high level of environmental protection achieved to date, through preventative action to avoid deterioration of the water environment and reversing deterioration when it occurs</a:t>
            </a:r>
          </a:p>
          <a:p>
            <a:pPr marL="457200" indent="-457200">
              <a:buFont typeface="+mj-lt"/>
              <a:buAutoNum type="arabicParenR"/>
            </a:pPr>
            <a:r>
              <a:rPr lang="en-US" sz="2400" dirty="0">
                <a:latin typeface="Calibri" panose="020F0502020204030204" pitchFamily="34" charset="0"/>
                <a:cs typeface="Calibri" panose="020F0502020204030204" pitchFamily="34" charset="0"/>
              </a:rPr>
              <a:t>Ensure resilient, sustainable, affordable water services to homes and businesses, through a strategic framework for water sector planning and investment, and a strengthened regulatory framework</a:t>
            </a:r>
          </a:p>
          <a:p>
            <a:pPr marL="457200" indent="-457200">
              <a:buFont typeface="+mj-lt"/>
              <a:buAutoNum type="arabicParenR"/>
            </a:pPr>
            <a:r>
              <a:rPr lang="en-US" sz="2400" dirty="0">
                <a:latin typeface="Calibri" panose="020F0502020204030204" pitchFamily="34" charset="0"/>
                <a:cs typeface="Calibri" panose="020F0502020204030204" pitchFamily="34" charset="0"/>
              </a:rPr>
              <a:t>Ensure access to water and sanitation for all to meet basic needs.</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11443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150B0-3790-45D4-8D2C-1643BCFB7997}"/>
              </a:ext>
            </a:extLst>
          </p:cNvPr>
          <p:cNvSpPr>
            <a:spLocks noGrp="1"/>
          </p:cNvSpPr>
          <p:nvPr>
            <p:ph type="title"/>
          </p:nvPr>
        </p:nvSpPr>
        <p:spPr/>
        <p:txBody>
          <a:bodyPr/>
          <a:lstStyle/>
          <a:p>
            <a:r>
              <a:rPr lang="en-GB" b="1" dirty="0">
                <a:latin typeface="+mn-lt"/>
              </a:rPr>
              <a:t>Activity – 2 – 30 minutes</a:t>
            </a:r>
          </a:p>
        </p:txBody>
      </p:sp>
      <p:sp>
        <p:nvSpPr>
          <p:cNvPr id="3" name="Content Placeholder 2">
            <a:extLst>
              <a:ext uri="{FF2B5EF4-FFF2-40B4-BE49-F238E27FC236}">
                <a16:creationId xmlns:a16="http://schemas.microsoft.com/office/drawing/2014/main" id="{BD56BF88-FC59-4F0E-87A4-E5EA65ECF422}"/>
              </a:ext>
            </a:extLst>
          </p:cNvPr>
          <p:cNvSpPr>
            <a:spLocks noGrp="1"/>
          </p:cNvSpPr>
          <p:nvPr>
            <p:ph idx="1"/>
          </p:nvPr>
        </p:nvSpPr>
        <p:spPr/>
        <p:txBody>
          <a:bodyPr>
            <a:normAutofit/>
          </a:bodyPr>
          <a:lstStyle/>
          <a:p>
            <a:r>
              <a:rPr lang="en-GB" sz="2400" b="1" dirty="0"/>
              <a:t>Identify at least 2 challenges in implementing the 2 SDGs discussed </a:t>
            </a:r>
          </a:p>
          <a:p>
            <a:endParaRPr lang="en-GB" sz="2400" b="1" dirty="0"/>
          </a:p>
          <a:p>
            <a:pPr marL="342900" lvl="0" indent="-342900">
              <a:lnSpc>
                <a:spcPct val="107000"/>
              </a:lnSpc>
              <a:spcAft>
                <a:spcPts val="800"/>
              </a:spcAft>
              <a:buFont typeface="Calibri" panose="020F0502020204030204" pitchFamily="34" charset="0"/>
              <a:buChar char=" "/>
              <a:tabLst>
                <a:tab pos="457200" algn="l"/>
              </a:tabLst>
            </a:pPr>
            <a:r>
              <a:rPr lang="en-GB" sz="24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Please post your answer to the blog in the Week 3 folder of your Moodle page </a:t>
            </a:r>
            <a:endParaRPr lang="en-US" sz="24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2400" b="1" dirty="0"/>
          </a:p>
        </p:txBody>
      </p:sp>
    </p:spTree>
    <p:extLst>
      <p:ext uri="{BB962C8B-B14F-4D97-AF65-F5344CB8AC3E}">
        <p14:creationId xmlns:p14="http://schemas.microsoft.com/office/powerpoint/2010/main" val="2847020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7ADE-485A-4727-8FE2-C125743FD496}"/>
              </a:ext>
            </a:extLst>
          </p:cNvPr>
          <p:cNvSpPr>
            <a:spLocks noGrp="1"/>
          </p:cNvSpPr>
          <p:nvPr>
            <p:ph type="title"/>
          </p:nvPr>
        </p:nvSpPr>
        <p:spPr>
          <a:xfrm>
            <a:off x="1020128" y="115153"/>
            <a:ext cx="10058400" cy="1450757"/>
          </a:xfrm>
        </p:spPr>
        <p:txBody>
          <a:bodyPr>
            <a:normAutofit/>
          </a:bodyPr>
          <a:lstStyle/>
          <a:p>
            <a:r>
              <a:rPr lang="en-US" sz="3600" b="1" dirty="0">
                <a:latin typeface="+mn-lt"/>
              </a:rPr>
              <a:t>Goal 7. Ensure access to affordable, reliable, sustainable and modern energy for all</a:t>
            </a:r>
            <a:endParaRPr lang="en-GB" sz="3600" b="1" dirty="0">
              <a:latin typeface="+mn-lt"/>
            </a:endParaRPr>
          </a:p>
        </p:txBody>
      </p:sp>
      <p:sp>
        <p:nvSpPr>
          <p:cNvPr id="3" name="Content Placeholder 2">
            <a:extLst>
              <a:ext uri="{FF2B5EF4-FFF2-40B4-BE49-F238E27FC236}">
                <a16:creationId xmlns:a16="http://schemas.microsoft.com/office/drawing/2014/main" id="{7499DE89-F56E-4F72-B3DD-97A539CCBB77}"/>
              </a:ext>
            </a:extLst>
          </p:cNvPr>
          <p:cNvSpPr>
            <a:spLocks noGrp="1"/>
          </p:cNvSpPr>
          <p:nvPr>
            <p:ph idx="1"/>
          </p:nvPr>
        </p:nvSpPr>
        <p:spPr>
          <a:xfrm>
            <a:off x="657225" y="1919212"/>
            <a:ext cx="10212706" cy="4374091"/>
          </a:xfrm>
        </p:spPr>
        <p:txBody>
          <a:bodyPr>
            <a:normAutofit/>
          </a:bodyPr>
          <a:lstStyle/>
          <a:p>
            <a:r>
              <a:rPr lang="en-US" sz="2200" dirty="0"/>
              <a:t>How we will achieve this:</a:t>
            </a:r>
          </a:p>
          <a:p>
            <a:pPr marL="457200" indent="-457200">
              <a:buFont typeface="+mj-lt"/>
              <a:buAutoNum type="arabicParenR"/>
            </a:pPr>
            <a:r>
              <a:rPr lang="en-US" sz="2200" dirty="0"/>
              <a:t>Promote UK leadership in science and innovation, including through working with </a:t>
            </a:r>
            <a:r>
              <a:rPr lang="en-GB" sz="2000" b="0" i="0" dirty="0">
                <a:solidFill>
                  <a:srgbClr val="4D5156"/>
                </a:solidFill>
                <a:effectLst/>
                <a:latin typeface="arial" panose="020B0604020202020204" pitchFamily="34" charset="0"/>
              </a:rPr>
              <a:t>Business, Energy and Industrial Strategy(</a:t>
            </a:r>
            <a:r>
              <a:rPr lang="en-US" sz="2200" dirty="0"/>
              <a:t>BEIS), to boost UK prosperity and deliver solutions to global challenges</a:t>
            </a:r>
          </a:p>
          <a:p>
            <a:pPr marL="457200" indent="-457200">
              <a:buFont typeface="+mj-lt"/>
              <a:buAutoNum type="arabicParenR"/>
            </a:pPr>
            <a:r>
              <a:rPr lang="en-US" sz="2200" dirty="0"/>
              <a:t>Help deliver a doubling of global public funding for clean energy Research, Development, and Demonstration under the Mission Innovation Initiative</a:t>
            </a:r>
          </a:p>
          <a:p>
            <a:pPr marL="457200" indent="-457200">
              <a:buFont typeface="+mj-lt"/>
              <a:buAutoNum type="arabicParenR"/>
            </a:pPr>
            <a:r>
              <a:rPr lang="en-US" sz="2200" dirty="0"/>
              <a:t>Set out a vision for the energy system consistent with the government’s 2050 climate goals, with concrete actions that government will take up to 2030.</a:t>
            </a:r>
          </a:p>
        </p:txBody>
      </p:sp>
    </p:spTree>
    <p:extLst>
      <p:ext uri="{BB962C8B-B14F-4D97-AF65-F5344CB8AC3E}">
        <p14:creationId xmlns:p14="http://schemas.microsoft.com/office/powerpoint/2010/main" val="28892382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77ADE-485A-4727-8FE2-C125743FD496}"/>
              </a:ext>
            </a:extLst>
          </p:cNvPr>
          <p:cNvSpPr>
            <a:spLocks noGrp="1"/>
          </p:cNvSpPr>
          <p:nvPr>
            <p:ph type="title"/>
          </p:nvPr>
        </p:nvSpPr>
        <p:spPr>
          <a:xfrm>
            <a:off x="1097280" y="213124"/>
            <a:ext cx="10058400" cy="1450757"/>
          </a:xfrm>
        </p:spPr>
        <p:txBody>
          <a:bodyPr>
            <a:normAutofit/>
          </a:bodyPr>
          <a:lstStyle/>
          <a:p>
            <a:r>
              <a:rPr lang="en-US" sz="3600" b="1" dirty="0">
                <a:latin typeface="+mn-lt"/>
              </a:rPr>
              <a:t>Goal 7. Ensure access to affordable, reliable, sustainable and modern energy for all</a:t>
            </a:r>
            <a:endParaRPr lang="en-GB" sz="3600" b="1" dirty="0">
              <a:latin typeface="+mn-lt"/>
            </a:endParaRPr>
          </a:p>
        </p:txBody>
      </p:sp>
      <p:sp>
        <p:nvSpPr>
          <p:cNvPr id="3" name="Content Placeholder 2">
            <a:extLst>
              <a:ext uri="{FF2B5EF4-FFF2-40B4-BE49-F238E27FC236}">
                <a16:creationId xmlns:a16="http://schemas.microsoft.com/office/drawing/2014/main" id="{7499DE89-F56E-4F72-B3DD-97A539CCBB77}"/>
              </a:ext>
            </a:extLst>
          </p:cNvPr>
          <p:cNvSpPr>
            <a:spLocks noGrp="1"/>
          </p:cNvSpPr>
          <p:nvPr>
            <p:ph idx="1"/>
          </p:nvPr>
        </p:nvSpPr>
        <p:spPr>
          <a:xfrm>
            <a:off x="1097279" y="1912408"/>
            <a:ext cx="10058401" cy="4374091"/>
          </a:xfrm>
        </p:spPr>
        <p:txBody>
          <a:bodyPr>
            <a:normAutofit/>
          </a:bodyPr>
          <a:lstStyle/>
          <a:p>
            <a:pPr marL="0" indent="0">
              <a:buNone/>
            </a:pPr>
            <a:r>
              <a:rPr lang="en-US" sz="2000" dirty="0"/>
              <a:t>Continued..</a:t>
            </a:r>
          </a:p>
          <a:p>
            <a:pPr marL="457200" indent="-457200">
              <a:buFont typeface="+mj-lt"/>
              <a:buAutoNum type="arabicParenR" startAt="4"/>
            </a:pPr>
            <a:r>
              <a:rPr lang="en-US" sz="2000" dirty="0"/>
              <a:t>Work with business, academia, and civil society to deliver the Clean Growth Strategy, our legally binding greenhouse gas emissions reductions targets, and the Clean Growth Challenge of the Industrial Strategy</a:t>
            </a:r>
          </a:p>
          <a:p>
            <a:pPr marL="457200" indent="-457200">
              <a:buFont typeface="+mj-lt"/>
              <a:buAutoNum type="arabicParenR" startAt="4"/>
            </a:pPr>
            <a:r>
              <a:rPr lang="en-US" sz="2000" dirty="0"/>
              <a:t>Ensure that smart meters are offered to every household and small business by the end of 2020, giving people control over their energy bills that they have not had before</a:t>
            </a:r>
          </a:p>
          <a:p>
            <a:pPr marL="457200" indent="-457200">
              <a:buFont typeface="+mj-lt"/>
              <a:buAutoNum type="arabicParenR" startAt="4"/>
            </a:pPr>
            <a:r>
              <a:rPr lang="en-US" sz="2000" dirty="0"/>
              <a:t>Become the first major economy to legislate for net zero. Maintain the UK’s position as a global leader in cutting emissions while growing the economy, and developing world-leading sectors to drive clean growth across the UK.</a:t>
            </a:r>
            <a:endParaRPr lang="en-GB" sz="2000" dirty="0"/>
          </a:p>
        </p:txBody>
      </p:sp>
    </p:spTree>
    <p:extLst>
      <p:ext uri="{BB962C8B-B14F-4D97-AF65-F5344CB8AC3E}">
        <p14:creationId xmlns:p14="http://schemas.microsoft.com/office/powerpoint/2010/main" val="261849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D4B64-AAE3-488B-8BE1-8729039C919B}"/>
              </a:ext>
            </a:extLst>
          </p:cNvPr>
          <p:cNvSpPr>
            <a:spLocks noGrp="1"/>
          </p:cNvSpPr>
          <p:nvPr>
            <p:ph type="title"/>
          </p:nvPr>
        </p:nvSpPr>
        <p:spPr>
          <a:xfrm>
            <a:off x="714375" y="155975"/>
            <a:ext cx="11477625" cy="1450757"/>
          </a:xfrm>
        </p:spPr>
        <p:txBody>
          <a:bodyPr>
            <a:noAutofit/>
          </a:bodyPr>
          <a:lstStyle/>
          <a:p>
            <a:r>
              <a:rPr lang="en-US" sz="3200" b="1" dirty="0">
                <a:latin typeface="+mn-lt"/>
              </a:rPr>
              <a:t>Goal 8. Promote sustained, inclusive and sustainable economic growth, full and productive employment and decent work for all</a:t>
            </a:r>
            <a:endParaRPr lang="en-GB" sz="3200" b="1" dirty="0">
              <a:latin typeface="+mn-lt"/>
            </a:endParaRPr>
          </a:p>
        </p:txBody>
      </p:sp>
      <p:sp>
        <p:nvSpPr>
          <p:cNvPr id="3" name="Content Placeholder 2">
            <a:extLst>
              <a:ext uri="{FF2B5EF4-FFF2-40B4-BE49-F238E27FC236}">
                <a16:creationId xmlns:a16="http://schemas.microsoft.com/office/drawing/2014/main" id="{15625B29-8A7D-4B25-9D9E-6EAAF2079EDE}"/>
              </a:ext>
            </a:extLst>
          </p:cNvPr>
          <p:cNvSpPr>
            <a:spLocks noGrp="1"/>
          </p:cNvSpPr>
          <p:nvPr>
            <p:ph idx="1"/>
          </p:nvPr>
        </p:nvSpPr>
        <p:spPr>
          <a:xfrm>
            <a:off x="614362" y="2083006"/>
            <a:ext cx="10963275" cy="4488391"/>
          </a:xfrm>
        </p:spPr>
        <p:txBody>
          <a:bodyPr>
            <a:normAutofit/>
          </a:bodyPr>
          <a:lstStyle/>
          <a:p>
            <a:r>
              <a:rPr lang="en-US" sz="2000" dirty="0"/>
              <a:t>How we will achieve this:</a:t>
            </a:r>
          </a:p>
          <a:p>
            <a:pPr marL="457200" indent="-457200">
              <a:buFont typeface="+mj-lt"/>
              <a:buAutoNum type="arabicParenR"/>
            </a:pPr>
            <a:r>
              <a:rPr lang="en-US" sz="2000" dirty="0"/>
              <a:t>Support UK businesses to grow internationally in a sustainable way</a:t>
            </a:r>
          </a:p>
          <a:p>
            <a:pPr marL="457200" indent="-457200">
              <a:buFont typeface="+mj-lt"/>
              <a:buAutoNum type="arabicParenR"/>
            </a:pPr>
            <a:r>
              <a:rPr lang="en-US" sz="2000" dirty="0"/>
              <a:t>Support the creation of a stronger, cleaner, more productive economy</a:t>
            </a:r>
          </a:p>
          <a:p>
            <a:pPr marL="457200" indent="-457200">
              <a:buFont typeface="+mj-lt"/>
              <a:buAutoNum type="arabicParenR"/>
            </a:pPr>
            <a:r>
              <a:rPr lang="en-US" sz="2000" dirty="0"/>
              <a:t>Deliver the government’s Good Work Plan, announced in December 2018, acting on virtually all recommendations of the Matthew Taylor Review, focusing on ensuring fair and decent work, clarity for workers and employers, and fairer enforcement. This also includes implementing secondary legislation reforms to protect agency workers</a:t>
            </a:r>
          </a:p>
          <a:p>
            <a:pPr marL="457200" indent="-457200">
              <a:buFont typeface="+mj-lt"/>
              <a:buAutoNum type="arabicParenR"/>
            </a:pPr>
            <a:r>
              <a:rPr lang="en-US" sz="2000" dirty="0"/>
              <a:t>Increase economic growth by encouraging innovation, addressing current and future cyber threats, and establishing the conditions needed for a sustainable industry-funded model.</a:t>
            </a:r>
          </a:p>
        </p:txBody>
      </p:sp>
    </p:spTree>
    <p:extLst>
      <p:ext uri="{BB962C8B-B14F-4D97-AF65-F5344CB8AC3E}">
        <p14:creationId xmlns:p14="http://schemas.microsoft.com/office/powerpoint/2010/main" val="1480232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D4B64-AAE3-488B-8BE1-8729039C919B}"/>
              </a:ext>
            </a:extLst>
          </p:cNvPr>
          <p:cNvSpPr>
            <a:spLocks noGrp="1"/>
          </p:cNvSpPr>
          <p:nvPr>
            <p:ph type="title"/>
          </p:nvPr>
        </p:nvSpPr>
        <p:spPr>
          <a:xfrm>
            <a:off x="681718" y="237617"/>
            <a:ext cx="11439525" cy="1450757"/>
          </a:xfrm>
        </p:spPr>
        <p:txBody>
          <a:bodyPr>
            <a:noAutofit/>
          </a:bodyPr>
          <a:lstStyle/>
          <a:p>
            <a:r>
              <a:rPr lang="en-US" sz="3200" b="1" dirty="0">
                <a:latin typeface="+mn-lt"/>
              </a:rPr>
              <a:t>Goal 8. Promote sustained, inclusive and sustainable economic growth, full and productive employment and decent work for all</a:t>
            </a:r>
            <a:endParaRPr lang="en-GB" sz="3200" b="1" dirty="0">
              <a:latin typeface="+mn-lt"/>
            </a:endParaRPr>
          </a:p>
        </p:txBody>
      </p:sp>
      <p:sp>
        <p:nvSpPr>
          <p:cNvPr id="3" name="Content Placeholder 2">
            <a:extLst>
              <a:ext uri="{FF2B5EF4-FFF2-40B4-BE49-F238E27FC236}">
                <a16:creationId xmlns:a16="http://schemas.microsoft.com/office/drawing/2014/main" id="{15625B29-8A7D-4B25-9D9E-6EAAF2079EDE}"/>
              </a:ext>
            </a:extLst>
          </p:cNvPr>
          <p:cNvSpPr>
            <a:spLocks noGrp="1"/>
          </p:cNvSpPr>
          <p:nvPr>
            <p:ph idx="1"/>
          </p:nvPr>
        </p:nvSpPr>
        <p:spPr>
          <a:xfrm>
            <a:off x="523875" y="1845733"/>
            <a:ext cx="10963275" cy="4488391"/>
          </a:xfrm>
        </p:spPr>
        <p:txBody>
          <a:bodyPr>
            <a:normAutofit/>
          </a:bodyPr>
          <a:lstStyle/>
          <a:p>
            <a:r>
              <a:rPr lang="en-US" sz="2000" dirty="0"/>
              <a:t>Continued..</a:t>
            </a:r>
          </a:p>
          <a:p>
            <a:pPr marL="457200" indent="-457200">
              <a:buFont typeface="+mj-lt"/>
              <a:buAutoNum type="arabicParenR" startAt="5"/>
            </a:pPr>
            <a:r>
              <a:rPr lang="en-US" sz="2000" dirty="0"/>
              <a:t>Increase employment and productivity, ensuring strong growth and competitiveness across all regions of the UK through a comprehensive package of structural reforms, taking advantage of the opportunities provided by leaving the EU</a:t>
            </a:r>
          </a:p>
          <a:p>
            <a:pPr marL="457200" indent="-457200">
              <a:buFont typeface="+mj-lt"/>
              <a:buAutoNum type="arabicParenR" startAt="5"/>
            </a:pPr>
            <a:r>
              <a:rPr lang="en-US" sz="2000" dirty="0"/>
              <a:t>Support UK businesses by ensuring the flow of trade are preserved through cross-government contingency planning, whilst keeping our borders secure and ensuring collection of any tax and duties</a:t>
            </a:r>
          </a:p>
          <a:p>
            <a:pPr marL="457200" indent="-457200">
              <a:buFont typeface="+mj-lt"/>
              <a:buAutoNum type="arabicParenR" startAt="5"/>
            </a:pPr>
            <a:r>
              <a:rPr lang="en-US" sz="2000" dirty="0"/>
              <a:t>Keep the Government on course to meet its fiscal rules by reducing the structural deficit below 2% of GDP and getting debt falling by 2020/21, guiding the UK to a balanced budget by the middle of the next decade.</a:t>
            </a:r>
            <a:endParaRPr lang="en-GB" sz="2000" dirty="0"/>
          </a:p>
        </p:txBody>
      </p:sp>
    </p:spTree>
    <p:extLst>
      <p:ext uri="{BB962C8B-B14F-4D97-AF65-F5344CB8AC3E}">
        <p14:creationId xmlns:p14="http://schemas.microsoft.com/office/powerpoint/2010/main" val="30564007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1671C31B-DC45-47E8-9528-7206D000000F}"/>
              </a:ext>
            </a:extLst>
          </p:cNvPr>
          <p:cNvGraphicFramePr>
            <a:graphicFrameLocks noGrp="1"/>
          </p:cNvGraphicFramePr>
          <p:nvPr>
            <p:ph idx="1"/>
            <p:extLst>
              <p:ext uri="{D42A27DB-BD31-4B8C-83A1-F6EECF244321}">
                <p14:modId xmlns:p14="http://schemas.microsoft.com/office/powerpoint/2010/main" val="1786063763"/>
              </p:ext>
            </p:extLst>
          </p:nvPr>
        </p:nvGraphicFramePr>
        <p:xfrm>
          <a:off x="186612" y="1845734"/>
          <a:ext cx="9153331" cy="43684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1B16FB70-FD99-4832-86FC-9FBA26408114}"/>
              </a:ext>
            </a:extLst>
          </p:cNvPr>
          <p:cNvSpPr>
            <a:spLocks noGrp="1"/>
          </p:cNvSpPr>
          <p:nvPr>
            <p:ph type="title"/>
          </p:nvPr>
        </p:nvSpPr>
        <p:spPr>
          <a:xfrm>
            <a:off x="121298" y="287339"/>
            <a:ext cx="11034065" cy="1205560"/>
          </a:xfrm>
        </p:spPr>
        <p:txBody>
          <a:bodyPr>
            <a:noAutofit/>
          </a:bodyPr>
          <a:lstStyle/>
          <a:p>
            <a:pPr algn="ctr"/>
            <a:r>
              <a:rPr lang="en-GB" b="1" dirty="0">
                <a:latin typeface="+mn-lt"/>
              </a:rPr>
              <a:t>Understanding the Sustainable Development Goals- Goal 9 </a:t>
            </a:r>
          </a:p>
        </p:txBody>
      </p:sp>
      <p:pic>
        <p:nvPicPr>
          <p:cNvPr id="5" name="Picture 4" descr="A picture containing text, clipart&#10;&#10;Description automatically generated">
            <a:extLst>
              <a:ext uri="{FF2B5EF4-FFF2-40B4-BE49-F238E27FC236}">
                <a16:creationId xmlns:a16="http://schemas.microsoft.com/office/drawing/2014/main" id="{D8A02FF9-B070-43F3-8BE2-D641C5AC528F}"/>
              </a:ext>
            </a:extLst>
          </p:cNvPr>
          <p:cNvPicPr>
            <a:picLocks noChangeAspect="1"/>
          </p:cNvPicPr>
          <p:nvPr/>
        </p:nvPicPr>
        <p:blipFill>
          <a:blip r:embed="rId7"/>
          <a:stretch>
            <a:fillRect/>
          </a:stretch>
        </p:blipFill>
        <p:spPr>
          <a:xfrm>
            <a:off x="9339943" y="2000552"/>
            <a:ext cx="2721811" cy="4058817"/>
          </a:xfrm>
          <a:prstGeom prst="rect">
            <a:avLst/>
          </a:prstGeom>
        </p:spPr>
      </p:pic>
    </p:spTree>
    <p:extLst>
      <p:ext uri="{BB962C8B-B14F-4D97-AF65-F5344CB8AC3E}">
        <p14:creationId xmlns:p14="http://schemas.microsoft.com/office/powerpoint/2010/main" val="2550344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2B72D7A-F657-460A-9DDB-2EAE380C5DB2}"/>
              </a:ext>
            </a:extLst>
          </p:cNvPr>
          <p:cNvSpPr>
            <a:spLocks noGrp="1"/>
          </p:cNvSpPr>
          <p:nvPr>
            <p:ph type="title"/>
          </p:nvPr>
        </p:nvSpPr>
        <p:spPr>
          <a:xfrm>
            <a:off x="607421" y="394977"/>
            <a:ext cx="10742295" cy="1450757"/>
          </a:xfrm>
        </p:spPr>
        <p:txBody>
          <a:bodyPr>
            <a:normAutofit fontScale="90000"/>
          </a:bodyPr>
          <a:lstStyle/>
          <a:p>
            <a:pPr algn="ctr"/>
            <a:r>
              <a:rPr lang="en-GB" sz="4400" b="1" dirty="0">
                <a:latin typeface="+mn-lt"/>
              </a:rPr>
              <a:t>Sustainable Development Goal 10: Reduce inequality within and among countries</a:t>
            </a:r>
            <a:br>
              <a:rPr lang="en-GB" sz="3000" b="0" i="0" dirty="0">
                <a:effectLst/>
                <a:latin typeface="Open Sans" panose="020B0606030504020204" pitchFamily="34" charset="0"/>
              </a:rPr>
            </a:br>
            <a:endParaRPr lang="en-GB" sz="3000" b="1" dirty="0"/>
          </a:p>
        </p:txBody>
      </p:sp>
      <p:sp>
        <p:nvSpPr>
          <p:cNvPr id="3" name="Content Placeholder 2">
            <a:extLst>
              <a:ext uri="{FF2B5EF4-FFF2-40B4-BE49-F238E27FC236}">
                <a16:creationId xmlns:a16="http://schemas.microsoft.com/office/drawing/2014/main" id="{CF1E03BA-4771-458C-B842-14D5E97359CF}"/>
              </a:ext>
            </a:extLst>
          </p:cNvPr>
          <p:cNvSpPr>
            <a:spLocks noGrp="1"/>
          </p:cNvSpPr>
          <p:nvPr>
            <p:ph idx="1"/>
          </p:nvPr>
        </p:nvSpPr>
        <p:spPr>
          <a:xfrm>
            <a:off x="607421" y="1951869"/>
            <a:ext cx="7091500" cy="4023360"/>
          </a:xfrm>
        </p:spPr>
        <p:txBody>
          <a:bodyPr>
            <a:normAutofit/>
          </a:bodyPr>
          <a:lstStyle/>
          <a:p>
            <a:pPr>
              <a:buFont typeface="Wingdings" panose="05000000000000000000" pitchFamily="2" charset="2"/>
              <a:buChar char="§"/>
            </a:pPr>
            <a:r>
              <a:rPr lang="en-GB" b="0" i="0" dirty="0">
                <a:effectLst/>
              </a:rPr>
              <a:t>Inequalities can take different forms: social exclusion is one of them.</a:t>
            </a:r>
          </a:p>
          <a:p>
            <a:pPr>
              <a:buFont typeface="Wingdings" panose="05000000000000000000" pitchFamily="2" charset="2"/>
              <a:buChar char="§"/>
            </a:pPr>
            <a:r>
              <a:rPr lang="en-GB" b="0" i="0" dirty="0">
                <a:effectLst/>
              </a:rPr>
              <a:t>To reduce inequality, policies must be put in place to empower and promote the social, economic, and political inclusion of all.</a:t>
            </a:r>
          </a:p>
          <a:p>
            <a:pPr>
              <a:buFont typeface="Wingdings" panose="05000000000000000000" pitchFamily="2" charset="2"/>
              <a:buChar char="§"/>
            </a:pPr>
            <a:r>
              <a:rPr lang="en-GB" b="0" i="0" dirty="0">
                <a:effectLst/>
              </a:rPr>
              <a:t>It is necessary to ensure equal opportunity for all individuals and groups residing in our society, independently of their characteristics.</a:t>
            </a:r>
          </a:p>
          <a:p>
            <a:pPr>
              <a:buFont typeface="Wingdings" panose="05000000000000000000" pitchFamily="2" charset="2"/>
              <a:buChar char="§"/>
            </a:pPr>
            <a:r>
              <a:rPr lang="en-GB" b="0" i="0" dirty="0">
                <a:effectLst/>
              </a:rPr>
              <a:t> Social exclusion means that individuals are blocked or denied access to fundamental rights, opportunities or resources such as housing, employment, healthcare or democratic participation, it is fundamental we erase it.</a:t>
            </a:r>
            <a:endParaRPr lang="en-GB" dirty="0"/>
          </a:p>
        </p:txBody>
      </p:sp>
      <p:pic>
        <p:nvPicPr>
          <p:cNvPr id="5" name="Picture 4" descr="A picture containing text, clipart&#10;&#10;Description automatically generated">
            <a:extLst>
              <a:ext uri="{FF2B5EF4-FFF2-40B4-BE49-F238E27FC236}">
                <a16:creationId xmlns:a16="http://schemas.microsoft.com/office/drawing/2014/main" id="{E162035F-B778-4256-86A8-129E2E7328FD}"/>
              </a:ext>
            </a:extLst>
          </p:cNvPr>
          <p:cNvPicPr>
            <a:picLocks noChangeAspect="1"/>
          </p:cNvPicPr>
          <p:nvPr/>
        </p:nvPicPr>
        <p:blipFill rotWithShape="1">
          <a:blip r:embed="rId2"/>
          <a:srcRect r="9677"/>
          <a:stretch/>
        </p:blipFill>
        <p:spPr>
          <a:xfrm>
            <a:off x="8319616" y="1845734"/>
            <a:ext cx="3578469" cy="3951514"/>
          </a:xfrm>
          <a:prstGeom prst="rect">
            <a:avLst/>
          </a:prstGeom>
        </p:spPr>
      </p:pic>
    </p:spTree>
    <p:extLst>
      <p:ext uri="{BB962C8B-B14F-4D97-AF65-F5344CB8AC3E}">
        <p14:creationId xmlns:p14="http://schemas.microsoft.com/office/powerpoint/2010/main" val="1225609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E0DB10-7180-4B57-82C2-7DDEFAAB9910}"/>
              </a:ext>
            </a:extLst>
          </p:cNvPr>
          <p:cNvSpPr>
            <a:spLocks noGrp="1"/>
          </p:cNvSpPr>
          <p:nvPr>
            <p:ph type="title"/>
          </p:nvPr>
        </p:nvSpPr>
        <p:spPr>
          <a:xfrm>
            <a:off x="8177213" y="772241"/>
            <a:ext cx="3533541" cy="4834232"/>
          </a:xfrm>
          <a:ln w="88900">
            <a:solidFill>
              <a:srgbClr val="0070C0"/>
            </a:solidFill>
          </a:ln>
        </p:spPr>
        <p:txBody>
          <a:bodyPr anchor="ctr">
            <a:normAutofit/>
          </a:bodyPr>
          <a:lstStyle/>
          <a:p>
            <a:r>
              <a:rPr lang="en-GB" sz="4400" b="1" dirty="0">
                <a:latin typeface="+mn-lt"/>
              </a:rPr>
              <a:t>SDG 11:</a:t>
            </a:r>
            <a:br>
              <a:rPr lang="en-GB" sz="4400" b="1" dirty="0">
                <a:latin typeface="+mn-lt"/>
              </a:rPr>
            </a:br>
            <a:r>
              <a:rPr lang="en-GB" sz="4400" b="1" dirty="0">
                <a:latin typeface="+mn-lt"/>
              </a:rPr>
              <a:t>Make cities and human settlements inclusive, safe, resilient and sustainable</a:t>
            </a:r>
            <a:br>
              <a:rPr lang="en-GB" sz="4400" b="0" i="0" dirty="0">
                <a:effectLst/>
                <a:latin typeface="Open Sans" panose="020B0606030504020204" pitchFamily="34" charset="0"/>
              </a:rPr>
            </a:br>
            <a:endParaRPr lang="en-GB" sz="4400" b="1" dirty="0"/>
          </a:p>
        </p:txBody>
      </p:sp>
      <p:cxnSp>
        <p:nvCxnSpPr>
          <p:cNvPr id="11" name="Straight Connector 10">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1F257868-81B5-48EC-8D3B-B9362A30FBD1}"/>
              </a:ext>
            </a:extLst>
          </p:cNvPr>
          <p:cNvGraphicFramePr>
            <a:graphicFrameLocks noGrp="1"/>
          </p:cNvGraphicFramePr>
          <p:nvPr>
            <p:ph idx="1"/>
            <p:extLst>
              <p:ext uri="{D42A27DB-BD31-4B8C-83A1-F6EECF244321}">
                <p14:modId xmlns:p14="http://schemas.microsoft.com/office/powerpoint/2010/main" val="3439015785"/>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6072A094-724A-4BEA-B6DE-F1D58D3DD07C}"/>
              </a:ext>
            </a:extLst>
          </p:cNvPr>
          <p:cNvSpPr txBox="1"/>
          <p:nvPr/>
        </p:nvSpPr>
        <p:spPr>
          <a:xfrm>
            <a:off x="742122" y="5721227"/>
            <a:ext cx="6801678" cy="369332"/>
          </a:xfrm>
          <a:prstGeom prst="rect">
            <a:avLst/>
          </a:prstGeom>
          <a:noFill/>
        </p:spPr>
        <p:txBody>
          <a:bodyPr wrap="square" rtlCol="0">
            <a:spAutoFit/>
          </a:bodyPr>
          <a:lstStyle/>
          <a:p>
            <a:r>
              <a:rPr lang="en-US" dirty="0">
                <a:hlinkClick r:id="rId7"/>
              </a:rPr>
              <a:t>https://www.youtube.com/watch?v=yAgrSYKShXs</a:t>
            </a:r>
            <a:r>
              <a:rPr lang="en-US" dirty="0"/>
              <a:t> </a:t>
            </a:r>
          </a:p>
        </p:txBody>
      </p:sp>
    </p:spTree>
    <p:extLst>
      <p:ext uri="{BB962C8B-B14F-4D97-AF65-F5344CB8AC3E}">
        <p14:creationId xmlns:p14="http://schemas.microsoft.com/office/powerpoint/2010/main" val="9900689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A58-6F46-45F3-A137-0DB25202E28D}"/>
              </a:ext>
            </a:extLst>
          </p:cNvPr>
          <p:cNvSpPr>
            <a:spLocks noGrp="1"/>
          </p:cNvSpPr>
          <p:nvPr>
            <p:ph type="title"/>
          </p:nvPr>
        </p:nvSpPr>
        <p:spPr/>
        <p:txBody>
          <a:bodyPr/>
          <a:lstStyle/>
          <a:p>
            <a:r>
              <a:rPr lang="en-GB" b="1" dirty="0">
                <a:latin typeface="+mn-lt"/>
              </a:rPr>
              <a:t>Activity – 3 – 30 minutes</a:t>
            </a:r>
            <a:endParaRPr lang="en-US" b="1" dirty="0">
              <a:latin typeface="+mn-lt"/>
            </a:endParaRPr>
          </a:p>
        </p:txBody>
      </p:sp>
      <p:sp>
        <p:nvSpPr>
          <p:cNvPr id="3" name="Content Placeholder 2">
            <a:extLst>
              <a:ext uri="{FF2B5EF4-FFF2-40B4-BE49-F238E27FC236}">
                <a16:creationId xmlns:a16="http://schemas.microsoft.com/office/drawing/2014/main" id="{453BE095-C979-4CB1-B681-B9CB631C2F7A}"/>
              </a:ext>
            </a:extLst>
          </p:cNvPr>
          <p:cNvSpPr>
            <a:spLocks noGrp="1"/>
          </p:cNvSpPr>
          <p:nvPr>
            <p:ph idx="1"/>
          </p:nvPr>
        </p:nvSpPr>
        <p:spPr/>
        <p:txBody>
          <a:bodyPr>
            <a:normAutofit/>
          </a:bodyPr>
          <a:lstStyle/>
          <a:p>
            <a:pPr marL="0" indent="0">
              <a:buNone/>
            </a:pPr>
            <a:r>
              <a:rPr lang="en-GB" sz="2400" b="1" dirty="0">
                <a:effectLst/>
                <a:latin typeface="Arial" panose="020B0604020202020204" pitchFamily="34" charset="0"/>
                <a:ea typeface="Times New Roman" panose="02020603050405020304" pitchFamily="18" charset="0"/>
              </a:rPr>
              <a:t>Provide recommendations for improvement to current strategies for SDG 11</a:t>
            </a:r>
            <a:endParaRPr lang="en-GB" sz="3600" b="1" dirty="0">
              <a:solidFill>
                <a:srgbClr val="FF0000"/>
              </a:solidFill>
              <a:effectLst/>
              <a:latin typeface="Arial" panose="020B0604020202020204" pitchFamily="34" charset="0"/>
              <a:ea typeface="Times New Roman" panose="02020603050405020304" pitchFamily="18" charset="0"/>
            </a:endParaRPr>
          </a:p>
          <a:p>
            <a:pPr marL="342900" lvl="0" indent="-342900">
              <a:lnSpc>
                <a:spcPct val="107000"/>
              </a:lnSpc>
              <a:spcAft>
                <a:spcPts val="800"/>
              </a:spcAft>
              <a:buFont typeface="Calibri" panose="020F0502020204030204" pitchFamily="34" charset="0"/>
              <a:buChar char=" "/>
              <a:tabLst>
                <a:tab pos="457200" algn="l"/>
              </a:tabLst>
            </a:pPr>
            <a:r>
              <a:rPr lang="en-GB" sz="24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rPr>
              <a:t>Please post your answer to the blog in the Week 3 folder of your Moodle page </a:t>
            </a:r>
            <a:endParaRPr lang="en-US" sz="2400" b="1" dirty="0">
              <a:solidFill>
                <a:srgbClr val="FF0000"/>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2800" dirty="0"/>
          </a:p>
        </p:txBody>
      </p:sp>
    </p:spTree>
    <p:extLst>
      <p:ext uri="{BB962C8B-B14F-4D97-AF65-F5344CB8AC3E}">
        <p14:creationId xmlns:p14="http://schemas.microsoft.com/office/powerpoint/2010/main" val="32301582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EBB11-94DE-418B-94CE-5FC0CE074B13}"/>
              </a:ext>
            </a:extLst>
          </p:cNvPr>
          <p:cNvSpPr>
            <a:spLocks noGrp="1"/>
          </p:cNvSpPr>
          <p:nvPr>
            <p:ph type="title"/>
          </p:nvPr>
        </p:nvSpPr>
        <p:spPr>
          <a:xfrm>
            <a:off x="635462" y="263527"/>
            <a:ext cx="10697556" cy="1450757"/>
          </a:xfrm>
        </p:spPr>
        <p:txBody>
          <a:bodyPr/>
          <a:lstStyle/>
          <a:p>
            <a:r>
              <a:rPr lang="en-GB" b="1" dirty="0">
                <a:latin typeface="+mn-lt"/>
              </a:rPr>
              <a:t>Assignment brief Workshop – 45 minutes</a:t>
            </a:r>
            <a:endParaRPr lang="en-US" b="1" dirty="0">
              <a:latin typeface="+mn-lt"/>
            </a:endParaRPr>
          </a:p>
        </p:txBody>
      </p:sp>
      <p:sp>
        <p:nvSpPr>
          <p:cNvPr id="3" name="Content Placeholder 2">
            <a:extLst>
              <a:ext uri="{FF2B5EF4-FFF2-40B4-BE49-F238E27FC236}">
                <a16:creationId xmlns:a16="http://schemas.microsoft.com/office/drawing/2014/main" id="{29428783-EA1C-46B3-8355-831A0C10007D}"/>
              </a:ext>
            </a:extLst>
          </p:cNvPr>
          <p:cNvSpPr>
            <a:spLocks noGrp="1"/>
          </p:cNvSpPr>
          <p:nvPr>
            <p:ph idx="1"/>
          </p:nvPr>
        </p:nvSpPr>
        <p:spPr>
          <a:xfrm>
            <a:off x="563418" y="1845734"/>
            <a:ext cx="10592262" cy="4023360"/>
          </a:xfrm>
        </p:spPr>
        <p:txBody>
          <a:bodyPr>
            <a:normAutofit/>
          </a:bodyPr>
          <a:lstStyle/>
          <a:p>
            <a:endParaRPr lang="en-GB" sz="2400" b="1" dirty="0"/>
          </a:p>
          <a:p>
            <a:endParaRPr lang="en-GB" sz="2400" b="1" dirty="0"/>
          </a:p>
          <a:p>
            <a:r>
              <a:rPr lang="en-GB" sz="2400" b="1" dirty="0"/>
              <a:t>Open a word document and make a </a:t>
            </a:r>
            <a:r>
              <a:rPr lang="en-GB" sz="2400" b="1" dirty="0">
                <a:solidFill>
                  <a:srgbClr val="FF0000"/>
                </a:solidFill>
              </a:rPr>
              <a:t>plan</a:t>
            </a:r>
            <a:r>
              <a:rPr lang="en-GB" sz="2400" b="1" dirty="0"/>
              <a:t> for answering the questions in your assignment brief for one goal.</a:t>
            </a:r>
            <a:endParaRPr lang="en-US" sz="2400" b="1" dirty="0"/>
          </a:p>
        </p:txBody>
      </p:sp>
    </p:spTree>
    <p:extLst>
      <p:ext uri="{BB962C8B-B14F-4D97-AF65-F5344CB8AC3E}">
        <p14:creationId xmlns:p14="http://schemas.microsoft.com/office/powerpoint/2010/main" val="6435933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A5B026A0-E2A9-4473-B19F-0EFE0F775A79}"/>
              </a:ext>
            </a:extLst>
          </p:cNvPr>
          <p:cNvPicPr>
            <a:picLocks noChangeAspect="1"/>
          </p:cNvPicPr>
          <p:nvPr/>
        </p:nvPicPr>
        <p:blipFill rotWithShape="1">
          <a:blip r:embed="rId2"/>
          <a:srcRect l="44592" r="4597" b="-2"/>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006EC17-5108-4EFD-9900-08E40C905279}"/>
              </a:ext>
            </a:extLst>
          </p:cNvPr>
          <p:cNvSpPr>
            <a:spLocks noGrp="1"/>
          </p:cNvSpPr>
          <p:nvPr>
            <p:ph idx="1"/>
          </p:nvPr>
        </p:nvSpPr>
        <p:spPr>
          <a:xfrm>
            <a:off x="5902037" y="2897446"/>
            <a:ext cx="4544290" cy="1310902"/>
          </a:xfrm>
        </p:spPr>
        <p:txBody>
          <a:bodyPr>
            <a:normAutofit/>
          </a:bodyPr>
          <a:lstStyle/>
          <a:p>
            <a:r>
              <a:rPr lang="en-GB" sz="5400" b="1" dirty="0"/>
              <a:t>Any questions?</a:t>
            </a:r>
          </a:p>
        </p:txBody>
      </p:sp>
      <p:pic>
        <p:nvPicPr>
          <p:cNvPr id="7" name="Picture 6" descr="Discover University of Wales Trinity Saint David">
            <a:extLst>
              <a:ext uri="{FF2B5EF4-FFF2-40B4-BE49-F238E27FC236}">
                <a16:creationId xmlns:a16="http://schemas.microsoft.com/office/drawing/2014/main" id="{62183996-01F9-44C6-9DE5-A1245A08A3B8}"/>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5181600" y="262346"/>
            <a:ext cx="2590799" cy="1547403"/>
          </a:xfrm>
          <a:prstGeom prst="rect">
            <a:avLst/>
          </a:prstGeom>
          <a:noFill/>
          <a:ln>
            <a:noFill/>
          </a:ln>
        </p:spPr>
      </p:pic>
    </p:spTree>
    <p:extLst>
      <p:ext uri="{BB962C8B-B14F-4D97-AF65-F5344CB8AC3E}">
        <p14:creationId xmlns:p14="http://schemas.microsoft.com/office/powerpoint/2010/main" val="85341189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1211</TotalTime>
  <Words>1688</Words>
  <Application>Microsoft Office PowerPoint</Application>
  <PresentationFormat>Widescreen</PresentationFormat>
  <Paragraphs>96</Paragraphs>
  <Slides>21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Arial</vt:lpstr>
      <vt:lpstr>Calibri</vt:lpstr>
      <vt:lpstr>Calibri Light</vt:lpstr>
      <vt:lpstr>Open Sans</vt:lpstr>
      <vt:lpstr>Verdana</vt:lpstr>
      <vt:lpstr>Wingdings</vt:lpstr>
      <vt:lpstr>Retrospect</vt:lpstr>
      <vt:lpstr>Sustainable Development Goals in the UK  (Part 2)</vt:lpstr>
      <vt:lpstr>Lesson Objectives</vt:lpstr>
      <vt:lpstr>Defining Sustainable Development?</vt:lpstr>
      <vt:lpstr>Overview of the Global Goals(SDGs 4-11)</vt:lpstr>
      <vt:lpstr>Goal 4. Ensure inclusive and equitable quality education and promote lifelong learning opportunities for all</vt:lpstr>
      <vt:lpstr>Goal 4. Ensure inclusive and equitable quality education and promote lifelong learning opportunities for all</vt:lpstr>
      <vt:lpstr>Activity – 1 – 30 minutes</vt:lpstr>
      <vt:lpstr>Goal 5. Achieve gender equality and empower all women and girls</vt:lpstr>
      <vt:lpstr>Goal 5. Achieve gender equality and empower all women and girls</vt:lpstr>
      <vt:lpstr>Goal 6. Ensure availability and sustainable management of water and sanitation for all</vt:lpstr>
      <vt:lpstr>Activity – 2 – 30 minutes</vt:lpstr>
      <vt:lpstr>Goal 7. Ensure access to affordable, reliable, sustainable and modern energy for all</vt:lpstr>
      <vt:lpstr>Goal 7. Ensure access to affordable, reliable, sustainable and modern energy for all</vt:lpstr>
      <vt:lpstr>Goal 8. Promote sustained, inclusive and sustainable economic growth, full and productive employment and decent work for all</vt:lpstr>
      <vt:lpstr>Goal 8. Promote sustained, inclusive and sustainable economic growth, full and productive employment and decent work for all</vt:lpstr>
      <vt:lpstr>Understanding the Sustainable Development Goals- Goal 9 </vt:lpstr>
      <vt:lpstr>Sustainable Development Goal 10: Reduce inequality within and among countries </vt:lpstr>
      <vt:lpstr>SDG 11: Make cities and human settlements inclusive, safe, resilient and sustainable </vt:lpstr>
      <vt:lpstr>Activity – 3 – 30 minutes</vt:lpstr>
      <vt:lpstr>Assignment brief Workshop – 45 minutes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Goals</dc:title>
  <dc:creator>Eleni Koutsogeorgou</dc:creator>
  <cp:lastModifiedBy>Joanne Davies (Yr Athrofa)</cp:lastModifiedBy>
  <cp:revision>22</cp:revision>
  <dcterms:created xsi:type="dcterms:W3CDTF">2021-06-24T13:44:25Z</dcterms:created>
  <dcterms:modified xsi:type="dcterms:W3CDTF">2023-09-24T21:49:33Z</dcterms:modified>
</cp:coreProperties>
</file>