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Lst>
  <p:notesMasterIdLst>
    <p:notesMasterId r:id="rId33"/>
  </p:notesMasterIdLst>
  <p:sldIdLst>
    <p:sldId id="381" r:id="rId5"/>
    <p:sldId id="385" r:id="rId6"/>
    <p:sldId id="403" r:id="rId7"/>
    <p:sldId id="404" r:id="rId8"/>
    <p:sldId id="409" r:id="rId9"/>
    <p:sldId id="410" r:id="rId10"/>
    <p:sldId id="411" r:id="rId11"/>
    <p:sldId id="421" r:id="rId12"/>
    <p:sldId id="412" r:id="rId13"/>
    <p:sldId id="408" r:id="rId14"/>
    <p:sldId id="416" r:id="rId15"/>
    <p:sldId id="417" r:id="rId16"/>
    <p:sldId id="419" r:id="rId17"/>
    <p:sldId id="418" r:id="rId18"/>
    <p:sldId id="425" r:id="rId19"/>
    <p:sldId id="433" r:id="rId20"/>
    <p:sldId id="432" r:id="rId21"/>
    <p:sldId id="401" r:id="rId22"/>
    <p:sldId id="397" r:id="rId23"/>
    <p:sldId id="399" r:id="rId24"/>
    <p:sldId id="398" r:id="rId25"/>
    <p:sldId id="427" r:id="rId26"/>
    <p:sldId id="428" r:id="rId27"/>
    <p:sldId id="426" r:id="rId28"/>
    <p:sldId id="429" r:id="rId29"/>
    <p:sldId id="435" r:id="rId30"/>
    <p:sldId id="400" r:id="rId31"/>
    <p:sldId id="43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5232" autoAdjust="0"/>
  </p:normalViewPr>
  <p:slideViewPr>
    <p:cSldViewPr snapToGrid="0">
      <p:cViewPr varScale="1">
        <p:scale>
          <a:sx n="82" d="100"/>
          <a:sy n="82" d="100"/>
        </p:scale>
        <p:origin x="1483" y="5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02/09/2020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rPr>
              <a:t>This session will introduce social media in the workplace and will explore general uses for employers/businesses such as marketing, branding, disseminating information and interacting with staff and customers.</a:t>
            </a:r>
            <a:br>
              <a:rPr lang="en-GB" dirty="0">
                <a:solidFill>
                  <a:schemeClr val="tx1"/>
                </a:solidFill>
              </a:rPr>
            </a:br>
            <a:r>
              <a:rPr lang="en-GB" dirty="0">
                <a:solidFill>
                  <a:schemeClr val="tx1"/>
                </a:solidFill>
              </a:rPr>
              <a:t>Most images on the slides link to online articles containing pertinent information; which can lead and inform tutor-led class discussions, as well as providing starting points for students’ own research.</a:t>
            </a:r>
          </a:p>
          <a:p>
            <a:r>
              <a:rPr lang="en-GB" dirty="0">
                <a:solidFill>
                  <a:schemeClr val="tx1"/>
                </a:solidFill>
              </a:rPr>
              <a:t>It will then go on to examine Linkedin as the specific platform that students are asked to use to begin creating their professional online presence.</a:t>
            </a:r>
          </a:p>
          <a:p>
            <a:r>
              <a:rPr lang="en-GB" dirty="0">
                <a:solidFill>
                  <a:schemeClr val="tx1"/>
                </a:solidFill>
              </a:rPr>
              <a:t>Students will be advised that </a:t>
            </a:r>
            <a:r>
              <a:rPr lang="en-GB" b="1" dirty="0">
                <a:solidFill>
                  <a:schemeClr val="tx1"/>
                </a:solidFill>
              </a:rPr>
              <a:t>creating this profile is a mandatory requirement </a:t>
            </a:r>
            <a:r>
              <a:rPr lang="en-GB" dirty="0">
                <a:solidFill>
                  <a:schemeClr val="tx1"/>
                </a:solidFill>
              </a:rPr>
              <a:t>for the module; but if they wish to create additional professional profiles on other platforms and link these to their LinkedIn profile to broaden their online appeal, this is quite acceptable </a:t>
            </a:r>
            <a:r>
              <a:rPr lang="en-GB" b="1" dirty="0">
                <a:solidFill>
                  <a:schemeClr val="tx1"/>
                </a:solidFill>
              </a:rPr>
              <a:t>but purely optional.</a:t>
            </a:r>
          </a:p>
          <a:p>
            <a:r>
              <a:rPr lang="en-GB" dirty="0">
                <a:solidFill>
                  <a:schemeClr val="tx1"/>
                </a:solidFill>
              </a:rPr>
              <a:t>Tutors may wish to utilise the later part of this session (after lunch perhaps) as a practical workshop when students can begin to create their LinkedIn profiles, making use of peer and tutor support. They should be encouraged to bring their laptops and devices to do this. </a:t>
            </a:r>
          </a:p>
          <a:p>
            <a:endParaRPr lang="en-GB" dirty="0"/>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908485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3141701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3</a:t>
            </a:fld>
            <a:endParaRPr lang="en-GB" altLang="en-US"/>
          </a:p>
        </p:txBody>
      </p:sp>
    </p:spTree>
    <p:extLst>
      <p:ext uri="{BB962C8B-B14F-4D97-AF65-F5344CB8AC3E}">
        <p14:creationId xmlns:p14="http://schemas.microsoft.com/office/powerpoint/2010/main" val="3018031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4</a:t>
            </a:fld>
            <a:endParaRPr lang="en-GB" altLang="en-US"/>
          </a:p>
        </p:txBody>
      </p:sp>
    </p:spTree>
    <p:extLst>
      <p:ext uri="{BB962C8B-B14F-4D97-AF65-F5344CB8AC3E}">
        <p14:creationId xmlns:p14="http://schemas.microsoft.com/office/powerpoint/2010/main" val="3255662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5</a:t>
            </a:fld>
            <a:endParaRPr lang="en-GB" altLang="en-US"/>
          </a:p>
        </p:txBody>
      </p:sp>
    </p:spTree>
    <p:extLst>
      <p:ext uri="{BB962C8B-B14F-4D97-AF65-F5344CB8AC3E}">
        <p14:creationId xmlns:p14="http://schemas.microsoft.com/office/powerpoint/2010/main" val="4283995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6</a:t>
            </a:fld>
            <a:endParaRPr lang="en-GB" altLang="en-US"/>
          </a:p>
        </p:txBody>
      </p:sp>
    </p:spTree>
    <p:extLst>
      <p:ext uri="{BB962C8B-B14F-4D97-AF65-F5344CB8AC3E}">
        <p14:creationId xmlns:p14="http://schemas.microsoft.com/office/powerpoint/2010/main" val="317792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7</a:t>
            </a:fld>
            <a:endParaRPr lang="en-GB" altLang="en-US"/>
          </a:p>
        </p:txBody>
      </p:sp>
    </p:spTree>
    <p:extLst>
      <p:ext uri="{BB962C8B-B14F-4D97-AF65-F5344CB8AC3E}">
        <p14:creationId xmlns:p14="http://schemas.microsoft.com/office/powerpoint/2010/main" val="1853671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9</a:t>
            </a:fld>
            <a:endParaRPr lang="en-GB" altLang="en-US"/>
          </a:p>
        </p:txBody>
      </p:sp>
    </p:spTree>
    <p:extLst>
      <p:ext uri="{BB962C8B-B14F-4D97-AF65-F5344CB8AC3E}">
        <p14:creationId xmlns:p14="http://schemas.microsoft.com/office/powerpoint/2010/main" val="1062828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10</a:t>
            </a:fld>
            <a:endParaRPr lang="en-GB" altLang="en-US"/>
          </a:p>
        </p:txBody>
      </p:sp>
    </p:spTree>
    <p:extLst>
      <p:ext uri="{BB962C8B-B14F-4D97-AF65-F5344CB8AC3E}">
        <p14:creationId xmlns:p14="http://schemas.microsoft.com/office/powerpoint/2010/main" val="692740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11</a:t>
            </a:fld>
            <a:endParaRPr lang="en-GB" altLang="en-US"/>
          </a:p>
        </p:txBody>
      </p:sp>
    </p:spTree>
    <p:extLst>
      <p:ext uri="{BB962C8B-B14F-4D97-AF65-F5344CB8AC3E}">
        <p14:creationId xmlns:p14="http://schemas.microsoft.com/office/powerpoint/2010/main" val="3716535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12</a:t>
            </a:fld>
            <a:endParaRPr lang="en-GB" altLang="en-US"/>
          </a:p>
        </p:txBody>
      </p:sp>
    </p:spTree>
    <p:extLst>
      <p:ext uri="{BB962C8B-B14F-4D97-AF65-F5344CB8AC3E}">
        <p14:creationId xmlns:p14="http://schemas.microsoft.com/office/powerpoint/2010/main" val="3542670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13</a:t>
            </a:fld>
            <a:endParaRPr lang="en-GB" altLang="en-US"/>
          </a:p>
        </p:txBody>
      </p:sp>
    </p:spTree>
    <p:extLst>
      <p:ext uri="{BB962C8B-B14F-4D97-AF65-F5344CB8AC3E}">
        <p14:creationId xmlns:p14="http://schemas.microsoft.com/office/powerpoint/2010/main" val="3366725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14</a:t>
            </a:fld>
            <a:endParaRPr lang="en-GB" altLang="en-US"/>
          </a:p>
        </p:txBody>
      </p:sp>
    </p:spTree>
    <p:extLst>
      <p:ext uri="{BB962C8B-B14F-4D97-AF65-F5344CB8AC3E}">
        <p14:creationId xmlns:p14="http://schemas.microsoft.com/office/powerpoint/2010/main" val="33355879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23</a:t>
            </a:fld>
            <a:endParaRPr lang="en-GB" altLang="en-US"/>
          </a:p>
        </p:txBody>
      </p:sp>
    </p:spTree>
    <p:extLst>
      <p:ext uri="{BB962C8B-B14F-4D97-AF65-F5344CB8AC3E}">
        <p14:creationId xmlns:p14="http://schemas.microsoft.com/office/powerpoint/2010/main" val="4077547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page for students to begin creating their own Linkedin profile with support from tutors and each other.</a:t>
            </a: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27</a:t>
            </a:fld>
            <a:endParaRPr lang="en-GB" altLang="en-US"/>
          </a:p>
        </p:txBody>
      </p:sp>
    </p:spTree>
    <p:extLst>
      <p:ext uri="{BB962C8B-B14F-4D97-AF65-F5344CB8AC3E}">
        <p14:creationId xmlns:p14="http://schemas.microsoft.com/office/powerpoint/2010/main" val="26084806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66677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02/09/2020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77028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02/09/2020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4066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02/09/2020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2109553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02/09/2020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206622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02/09/2020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903599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02/09/2020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4081977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02/09/2020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54118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02/09/2020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2698691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02/09/2020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2685426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02/09/2020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337340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15492"/>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opyrightservice.co.uk/copyright/p01_uk_copyright_law" TargetMode="External"/><Relationship Id="rId7" Type="http://schemas.openxmlformats.org/officeDocument/2006/relationships/hyperlink" Target="https://www.business.qld.gov.au/running-business/marketing-sales/marketing-promotion/online-marketing/social-medi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ico.org.uk/media/for-organisations/documents/1591/personal_information_online_cop.pdf" TargetMode="External"/><Relationship Id="rId5" Type="http://schemas.openxmlformats.org/officeDocument/2006/relationships/hyperlink" Target="https://ico.org.uk/for-organisations/guide-to-data-protection/online-and-apps/" TargetMode="External"/><Relationship Id="rId4" Type="http://schemas.openxmlformats.org/officeDocument/2006/relationships/hyperlink" Target="https://www.oaic.gov.au/privacy-law/privacy-act/"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thebalance.com/tips-to-make-a-better-linkedin-profile-206233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linkedin.com/in/andrew-maund-7670b18/"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inkedin.com/in/paultinkler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linkedin.com/in/mark-bell-davies-1414605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linkedin.com/in/brian-taylor-88102aa/"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www.linkedin.co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BMSK4003</a:t>
            </a:r>
            <a:br>
              <a:rPr lang="en-GB" altLang="en-US" dirty="0"/>
            </a:br>
            <a:r>
              <a:rPr lang="en-GB" altLang="en-US" dirty="0"/>
              <a:t> </a:t>
            </a:r>
            <a:r>
              <a:rPr lang="en-GB" altLang="en-US" sz="3600" dirty="0">
                <a:latin typeface="Arial Rounded MT Bold" charset="0"/>
                <a:ea typeface="Arial Rounded MT Bold" charset="0"/>
                <a:cs typeface="Arial Rounded MT Bold" charset="0"/>
              </a:rPr>
              <a:t>Digital Skills and Research Methods</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t>Online </a:t>
            </a:r>
            <a:r>
              <a:rPr lang="en-GB" altLang="en-US" sz="4000">
                <a:effectLst>
                  <a:outerShdw blurRad="38100" dist="38100" dir="2700000" algn="tl">
                    <a:srgbClr val="000000">
                      <a:alpha val="43137"/>
                    </a:srgbClr>
                  </a:outerShdw>
                </a:effectLst>
                <a:latin typeface="Arial Rounded MT Bold" charset="0"/>
                <a:ea typeface="Arial Rounded MT Bold" charset="0"/>
                <a:cs typeface="Arial Rounded MT Bold" charset="0"/>
              </a:rPr>
              <a:t>Session 3</a:t>
            </a:r>
            <a:br>
              <a:rPr lang="en-GB" altLang="en-US" sz="1400" dirty="0"/>
            </a:br>
            <a:endParaRPr lang="en-GB" altLang="en-US" sz="1400" dirty="0"/>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Social Media</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pic>
        <p:nvPicPr>
          <p:cNvPr id="6" name="Picture 5">
            <a:extLst>
              <a:ext uri="{FF2B5EF4-FFF2-40B4-BE49-F238E27FC236}">
                <a16:creationId xmlns:a16="http://schemas.microsoft.com/office/drawing/2014/main" id="{665D7D81-C3B2-49CE-9C2C-5DF3191A91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232" y="1950581"/>
            <a:ext cx="7478443" cy="3542420"/>
          </a:xfrm>
          <a:prstGeom prst="rect">
            <a:avLst/>
          </a:prstGeom>
        </p:spPr>
      </p:pic>
      <p:sp>
        <p:nvSpPr>
          <p:cNvPr id="5" name="TextBox 4">
            <a:extLst>
              <a:ext uri="{FF2B5EF4-FFF2-40B4-BE49-F238E27FC236}">
                <a16:creationId xmlns:a16="http://schemas.microsoft.com/office/drawing/2014/main" id="{282D620B-1327-480C-A075-1E9BBE118029}"/>
              </a:ext>
            </a:extLst>
          </p:cNvPr>
          <p:cNvSpPr txBox="1"/>
          <p:nvPr/>
        </p:nvSpPr>
        <p:spPr>
          <a:xfrm>
            <a:off x="800101" y="1099968"/>
            <a:ext cx="7886699"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How do businesses use social media?</a:t>
            </a:r>
          </a:p>
        </p:txBody>
      </p:sp>
    </p:spTree>
    <p:extLst>
      <p:ext uri="{BB962C8B-B14F-4D97-AF65-F5344CB8AC3E}">
        <p14:creationId xmlns:p14="http://schemas.microsoft.com/office/powerpoint/2010/main" val="3555078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Social Media</a:t>
            </a:r>
          </a:p>
        </p:txBody>
      </p:sp>
      <p:sp>
        <p:nvSpPr>
          <p:cNvPr id="3" name="Content Placeholder 2"/>
          <p:cNvSpPr>
            <a:spLocks noGrp="1"/>
          </p:cNvSpPr>
          <p:nvPr>
            <p:ph idx="1"/>
          </p:nvPr>
        </p:nvSpPr>
        <p:spPr>
          <a:xfrm>
            <a:off x="661717" y="1732082"/>
            <a:ext cx="7886700" cy="3789244"/>
          </a:xfrm>
        </p:spPr>
        <p:txBody>
          <a:bodyPr>
            <a:normAutofit/>
          </a:bodyPr>
          <a:lstStyle/>
          <a:p>
            <a:pPr lvl="4"/>
            <a:endParaRPr lang="en-US" dirty="0"/>
          </a:p>
          <a:p>
            <a:r>
              <a:rPr lang="en-GB" dirty="0"/>
              <a:t>Promote the name of your brand and business</a:t>
            </a:r>
          </a:p>
          <a:p>
            <a:r>
              <a:rPr lang="en-GB" dirty="0"/>
              <a:t>Tell customers about your goods and services</a:t>
            </a:r>
          </a:p>
          <a:p>
            <a:r>
              <a:rPr lang="en-GB" dirty="0"/>
              <a:t>Find out what customers think of your business</a:t>
            </a:r>
          </a:p>
          <a:p>
            <a:r>
              <a:rPr lang="en-GB" dirty="0"/>
              <a:t>Attract new customers</a:t>
            </a:r>
          </a:p>
          <a:p>
            <a:r>
              <a:rPr lang="en-GB" dirty="0"/>
              <a:t>Build stronger relationships with existing customers.</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661717" y="1178424"/>
            <a:ext cx="7786256" cy="523220"/>
          </a:xfrm>
          <a:prstGeom prst="rect">
            <a:avLst/>
          </a:prstGeom>
          <a:noFill/>
        </p:spPr>
        <p:txBody>
          <a:bodyPr wrap="square" rtlCol="0">
            <a:spAutoFit/>
          </a:bodyPr>
          <a:lstStyle/>
          <a:p>
            <a:r>
              <a:rPr lang="en-GB" sz="2800" dirty="0">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1251244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26071"/>
            <a:ext cx="8229600" cy="4007440"/>
          </a:xfrm>
        </p:spPr>
        <p:txBody>
          <a:bodyPr>
            <a:normAutofit/>
          </a:bodyPr>
          <a:lstStyle/>
          <a:p>
            <a:pPr lvl="4"/>
            <a:endParaRPr lang="en-US" dirty="0"/>
          </a:p>
          <a:p>
            <a:r>
              <a:rPr lang="en-GB" b="1" dirty="0"/>
              <a:t>Broad reach</a:t>
            </a:r>
            <a:r>
              <a:rPr lang="en-GB" dirty="0"/>
              <a:t> - social media can reach millions of people all around the world</a:t>
            </a:r>
          </a:p>
          <a:p>
            <a:r>
              <a:rPr lang="en-GB" b="1" dirty="0"/>
              <a:t>Ability to target</a:t>
            </a:r>
            <a:r>
              <a:rPr lang="en-GB" dirty="0"/>
              <a:t> particular groups - many forms of social media (e.g. Facebook, Twitter, Instagram) allow businesses to target specific groups, often in particular locations</a:t>
            </a:r>
          </a:p>
          <a:p>
            <a:r>
              <a:rPr lang="en-GB" b="1" dirty="0"/>
              <a:t>Free or low-cost</a:t>
            </a:r>
            <a:r>
              <a:rPr lang="en-GB" dirty="0"/>
              <a:t> - many forms of social media are free for business and paid options are usually low-cost.</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074099" y="1140614"/>
            <a:ext cx="2995802"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Advantages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1087073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26071"/>
            <a:ext cx="8229600" cy="4007440"/>
          </a:xfrm>
        </p:spPr>
        <p:txBody>
          <a:bodyPr>
            <a:normAutofit lnSpcReduction="10000"/>
          </a:bodyPr>
          <a:lstStyle/>
          <a:p>
            <a:pPr lvl="4"/>
            <a:endParaRPr lang="en-US" dirty="0"/>
          </a:p>
          <a:p>
            <a:r>
              <a:rPr lang="en-GB" b="1" dirty="0"/>
              <a:t>Personal</a:t>
            </a:r>
            <a:r>
              <a:rPr lang="en-GB" dirty="0"/>
              <a:t> - social media allows businesses to communicate on a personal basis with individual customers and groups</a:t>
            </a:r>
          </a:p>
          <a:p>
            <a:r>
              <a:rPr lang="en-GB" b="1" dirty="0"/>
              <a:t>Fast</a:t>
            </a:r>
            <a:r>
              <a:rPr lang="en-GB" dirty="0"/>
              <a:t> - information can be distributed quickly to many people at once</a:t>
            </a:r>
          </a:p>
          <a:p>
            <a:r>
              <a:rPr lang="en-GB" b="1" dirty="0"/>
              <a:t>Easy</a:t>
            </a:r>
            <a:r>
              <a:rPr lang="en-GB" dirty="0"/>
              <a:t> - high-level IT skills or computer equipment are not needed to participate in social media. The average person with a computer/phone should have no difficulty.</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074099" y="1140614"/>
            <a:ext cx="2995802"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Advantages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269918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87683"/>
            <a:ext cx="8229600" cy="4007440"/>
          </a:xfrm>
        </p:spPr>
        <p:txBody>
          <a:bodyPr>
            <a:normAutofit lnSpcReduction="10000"/>
          </a:bodyPr>
          <a:lstStyle/>
          <a:p>
            <a:pPr lvl="4"/>
            <a:endParaRPr lang="en-US" dirty="0"/>
          </a:p>
          <a:p>
            <a:r>
              <a:rPr lang="en-GB" b="1" dirty="0"/>
              <a:t>Wasted time and money</a:t>
            </a:r>
            <a:r>
              <a:rPr lang="en-GB" dirty="0"/>
              <a:t> for little or no tangible return</a:t>
            </a:r>
          </a:p>
          <a:p>
            <a:r>
              <a:rPr lang="en-GB" b="1" dirty="0"/>
              <a:t>The rapid spread of the wrong kind of information</a:t>
            </a:r>
            <a:r>
              <a:rPr lang="en-GB" dirty="0"/>
              <a:t> about your business (e.g. incorrect information accidentally posted by you or negative reviews posted by others)</a:t>
            </a:r>
          </a:p>
          <a:p>
            <a:r>
              <a:rPr lang="en-GB" dirty="0"/>
              <a:t>It is important to be aware of these risks and to have strategies in place to avoid them if you decide to get involved in social media marketing.</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823049" y="1162877"/>
            <a:ext cx="1497901"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Risks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2330561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0436" y="1809208"/>
            <a:ext cx="7966363" cy="2873638"/>
          </a:xfrm>
        </p:spPr>
        <p:txBody>
          <a:bodyPr>
            <a:normAutofit/>
          </a:bodyPr>
          <a:lstStyle/>
          <a:p>
            <a:pPr lvl="4"/>
            <a:endParaRPr lang="en-US" dirty="0"/>
          </a:p>
          <a:p>
            <a:pPr marL="0" indent="0">
              <a:buNone/>
            </a:pPr>
            <a:r>
              <a:rPr lang="en-GB" b="1" dirty="0"/>
              <a:t>Legal problems</a:t>
            </a:r>
            <a:r>
              <a:rPr lang="en-GB" dirty="0"/>
              <a:t> could arise if the business does not comply with: </a:t>
            </a:r>
          </a:p>
          <a:p>
            <a:r>
              <a:rPr lang="en-GB" dirty="0">
                <a:hlinkClick r:id="rId3"/>
              </a:rPr>
              <a:t>Copyright Laws</a:t>
            </a:r>
            <a:endParaRPr lang="en-GB" dirty="0">
              <a:hlinkClick r:id="rId4"/>
            </a:endParaRPr>
          </a:p>
          <a:p>
            <a:r>
              <a:rPr lang="en-GB" dirty="0">
                <a:hlinkClick r:id="rId5"/>
              </a:rPr>
              <a:t>The Data Protection Act</a:t>
            </a:r>
            <a:endParaRPr lang="en-GB" dirty="0"/>
          </a:p>
          <a:p>
            <a:r>
              <a:rPr lang="en-GB" dirty="0"/>
              <a:t> </a:t>
            </a:r>
            <a:r>
              <a:rPr lang="en-GB" dirty="0">
                <a:hlinkClick r:id="rId6"/>
              </a:rPr>
              <a:t>Online Marketing Legislation</a:t>
            </a:r>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823049" y="1162877"/>
            <a:ext cx="1497901"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Risks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
        <p:nvSpPr>
          <p:cNvPr id="7" name="TextBox 6">
            <a:extLst>
              <a:ext uri="{FF2B5EF4-FFF2-40B4-BE49-F238E27FC236}">
                <a16:creationId xmlns:a16="http://schemas.microsoft.com/office/drawing/2014/main" id="{E5E7E9C5-BCEA-41FD-86A6-D5FC4171411E}"/>
              </a:ext>
            </a:extLst>
          </p:cNvPr>
          <p:cNvSpPr txBox="1"/>
          <p:nvPr/>
        </p:nvSpPr>
        <p:spPr>
          <a:xfrm>
            <a:off x="1206150" y="4821345"/>
            <a:ext cx="8229599" cy="1015663"/>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social media to market your business: the basics,</a:t>
            </a:r>
            <a:r>
              <a:rPr lang="en-GB" sz="1400" dirty="0">
                <a:latin typeface="+mn-lt"/>
              </a:rPr>
              <a:t> [online] available at  </a:t>
            </a:r>
            <a:r>
              <a:rPr lang="en-GB" sz="1400" dirty="0">
                <a:latin typeface="+mn-lt"/>
                <a:hlinkClick r:id="rId7"/>
              </a:rPr>
              <a:t>https://www.business.qld.gov.au/running-business/marketing-sales/marketing-promotion/online-marketing/social-media</a:t>
            </a:r>
            <a:r>
              <a:rPr lang="en-GB" sz="1400" dirty="0">
                <a:latin typeface="+mn-lt"/>
              </a:rPr>
              <a:t> accessed Mar 2018</a:t>
            </a:r>
          </a:p>
          <a:p>
            <a:endParaRPr lang="en-GB" dirty="0"/>
          </a:p>
        </p:txBody>
      </p:sp>
    </p:spTree>
    <p:extLst>
      <p:ext uri="{BB962C8B-B14F-4D97-AF65-F5344CB8AC3E}">
        <p14:creationId xmlns:p14="http://schemas.microsoft.com/office/powerpoint/2010/main" val="4290241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800" dirty="0">
                <a:effectLst>
                  <a:outerShdw blurRad="38100" dist="38100" dir="2700000" algn="tl">
                    <a:srgbClr val="000000">
                      <a:alpha val="43137"/>
                    </a:srgbClr>
                  </a:outerShdw>
                </a:effectLst>
                <a:latin typeface="Arial Rounded MT Bold" charset="0"/>
                <a:ea typeface="Arial Rounded MT Bold" charset="0"/>
                <a:cs typeface="Arial Rounded MT Bold" charset="0"/>
              </a:rPr>
              <a:t>Twitter</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pic>
        <p:nvPicPr>
          <p:cNvPr id="7" name="Picture 6" descr="A picture containing screen, television, monitor, electronics&#10;&#10;Description generated with high confidence">
            <a:extLst>
              <a:ext uri="{FF2B5EF4-FFF2-40B4-BE49-F238E27FC236}">
                <a16:creationId xmlns:a16="http://schemas.microsoft.com/office/drawing/2014/main" id="{F6022D2F-860D-4466-A376-AE1D334B73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097" y="1373704"/>
            <a:ext cx="7274560" cy="4091940"/>
          </a:xfrm>
          <a:prstGeom prst="rect">
            <a:avLst/>
          </a:prstGeom>
        </p:spPr>
      </p:pic>
      <p:sp>
        <p:nvSpPr>
          <p:cNvPr id="5" name="Rectangle: Rounded Corners 4">
            <a:extLst>
              <a:ext uri="{FF2B5EF4-FFF2-40B4-BE49-F238E27FC236}">
                <a16:creationId xmlns:a16="http://schemas.microsoft.com/office/drawing/2014/main" id="{CED7008F-4052-4A57-A07F-6279BD03FA18}"/>
              </a:ext>
            </a:extLst>
          </p:cNvPr>
          <p:cNvSpPr/>
          <p:nvPr/>
        </p:nvSpPr>
        <p:spPr>
          <a:xfrm rot="1341778">
            <a:off x="5519515" y="3282274"/>
            <a:ext cx="2168540" cy="1840028"/>
          </a:xfrm>
          <a:prstGeom prst="roundRect">
            <a:avLst/>
          </a:prstGeom>
          <a:noFill/>
          <a:ln w="98425">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1D2FE9E9-9629-4787-8F57-032D0FF222D5}"/>
              </a:ext>
            </a:extLst>
          </p:cNvPr>
          <p:cNvSpPr/>
          <p:nvPr/>
        </p:nvSpPr>
        <p:spPr>
          <a:xfrm rot="19440065">
            <a:off x="4606419" y="4420676"/>
            <a:ext cx="946568" cy="626205"/>
          </a:xfrm>
          <a:prstGeom prst="rightArrow">
            <a:avLst/>
          </a:prstGeom>
          <a:solidFill>
            <a:schemeClr val="bg1"/>
          </a:solidFill>
          <a:ln>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128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357877"/>
            <a:ext cx="7886700" cy="3352668"/>
          </a:xfrm>
        </p:spPr>
        <p:txBody>
          <a:bodyPr>
            <a:normAutofit/>
          </a:bodyPr>
          <a:lstStyle/>
          <a:p>
            <a:pPr marL="0" indent="0">
              <a:buNone/>
            </a:pPr>
            <a:r>
              <a:rPr lang="en-GB" dirty="0"/>
              <a:t>Twitter can be a useful marketing channel for businesses that have customers who are Twitter users. </a:t>
            </a:r>
          </a:p>
          <a:p>
            <a:pPr marL="0" indent="0">
              <a:buNone/>
            </a:pPr>
            <a:r>
              <a:rPr lang="en-GB" dirty="0"/>
              <a:t>It can be used to promote products, converse with customers, monitor feedback and trends and provide customer service.</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2703163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037349"/>
            <a:ext cx="7886700" cy="3948282"/>
          </a:xfrm>
        </p:spPr>
        <p:txBody>
          <a:bodyPr>
            <a:normAutofit/>
          </a:bodyPr>
          <a:lstStyle/>
          <a:p>
            <a:pPr marL="0" indent="0">
              <a:buNone/>
            </a:pPr>
            <a:r>
              <a:rPr lang="en-GB" dirty="0"/>
              <a:t>Twitter is an example of a 'micro-blogging' service which allows people to 'follow' individuals or businesses they are interested in to receive and share information. </a:t>
            </a:r>
            <a:br>
              <a:rPr lang="en-GB" dirty="0"/>
            </a:br>
            <a:r>
              <a:rPr lang="en-GB" dirty="0"/>
              <a:t>Businesses and individuals can also use Twitter to send short, private Direct Messages (DMs) to their followers.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a:p>
        </p:txBody>
      </p:sp>
      <p:sp>
        <p:nvSpPr>
          <p:cNvPr id="6" name="TextBox 5">
            <a:extLst>
              <a:ext uri="{FF2B5EF4-FFF2-40B4-BE49-F238E27FC236}">
                <a16:creationId xmlns:a16="http://schemas.microsoft.com/office/drawing/2014/main" id="{9D25B4FB-9795-49AD-A00F-5E207ABE899F}"/>
              </a:ext>
            </a:extLst>
          </p:cNvPr>
          <p:cNvSpPr txBox="1"/>
          <p:nvPr/>
        </p:nvSpPr>
        <p:spPr>
          <a:xfrm>
            <a:off x="2881745" y="4777279"/>
            <a:ext cx="5805055" cy="1015663"/>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a:p>
            <a:endParaRPr lang="en-GB" dirty="0"/>
          </a:p>
        </p:txBody>
      </p:sp>
    </p:spTree>
    <p:extLst>
      <p:ext uri="{BB962C8B-B14F-4D97-AF65-F5344CB8AC3E}">
        <p14:creationId xmlns:p14="http://schemas.microsoft.com/office/powerpoint/2010/main" val="1556275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037348"/>
            <a:ext cx="7886700" cy="3862655"/>
          </a:xfrm>
        </p:spPr>
        <p:txBody>
          <a:bodyPr>
            <a:normAutofit/>
          </a:bodyPr>
          <a:lstStyle/>
          <a:p>
            <a:pPr marL="0" indent="0">
              <a:buNone/>
            </a:pPr>
            <a:r>
              <a:rPr lang="en-GB" b="1" dirty="0"/>
              <a:t>Twitter profiles</a:t>
            </a:r>
          </a:p>
          <a:p>
            <a:r>
              <a:rPr lang="en-GB" dirty="0"/>
              <a:t>When a business registers as a Twitter user, they create a profile - a summary description of their business along with an image and a link to their website. </a:t>
            </a:r>
            <a:br>
              <a:rPr lang="en-GB" dirty="0"/>
            </a:br>
            <a:r>
              <a:rPr lang="en-GB" dirty="0"/>
              <a:t>This profile shows how many people follow the business and how many it is following, as well as the number of tweets generated.</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1895810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219331"/>
            <a:ext cx="8058150" cy="3879142"/>
          </a:xfrm>
        </p:spPr>
        <p:txBody>
          <a:bodyPr>
            <a:normAutofit fontScale="85000" lnSpcReduction="20000"/>
          </a:bodyPr>
          <a:lstStyle/>
          <a:p>
            <a:pPr marL="0" indent="0">
              <a:buNone/>
            </a:pPr>
            <a:r>
              <a:rPr lang="en-GB" sz="3600" b="1" dirty="0"/>
              <a:t>A Tweet </a:t>
            </a:r>
            <a:r>
              <a:rPr lang="en-GB" sz="3600" dirty="0"/>
              <a:t>can include:</a:t>
            </a:r>
          </a:p>
          <a:p>
            <a:r>
              <a:rPr lang="en-GB" sz="3600" b="1" dirty="0"/>
              <a:t>a hashtag</a:t>
            </a:r>
            <a:r>
              <a:rPr lang="en-GB" sz="3600" dirty="0"/>
              <a:t> - a word beginning with the # sign. If a user clicks on these words, they will go to a list of search results for the term. </a:t>
            </a:r>
            <a:br>
              <a:rPr lang="en-GB" sz="3600" dirty="0"/>
            </a:br>
            <a:r>
              <a:rPr lang="en-GB" sz="3600" dirty="0"/>
              <a:t>Conversely, someone searching for that term may see that tweet on the list of results</a:t>
            </a:r>
          </a:p>
          <a:p>
            <a:r>
              <a:rPr lang="en-GB" sz="3600" b="1" dirty="0"/>
              <a:t>a 'mention'</a:t>
            </a:r>
            <a:r>
              <a:rPr lang="en-GB" sz="3600" dirty="0"/>
              <a:t> - the Twitter username of a business or individual. If a user clicks on a mention it takes them to that business or person's Twitter profile</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3490261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219331"/>
            <a:ext cx="8058150" cy="3680673"/>
          </a:xfrm>
        </p:spPr>
        <p:txBody>
          <a:bodyPr>
            <a:normAutofit fontScale="92500" lnSpcReduction="10000"/>
          </a:bodyPr>
          <a:lstStyle/>
          <a:p>
            <a:pPr marL="0" indent="0">
              <a:buNone/>
            </a:pPr>
            <a:r>
              <a:rPr lang="en-GB" sz="3600" b="1" dirty="0"/>
              <a:t>A Tweet </a:t>
            </a:r>
            <a:r>
              <a:rPr lang="en-GB" sz="3600" dirty="0"/>
              <a:t>can include:</a:t>
            </a:r>
          </a:p>
          <a:p>
            <a:r>
              <a:rPr lang="en-GB" b="1" dirty="0"/>
              <a:t>links to web sources</a:t>
            </a:r>
            <a:r>
              <a:rPr lang="en-GB" dirty="0"/>
              <a:t> - Twitter automatically shortens links so they can fit in the character limit for a tweet</a:t>
            </a:r>
          </a:p>
          <a:p>
            <a:r>
              <a:rPr lang="en-GB" b="1" dirty="0"/>
              <a:t>a photo or video</a:t>
            </a:r>
            <a:r>
              <a:rPr lang="en-GB" dirty="0"/>
              <a:t> - attach a photo or link to an online video to increase sharing.</a:t>
            </a:r>
          </a:p>
          <a:p>
            <a:pPr marL="0" indent="0">
              <a:buNone/>
            </a:pPr>
            <a:r>
              <a:rPr lang="en-GB" dirty="0"/>
              <a:t>Twitter followers can reply to any tweet sent by the business/person. </a:t>
            </a:r>
          </a:p>
          <a:p>
            <a:pPr marL="0" indent="0">
              <a:buNone/>
            </a:pPr>
            <a:r>
              <a:rPr lang="en-GB" dirty="0"/>
              <a:t>They can also 'retweet' - pass the tweet along to their own followers.</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4142979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462334"/>
            <a:ext cx="7886700" cy="3437670"/>
          </a:xfrm>
        </p:spPr>
        <p:txBody>
          <a:bodyPr>
            <a:normAutofit/>
          </a:bodyPr>
          <a:lstStyle/>
          <a:p>
            <a:r>
              <a:rPr lang="en-GB" b="1" dirty="0"/>
              <a:t>Twitter advertising</a:t>
            </a:r>
          </a:p>
          <a:p>
            <a:r>
              <a:rPr lang="en-GB" dirty="0"/>
              <a:t>Twitter offers a range of advertising services to help businesses promote themselves, including:</a:t>
            </a:r>
          </a:p>
          <a:p>
            <a:r>
              <a:rPr lang="en-GB" dirty="0"/>
              <a:t>promoted tweets - advertising with targeting options to reach people who fit the target market</a:t>
            </a:r>
          </a:p>
          <a:p>
            <a:r>
              <a:rPr lang="en-GB" dirty="0"/>
              <a:t>promoted accounts - designed to increase the base of followers.</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3179301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8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a:p>
        </p:txBody>
      </p:sp>
      <p:pic>
        <p:nvPicPr>
          <p:cNvPr id="7" name="Picture 6" descr="A picture containing screen, television, monitor, electronics&#10;&#10;Description generated with high confidence">
            <a:extLst>
              <a:ext uri="{FF2B5EF4-FFF2-40B4-BE49-F238E27FC236}">
                <a16:creationId xmlns:a16="http://schemas.microsoft.com/office/drawing/2014/main" id="{F6022D2F-860D-4466-A376-AE1D334B73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097" y="1373704"/>
            <a:ext cx="7274560" cy="4091940"/>
          </a:xfrm>
          <a:prstGeom prst="rect">
            <a:avLst/>
          </a:prstGeom>
        </p:spPr>
      </p:pic>
      <p:sp>
        <p:nvSpPr>
          <p:cNvPr id="5" name="Rectangle: Rounded Corners 4">
            <a:extLst>
              <a:ext uri="{FF2B5EF4-FFF2-40B4-BE49-F238E27FC236}">
                <a16:creationId xmlns:a16="http://schemas.microsoft.com/office/drawing/2014/main" id="{CED7008F-4052-4A57-A07F-6279BD03FA18}"/>
              </a:ext>
            </a:extLst>
          </p:cNvPr>
          <p:cNvSpPr/>
          <p:nvPr/>
        </p:nvSpPr>
        <p:spPr>
          <a:xfrm rot="1341778">
            <a:off x="2243531" y="2202948"/>
            <a:ext cx="2168540" cy="1840028"/>
          </a:xfrm>
          <a:prstGeom prst="roundRect">
            <a:avLst/>
          </a:prstGeom>
          <a:noFill/>
          <a:ln w="98425">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1D2FE9E9-9629-4787-8F57-032D0FF222D5}"/>
              </a:ext>
            </a:extLst>
          </p:cNvPr>
          <p:cNvSpPr/>
          <p:nvPr/>
        </p:nvSpPr>
        <p:spPr>
          <a:xfrm rot="20748127">
            <a:off x="1625258" y="2575081"/>
            <a:ext cx="946568" cy="626205"/>
          </a:xfrm>
          <a:prstGeom prst="rightArrow">
            <a:avLst/>
          </a:prstGeom>
          <a:solidFill>
            <a:schemeClr val="bg1"/>
          </a:solidFill>
          <a:ln>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7712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533" y="142647"/>
            <a:ext cx="8229600" cy="761593"/>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sp>
        <p:nvSpPr>
          <p:cNvPr id="8" name="TextBox 7">
            <a:extLst>
              <a:ext uri="{FF2B5EF4-FFF2-40B4-BE49-F238E27FC236}">
                <a16:creationId xmlns:a16="http://schemas.microsoft.com/office/drawing/2014/main" id="{756AA3EA-DF9F-4B2A-BBD8-0FE2799E763A}"/>
              </a:ext>
            </a:extLst>
          </p:cNvPr>
          <p:cNvSpPr txBox="1"/>
          <p:nvPr/>
        </p:nvSpPr>
        <p:spPr>
          <a:xfrm>
            <a:off x="3474720" y="5111362"/>
            <a:ext cx="566928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Nations, D. (2017) </a:t>
            </a:r>
            <a:r>
              <a:rPr lang="en-GB" sz="1200" i="1" dirty="0">
                <a:latin typeface="Calibri" panose="020F0502020204030204" pitchFamily="34" charset="0"/>
                <a:cs typeface="Calibri" panose="020F0502020204030204" pitchFamily="34" charset="0"/>
              </a:rPr>
              <a:t>What is LinkedIn and why should you be on it?</a:t>
            </a:r>
            <a:r>
              <a:rPr lang="en-GB" sz="1200" dirty="0">
                <a:latin typeface="Calibri" panose="020F0502020204030204" pitchFamily="34" charset="0"/>
                <a:cs typeface="Calibri" panose="020F0502020204030204" pitchFamily="34" charset="0"/>
              </a:rPr>
              <a:t>, [online] available at </a:t>
            </a:r>
            <a:r>
              <a:rPr lang="en-GB" sz="1200" dirty="0">
                <a:latin typeface="Calibri" panose="020F0502020204030204" pitchFamily="34" charset="0"/>
                <a:cs typeface="Calibri" panose="020F0502020204030204" pitchFamily="34" charset="0"/>
                <a:hlinkClick r:id="rId2"/>
              </a:rPr>
              <a:t>https://www.lifewire.com/what-is-linkedin-3486382</a:t>
            </a:r>
            <a:r>
              <a:rPr lang="en-GB" sz="1200" dirty="0">
                <a:latin typeface="Calibri" panose="020F0502020204030204" pitchFamily="34" charset="0"/>
                <a:cs typeface="Calibri" panose="020F0502020204030204" pitchFamily="34" charset="0"/>
              </a:rPr>
              <a:t> accessed Mar 2018  </a:t>
            </a:r>
          </a:p>
        </p:txBody>
      </p:sp>
      <p:sp>
        <p:nvSpPr>
          <p:cNvPr id="5" name="TextBox 4">
            <a:extLst>
              <a:ext uri="{FF2B5EF4-FFF2-40B4-BE49-F238E27FC236}">
                <a16:creationId xmlns:a16="http://schemas.microsoft.com/office/drawing/2014/main" id="{8E3AAE99-4045-4CFB-940F-30D435345119}"/>
              </a:ext>
            </a:extLst>
          </p:cNvPr>
          <p:cNvSpPr txBox="1"/>
          <p:nvPr/>
        </p:nvSpPr>
        <p:spPr>
          <a:xfrm>
            <a:off x="701940" y="989702"/>
            <a:ext cx="7984860" cy="3785652"/>
          </a:xfrm>
          <a:prstGeom prst="rect">
            <a:avLst/>
          </a:prstGeom>
          <a:noFill/>
        </p:spPr>
        <p:txBody>
          <a:bodyPr wrap="square" rtlCol="0">
            <a:spAutoFit/>
          </a:bodyPr>
          <a:lstStyle/>
          <a:p>
            <a:r>
              <a:rPr lang="en-GB" sz="2400" dirty="0">
                <a:latin typeface="+mn-lt"/>
              </a:rPr>
              <a:t>LinkedIn is a social network for professionals. It is similar to a traditional networking event where you go and meet other professionals in person, talk a little bit about what you do and exchange business cards. </a:t>
            </a:r>
          </a:p>
          <a:p>
            <a:r>
              <a:rPr lang="en-GB" sz="2400" dirty="0">
                <a:latin typeface="+mn-lt"/>
              </a:rPr>
              <a:t>Whether you are a marketing executive at a major company, a business owner who runs a small local shop or a student looking to explore future career options, LinkedIn is for anybody and everybody who is interested in taking their professional lives seriously by finding new opportunities to grow their careers and to connect with other professionals.</a:t>
            </a:r>
          </a:p>
        </p:txBody>
      </p:sp>
    </p:spTree>
    <p:extLst>
      <p:ext uri="{BB962C8B-B14F-4D97-AF65-F5344CB8AC3E}">
        <p14:creationId xmlns:p14="http://schemas.microsoft.com/office/powerpoint/2010/main" val="2589793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533" y="142647"/>
            <a:ext cx="8229600" cy="761593"/>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17</a:t>
            </a:fld>
            <a:endParaRPr lang="en-GB" altLang="en-US"/>
          </a:p>
        </p:txBody>
      </p:sp>
      <p:sp>
        <p:nvSpPr>
          <p:cNvPr id="8" name="TextBox 7">
            <a:extLst>
              <a:ext uri="{FF2B5EF4-FFF2-40B4-BE49-F238E27FC236}">
                <a16:creationId xmlns:a16="http://schemas.microsoft.com/office/drawing/2014/main" id="{756AA3EA-DF9F-4B2A-BBD8-0FE2799E763A}"/>
              </a:ext>
            </a:extLst>
          </p:cNvPr>
          <p:cNvSpPr txBox="1"/>
          <p:nvPr/>
        </p:nvSpPr>
        <p:spPr>
          <a:xfrm>
            <a:off x="3474720" y="5111362"/>
            <a:ext cx="566928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Nations, D. (2017) </a:t>
            </a:r>
            <a:r>
              <a:rPr lang="en-GB" sz="1200" i="1" dirty="0">
                <a:latin typeface="Calibri" panose="020F0502020204030204" pitchFamily="34" charset="0"/>
                <a:cs typeface="Calibri" panose="020F0502020204030204" pitchFamily="34" charset="0"/>
              </a:rPr>
              <a:t>What is LinkedIn and why should you be on it?</a:t>
            </a:r>
            <a:r>
              <a:rPr lang="en-GB" sz="1200" dirty="0">
                <a:latin typeface="Calibri" panose="020F0502020204030204" pitchFamily="34" charset="0"/>
                <a:cs typeface="Calibri" panose="020F0502020204030204" pitchFamily="34" charset="0"/>
              </a:rPr>
              <a:t>, [online] available at </a:t>
            </a:r>
            <a:r>
              <a:rPr lang="en-GB" sz="1200" dirty="0">
                <a:latin typeface="Calibri" panose="020F0502020204030204" pitchFamily="34" charset="0"/>
                <a:cs typeface="Calibri" panose="020F0502020204030204" pitchFamily="34" charset="0"/>
                <a:hlinkClick r:id="rId2"/>
              </a:rPr>
              <a:t>https://www.lifewire.com/what-is-linkedin-3486382</a:t>
            </a:r>
            <a:r>
              <a:rPr lang="en-GB" sz="1200" dirty="0">
                <a:latin typeface="Calibri" panose="020F0502020204030204" pitchFamily="34" charset="0"/>
                <a:cs typeface="Calibri" panose="020F0502020204030204" pitchFamily="34" charset="0"/>
              </a:rPr>
              <a:t> accessed Mar 2018  </a:t>
            </a:r>
          </a:p>
        </p:txBody>
      </p:sp>
      <p:sp>
        <p:nvSpPr>
          <p:cNvPr id="5" name="TextBox 4">
            <a:extLst>
              <a:ext uri="{FF2B5EF4-FFF2-40B4-BE49-F238E27FC236}">
                <a16:creationId xmlns:a16="http://schemas.microsoft.com/office/drawing/2014/main" id="{8E3AAE99-4045-4CFB-940F-30D435345119}"/>
              </a:ext>
            </a:extLst>
          </p:cNvPr>
          <p:cNvSpPr txBox="1"/>
          <p:nvPr/>
        </p:nvSpPr>
        <p:spPr>
          <a:xfrm>
            <a:off x="701940" y="1081652"/>
            <a:ext cx="7984860" cy="3785652"/>
          </a:xfrm>
          <a:prstGeom prst="rect">
            <a:avLst/>
          </a:prstGeom>
          <a:noFill/>
        </p:spPr>
        <p:txBody>
          <a:bodyPr wrap="square" rtlCol="0">
            <a:spAutoFit/>
          </a:bodyPr>
          <a:lstStyle/>
          <a:p>
            <a:r>
              <a:rPr lang="en-GB" sz="2400" dirty="0">
                <a:latin typeface="+mn-lt"/>
              </a:rPr>
              <a:t>On LinkedIn you add "connections" in the same way as making a friend request on Facebook, you converse via private message (or available contact information) and you have all of your professional experience and achievements laid out in a neatly organised profile to show off to other users.</a:t>
            </a:r>
          </a:p>
          <a:p>
            <a:r>
              <a:rPr lang="en-GB" sz="2400" dirty="0">
                <a:latin typeface="+mn-lt"/>
              </a:rPr>
              <a:t>LinkedIn is very similar to Facebook in terms of its broad feature offering. These features are more specialised because they cater to professionals, but in general, if you know how to use Facebook or any other similar social network, LinkedIn is not that different.</a:t>
            </a:r>
            <a:endParaRPr lang="en-GB" sz="2400" dirty="0"/>
          </a:p>
        </p:txBody>
      </p:sp>
    </p:spTree>
    <p:extLst>
      <p:ext uri="{BB962C8B-B14F-4D97-AF65-F5344CB8AC3E}">
        <p14:creationId xmlns:p14="http://schemas.microsoft.com/office/powerpoint/2010/main" val="2473447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533" y="142647"/>
            <a:ext cx="8229600" cy="761593"/>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18</a:t>
            </a:fld>
            <a:endParaRPr lang="en-GB" altLang="en-US"/>
          </a:p>
        </p:txBody>
      </p:sp>
      <p:sp>
        <p:nvSpPr>
          <p:cNvPr id="8" name="TextBox 7">
            <a:extLst>
              <a:ext uri="{FF2B5EF4-FFF2-40B4-BE49-F238E27FC236}">
                <a16:creationId xmlns:a16="http://schemas.microsoft.com/office/drawing/2014/main" id="{756AA3EA-DF9F-4B2A-BBD8-0FE2799E763A}"/>
              </a:ext>
            </a:extLst>
          </p:cNvPr>
          <p:cNvSpPr txBox="1"/>
          <p:nvPr/>
        </p:nvSpPr>
        <p:spPr>
          <a:xfrm>
            <a:off x="3474720" y="5111362"/>
            <a:ext cx="566928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Nations, D. (2017) </a:t>
            </a:r>
            <a:r>
              <a:rPr lang="en-GB" sz="1200" i="1" dirty="0">
                <a:latin typeface="Calibri" panose="020F0502020204030204" pitchFamily="34" charset="0"/>
                <a:cs typeface="Calibri" panose="020F0502020204030204" pitchFamily="34" charset="0"/>
              </a:rPr>
              <a:t>What is LinkedIn and why should you be on it?</a:t>
            </a:r>
            <a:r>
              <a:rPr lang="en-GB" sz="1200" dirty="0">
                <a:latin typeface="Calibri" panose="020F0502020204030204" pitchFamily="34" charset="0"/>
                <a:cs typeface="Calibri" panose="020F0502020204030204" pitchFamily="34" charset="0"/>
              </a:rPr>
              <a:t>, [online] available at </a:t>
            </a:r>
            <a:r>
              <a:rPr lang="en-GB" sz="1200" dirty="0">
                <a:latin typeface="Calibri" panose="020F0502020204030204" pitchFamily="34" charset="0"/>
                <a:cs typeface="Calibri" panose="020F0502020204030204" pitchFamily="34" charset="0"/>
                <a:hlinkClick r:id="rId2"/>
              </a:rPr>
              <a:t>https://www.lifewire.com/what-is-linkedin-3486382</a:t>
            </a:r>
            <a:r>
              <a:rPr lang="en-GB" sz="1200" dirty="0">
                <a:latin typeface="Calibri" panose="020F0502020204030204" pitchFamily="34" charset="0"/>
                <a:cs typeface="Calibri" panose="020F0502020204030204" pitchFamily="34" charset="0"/>
              </a:rPr>
              <a:t> accessed Mar 2018  </a:t>
            </a:r>
          </a:p>
        </p:txBody>
      </p:sp>
      <p:pic>
        <p:nvPicPr>
          <p:cNvPr id="6" name="Picture 5" descr="A screenshot of a social media post&#10;&#10;Description generated with very high confidence">
            <a:hlinkClick r:id="rId2"/>
            <a:extLst>
              <a:ext uri="{FF2B5EF4-FFF2-40B4-BE49-F238E27FC236}">
                <a16:creationId xmlns:a16="http://schemas.microsoft.com/office/drawing/2014/main" id="{9DF42215-593C-4199-B2F1-4FC66E4A5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6533" y="904240"/>
            <a:ext cx="8612863" cy="4025507"/>
          </a:xfrm>
          <a:prstGeom prst="rect">
            <a:avLst/>
          </a:prstGeom>
        </p:spPr>
      </p:pic>
    </p:spTree>
    <p:extLst>
      <p:ext uri="{BB962C8B-B14F-4D97-AF65-F5344CB8AC3E}">
        <p14:creationId xmlns:p14="http://schemas.microsoft.com/office/powerpoint/2010/main" val="1957446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733" y="27412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19</a:t>
            </a:fld>
            <a:endParaRPr lang="en-GB" altLang="en-US"/>
          </a:p>
        </p:txBody>
      </p:sp>
      <p:pic>
        <p:nvPicPr>
          <p:cNvPr id="7" name="Picture 6" descr="A screenshot of a cell phone&#10;&#10;Description generated with high confidence">
            <a:hlinkClick r:id="rId2"/>
            <a:extLst>
              <a:ext uri="{FF2B5EF4-FFF2-40B4-BE49-F238E27FC236}">
                <a16:creationId xmlns:a16="http://schemas.microsoft.com/office/drawing/2014/main" id="{F8355B52-2109-4796-89B5-7DA8804A89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27" y="1688569"/>
            <a:ext cx="7846667" cy="2579479"/>
          </a:xfrm>
          <a:prstGeom prst="rect">
            <a:avLst/>
          </a:prstGeom>
        </p:spPr>
      </p:pic>
      <p:sp>
        <p:nvSpPr>
          <p:cNvPr id="8" name="TextBox 7">
            <a:extLst>
              <a:ext uri="{FF2B5EF4-FFF2-40B4-BE49-F238E27FC236}">
                <a16:creationId xmlns:a16="http://schemas.microsoft.com/office/drawing/2014/main" id="{756AA3EA-DF9F-4B2A-BBD8-0FE2799E763A}"/>
              </a:ext>
            </a:extLst>
          </p:cNvPr>
          <p:cNvSpPr txBox="1"/>
          <p:nvPr/>
        </p:nvSpPr>
        <p:spPr>
          <a:xfrm>
            <a:off x="2661920" y="5080882"/>
            <a:ext cx="619760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Doyle, A. (2017) </a:t>
            </a:r>
            <a:r>
              <a:rPr lang="en-GB" sz="1200" i="1" dirty="0">
                <a:latin typeface="Calibri" panose="020F0502020204030204" pitchFamily="34" charset="0"/>
                <a:cs typeface="Calibri" panose="020F0502020204030204" pitchFamily="34" charset="0"/>
              </a:rPr>
              <a:t>Learn how to make a better LinkedIn Profile</a:t>
            </a:r>
            <a:r>
              <a:rPr lang="en-GB" sz="1200" dirty="0">
                <a:latin typeface="Calibri" panose="020F0502020204030204" pitchFamily="34" charset="0"/>
                <a:cs typeface="Calibri" panose="020F0502020204030204" pitchFamily="34" charset="0"/>
              </a:rPr>
              <a:t>, [online] available at https://www.thebalance.com/tips-to-make-a-better-linkedin-profile-2062332 accessed Mar 2018  </a:t>
            </a:r>
          </a:p>
        </p:txBody>
      </p:sp>
    </p:spTree>
    <p:extLst>
      <p:ext uri="{BB962C8B-B14F-4D97-AF65-F5344CB8AC3E}">
        <p14:creationId xmlns:p14="http://schemas.microsoft.com/office/powerpoint/2010/main" val="1527407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20</a:t>
            </a:fld>
            <a:endParaRPr lang="en-GB" altLang="en-US"/>
          </a:p>
        </p:txBody>
      </p:sp>
      <p:sp>
        <p:nvSpPr>
          <p:cNvPr id="5" name="TextBox 4">
            <a:extLst>
              <a:ext uri="{FF2B5EF4-FFF2-40B4-BE49-F238E27FC236}">
                <a16:creationId xmlns:a16="http://schemas.microsoft.com/office/drawing/2014/main" id="{9554556C-F6AA-4778-8402-9AEA06C87F22}"/>
              </a:ext>
            </a:extLst>
          </p:cNvPr>
          <p:cNvSpPr txBox="1"/>
          <p:nvPr/>
        </p:nvSpPr>
        <p:spPr>
          <a:xfrm>
            <a:off x="812799" y="1392356"/>
            <a:ext cx="7395277" cy="3539430"/>
          </a:xfrm>
          <a:prstGeom prst="rect">
            <a:avLst/>
          </a:prstGeom>
          <a:noFill/>
        </p:spPr>
        <p:txBody>
          <a:bodyPr wrap="square" rtlCol="0">
            <a:spAutoFit/>
          </a:bodyPr>
          <a:lstStyle/>
          <a:p>
            <a:r>
              <a:rPr lang="en-GB" sz="2800" dirty="0">
                <a:latin typeface="+mn-lt"/>
              </a:rPr>
              <a:t>All your Tutors have active LinkedIn profiles so let’s begin with taking a quick look at som</a:t>
            </a:r>
            <a:r>
              <a:rPr lang="en-GB" sz="2800" dirty="0"/>
              <a:t>e of </a:t>
            </a:r>
            <a:r>
              <a:rPr lang="en-GB" sz="2800" dirty="0">
                <a:latin typeface="+mn-lt"/>
              </a:rPr>
              <a:t>them. </a:t>
            </a:r>
            <a:br>
              <a:rPr lang="en-GB" sz="2800" dirty="0">
                <a:latin typeface="+mn-lt"/>
              </a:rPr>
            </a:br>
            <a:endParaRPr lang="en-GB" sz="2800" dirty="0">
              <a:latin typeface="+mn-lt"/>
            </a:endParaRPr>
          </a:p>
          <a:p>
            <a:r>
              <a:rPr lang="en-GB" sz="2800" dirty="0">
                <a:latin typeface="+mn-lt"/>
              </a:rPr>
              <a:t>Once you have created your profile you can download a pdf file of it to share with others via email or online message service.</a:t>
            </a:r>
          </a:p>
          <a:p>
            <a:endParaRPr lang="en-GB" sz="2800" dirty="0">
              <a:latin typeface="+mn-lt"/>
            </a:endParaRPr>
          </a:p>
        </p:txBody>
      </p:sp>
    </p:spTree>
    <p:extLst>
      <p:ext uri="{BB962C8B-B14F-4D97-AF65-F5344CB8AC3E}">
        <p14:creationId xmlns:p14="http://schemas.microsoft.com/office/powerpoint/2010/main" val="166106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21</a:t>
            </a:fld>
            <a:endParaRPr lang="en-GB" altLang="en-US"/>
          </a:p>
        </p:txBody>
      </p:sp>
      <p:pic>
        <p:nvPicPr>
          <p:cNvPr id="9" name="Picture 8" descr="A screenshot of a social media post&#10;&#10;Description generated with very high confidence">
            <a:hlinkClick r:id="rId2"/>
            <a:extLst>
              <a:ext uri="{FF2B5EF4-FFF2-40B4-BE49-F238E27FC236}">
                <a16:creationId xmlns:a16="http://schemas.microsoft.com/office/drawing/2014/main" id="{E6668EA2-8FC5-4800-B241-77FCF69004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1565" y="1079776"/>
            <a:ext cx="7270110" cy="4282811"/>
          </a:xfrm>
          <a:prstGeom prst="rect">
            <a:avLst/>
          </a:prstGeom>
        </p:spPr>
      </p:pic>
    </p:spTree>
    <p:extLst>
      <p:ext uri="{BB962C8B-B14F-4D97-AF65-F5344CB8AC3E}">
        <p14:creationId xmlns:p14="http://schemas.microsoft.com/office/powerpoint/2010/main" val="22271742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727206"/>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22</a:t>
            </a:fld>
            <a:endParaRPr lang="en-GB" altLang="en-US"/>
          </a:p>
        </p:txBody>
      </p:sp>
      <p:pic>
        <p:nvPicPr>
          <p:cNvPr id="5" name="Picture 4">
            <a:extLst>
              <a:ext uri="{FF2B5EF4-FFF2-40B4-BE49-F238E27FC236}">
                <a16:creationId xmlns:a16="http://schemas.microsoft.com/office/drawing/2014/main" id="{4CC7B8E4-7E03-4C95-8F5E-608E1EB9F1CD}"/>
              </a:ext>
            </a:extLst>
          </p:cNvPr>
          <p:cNvPicPr>
            <a:picLocks noChangeAspect="1"/>
          </p:cNvPicPr>
          <p:nvPr/>
        </p:nvPicPr>
        <p:blipFill>
          <a:blip r:embed="rId2"/>
          <a:stretch>
            <a:fillRect/>
          </a:stretch>
        </p:blipFill>
        <p:spPr>
          <a:xfrm>
            <a:off x="457200" y="810848"/>
            <a:ext cx="8126963" cy="4762179"/>
          </a:xfrm>
          <a:prstGeom prst="rect">
            <a:avLst/>
          </a:prstGeom>
        </p:spPr>
      </p:pic>
    </p:spTree>
    <p:extLst>
      <p:ext uri="{BB962C8B-B14F-4D97-AF65-F5344CB8AC3E}">
        <p14:creationId xmlns:p14="http://schemas.microsoft.com/office/powerpoint/2010/main" val="5761687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23</a:t>
            </a:fld>
            <a:endParaRPr lang="en-GB" altLang="en-US"/>
          </a:p>
        </p:txBody>
      </p:sp>
      <p:pic>
        <p:nvPicPr>
          <p:cNvPr id="6" name="Picture 5" descr="A screenshot of a cell phone&#10;&#10;Description generated with very high confidence">
            <a:hlinkClick r:id="rId3"/>
            <a:extLst>
              <a:ext uri="{FF2B5EF4-FFF2-40B4-BE49-F238E27FC236}">
                <a16:creationId xmlns:a16="http://schemas.microsoft.com/office/drawing/2014/main" id="{3B0CA1F5-B1CE-4D08-8E0B-D4E0EECE9E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2228" y="1143087"/>
            <a:ext cx="6899544" cy="4429940"/>
          </a:xfrm>
          <a:prstGeom prst="rect">
            <a:avLst/>
          </a:prstGeom>
        </p:spPr>
      </p:pic>
    </p:spTree>
    <p:extLst>
      <p:ext uri="{BB962C8B-B14F-4D97-AF65-F5344CB8AC3E}">
        <p14:creationId xmlns:p14="http://schemas.microsoft.com/office/powerpoint/2010/main" val="2114898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24</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9057559E-502A-4B73-8056-648B3DA8B0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007" y="1193637"/>
            <a:ext cx="7011985" cy="4272007"/>
          </a:xfrm>
          <a:prstGeom prst="rect">
            <a:avLst/>
          </a:prstGeom>
        </p:spPr>
      </p:pic>
    </p:spTree>
    <p:extLst>
      <p:ext uri="{BB962C8B-B14F-4D97-AF65-F5344CB8AC3E}">
        <p14:creationId xmlns:p14="http://schemas.microsoft.com/office/powerpoint/2010/main" val="38752403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25</a:t>
            </a:fld>
            <a:endParaRPr lang="en-GB" altLang="en-US"/>
          </a:p>
        </p:txBody>
      </p:sp>
      <p:pic>
        <p:nvPicPr>
          <p:cNvPr id="9" name="Picture 8" descr="A screenshot of a cell phone&#10;&#10;Description generated with very high confidence">
            <a:hlinkClick r:id="rId2"/>
            <a:extLst>
              <a:ext uri="{FF2B5EF4-FFF2-40B4-BE49-F238E27FC236}">
                <a16:creationId xmlns:a16="http://schemas.microsoft.com/office/drawing/2014/main" id="{35AD6F0F-CC99-4C94-ACEE-8166CE522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7541" y="1201471"/>
            <a:ext cx="6946642" cy="4254368"/>
          </a:xfrm>
          <a:prstGeom prst="rect">
            <a:avLst/>
          </a:prstGeom>
        </p:spPr>
      </p:pic>
    </p:spTree>
    <p:extLst>
      <p:ext uri="{BB962C8B-B14F-4D97-AF65-F5344CB8AC3E}">
        <p14:creationId xmlns:p14="http://schemas.microsoft.com/office/powerpoint/2010/main" val="5151731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5E168-C88D-4820-A904-6123A8B1389D}"/>
              </a:ext>
            </a:extLst>
          </p:cNvPr>
          <p:cNvSpPr>
            <a:spLocks noGrp="1"/>
          </p:cNvSpPr>
          <p:nvPr>
            <p:ph type="title"/>
          </p:nvPr>
        </p:nvSpPr>
        <p:spPr>
          <a:xfrm>
            <a:off x="457200" y="274638"/>
            <a:ext cx="8229600" cy="770391"/>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endParaRPr lang="en-GB" dirty="0"/>
          </a:p>
        </p:txBody>
      </p:sp>
      <p:sp>
        <p:nvSpPr>
          <p:cNvPr id="3" name="Slide Number Placeholder 2">
            <a:extLst>
              <a:ext uri="{FF2B5EF4-FFF2-40B4-BE49-F238E27FC236}">
                <a16:creationId xmlns:a16="http://schemas.microsoft.com/office/drawing/2014/main" id="{504789E3-BD6F-4445-A5B8-90375EB9C3BE}"/>
              </a:ext>
            </a:extLst>
          </p:cNvPr>
          <p:cNvSpPr>
            <a:spLocks noGrp="1"/>
          </p:cNvSpPr>
          <p:nvPr>
            <p:ph type="sldNum" sz="quarter" idx="12"/>
          </p:nvPr>
        </p:nvSpPr>
        <p:spPr/>
        <p:txBody>
          <a:bodyPr/>
          <a:lstStyle/>
          <a:p>
            <a:pPr>
              <a:defRPr/>
            </a:pPr>
            <a:fld id="{9C29155E-2029-4282-9517-655B4E450D4F}" type="slidenum">
              <a:rPr lang="en-GB" smtClean="0"/>
              <a:pPr>
                <a:defRPr/>
              </a:pPr>
              <a:t>26</a:t>
            </a:fld>
            <a:endParaRPr lang="en-GB"/>
          </a:p>
        </p:txBody>
      </p:sp>
      <p:pic>
        <p:nvPicPr>
          <p:cNvPr id="4" name="Picture 3">
            <a:extLst>
              <a:ext uri="{FF2B5EF4-FFF2-40B4-BE49-F238E27FC236}">
                <a16:creationId xmlns:a16="http://schemas.microsoft.com/office/drawing/2014/main" id="{084EE4A8-40B0-4933-AF5A-449035CA7302}"/>
              </a:ext>
            </a:extLst>
          </p:cNvPr>
          <p:cNvPicPr>
            <a:picLocks noChangeAspect="1"/>
          </p:cNvPicPr>
          <p:nvPr/>
        </p:nvPicPr>
        <p:blipFill>
          <a:blip r:embed="rId2"/>
          <a:stretch>
            <a:fillRect/>
          </a:stretch>
        </p:blipFill>
        <p:spPr>
          <a:xfrm>
            <a:off x="556991" y="1171928"/>
            <a:ext cx="8229600" cy="4398005"/>
          </a:xfrm>
          <a:prstGeom prst="rect">
            <a:avLst/>
          </a:prstGeom>
        </p:spPr>
      </p:pic>
    </p:spTree>
    <p:extLst>
      <p:ext uri="{BB962C8B-B14F-4D97-AF65-F5344CB8AC3E}">
        <p14:creationId xmlns:p14="http://schemas.microsoft.com/office/powerpoint/2010/main" val="13805528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27</a:t>
            </a:fld>
            <a:endParaRPr lang="en-GB" altLang="en-US"/>
          </a:p>
        </p:txBody>
      </p:sp>
      <p:pic>
        <p:nvPicPr>
          <p:cNvPr id="7" name="Picture 6" descr="A screenshot of a person&#10;&#10;Description generated with very high confidence">
            <a:hlinkClick r:id="rId3"/>
            <a:extLst>
              <a:ext uri="{FF2B5EF4-FFF2-40B4-BE49-F238E27FC236}">
                <a16:creationId xmlns:a16="http://schemas.microsoft.com/office/drawing/2014/main" id="{FA10DE92-ED6A-4C4B-9422-2EEE26207B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825" y="1279974"/>
            <a:ext cx="7948349" cy="4298052"/>
          </a:xfrm>
          <a:prstGeom prst="rect">
            <a:avLst/>
          </a:prstGeom>
        </p:spPr>
      </p:pic>
    </p:spTree>
    <p:extLst>
      <p:ext uri="{BB962C8B-B14F-4D97-AF65-F5344CB8AC3E}">
        <p14:creationId xmlns:p14="http://schemas.microsoft.com/office/powerpoint/2010/main" val="6889625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DE50-4CCA-46AB-95FB-5958B7DBB7F6}"/>
              </a:ext>
            </a:extLst>
          </p:cNvPr>
          <p:cNvSpPr>
            <a:spLocks noGrp="1"/>
          </p:cNvSpPr>
          <p:nvPr>
            <p:ph type="title"/>
          </p:nvPr>
        </p:nvSpPr>
        <p:spPr/>
        <p:txBody>
          <a:bodyPr/>
          <a:lstStyle/>
          <a:p>
            <a:r>
              <a:rPr lang="en-GB" dirty="0"/>
              <a:t>Further Research </a:t>
            </a:r>
          </a:p>
        </p:txBody>
      </p:sp>
      <p:sp>
        <p:nvSpPr>
          <p:cNvPr id="3" name="Content Placeholder 2">
            <a:extLst>
              <a:ext uri="{FF2B5EF4-FFF2-40B4-BE49-F238E27FC236}">
                <a16:creationId xmlns:a16="http://schemas.microsoft.com/office/drawing/2014/main" id="{3CB6A6FF-B633-4AD9-8A8C-C9BF3F63443B}"/>
              </a:ext>
            </a:extLst>
          </p:cNvPr>
          <p:cNvSpPr>
            <a:spLocks noGrp="1"/>
          </p:cNvSpPr>
          <p:nvPr>
            <p:ph idx="1"/>
          </p:nvPr>
        </p:nvSpPr>
        <p:spPr/>
        <p:txBody>
          <a:bodyPr/>
          <a:lstStyle/>
          <a:p>
            <a:r>
              <a:rPr lang="en-GB" dirty="0"/>
              <a:t>Design own LinkedIn page to reflect all you have learned about how to market yourself.</a:t>
            </a:r>
          </a:p>
        </p:txBody>
      </p:sp>
      <p:sp>
        <p:nvSpPr>
          <p:cNvPr id="4" name="Slide Number Placeholder 3">
            <a:extLst>
              <a:ext uri="{FF2B5EF4-FFF2-40B4-BE49-F238E27FC236}">
                <a16:creationId xmlns:a16="http://schemas.microsoft.com/office/drawing/2014/main" id="{8BB85FAC-BC42-49A9-8DAC-3B61DC9BB3D3}"/>
              </a:ext>
            </a:extLst>
          </p:cNvPr>
          <p:cNvSpPr>
            <a:spLocks noGrp="1"/>
          </p:cNvSpPr>
          <p:nvPr>
            <p:ph type="sldNum" sz="quarter" idx="12"/>
          </p:nvPr>
        </p:nvSpPr>
        <p:spPr/>
        <p:txBody>
          <a:bodyPr/>
          <a:lstStyle/>
          <a:p>
            <a:pPr>
              <a:defRPr/>
            </a:pPr>
            <a:fld id="{198FFD23-A562-4633-A2B6-B3E5DF7E1AF8}" type="slidenum">
              <a:rPr lang="en-GB" smtClean="0"/>
              <a:pPr>
                <a:defRPr/>
              </a:pPr>
              <a:t>28</a:t>
            </a:fld>
            <a:endParaRPr lang="en-GB"/>
          </a:p>
        </p:txBody>
      </p:sp>
    </p:spTree>
    <p:extLst>
      <p:ext uri="{BB962C8B-B14F-4D97-AF65-F5344CB8AC3E}">
        <p14:creationId xmlns:p14="http://schemas.microsoft.com/office/powerpoint/2010/main" val="2995869017"/>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184DA-0349-45D2-8DFF-557E329E9070}">
  <ds:schemaRefs>
    <ds:schemaRef ds:uri="a908d394-d138-480e-87a3-ff44c37f991a"/>
    <ds:schemaRef ds:uri="http://purl.org/dc/terms/"/>
    <ds:schemaRef ds:uri="http://purl.org/dc/dcmitype/"/>
    <ds:schemaRef ds:uri="http://schemas.microsoft.com/office/2006/documentManagement/types"/>
    <ds:schemaRef ds:uri="http://www.w3.org/XML/1998/namespace"/>
    <ds:schemaRef ds:uri="http://purl.org/dc/elements/1.1/"/>
    <ds:schemaRef ds:uri="http://schemas.microsoft.com/office/infopath/2007/PartnerControls"/>
    <ds:schemaRef ds:uri="http://schemas.openxmlformats.org/package/2006/metadata/core-properties"/>
    <ds:schemaRef ds:uri="f66716c4-314f-46c1-b01e-5a44c61897d8"/>
    <ds:schemaRef ds:uri="http://schemas.microsoft.com/office/2006/metadata/properties"/>
  </ds:schemaRefs>
</ds:datastoreItem>
</file>

<file path=customXml/itemProps2.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3937</TotalTime>
  <Words>1637</Words>
  <Application>Microsoft Office PowerPoint</Application>
  <PresentationFormat>On-screen Show (4:3)</PresentationFormat>
  <Paragraphs>140</Paragraphs>
  <Slides>28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Arial Rounded MT Bold</vt:lpstr>
      <vt:lpstr>Calibri</vt:lpstr>
      <vt:lpstr>Calibri Light</vt:lpstr>
      <vt:lpstr>Custom Design</vt:lpstr>
      <vt:lpstr>BMSK4003  Digital Skills and Research Methods  Online Session 3 </vt:lpstr>
      <vt:lpstr>Social Media</vt:lpstr>
      <vt:lpstr>Social Media</vt:lpstr>
      <vt:lpstr>PowerPoint Presentation</vt:lpstr>
      <vt:lpstr>PowerPoint Presentation</vt:lpstr>
      <vt:lpstr>PowerPoint Presentation</vt:lpstr>
      <vt:lpstr>PowerPoint Presentation</vt:lpstr>
      <vt:lpstr>Twitter</vt:lpstr>
      <vt:lpstr>Using Twitter</vt:lpstr>
      <vt:lpstr>Using Twitter</vt:lpstr>
      <vt:lpstr>Using Twitter</vt:lpstr>
      <vt:lpstr>Using Twitter</vt:lpstr>
      <vt:lpstr>Using Twitter</vt:lpstr>
      <vt:lpstr>Using Twitter</vt:lpstr>
      <vt:lpstr>LinkedIn</vt:lpstr>
      <vt:lpstr>LinkedIn</vt:lpstr>
      <vt:lpstr>LinkedIn</vt:lpstr>
      <vt:lpstr>LinkedIn</vt:lpstr>
      <vt:lpstr>LinkedIn</vt:lpstr>
      <vt:lpstr>LinkedIn</vt:lpstr>
      <vt:lpstr>LinkedIn</vt:lpstr>
      <vt:lpstr>LinkedIn</vt:lpstr>
      <vt:lpstr>LinkedIn</vt:lpstr>
      <vt:lpstr>LinkedIn</vt:lpstr>
      <vt:lpstr>LinkedIn</vt:lpstr>
      <vt:lpstr>LinkedIn</vt:lpstr>
      <vt:lpstr>LinkedIn</vt:lpstr>
      <vt:lpstr>Further Research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Workshop2</dc:title>
  <dc:creator>Julia Ault</dc:creator>
  <cp:lastModifiedBy>Michaela Schriek</cp:lastModifiedBy>
  <cp:revision>66</cp:revision>
  <dcterms:modified xsi:type="dcterms:W3CDTF">2020-09-02T14:33:50Z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