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69" r:id="rId5"/>
    <p:sldId id="270" r:id="rId6"/>
    <p:sldId id="271" r:id="rId7"/>
    <p:sldId id="259" r:id="rId8"/>
    <p:sldId id="263" r:id="rId9"/>
    <p:sldId id="264" r:id="rId10"/>
    <p:sldId id="265" r:id="rId11"/>
    <p:sldId id="266" r:id="rId12"/>
    <p:sldId id="268" r:id="rId13"/>
    <p:sldId id="260" r:id="rId14"/>
    <p:sldId id="261" r:id="rId15"/>
    <p:sldId id="262" r:id="rId16"/>
    <p:sldId id="26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49"/>
    <p:restoredTop sz="96260"/>
  </p:normalViewPr>
  <p:slideViewPr>
    <p:cSldViewPr snapToGrid="0">
      <p:cViewPr varScale="1">
        <p:scale>
          <a:sx n="160" d="100"/>
          <a:sy n="160" d="100"/>
        </p:scale>
        <p:origin x="27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ne Seymour" userId="4a3dfec5-2c06-45d9-8b54-0e8815853d12" providerId="ADAL" clId="{2E320FA2-E5C9-5D48-A442-559C8CB707A2}"/>
    <pc:docChg chg="modSld">
      <pc:chgData name="Lynne Seymour" userId="4a3dfec5-2c06-45d9-8b54-0e8815853d12" providerId="ADAL" clId="{2E320FA2-E5C9-5D48-A442-559C8CB707A2}" dt="2024-02-27T09:22:15.195" v="56" actId="20577"/>
      <pc:docMkLst>
        <pc:docMk/>
      </pc:docMkLst>
      <pc:sldChg chg="modSp mod">
        <pc:chgData name="Lynne Seymour" userId="4a3dfec5-2c06-45d9-8b54-0e8815853d12" providerId="ADAL" clId="{2E320FA2-E5C9-5D48-A442-559C8CB707A2}" dt="2024-02-27T09:22:15.195" v="56" actId="20577"/>
        <pc:sldMkLst>
          <pc:docMk/>
          <pc:sldMk cId="296359898" sldId="269"/>
        </pc:sldMkLst>
        <pc:spChg chg="mod">
          <ac:chgData name="Lynne Seymour" userId="4a3dfec5-2c06-45d9-8b54-0e8815853d12" providerId="ADAL" clId="{2E320FA2-E5C9-5D48-A442-559C8CB707A2}" dt="2024-02-27T09:22:15.195" v="56" actId="20577"/>
          <ac:spMkLst>
            <pc:docMk/>
            <pc:sldMk cId="296359898" sldId="269"/>
            <ac:spMk id="3" creationId="{517A1539-1524-01A2-7B6E-CFE105985A0A}"/>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87DFC1-9014-4566-B9B8-97D4AEB81F9D}"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BF33C2F9-11F0-4F51-9301-EC4467766728}">
      <dgm:prSet/>
      <dgm:spPr/>
      <dgm:t>
        <a:bodyPr/>
        <a:lstStyle/>
        <a:p>
          <a:r>
            <a:rPr lang="en-US"/>
            <a:t>Brand/Mission Statement</a:t>
          </a:r>
        </a:p>
      </dgm:t>
    </dgm:pt>
    <dgm:pt modelId="{BD54F563-5386-428F-BBEA-660538359056}" type="parTrans" cxnId="{B8D1E256-7627-4014-B99E-75845D3876D2}">
      <dgm:prSet/>
      <dgm:spPr/>
      <dgm:t>
        <a:bodyPr/>
        <a:lstStyle/>
        <a:p>
          <a:endParaRPr lang="en-US"/>
        </a:p>
      </dgm:t>
    </dgm:pt>
    <dgm:pt modelId="{BBB66ED2-ACCA-44FA-9978-91D83360C4CB}" type="sibTrans" cxnId="{B8D1E256-7627-4014-B99E-75845D3876D2}">
      <dgm:prSet/>
      <dgm:spPr/>
      <dgm:t>
        <a:bodyPr/>
        <a:lstStyle/>
        <a:p>
          <a:endParaRPr lang="en-US"/>
        </a:p>
      </dgm:t>
    </dgm:pt>
    <dgm:pt modelId="{24C4FBFF-8A18-4AFF-A97E-F3D79F58D6D8}">
      <dgm:prSet/>
      <dgm:spPr/>
      <dgm:t>
        <a:bodyPr/>
        <a:lstStyle/>
        <a:p>
          <a:r>
            <a:rPr lang="en-US"/>
            <a:t>Advertisement Campaigns / Slogans / Images</a:t>
          </a:r>
        </a:p>
      </dgm:t>
    </dgm:pt>
    <dgm:pt modelId="{D58E78E8-6EC3-4DD6-BDD4-A77ABDDBDA3F}" type="parTrans" cxnId="{58FA61FE-019A-4E34-BC94-6C20E247B7A6}">
      <dgm:prSet/>
      <dgm:spPr/>
      <dgm:t>
        <a:bodyPr/>
        <a:lstStyle/>
        <a:p>
          <a:endParaRPr lang="en-US"/>
        </a:p>
      </dgm:t>
    </dgm:pt>
    <dgm:pt modelId="{F9C8103D-49C2-473F-94CA-2FBA5C6C313A}" type="sibTrans" cxnId="{58FA61FE-019A-4E34-BC94-6C20E247B7A6}">
      <dgm:prSet/>
      <dgm:spPr/>
      <dgm:t>
        <a:bodyPr/>
        <a:lstStyle/>
        <a:p>
          <a:endParaRPr lang="en-US"/>
        </a:p>
      </dgm:t>
    </dgm:pt>
    <dgm:pt modelId="{96023A85-F8BD-459D-A944-2F14F2DB3106}">
      <dgm:prSet/>
      <dgm:spPr/>
      <dgm:t>
        <a:bodyPr/>
        <a:lstStyle/>
        <a:p>
          <a:r>
            <a:rPr lang="en-US"/>
            <a:t>Celebrity Endorsements</a:t>
          </a:r>
        </a:p>
      </dgm:t>
    </dgm:pt>
    <dgm:pt modelId="{2D268EEC-BBCC-4991-AF3A-D1D56CFE72F0}" type="parTrans" cxnId="{4D0F516B-08D7-4EBA-A61A-EE121C469B70}">
      <dgm:prSet/>
      <dgm:spPr/>
      <dgm:t>
        <a:bodyPr/>
        <a:lstStyle/>
        <a:p>
          <a:endParaRPr lang="en-US"/>
        </a:p>
      </dgm:t>
    </dgm:pt>
    <dgm:pt modelId="{99D8C872-0F38-404B-B6AD-F4543EFAC768}" type="sibTrans" cxnId="{4D0F516B-08D7-4EBA-A61A-EE121C469B70}">
      <dgm:prSet/>
      <dgm:spPr/>
      <dgm:t>
        <a:bodyPr/>
        <a:lstStyle/>
        <a:p>
          <a:endParaRPr lang="en-US"/>
        </a:p>
      </dgm:t>
    </dgm:pt>
    <dgm:pt modelId="{5DD48AA7-DDA7-4DA0-82FD-20996CD86809}">
      <dgm:prSet/>
      <dgm:spPr/>
      <dgm:t>
        <a:bodyPr/>
        <a:lstStyle/>
        <a:p>
          <a:r>
            <a:rPr lang="en-US"/>
            <a:t>Invent a ‘Typical Customer’</a:t>
          </a:r>
        </a:p>
      </dgm:t>
    </dgm:pt>
    <dgm:pt modelId="{AE9CFEBA-1ADE-4F2E-8403-536C25920034}" type="parTrans" cxnId="{DD0820DA-4CB5-4862-B82F-4F8AB9BE75D1}">
      <dgm:prSet/>
      <dgm:spPr/>
      <dgm:t>
        <a:bodyPr/>
        <a:lstStyle/>
        <a:p>
          <a:endParaRPr lang="en-US"/>
        </a:p>
      </dgm:t>
    </dgm:pt>
    <dgm:pt modelId="{140FBACC-D458-4181-A5A8-DAB402206F2D}" type="sibTrans" cxnId="{DD0820DA-4CB5-4862-B82F-4F8AB9BE75D1}">
      <dgm:prSet/>
      <dgm:spPr/>
      <dgm:t>
        <a:bodyPr/>
        <a:lstStyle/>
        <a:p>
          <a:endParaRPr lang="en-US"/>
        </a:p>
      </dgm:t>
    </dgm:pt>
    <dgm:pt modelId="{6A521DAA-E26C-3649-A719-2A74AB25B45F}" type="pres">
      <dgm:prSet presAssocID="{A487DFC1-9014-4566-B9B8-97D4AEB81F9D}" presName="diagram" presStyleCnt="0">
        <dgm:presLayoutVars>
          <dgm:dir/>
          <dgm:resizeHandles val="exact"/>
        </dgm:presLayoutVars>
      </dgm:prSet>
      <dgm:spPr/>
    </dgm:pt>
    <dgm:pt modelId="{908E8705-AB35-AF4B-9C76-DA477CEB5759}" type="pres">
      <dgm:prSet presAssocID="{BF33C2F9-11F0-4F51-9301-EC4467766728}" presName="node" presStyleLbl="node1" presStyleIdx="0" presStyleCnt="4">
        <dgm:presLayoutVars>
          <dgm:bulletEnabled val="1"/>
        </dgm:presLayoutVars>
      </dgm:prSet>
      <dgm:spPr/>
    </dgm:pt>
    <dgm:pt modelId="{050EB007-FFA5-5D4B-8A9C-2856EAC8D7BD}" type="pres">
      <dgm:prSet presAssocID="{BBB66ED2-ACCA-44FA-9978-91D83360C4CB}" presName="sibTrans" presStyleCnt="0"/>
      <dgm:spPr/>
    </dgm:pt>
    <dgm:pt modelId="{9535566E-2DAC-054D-A57A-337709A4DFF6}" type="pres">
      <dgm:prSet presAssocID="{24C4FBFF-8A18-4AFF-A97E-F3D79F58D6D8}" presName="node" presStyleLbl="node1" presStyleIdx="1" presStyleCnt="4">
        <dgm:presLayoutVars>
          <dgm:bulletEnabled val="1"/>
        </dgm:presLayoutVars>
      </dgm:prSet>
      <dgm:spPr/>
    </dgm:pt>
    <dgm:pt modelId="{DA3605CE-AB8A-6143-B237-5F316B55DE92}" type="pres">
      <dgm:prSet presAssocID="{F9C8103D-49C2-473F-94CA-2FBA5C6C313A}" presName="sibTrans" presStyleCnt="0"/>
      <dgm:spPr/>
    </dgm:pt>
    <dgm:pt modelId="{C960D53D-0D27-AB42-8B6B-E6B77107120F}" type="pres">
      <dgm:prSet presAssocID="{96023A85-F8BD-459D-A944-2F14F2DB3106}" presName="node" presStyleLbl="node1" presStyleIdx="2" presStyleCnt="4">
        <dgm:presLayoutVars>
          <dgm:bulletEnabled val="1"/>
        </dgm:presLayoutVars>
      </dgm:prSet>
      <dgm:spPr/>
    </dgm:pt>
    <dgm:pt modelId="{0DAD17C8-9B1B-3740-A9D2-0494F6D157F5}" type="pres">
      <dgm:prSet presAssocID="{99D8C872-0F38-404B-B6AD-F4543EFAC768}" presName="sibTrans" presStyleCnt="0"/>
      <dgm:spPr/>
    </dgm:pt>
    <dgm:pt modelId="{E998DDE2-9C27-3F46-B578-D00D64F138CC}" type="pres">
      <dgm:prSet presAssocID="{5DD48AA7-DDA7-4DA0-82FD-20996CD86809}" presName="node" presStyleLbl="node1" presStyleIdx="3" presStyleCnt="4">
        <dgm:presLayoutVars>
          <dgm:bulletEnabled val="1"/>
        </dgm:presLayoutVars>
      </dgm:prSet>
      <dgm:spPr/>
    </dgm:pt>
  </dgm:ptLst>
  <dgm:cxnLst>
    <dgm:cxn modelId="{B8D1E256-7627-4014-B99E-75845D3876D2}" srcId="{A487DFC1-9014-4566-B9B8-97D4AEB81F9D}" destId="{BF33C2F9-11F0-4F51-9301-EC4467766728}" srcOrd="0" destOrd="0" parTransId="{BD54F563-5386-428F-BBEA-660538359056}" sibTransId="{BBB66ED2-ACCA-44FA-9978-91D83360C4CB}"/>
    <dgm:cxn modelId="{135F516A-DB86-9D46-B2B2-6A3AC85AEF1F}" type="presOf" srcId="{96023A85-F8BD-459D-A944-2F14F2DB3106}" destId="{C960D53D-0D27-AB42-8B6B-E6B77107120F}" srcOrd="0" destOrd="0" presId="urn:microsoft.com/office/officeart/2005/8/layout/default"/>
    <dgm:cxn modelId="{4D0F516B-08D7-4EBA-A61A-EE121C469B70}" srcId="{A487DFC1-9014-4566-B9B8-97D4AEB81F9D}" destId="{96023A85-F8BD-459D-A944-2F14F2DB3106}" srcOrd="2" destOrd="0" parTransId="{2D268EEC-BBCC-4991-AF3A-D1D56CFE72F0}" sibTransId="{99D8C872-0F38-404B-B6AD-F4543EFAC768}"/>
    <dgm:cxn modelId="{D5E607BA-695F-C64E-95CE-7B9B74582F45}" type="presOf" srcId="{5DD48AA7-DDA7-4DA0-82FD-20996CD86809}" destId="{E998DDE2-9C27-3F46-B578-D00D64F138CC}" srcOrd="0" destOrd="0" presId="urn:microsoft.com/office/officeart/2005/8/layout/default"/>
    <dgm:cxn modelId="{0FA699CA-6360-0347-9F16-6DE7966FA330}" type="presOf" srcId="{24C4FBFF-8A18-4AFF-A97E-F3D79F58D6D8}" destId="{9535566E-2DAC-054D-A57A-337709A4DFF6}" srcOrd="0" destOrd="0" presId="urn:microsoft.com/office/officeart/2005/8/layout/default"/>
    <dgm:cxn modelId="{DD0820DA-4CB5-4862-B82F-4F8AB9BE75D1}" srcId="{A487DFC1-9014-4566-B9B8-97D4AEB81F9D}" destId="{5DD48AA7-DDA7-4DA0-82FD-20996CD86809}" srcOrd="3" destOrd="0" parTransId="{AE9CFEBA-1ADE-4F2E-8403-536C25920034}" sibTransId="{140FBACC-D458-4181-A5A8-DAB402206F2D}"/>
    <dgm:cxn modelId="{B97ABBDA-F3D4-724C-9DC1-5B700C7A430E}" type="presOf" srcId="{A487DFC1-9014-4566-B9B8-97D4AEB81F9D}" destId="{6A521DAA-E26C-3649-A719-2A74AB25B45F}" srcOrd="0" destOrd="0" presId="urn:microsoft.com/office/officeart/2005/8/layout/default"/>
    <dgm:cxn modelId="{AFAF5DEB-1A13-3D40-9F81-8DEF1E554768}" type="presOf" srcId="{BF33C2F9-11F0-4F51-9301-EC4467766728}" destId="{908E8705-AB35-AF4B-9C76-DA477CEB5759}" srcOrd="0" destOrd="0" presId="urn:microsoft.com/office/officeart/2005/8/layout/default"/>
    <dgm:cxn modelId="{58FA61FE-019A-4E34-BC94-6C20E247B7A6}" srcId="{A487DFC1-9014-4566-B9B8-97D4AEB81F9D}" destId="{24C4FBFF-8A18-4AFF-A97E-F3D79F58D6D8}" srcOrd="1" destOrd="0" parTransId="{D58E78E8-6EC3-4DD6-BDD4-A77ABDDBDA3F}" sibTransId="{F9C8103D-49C2-473F-94CA-2FBA5C6C313A}"/>
    <dgm:cxn modelId="{BBB1F65D-AB18-D143-A111-09BD5DBCE83A}" type="presParOf" srcId="{6A521DAA-E26C-3649-A719-2A74AB25B45F}" destId="{908E8705-AB35-AF4B-9C76-DA477CEB5759}" srcOrd="0" destOrd="0" presId="urn:microsoft.com/office/officeart/2005/8/layout/default"/>
    <dgm:cxn modelId="{2E2B0E56-6274-4940-8D88-1ACEB4C40DFA}" type="presParOf" srcId="{6A521DAA-E26C-3649-A719-2A74AB25B45F}" destId="{050EB007-FFA5-5D4B-8A9C-2856EAC8D7BD}" srcOrd="1" destOrd="0" presId="urn:microsoft.com/office/officeart/2005/8/layout/default"/>
    <dgm:cxn modelId="{DFACC0DB-487D-E447-82AD-73DF2251E262}" type="presParOf" srcId="{6A521DAA-E26C-3649-A719-2A74AB25B45F}" destId="{9535566E-2DAC-054D-A57A-337709A4DFF6}" srcOrd="2" destOrd="0" presId="urn:microsoft.com/office/officeart/2005/8/layout/default"/>
    <dgm:cxn modelId="{A3626C9B-ABE2-9C44-838F-15FBBCB4B74B}" type="presParOf" srcId="{6A521DAA-E26C-3649-A719-2A74AB25B45F}" destId="{DA3605CE-AB8A-6143-B237-5F316B55DE92}" srcOrd="3" destOrd="0" presId="urn:microsoft.com/office/officeart/2005/8/layout/default"/>
    <dgm:cxn modelId="{E1D609F4-7509-E84F-8C8D-9D4A1F9C77DB}" type="presParOf" srcId="{6A521DAA-E26C-3649-A719-2A74AB25B45F}" destId="{C960D53D-0D27-AB42-8B6B-E6B77107120F}" srcOrd="4" destOrd="0" presId="urn:microsoft.com/office/officeart/2005/8/layout/default"/>
    <dgm:cxn modelId="{4220C8DC-DB05-2341-B688-B0AEC201D8ED}" type="presParOf" srcId="{6A521DAA-E26C-3649-A719-2A74AB25B45F}" destId="{0DAD17C8-9B1B-3740-A9D2-0494F6D157F5}" srcOrd="5" destOrd="0" presId="urn:microsoft.com/office/officeart/2005/8/layout/default"/>
    <dgm:cxn modelId="{57E1ACEB-1605-2648-BD12-9972CC31A9C4}" type="presParOf" srcId="{6A521DAA-E26C-3649-A719-2A74AB25B45F}" destId="{E998DDE2-9C27-3F46-B578-D00D64F138CC}"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138EF8-2B52-4841-A05C-A0CC96A030B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BB2DDCA-38EB-4731-8267-7FC95A2D275F}">
      <dgm:prSet/>
      <dgm:spPr/>
      <dgm:t>
        <a:bodyPr/>
        <a:lstStyle/>
        <a:p>
          <a:r>
            <a:rPr lang="en-US"/>
            <a:t>What do our purchases say about us?</a:t>
          </a:r>
        </a:p>
      </dgm:t>
    </dgm:pt>
    <dgm:pt modelId="{E5114782-7D1E-46A5-B9AF-432A6CB8DA61}" type="parTrans" cxnId="{491170DE-0E25-4E0A-8900-7B47DF2358B8}">
      <dgm:prSet/>
      <dgm:spPr/>
      <dgm:t>
        <a:bodyPr/>
        <a:lstStyle/>
        <a:p>
          <a:endParaRPr lang="en-US"/>
        </a:p>
      </dgm:t>
    </dgm:pt>
    <dgm:pt modelId="{C59708BD-CCBB-435B-8DAF-7E4F72DD0012}" type="sibTrans" cxnId="{491170DE-0E25-4E0A-8900-7B47DF2358B8}">
      <dgm:prSet/>
      <dgm:spPr/>
      <dgm:t>
        <a:bodyPr/>
        <a:lstStyle/>
        <a:p>
          <a:endParaRPr lang="en-US"/>
        </a:p>
      </dgm:t>
    </dgm:pt>
    <dgm:pt modelId="{8EFCE7A6-2E58-41E6-9B9A-87F20904CEC4}">
      <dgm:prSet/>
      <dgm:spPr/>
      <dgm:t>
        <a:bodyPr/>
        <a:lstStyle/>
        <a:p>
          <a:r>
            <a:rPr lang="en-US"/>
            <a:t>Do we judge others but what they buy / how they present themselves?</a:t>
          </a:r>
        </a:p>
      </dgm:t>
    </dgm:pt>
    <dgm:pt modelId="{759CA58E-0E97-49FE-80ED-4521651A2537}" type="parTrans" cxnId="{65DC5BF7-462F-4124-B81B-C95760DF0B72}">
      <dgm:prSet/>
      <dgm:spPr/>
      <dgm:t>
        <a:bodyPr/>
        <a:lstStyle/>
        <a:p>
          <a:endParaRPr lang="en-US"/>
        </a:p>
      </dgm:t>
    </dgm:pt>
    <dgm:pt modelId="{4C91C60F-2664-4918-8116-41E757E8A689}" type="sibTrans" cxnId="{65DC5BF7-462F-4124-B81B-C95760DF0B72}">
      <dgm:prSet/>
      <dgm:spPr/>
      <dgm:t>
        <a:bodyPr/>
        <a:lstStyle/>
        <a:p>
          <a:endParaRPr lang="en-US"/>
        </a:p>
      </dgm:t>
    </dgm:pt>
    <dgm:pt modelId="{62080F4D-ACAF-40A0-A530-5ACB7780082A}">
      <dgm:prSet/>
      <dgm:spPr/>
      <dgm:t>
        <a:bodyPr/>
        <a:lstStyle/>
        <a:p>
          <a:r>
            <a:rPr lang="en-US"/>
            <a:t>What are our values?</a:t>
          </a:r>
        </a:p>
      </dgm:t>
    </dgm:pt>
    <dgm:pt modelId="{3F47952D-A06D-4E18-AA62-D4BBED7C38B8}" type="parTrans" cxnId="{08339F7F-C982-4403-9626-5DFE1B33528C}">
      <dgm:prSet/>
      <dgm:spPr/>
      <dgm:t>
        <a:bodyPr/>
        <a:lstStyle/>
        <a:p>
          <a:endParaRPr lang="en-US"/>
        </a:p>
      </dgm:t>
    </dgm:pt>
    <dgm:pt modelId="{B9252195-4FC3-4BEA-865D-882F13A9BF8C}" type="sibTrans" cxnId="{08339F7F-C982-4403-9626-5DFE1B33528C}">
      <dgm:prSet/>
      <dgm:spPr/>
      <dgm:t>
        <a:bodyPr/>
        <a:lstStyle/>
        <a:p>
          <a:endParaRPr lang="en-US"/>
        </a:p>
      </dgm:t>
    </dgm:pt>
    <dgm:pt modelId="{5D909B0F-A462-4502-A7F1-C424082B700D}">
      <dgm:prSet/>
      <dgm:spPr/>
      <dgm:t>
        <a:bodyPr/>
        <a:lstStyle/>
        <a:p>
          <a:r>
            <a:rPr lang="en-US"/>
            <a:t>How do our values influence our choices?</a:t>
          </a:r>
        </a:p>
      </dgm:t>
    </dgm:pt>
    <dgm:pt modelId="{B1C2975B-3F0C-4C9F-AE41-C1332F500B43}" type="parTrans" cxnId="{0F408994-D8FE-49AF-B292-7FB8127EF302}">
      <dgm:prSet/>
      <dgm:spPr/>
      <dgm:t>
        <a:bodyPr/>
        <a:lstStyle/>
        <a:p>
          <a:endParaRPr lang="en-US"/>
        </a:p>
      </dgm:t>
    </dgm:pt>
    <dgm:pt modelId="{54D674DB-F78E-43EF-8291-80E7E277D95D}" type="sibTrans" cxnId="{0F408994-D8FE-49AF-B292-7FB8127EF302}">
      <dgm:prSet/>
      <dgm:spPr/>
      <dgm:t>
        <a:bodyPr/>
        <a:lstStyle/>
        <a:p>
          <a:endParaRPr lang="en-US"/>
        </a:p>
      </dgm:t>
    </dgm:pt>
    <dgm:pt modelId="{213FE2DF-B613-484A-822B-6F7E90649C6A}" type="pres">
      <dgm:prSet presAssocID="{D1138EF8-2B52-4841-A05C-A0CC96A030B8}" presName="root" presStyleCnt="0">
        <dgm:presLayoutVars>
          <dgm:dir/>
          <dgm:resizeHandles val="exact"/>
        </dgm:presLayoutVars>
      </dgm:prSet>
      <dgm:spPr/>
    </dgm:pt>
    <dgm:pt modelId="{B52F4D46-A888-4937-8CEC-D951DCFC70CA}" type="pres">
      <dgm:prSet presAssocID="{FBB2DDCA-38EB-4731-8267-7FC95A2D275F}" presName="compNode" presStyleCnt="0"/>
      <dgm:spPr/>
    </dgm:pt>
    <dgm:pt modelId="{22ADF17E-9236-47FD-9325-506F7FC0D7E8}" type="pres">
      <dgm:prSet presAssocID="{FBB2DDCA-38EB-4731-8267-7FC95A2D275F}" presName="bgRect" presStyleLbl="bgShp" presStyleIdx="0" presStyleCnt="4"/>
      <dgm:spPr/>
    </dgm:pt>
    <dgm:pt modelId="{040221AA-A226-4BDC-859D-6AA23071CFD7}" type="pres">
      <dgm:prSet presAssocID="{FBB2DDCA-38EB-4731-8267-7FC95A2D275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086375AC-D728-4E1B-B779-71C884860CAD}" type="pres">
      <dgm:prSet presAssocID="{FBB2DDCA-38EB-4731-8267-7FC95A2D275F}" presName="spaceRect" presStyleCnt="0"/>
      <dgm:spPr/>
    </dgm:pt>
    <dgm:pt modelId="{42D4C240-3E01-4E83-B694-1A7E709051FE}" type="pres">
      <dgm:prSet presAssocID="{FBB2DDCA-38EB-4731-8267-7FC95A2D275F}" presName="parTx" presStyleLbl="revTx" presStyleIdx="0" presStyleCnt="4">
        <dgm:presLayoutVars>
          <dgm:chMax val="0"/>
          <dgm:chPref val="0"/>
        </dgm:presLayoutVars>
      </dgm:prSet>
      <dgm:spPr/>
    </dgm:pt>
    <dgm:pt modelId="{F02C8DA4-3B3E-4469-87C3-54F208C994DC}" type="pres">
      <dgm:prSet presAssocID="{C59708BD-CCBB-435B-8DAF-7E4F72DD0012}" presName="sibTrans" presStyleCnt="0"/>
      <dgm:spPr/>
    </dgm:pt>
    <dgm:pt modelId="{07F8DD97-F753-4ED9-AA5C-A29E937B1028}" type="pres">
      <dgm:prSet presAssocID="{8EFCE7A6-2E58-41E6-9B9A-87F20904CEC4}" presName="compNode" presStyleCnt="0"/>
      <dgm:spPr/>
    </dgm:pt>
    <dgm:pt modelId="{EB9003A7-E5FC-48BA-9BD6-7856F7EF3A85}" type="pres">
      <dgm:prSet presAssocID="{8EFCE7A6-2E58-41E6-9B9A-87F20904CEC4}" presName="bgRect" presStyleLbl="bgShp" presStyleIdx="1" presStyleCnt="4"/>
      <dgm:spPr/>
    </dgm:pt>
    <dgm:pt modelId="{7684C7DA-AFB7-49A2-BE5D-94E694DDC3CF}" type="pres">
      <dgm:prSet presAssocID="{8EFCE7A6-2E58-41E6-9B9A-87F20904CEC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B0F792B4-DF12-44DD-940E-E93D625AC01A}" type="pres">
      <dgm:prSet presAssocID="{8EFCE7A6-2E58-41E6-9B9A-87F20904CEC4}" presName="spaceRect" presStyleCnt="0"/>
      <dgm:spPr/>
    </dgm:pt>
    <dgm:pt modelId="{CE535685-8064-468E-8ABA-C59A6B197612}" type="pres">
      <dgm:prSet presAssocID="{8EFCE7A6-2E58-41E6-9B9A-87F20904CEC4}" presName="parTx" presStyleLbl="revTx" presStyleIdx="1" presStyleCnt="4">
        <dgm:presLayoutVars>
          <dgm:chMax val="0"/>
          <dgm:chPref val="0"/>
        </dgm:presLayoutVars>
      </dgm:prSet>
      <dgm:spPr/>
    </dgm:pt>
    <dgm:pt modelId="{866A8174-E04D-440A-B3CB-F8EDB42FC5B0}" type="pres">
      <dgm:prSet presAssocID="{4C91C60F-2664-4918-8116-41E757E8A689}" presName="sibTrans" presStyleCnt="0"/>
      <dgm:spPr/>
    </dgm:pt>
    <dgm:pt modelId="{4461804A-05C6-4812-ABFB-7F98B4398913}" type="pres">
      <dgm:prSet presAssocID="{62080F4D-ACAF-40A0-A530-5ACB7780082A}" presName="compNode" presStyleCnt="0"/>
      <dgm:spPr/>
    </dgm:pt>
    <dgm:pt modelId="{17284618-B533-40F0-91DD-24EB04F74F3E}" type="pres">
      <dgm:prSet presAssocID="{62080F4D-ACAF-40A0-A530-5ACB7780082A}" presName="bgRect" presStyleLbl="bgShp" presStyleIdx="2" presStyleCnt="4"/>
      <dgm:spPr/>
    </dgm:pt>
    <dgm:pt modelId="{BBC75448-0F84-4307-A3B0-8493EF0797CF}" type="pres">
      <dgm:prSet presAssocID="{62080F4D-ACAF-40A0-A530-5ACB7780082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Hand with Plant"/>
        </a:ext>
      </dgm:extLst>
    </dgm:pt>
    <dgm:pt modelId="{86007BA2-BD57-4278-8297-2BCFF3B2C0D8}" type="pres">
      <dgm:prSet presAssocID="{62080F4D-ACAF-40A0-A530-5ACB7780082A}" presName="spaceRect" presStyleCnt="0"/>
      <dgm:spPr/>
    </dgm:pt>
    <dgm:pt modelId="{0D3D0472-5CE9-49BF-A6A2-30BC2F7DF2F4}" type="pres">
      <dgm:prSet presAssocID="{62080F4D-ACAF-40A0-A530-5ACB7780082A}" presName="parTx" presStyleLbl="revTx" presStyleIdx="2" presStyleCnt="4">
        <dgm:presLayoutVars>
          <dgm:chMax val="0"/>
          <dgm:chPref val="0"/>
        </dgm:presLayoutVars>
      </dgm:prSet>
      <dgm:spPr/>
    </dgm:pt>
    <dgm:pt modelId="{70853FF2-466E-4C8E-BC88-1DA714B5C86E}" type="pres">
      <dgm:prSet presAssocID="{B9252195-4FC3-4BEA-865D-882F13A9BF8C}" presName="sibTrans" presStyleCnt="0"/>
      <dgm:spPr/>
    </dgm:pt>
    <dgm:pt modelId="{B8C530A0-4971-47E2-9207-5411ECD79BC1}" type="pres">
      <dgm:prSet presAssocID="{5D909B0F-A462-4502-A7F1-C424082B700D}" presName="compNode" presStyleCnt="0"/>
      <dgm:spPr/>
    </dgm:pt>
    <dgm:pt modelId="{BABB6AA6-CD5A-4F21-A2F9-A12AC4F0966B}" type="pres">
      <dgm:prSet presAssocID="{5D909B0F-A462-4502-A7F1-C424082B700D}" presName="bgRect" presStyleLbl="bgShp" presStyleIdx="3" presStyleCnt="4"/>
      <dgm:spPr/>
    </dgm:pt>
    <dgm:pt modelId="{BCDEACE4-3B38-44EB-AB2E-C3F13642708F}" type="pres">
      <dgm:prSet presAssocID="{5D909B0F-A462-4502-A7F1-C424082B700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ales of Justice"/>
        </a:ext>
      </dgm:extLst>
    </dgm:pt>
    <dgm:pt modelId="{D48E84CD-B70B-447B-9CD5-5CA0D950A10C}" type="pres">
      <dgm:prSet presAssocID="{5D909B0F-A462-4502-A7F1-C424082B700D}" presName="spaceRect" presStyleCnt="0"/>
      <dgm:spPr/>
    </dgm:pt>
    <dgm:pt modelId="{D6DBEBA7-9969-4DB2-B1A2-84EC9578FF5B}" type="pres">
      <dgm:prSet presAssocID="{5D909B0F-A462-4502-A7F1-C424082B700D}" presName="parTx" presStyleLbl="revTx" presStyleIdx="3" presStyleCnt="4">
        <dgm:presLayoutVars>
          <dgm:chMax val="0"/>
          <dgm:chPref val="0"/>
        </dgm:presLayoutVars>
      </dgm:prSet>
      <dgm:spPr/>
    </dgm:pt>
  </dgm:ptLst>
  <dgm:cxnLst>
    <dgm:cxn modelId="{EF074A2B-AABE-4EA0-8BA4-18FC3AB3679C}" type="presOf" srcId="{8EFCE7A6-2E58-41E6-9B9A-87F20904CEC4}" destId="{CE535685-8064-468E-8ABA-C59A6B197612}" srcOrd="0" destOrd="0" presId="urn:microsoft.com/office/officeart/2018/2/layout/IconVerticalSolidList"/>
    <dgm:cxn modelId="{0D1E797C-75CC-4ABD-A0A4-089697BFE462}" type="presOf" srcId="{62080F4D-ACAF-40A0-A530-5ACB7780082A}" destId="{0D3D0472-5CE9-49BF-A6A2-30BC2F7DF2F4}" srcOrd="0" destOrd="0" presId="urn:microsoft.com/office/officeart/2018/2/layout/IconVerticalSolidList"/>
    <dgm:cxn modelId="{013EF67E-7D29-445E-98C7-2D294E7478E7}" type="presOf" srcId="{FBB2DDCA-38EB-4731-8267-7FC95A2D275F}" destId="{42D4C240-3E01-4E83-B694-1A7E709051FE}" srcOrd="0" destOrd="0" presId="urn:microsoft.com/office/officeart/2018/2/layout/IconVerticalSolidList"/>
    <dgm:cxn modelId="{08339F7F-C982-4403-9626-5DFE1B33528C}" srcId="{D1138EF8-2B52-4841-A05C-A0CC96A030B8}" destId="{62080F4D-ACAF-40A0-A530-5ACB7780082A}" srcOrd="2" destOrd="0" parTransId="{3F47952D-A06D-4E18-AA62-D4BBED7C38B8}" sibTransId="{B9252195-4FC3-4BEA-865D-882F13A9BF8C}"/>
    <dgm:cxn modelId="{0F408994-D8FE-49AF-B292-7FB8127EF302}" srcId="{D1138EF8-2B52-4841-A05C-A0CC96A030B8}" destId="{5D909B0F-A462-4502-A7F1-C424082B700D}" srcOrd="3" destOrd="0" parTransId="{B1C2975B-3F0C-4C9F-AE41-C1332F500B43}" sibTransId="{54D674DB-F78E-43EF-8291-80E7E277D95D}"/>
    <dgm:cxn modelId="{758EBCD7-A997-4926-A070-E7BD7C41E7A3}" type="presOf" srcId="{D1138EF8-2B52-4841-A05C-A0CC96A030B8}" destId="{213FE2DF-B613-484A-822B-6F7E90649C6A}" srcOrd="0" destOrd="0" presId="urn:microsoft.com/office/officeart/2018/2/layout/IconVerticalSolidList"/>
    <dgm:cxn modelId="{491170DE-0E25-4E0A-8900-7B47DF2358B8}" srcId="{D1138EF8-2B52-4841-A05C-A0CC96A030B8}" destId="{FBB2DDCA-38EB-4731-8267-7FC95A2D275F}" srcOrd="0" destOrd="0" parTransId="{E5114782-7D1E-46A5-B9AF-432A6CB8DA61}" sibTransId="{C59708BD-CCBB-435B-8DAF-7E4F72DD0012}"/>
    <dgm:cxn modelId="{8BCB87E3-7C91-4691-BDC1-3614317EAE37}" type="presOf" srcId="{5D909B0F-A462-4502-A7F1-C424082B700D}" destId="{D6DBEBA7-9969-4DB2-B1A2-84EC9578FF5B}" srcOrd="0" destOrd="0" presId="urn:microsoft.com/office/officeart/2018/2/layout/IconVerticalSolidList"/>
    <dgm:cxn modelId="{65DC5BF7-462F-4124-B81B-C95760DF0B72}" srcId="{D1138EF8-2B52-4841-A05C-A0CC96A030B8}" destId="{8EFCE7A6-2E58-41E6-9B9A-87F20904CEC4}" srcOrd="1" destOrd="0" parTransId="{759CA58E-0E97-49FE-80ED-4521651A2537}" sibTransId="{4C91C60F-2664-4918-8116-41E757E8A689}"/>
    <dgm:cxn modelId="{620F8594-9C64-41C8-81D9-DAD3B39B4401}" type="presParOf" srcId="{213FE2DF-B613-484A-822B-6F7E90649C6A}" destId="{B52F4D46-A888-4937-8CEC-D951DCFC70CA}" srcOrd="0" destOrd="0" presId="urn:microsoft.com/office/officeart/2018/2/layout/IconVerticalSolidList"/>
    <dgm:cxn modelId="{48867F31-087C-4A93-82FD-D3695B0BA2D2}" type="presParOf" srcId="{B52F4D46-A888-4937-8CEC-D951DCFC70CA}" destId="{22ADF17E-9236-47FD-9325-506F7FC0D7E8}" srcOrd="0" destOrd="0" presId="urn:microsoft.com/office/officeart/2018/2/layout/IconVerticalSolidList"/>
    <dgm:cxn modelId="{F4CDF575-8FEF-44A6-96A8-EF6F51481570}" type="presParOf" srcId="{B52F4D46-A888-4937-8CEC-D951DCFC70CA}" destId="{040221AA-A226-4BDC-859D-6AA23071CFD7}" srcOrd="1" destOrd="0" presId="urn:microsoft.com/office/officeart/2018/2/layout/IconVerticalSolidList"/>
    <dgm:cxn modelId="{68338065-D013-4E71-8D59-E249F9E585FA}" type="presParOf" srcId="{B52F4D46-A888-4937-8CEC-D951DCFC70CA}" destId="{086375AC-D728-4E1B-B779-71C884860CAD}" srcOrd="2" destOrd="0" presId="urn:microsoft.com/office/officeart/2018/2/layout/IconVerticalSolidList"/>
    <dgm:cxn modelId="{922D72E0-E588-4651-9B74-498CD531A0BB}" type="presParOf" srcId="{B52F4D46-A888-4937-8CEC-D951DCFC70CA}" destId="{42D4C240-3E01-4E83-B694-1A7E709051FE}" srcOrd="3" destOrd="0" presId="urn:microsoft.com/office/officeart/2018/2/layout/IconVerticalSolidList"/>
    <dgm:cxn modelId="{1F879FA9-5542-44B3-AF05-4AE8BB0BD082}" type="presParOf" srcId="{213FE2DF-B613-484A-822B-6F7E90649C6A}" destId="{F02C8DA4-3B3E-4469-87C3-54F208C994DC}" srcOrd="1" destOrd="0" presId="urn:microsoft.com/office/officeart/2018/2/layout/IconVerticalSolidList"/>
    <dgm:cxn modelId="{10EDFF6E-2680-40CA-A677-492C4A68904B}" type="presParOf" srcId="{213FE2DF-B613-484A-822B-6F7E90649C6A}" destId="{07F8DD97-F753-4ED9-AA5C-A29E937B1028}" srcOrd="2" destOrd="0" presId="urn:microsoft.com/office/officeart/2018/2/layout/IconVerticalSolidList"/>
    <dgm:cxn modelId="{7CF10EE5-2659-4025-A389-9C91C58CC484}" type="presParOf" srcId="{07F8DD97-F753-4ED9-AA5C-A29E937B1028}" destId="{EB9003A7-E5FC-48BA-9BD6-7856F7EF3A85}" srcOrd="0" destOrd="0" presId="urn:microsoft.com/office/officeart/2018/2/layout/IconVerticalSolidList"/>
    <dgm:cxn modelId="{A63EE5B5-FAFE-4116-B2D8-E6EDEA0A7C7D}" type="presParOf" srcId="{07F8DD97-F753-4ED9-AA5C-A29E937B1028}" destId="{7684C7DA-AFB7-49A2-BE5D-94E694DDC3CF}" srcOrd="1" destOrd="0" presId="urn:microsoft.com/office/officeart/2018/2/layout/IconVerticalSolidList"/>
    <dgm:cxn modelId="{15039793-77B2-4888-A571-0A3C6495AA30}" type="presParOf" srcId="{07F8DD97-F753-4ED9-AA5C-A29E937B1028}" destId="{B0F792B4-DF12-44DD-940E-E93D625AC01A}" srcOrd="2" destOrd="0" presId="urn:microsoft.com/office/officeart/2018/2/layout/IconVerticalSolidList"/>
    <dgm:cxn modelId="{09066A31-47AA-4EDB-ADF8-6F9CC664009E}" type="presParOf" srcId="{07F8DD97-F753-4ED9-AA5C-A29E937B1028}" destId="{CE535685-8064-468E-8ABA-C59A6B197612}" srcOrd="3" destOrd="0" presId="urn:microsoft.com/office/officeart/2018/2/layout/IconVerticalSolidList"/>
    <dgm:cxn modelId="{859293AC-EF1F-4764-80E9-92A0EF28214B}" type="presParOf" srcId="{213FE2DF-B613-484A-822B-6F7E90649C6A}" destId="{866A8174-E04D-440A-B3CB-F8EDB42FC5B0}" srcOrd="3" destOrd="0" presId="urn:microsoft.com/office/officeart/2018/2/layout/IconVerticalSolidList"/>
    <dgm:cxn modelId="{AB565BCA-BA4A-4B78-8870-51B96EC3CC97}" type="presParOf" srcId="{213FE2DF-B613-484A-822B-6F7E90649C6A}" destId="{4461804A-05C6-4812-ABFB-7F98B4398913}" srcOrd="4" destOrd="0" presId="urn:microsoft.com/office/officeart/2018/2/layout/IconVerticalSolidList"/>
    <dgm:cxn modelId="{47B5AF8E-EEE6-44D5-A597-D3326F269515}" type="presParOf" srcId="{4461804A-05C6-4812-ABFB-7F98B4398913}" destId="{17284618-B533-40F0-91DD-24EB04F74F3E}" srcOrd="0" destOrd="0" presId="urn:microsoft.com/office/officeart/2018/2/layout/IconVerticalSolidList"/>
    <dgm:cxn modelId="{4EDD3BCF-6E7C-40B4-8A56-565DA13A97B8}" type="presParOf" srcId="{4461804A-05C6-4812-ABFB-7F98B4398913}" destId="{BBC75448-0F84-4307-A3B0-8493EF0797CF}" srcOrd="1" destOrd="0" presId="urn:microsoft.com/office/officeart/2018/2/layout/IconVerticalSolidList"/>
    <dgm:cxn modelId="{2A250B59-F472-4FD0-A416-E43C117DAFD2}" type="presParOf" srcId="{4461804A-05C6-4812-ABFB-7F98B4398913}" destId="{86007BA2-BD57-4278-8297-2BCFF3B2C0D8}" srcOrd="2" destOrd="0" presId="urn:microsoft.com/office/officeart/2018/2/layout/IconVerticalSolidList"/>
    <dgm:cxn modelId="{26FC659E-DD52-461A-AFD4-0882533C2903}" type="presParOf" srcId="{4461804A-05C6-4812-ABFB-7F98B4398913}" destId="{0D3D0472-5CE9-49BF-A6A2-30BC2F7DF2F4}" srcOrd="3" destOrd="0" presId="urn:microsoft.com/office/officeart/2018/2/layout/IconVerticalSolidList"/>
    <dgm:cxn modelId="{9BADC0BC-058D-49D9-9245-30E1B3BA897D}" type="presParOf" srcId="{213FE2DF-B613-484A-822B-6F7E90649C6A}" destId="{70853FF2-466E-4C8E-BC88-1DA714B5C86E}" srcOrd="5" destOrd="0" presId="urn:microsoft.com/office/officeart/2018/2/layout/IconVerticalSolidList"/>
    <dgm:cxn modelId="{5B3E049B-29E8-4D49-A77B-B6F7A4C6B2D0}" type="presParOf" srcId="{213FE2DF-B613-484A-822B-6F7E90649C6A}" destId="{B8C530A0-4971-47E2-9207-5411ECD79BC1}" srcOrd="6" destOrd="0" presId="urn:microsoft.com/office/officeart/2018/2/layout/IconVerticalSolidList"/>
    <dgm:cxn modelId="{EB4D0151-577A-46B2-B493-373FAC400F3D}" type="presParOf" srcId="{B8C530A0-4971-47E2-9207-5411ECD79BC1}" destId="{BABB6AA6-CD5A-4F21-A2F9-A12AC4F0966B}" srcOrd="0" destOrd="0" presId="urn:microsoft.com/office/officeart/2018/2/layout/IconVerticalSolidList"/>
    <dgm:cxn modelId="{1B961E8D-C127-427A-B3F7-F014AD045C42}" type="presParOf" srcId="{B8C530A0-4971-47E2-9207-5411ECD79BC1}" destId="{BCDEACE4-3B38-44EB-AB2E-C3F13642708F}" srcOrd="1" destOrd="0" presId="urn:microsoft.com/office/officeart/2018/2/layout/IconVerticalSolidList"/>
    <dgm:cxn modelId="{C36C6CB5-3E37-4079-8FDA-A9293C267E8D}" type="presParOf" srcId="{B8C530A0-4971-47E2-9207-5411ECD79BC1}" destId="{D48E84CD-B70B-447B-9CD5-5CA0D950A10C}" srcOrd="2" destOrd="0" presId="urn:microsoft.com/office/officeart/2018/2/layout/IconVerticalSolidList"/>
    <dgm:cxn modelId="{DE2CF288-E4CF-4BB5-B366-7E87D74F1C54}" type="presParOf" srcId="{B8C530A0-4971-47E2-9207-5411ECD79BC1}" destId="{D6DBEBA7-9969-4DB2-B1A2-84EC9578FF5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8E8705-AB35-AF4B-9C76-DA477CEB5759}">
      <dsp:nvSpPr>
        <dsp:cNvPr id="0" name=""/>
        <dsp:cNvSpPr/>
      </dsp:nvSpPr>
      <dsp:spPr>
        <a:xfrm>
          <a:off x="718" y="837067"/>
          <a:ext cx="2803927" cy="168235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Brand/Mission Statement</a:t>
          </a:r>
        </a:p>
      </dsp:txBody>
      <dsp:txXfrm>
        <a:off x="718" y="837067"/>
        <a:ext cx="2803927" cy="1682356"/>
      </dsp:txXfrm>
    </dsp:sp>
    <dsp:sp modelId="{9535566E-2DAC-054D-A57A-337709A4DFF6}">
      <dsp:nvSpPr>
        <dsp:cNvPr id="0" name=""/>
        <dsp:cNvSpPr/>
      </dsp:nvSpPr>
      <dsp:spPr>
        <a:xfrm>
          <a:off x="3085039" y="837067"/>
          <a:ext cx="2803927" cy="1682356"/>
        </a:xfrm>
        <a:prstGeom prst="rect">
          <a:avLst/>
        </a:prstGeom>
        <a:solidFill>
          <a:schemeClr val="accent2">
            <a:hueOff val="885262"/>
            <a:satOff val="3045"/>
            <a:lumOff val="-58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Advertisement Campaigns / Slogans / Images</a:t>
          </a:r>
        </a:p>
      </dsp:txBody>
      <dsp:txXfrm>
        <a:off x="3085039" y="837067"/>
        <a:ext cx="2803927" cy="1682356"/>
      </dsp:txXfrm>
    </dsp:sp>
    <dsp:sp modelId="{C960D53D-0D27-AB42-8B6B-E6B77107120F}">
      <dsp:nvSpPr>
        <dsp:cNvPr id="0" name=""/>
        <dsp:cNvSpPr/>
      </dsp:nvSpPr>
      <dsp:spPr>
        <a:xfrm>
          <a:off x="718" y="2799816"/>
          <a:ext cx="2803927" cy="1682356"/>
        </a:xfrm>
        <a:prstGeom prst="rect">
          <a:avLst/>
        </a:prstGeom>
        <a:solidFill>
          <a:schemeClr val="accent2">
            <a:hueOff val="1770523"/>
            <a:satOff val="6090"/>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Celebrity Endorsements</a:t>
          </a:r>
        </a:p>
      </dsp:txBody>
      <dsp:txXfrm>
        <a:off x="718" y="2799816"/>
        <a:ext cx="2803927" cy="1682356"/>
      </dsp:txXfrm>
    </dsp:sp>
    <dsp:sp modelId="{E998DDE2-9C27-3F46-B578-D00D64F138CC}">
      <dsp:nvSpPr>
        <dsp:cNvPr id="0" name=""/>
        <dsp:cNvSpPr/>
      </dsp:nvSpPr>
      <dsp:spPr>
        <a:xfrm>
          <a:off x="3085039" y="2799816"/>
          <a:ext cx="2803927" cy="1682356"/>
        </a:xfrm>
        <a:prstGeom prst="rect">
          <a:avLst/>
        </a:prstGeom>
        <a:solidFill>
          <a:schemeClr val="accent2">
            <a:hueOff val="2655785"/>
            <a:satOff val="9135"/>
            <a:lumOff val="-176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Invent a ‘Typical Customer’</a:t>
          </a:r>
        </a:p>
      </dsp:txBody>
      <dsp:txXfrm>
        <a:off x="3085039" y="2799816"/>
        <a:ext cx="2803927" cy="16823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DF17E-9236-47FD-9325-506F7FC0D7E8}">
      <dsp:nvSpPr>
        <dsp:cNvPr id="0" name=""/>
        <dsp:cNvSpPr/>
      </dsp:nvSpPr>
      <dsp:spPr>
        <a:xfrm>
          <a:off x="0" y="2207"/>
          <a:ext cx="5889686" cy="11189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0221AA-A226-4BDC-859D-6AA23071CFD7}">
      <dsp:nvSpPr>
        <dsp:cNvPr id="0" name=""/>
        <dsp:cNvSpPr/>
      </dsp:nvSpPr>
      <dsp:spPr>
        <a:xfrm>
          <a:off x="338470" y="253962"/>
          <a:ext cx="615400" cy="6154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2D4C240-3E01-4E83-B694-1A7E709051FE}">
      <dsp:nvSpPr>
        <dsp:cNvPr id="0" name=""/>
        <dsp:cNvSpPr/>
      </dsp:nvSpPr>
      <dsp:spPr>
        <a:xfrm>
          <a:off x="1292341" y="2207"/>
          <a:ext cx="4597344" cy="1118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418" tIns="118418" rIns="118418" bIns="118418" numCol="1" spcCol="1270" anchor="ctr" anchorCtr="0">
          <a:noAutofit/>
        </a:bodyPr>
        <a:lstStyle/>
        <a:p>
          <a:pPr marL="0" lvl="0" indent="0" algn="l" defTabSz="977900">
            <a:lnSpc>
              <a:spcPct val="90000"/>
            </a:lnSpc>
            <a:spcBef>
              <a:spcPct val="0"/>
            </a:spcBef>
            <a:spcAft>
              <a:spcPct val="35000"/>
            </a:spcAft>
            <a:buNone/>
          </a:pPr>
          <a:r>
            <a:rPr lang="en-US" sz="2200" kern="1200"/>
            <a:t>What do our purchases say about us?</a:t>
          </a:r>
        </a:p>
      </dsp:txBody>
      <dsp:txXfrm>
        <a:off x="1292341" y="2207"/>
        <a:ext cx="4597344" cy="1118910"/>
      </dsp:txXfrm>
    </dsp:sp>
    <dsp:sp modelId="{EB9003A7-E5FC-48BA-9BD6-7856F7EF3A85}">
      <dsp:nvSpPr>
        <dsp:cNvPr id="0" name=""/>
        <dsp:cNvSpPr/>
      </dsp:nvSpPr>
      <dsp:spPr>
        <a:xfrm>
          <a:off x="0" y="1400846"/>
          <a:ext cx="5889686" cy="11189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84C7DA-AFB7-49A2-BE5D-94E694DDC3CF}">
      <dsp:nvSpPr>
        <dsp:cNvPr id="0" name=""/>
        <dsp:cNvSpPr/>
      </dsp:nvSpPr>
      <dsp:spPr>
        <a:xfrm>
          <a:off x="338470" y="1652600"/>
          <a:ext cx="615400" cy="6154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E535685-8064-468E-8ABA-C59A6B197612}">
      <dsp:nvSpPr>
        <dsp:cNvPr id="0" name=""/>
        <dsp:cNvSpPr/>
      </dsp:nvSpPr>
      <dsp:spPr>
        <a:xfrm>
          <a:off x="1292341" y="1400846"/>
          <a:ext cx="4597344" cy="1118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418" tIns="118418" rIns="118418" bIns="118418" numCol="1" spcCol="1270" anchor="ctr" anchorCtr="0">
          <a:noAutofit/>
        </a:bodyPr>
        <a:lstStyle/>
        <a:p>
          <a:pPr marL="0" lvl="0" indent="0" algn="l" defTabSz="977900">
            <a:lnSpc>
              <a:spcPct val="90000"/>
            </a:lnSpc>
            <a:spcBef>
              <a:spcPct val="0"/>
            </a:spcBef>
            <a:spcAft>
              <a:spcPct val="35000"/>
            </a:spcAft>
            <a:buNone/>
          </a:pPr>
          <a:r>
            <a:rPr lang="en-US" sz="2200" kern="1200"/>
            <a:t>Do we judge others but what they buy / how they present themselves?</a:t>
          </a:r>
        </a:p>
      </dsp:txBody>
      <dsp:txXfrm>
        <a:off x="1292341" y="1400846"/>
        <a:ext cx="4597344" cy="1118910"/>
      </dsp:txXfrm>
    </dsp:sp>
    <dsp:sp modelId="{17284618-B533-40F0-91DD-24EB04F74F3E}">
      <dsp:nvSpPr>
        <dsp:cNvPr id="0" name=""/>
        <dsp:cNvSpPr/>
      </dsp:nvSpPr>
      <dsp:spPr>
        <a:xfrm>
          <a:off x="0" y="2799484"/>
          <a:ext cx="5889686" cy="11189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C75448-0F84-4307-A3B0-8493EF0797CF}">
      <dsp:nvSpPr>
        <dsp:cNvPr id="0" name=""/>
        <dsp:cNvSpPr/>
      </dsp:nvSpPr>
      <dsp:spPr>
        <a:xfrm>
          <a:off x="338470" y="3051239"/>
          <a:ext cx="615400" cy="6154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D3D0472-5CE9-49BF-A6A2-30BC2F7DF2F4}">
      <dsp:nvSpPr>
        <dsp:cNvPr id="0" name=""/>
        <dsp:cNvSpPr/>
      </dsp:nvSpPr>
      <dsp:spPr>
        <a:xfrm>
          <a:off x="1292341" y="2799484"/>
          <a:ext cx="4597344" cy="1118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418" tIns="118418" rIns="118418" bIns="118418" numCol="1" spcCol="1270" anchor="ctr" anchorCtr="0">
          <a:noAutofit/>
        </a:bodyPr>
        <a:lstStyle/>
        <a:p>
          <a:pPr marL="0" lvl="0" indent="0" algn="l" defTabSz="977900">
            <a:lnSpc>
              <a:spcPct val="90000"/>
            </a:lnSpc>
            <a:spcBef>
              <a:spcPct val="0"/>
            </a:spcBef>
            <a:spcAft>
              <a:spcPct val="35000"/>
            </a:spcAft>
            <a:buNone/>
          </a:pPr>
          <a:r>
            <a:rPr lang="en-US" sz="2200" kern="1200"/>
            <a:t>What are our values?</a:t>
          </a:r>
        </a:p>
      </dsp:txBody>
      <dsp:txXfrm>
        <a:off x="1292341" y="2799484"/>
        <a:ext cx="4597344" cy="1118910"/>
      </dsp:txXfrm>
    </dsp:sp>
    <dsp:sp modelId="{BABB6AA6-CD5A-4F21-A2F9-A12AC4F0966B}">
      <dsp:nvSpPr>
        <dsp:cNvPr id="0" name=""/>
        <dsp:cNvSpPr/>
      </dsp:nvSpPr>
      <dsp:spPr>
        <a:xfrm>
          <a:off x="0" y="4198122"/>
          <a:ext cx="5889686" cy="111891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DEACE4-3B38-44EB-AB2E-C3F13642708F}">
      <dsp:nvSpPr>
        <dsp:cNvPr id="0" name=""/>
        <dsp:cNvSpPr/>
      </dsp:nvSpPr>
      <dsp:spPr>
        <a:xfrm>
          <a:off x="338470" y="4449877"/>
          <a:ext cx="615400" cy="6154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DBEBA7-9969-4DB2-B1A2-84EC9578FF5B}">
      <dsp:nvSpPr>
        <dsp:cNvPr id="0" name=""/>
        <dsp:cNvSpPr/>
      </dsp:nvSpPr>
      <dsp:spPr>
        <a:xfrm>
          <a:off x="1292341" y="4198122"/>
          <a:ext cx="4597344" cy="1118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418" tIns="118418" rIns="118418" bIns="118418" numCol="1" spcCol="1270" anchor="ctr" anchorCtr="0">
          <a:noAutofit/>
        </a:bodyPr>
        <a:lstStyle/>
        <a:p>
          <a:pPr marL="0" lvl="0" indent="0" algn="l" defTabSz="977900">
            <a:lnSpc>
              <a:spcPct val="90000"/>
            </a:lnSpc>
            <a:spcBef>
              <a:spcPct val="0"/>
            </a:spcBef>
            <a:spcAft>
              <a:spcPct val="35000"/>
            </a:spcAft>
            <a:buNone/>
          </a:pPr>
          <a:r>
            <a:rPr lang="en-US" sz="2200" kern="1200"/>
            <a:t>How do our values influence our choices?</a:t>
          </a:r>
        </a:p>
      </dsp:txBody>
      <dsp:txXfrm>
        <a:off x="1292341" y="4198122"/>
        <a:ext cx="4597344" cy="111891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GB"/>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2/27/24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2/27/24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GB"/>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2/27/24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2/27/24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GB"/>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2/27/24</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2/27/24</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2/27/24</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2/27/24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2/27/24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2/27/24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2/27/24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2/27/24</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2.jp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4550F-026D-205E-F8B1-44B9CE0C3F43}"/>
              </a:ext>
            </a:extLst>
          </p:cNvPr>
          <p:cNvSpPr>
            <a:spLocks noGrp="1"/>
          </p:cNvSpPr>
          <p:nvPr>
            <p:ph type="ctrTitle"/>
          </p:nvPr>
        </p:nvSpPr>
        <p:spPr/>
        <p:txBody>
          <a:bodyPr>
            <a:normAutofit/>
          </a:bodyPr>
          <a:lstStyle/>
          <a:p>
            <a:r>
              <a:rPr lang="en-US" sz="4000" dirty="0"/>
              <a:t>Building your Personal Brand for Sustainable Employment</a:t>
            </a:r>
          </a:p>
        </p:txBody>
      </p:sp>
      <p:sp>
        <p:nvSpPr>
          <p:cNvPr id="3" name="Subtitle 2">
            <a:extLst>
              <a:ext uri="{FF2B5EF4-FFF2-40B4-BE49-F238E27FC236}">
                <a16:creationId xmlns:a16="http://schemas.microsoft.com/office/drawing/2014/main" id="{DB66F259-F2BB-DEF1-9DCC-F58E2D0A960F}"/>
              </a:ext>
            </a:extLst>
          </p:cNvPr>
          <p:cNvSpPr>
            <a:spLocks noGrp="1"/>
          </p:cNvSpPr>
          <p:nvPr>
            <p:ph type="subTitle" idx="1"/>
          </p:nvPr>
        </p:nvSpPr>
        <p:spPr/>
        <p:txBody>
          <a:bodyPr/>
          <a:lstStyle/>
          <a:p>
            <a:r>
              <a:rPr lang="en-US" dirty="0"/>
              <a:t>ADPA5003 Changemakers: </a:t>
            </a:r>
          </a:p>
        </p:txBody>
      </p:sp>
    </p:spTree>
    <p:extLst>
      <p:ext uri="{BB962C8B-B14F-4D97-AF65-F5344CB8AC3E}">
        <p14:creationId xmlns:p14="http://schemas.microsoft.com/office/powerpoint/2010/main" val="7040684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53581F1-58F0-4AB7-A8A0-2090667277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at the meeting desk">
            <a:extLst>
              <a:ext uri="{FF2B5EF4-FFF2-40B4-BE49-F238E27FC236}">
                <a16:creationId xmlns:a16="http://schemas.microsoft.com/office/drawing/2014/main" id="{A7EF3991-A958-E9B0-3AB1-77EC66FE1DAA}"/>
              </a:ext>
            </a:extLst>
          </p:cNvPr>
          <p:cNvPicPr>
            <a:picLocks noChangeAspect="1"/>
          </p:cNvPicPr>
          <p:nvPr/>
        </p:nvPicPr>
        <p:blipFill rotWithShape="1">
          <a:blip r:embed="rId3"/>
          <a:srcRect t="9091" r="9093"/>
          <a:stretch/>
        </p:blipFill>
        <p:spPr>
          <a:xfrm>
            <a:off x="-2132" y="-2718"/>
            <a:ext cx="12191695" cy="6857990"/>
          </a:xfrm>
          <a:prstGeom prst="rect">
            <a:avLst/>
          </a:prstGeom>
        </p:spPr>
      </p:pic>
      <p:pic>
        <p:nvPicPr>
          <p:cNvPr id="24" name="Picture 23">
            <a:extLst>
              <a:ext uri="{FF2B5EF4-FFF2-40B4-BE49-F238E27FC236}">
                <a16:creationId xmlns:a16="http://schemas.microsoft.com/office/drawing/2014/main" id="{7F805E00-AB38-4A7C-BECE-0DED0DECE73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26" name="Picture 25">
            <a:extLst>
              <a:ext uri="{FF2B5EF4-FFF2-40B4-BE49-F238E27FC236}">
                <a16:creationId xmlns:a16="http://schemas.microsoft.com/office/drawing/2014/main" id="{86805C35-00DC-4889-A7FD-065BDE84CE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28" name="Rectangle 27">
            <a:extLst>
              <a:ext uri="{FF2B5EF4-FFF2-40B4-BE49-F238E27FC236}">
                <a16:creationId xmlns:a16="http://schemas.microsoft.com/office/drawing/2014/main" id="{F4E6F7CC-42A8-4DCA-B793-34EE7A20C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49DF81A-9E35-48CB-A13A-0F3044872E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BF782AB-FEB4-4E4B-B045-C02BC6558C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4" y="0"/>
            <a:ext cx="7925404"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D8C093-BD78-77E7-1AED-FCBE899A1940}"/>
              </a:ext>
            </a:extLst>
          </p:cNvPr>
          <p:cNvSpPr>
            <a:spLocks noGrp="1"/>
          </p:cNvSpPr>
          <p:nvPr>
            <p:ph type="title"/>
          </p:nvPr>
        </p:nvSpPr>
        <p:spPr>
          <a:xfrm>
            <a:off x="2611809" y="808056"/>
            <a:ext cx="5516236" cy="1077229"/>
          </a:xfrm>
        </p:spPr>
        <p:txBody>
          <a:bodyPr>
            <a:normAutofit/>
          </a:bodyPr>
          <a:lstStyle/>
          <a:p>
            <a:pPr algn="l"/>
            <a:r>
              <a:rPr lang="en-US" dirty="0"/>
              <a:t>Learning Outcomes</a:t>
            </a:r>
          </a:p>
        </p:txBody>
      </p:sp>
      <p:sp>
        <p:nvSpPr>
          <p:cNvPr id="3" name="Content Placeholder 2">
            <a:extLst>
              <a:ext uri="{FF2B5EF4-FFF2-40B4-BE49-F238E27FC236}">
                <a16:creationId xmlns:a16="http://schemas.microsoft.com/office/drawing/2014/main" id="{7969054C-1634-4DE0-F798-DE52C217D8D8}"/>
              </a:ext>
            </a:extLst>
          </p:cNvPr>
          <p:cNvSpPr>
            <a:spLocks noGrp="1"/>
          </p:cNvSpPr>
          <p:nvPr>
            <p:ph idx="1"/>
          </p:nvPr>
        </p:nvSpPr>
        <p:spPr>
          <a:xfrm>
            <a:off x="1711654" y="1780653"/>
            <a:ext cx="6416391" cy="3997828"/>
          </a:xfrm>
        </p:spPr>
        <p:txBody>
          <a:bodyPr>
            <a:normAutofit/>
          </a:bodyPr>
          <a:lstStyle/>
          <a:p>
            <a:pPr marL="0" indent="0" fontAlgn="base" hangingPunct="0">
              <a:buNone/>
            </a:pPr>
            <a:r>
              <a:rPr lang="en-GB" dirty="0">
                <a:effectLst/>
                <a:latin typeface="Arial" panose="020B0604020202020204" pitchFamily="34" charset="0"/>
                <a:ea typeface="Times New Roman" panose="02020603050405020304" pitchFamily="18" charset="0"/>
              </a:rPr>
              <a:t>Upon the successful completion of this module, the student should be able to:</a:t>
            </a:r>
            <a:endParaRPr lang="en-GB" dirty="0">
              <a:effectLst/>
              <a:latin typeface="Times New Roman" panose="02020603050405020304" pitchFamily="18" charset="0"/>
              <a:ea typeface="Times New Roman" panose="02020603050405020304" pitchFamily="18" charset="0"/>
            </a:endParaRPr>
          </a:p>
          <a:p>
            <a:pPr marL="342900" lvl="0" indent="-342900" fontAlgn="base" hangingPunct="0">
              <a:spcBef>
                <a:spcPts val="1200"/>
              </a:spcBef>
              <a:spcAft>
                <a:spcPts val="0"/>
              </a:spcAft>
              <a:buFont typeface="Symbol" pitchFamily="2" charset="2"/>
              <a:buChar char=""/>
            </a:pPr>
            <a:r>
              <a:rPr lang="en-GB" dirty="0">
                <a:effectLst/>
                <a:latin typeface="Arial" panose="020B0604020202020204" pitchFamily="34" charset="0"/>
                <a:ea typeface="Times New Roman" panose="02020603050405020304" pitchFamily="18" charset="0"/>
              </a:rPr>
              <a:t>Evaluate personal employability skills and their congruence with the skills required for professional practice in a real or simulated environment.</a:t>
            </a:r>
            <a:endParaRPr lang="en-GB" dirty="0">
              <a:effectLst/>
              <a:latin typeface="Times New Roman" panose="02020603050405020304" pitchFamily="18" charset="0"/>
              <a:ea typeface="Times New Roman" panose="02020603050405020304" pitchFamily="18" charset="0"/>
            </a:endParaRPr>
          </a:p>
          <a:p>
            <a:pPr marL="342900" lvl="0" indent="-342900" fontAlgn="base" hangingPunct="0">
              <a:spcBef>
                <a:spcPts val="1200"/>
              </a:spcBef>
              <a:spcAft>
                <a:spcPts val="0"/>
              </a:spcAft>
              <a:buFont typeface="Symbol" pitchFamily="2" charset="2"/>
              <a:buChar char=""/>
            </a:pPr>
            <a:r>
              <a:rPr lang="en-GB" dirty="0">
                <a:effectLst/>
                <a:latin typeface="Arial" panose="020B0604020202020204" pitchFamily="34" charset="0"/>
                <a:ea typeface="Times New Roman" panose="02020603050405020304" pitchFamily="18" charset="0"/>
              </a:rPr>
              <a:t>Build a personal brand and promote a professional identity for a specific opportunity. </a:t>
            </a:r>
            <a:endParaRPr lang="en-GB" dirty="0">
              <a:effectLst/>
              <a:latin typeface="Times New Roman" panose="02020603050405020304" pitchFamily="18" charset="0"/>
              <a:ea typeface="Times New Roman" panose="02020603050405020304" pitchFamily="18" charset="0"/>
            </a:endParaRPr>
          </a:p>
          <a:p>
            <a:endParaRPr lang="en-US" dirty="0"/>
          </a:p>
        </p:txBody>
      </p:sp>
      <p:sp>
        <p:nvSpPr>
          <p:cNvPr id="34" name="Rectangle 33">
            <a:extLst>
              <a:ext uri="{FF2B5EF4-FFF2-40B4-BE49-F238E27FC236}">
                <a16:creationId xmlns:a16="http://schemas.microsoft.com/office/drawing/2014/main" id="{F4E9FDCC-E070-4D2E-9AE6-67D4AE6C0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937"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1439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3DBBA26C-89C3-411F-9753-606A413F89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7" name="Picture 36">
            <a:extLst>
              <a:ext uri="{FF2B5EF4-FFF2-40B4-BE49-F238E27FC236}">
                <a16:creationId xmlns:a16="http://schemas.microsoft.com/office/drawing/2014/main" id="{EEAD2215-6311-4D1C-B6B5-F57CB6BFCB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9" name="Rectangle 38">
            <a:extLst>
              <a:ext uri="{FF2B5EF4-FFF2-40B4-BE49-F238E27FC236}">
                <a16:creationId xmlns:a16="http://schemas.microsoft.com/office/drawing/2014/main" id="{7BA5DE79-30D1-4A10-8DB9-0A6E523A97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1" name="Rectangle 40">
            <a:extLst>
              <a:ext uri="{FF2B5EF4-FFF2-40B4-BE49-F238E27FC236}">
                <a16:creationId xmlns:a16="http://schemas.microsoft.com/office/drawing/2014/main" id="{9ABD0D63-D23F-4AE7-8270-4185EF9C1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3" name="Rectangle 42">
            <a:extLst>
              <a:ext uri="{FF2B5EF4-FFF2-40B4-BE49-F238E27FC236}">
                <a16:creationId xmlns:a16="http://schemas.microsoft.com/office/drawing/2014/main" id="{72168E9E-94E9-4BE3-B88C-C8A4681177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5" name="Rectangle 44">
            <a:extLst>
              <a:ext uri="{FF2B5EF4-FFF2-40B4-BE49-F238E27FC236}">
                <a16:creationId xmlns:a16="http://schemas.microsoft.com/office/drawing/2014/main" id="{12107AC1-AA0D-4097-B03D-FD3C632AB8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7" name="TextBox 46">
            <a:extLst>
              <a:ext uri="{FF2B5EF4-FFF2-40B4-BE49-F238E27FC236}">
                <a16:creationId xmlns:a16="http://schemas.microsoft.com/office/drawing/2014/main" id="{7C8D231A-EC46-4736-B00F-76D30708220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useBgFill="1">
        <p:nvSpPr>
          <p:cNvPr id="49" name="Rectangle 48">
            <a:extLst>
              <a:ext uri="{FF2B5EF4-FFF2-40B4-BE49-F238E27FC236}">
                <a16:creationId xmlns:a16="http://schemas.microsoft.com/office/drawing/2014/main" id="{441B7737-E3D8-47F4-8B54-7529C7A83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2B8A17B2-9670-43B8-BE40-4682F8D29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gradFill flip="none" rotWithShape="1">
            <a:gsLst>
              <a:gs pos="100000">
                <a:schemeClr val="tx2">
                  <a:lumMod val="25000"/>
                  <a:alpha val="10000"/>
                </a:schemeClr>
              </a:gs>
              <a:gs pos="0">
                <a:schemeClr val="bg2">
                  <a:lumMod val="75000"/>
                  <a:lumOff val="25000"/>
                  <a:alpha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 name="Picture 52">
            <a:extLst>
              <a:ext uri="{FF2B5EF4-FFF2-40B4-BE49-F238E27FC236}">
                <a16:creationId xmlns:a16="http://schemas.microsoft.com/office/drawing/2014/main" id="{2A60B230-846B-4625-A8CA-D35FEBA73A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BEBA8EAE-BF5A-486C-A8C5-ECC9F3942E4B}">
                <a14:imgProps xmlns:a14="http://schemas.microsoft.com/office/drawing/2010/main">
                  <a14:imgLayer r:embed="rId6">
                    <a14:imgEffect>
                      <a14:brightnessContrast bright="-19000"/>
                    </a14:imgEffect>
                  </a14:imgLayer>
                </a14:imgProps>
              </a:ex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pic>
        <p:nvPicPr>
          <p:cNvPr id="55" name="Picture 54">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57" name="Rectangle 56">
            <a:extLst>
              <a:ext uri="{FF2B5EF4-FFF2-40B4-BE49-F238E27FC236}">
                <a16:creationId xmlns:a16="http://schemas.microsoft.com/office/drawing/2014/main" id="{AC1E939A-6A69-42AE-8471-3AD3A74AD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3542" y="0"/>
            <a:ext cx="11236326" cy="6858000"/>
          </a:xfrm>
          <a:prstGeom prst="rect">
            <a:avLst/>
          </a:prstGeom>
          <a:gradFill flip="none" rotWithShape="1">
            <a:gsLst>
              <a:gs pos="0">
                <a:schemeClr val="bg2">
                  <a:alpha val="0"/>
                </a:schemeClr>
              </a:gs>
              <a:gs pos="100000">
                <a:schemeClr val="bg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C30D9EA7-480E-63C2-7DDD-3221EF6E4E7A}"/>
              </a:ext>
            </a:extLst>
          </p:cNvPr>
          <p:cNvSpPr>
            <a:spLocks noGrp="1"/>
          </p:cNvSpPr>
          <p:nvPr>
            <p:ph type="title"/>
          </p:nvPr>
        </p:nvSpPr>
        <p:spPr>
          <a:xfrm>
            <a:off x="1695681" y="1034119"/>
            <a:ext cx="9070233" cy="1355723"/>
          </a:xfrm>
        </p:spPr>
        <p:txBody>
          <a:bodyPr vert="horz" lIns="91440" tIns="45720" rIns="91440" bIns="45720" rtlCol="0" anchor="t">
            <a:normAutofit/>
          </a:bodyPr>
          <a:lstStyle/>
          <a:p>
            <a:pPr algn="l"/>
            <a:r>
              <a:rPr lang="en-US" sz="8000" dirty="0"/>
              <a:t>Tasks</a:t>
            </a:r>
          </a:p>
        </p:txBody>
      </p:sp>
      <p:sp>
        <p:nvSpPr>
          <p:cNvPr id="59" name="Rectangle 58">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1" name="Right Triangle 60">
            <a:extLst>
              <a:ext uri="{FF2B5EF4-FFF2-40B4-BE49-F238E27FC236}">
                <a16:creationId xmlns:a16="http://schemas.microsoft.com/office/drawing/2014/main" id="{F793961F-503F-434A-880A-EA44EB4277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11092" y="1134409"/>
            <a:ext cx="239869" cy="239869"/>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1C14CC3-1269-FA65-F3BB-67D7DB8A39D6}"/>
              </a:ext>
            </a:extLst>
          </p:cNvPr>
          <p:cNvSpPr txBox="1"/>
          <p:nvPr/>
        </p:nvSpPr>
        <p:spPr>
          <a:xfrm>
            <a:off x="1531026" y="2523842"/>
            <a:ext cx="7790652" cy="3416320"/>
          </a:xfrm>
          <a:prstGeom prst="rect">
            <a:avLst/>
          </a:prstGeom>
          <a:noFill/>
        </p:spPr>
        <p:txBody>
          <a:bodyPr wrap="square" rtlCol="0">
            <a:spAutoFit/>
          </a:bodyPr>
          <a:lstStyle/>
          <a:p>
            <a:r>
              <a:rPr lang="en-US" dirty="0">
                <a:latin typeface="+mj-lt"/>
              </a:rPr>
              <a:t>Component 1: (50%) </a:t>
            </a:r>
            <a:r>
              <a:rPr lang="en-US" b="1" dirty="0" err="1">
                <a:latin typeface="+mj-lt"/>
              </a:rPr>
              <a:t>E:Portfolio</a:t>
            </a:r>
            <a:endParaRPr lang="en-US" b="1" dirty="0">
              <a:latin typeface="+mj-lt"/>
            </a:endParaRPr>
          </a:p>
          <a:p>
            <a:pPr marL="457200"/>
            <a:r>
              <a:rPr lang="en-GB" sz="1800" dirty="0">
                <a:effectLst/>
                <a:latin typeface="+mj-lt"/>
                <a:ea typeface="Times New Roman" panose="02020603050405020304" pitchFamily="18" charset="0"/>
              </a:rPr>
              <a:t>You will create an E-Portfolio (approx. 2000words) that will demonstrate your engagement in industry focused research along with your preparation of professional engagement materials such as CVs, </a:t>
            </a:r>
            <a:r>
              <a:rPr lang="en-GB" sz="1800" dirty="0" err="1">
                <a:effectLst/>
                <a:latin typeface="+mj-lt"/>
                <a:ea typeface="Times New Roman" panose="02020603050405020304" pitchFamily="18" charset="0"/>
              </a:rPr>
              <a:t>biogs</a:t>
            </a:r>
            <a:r>
              <a:rPr lang="en-GB" sz="1800" dirty="0">
                <a:effectLst/>
                <a:latin typeface="+mj-lt"/>
                <a:ea typeface="Times New Roman" panose="02020603050405020304" pitchFamily="18" charset="0"/>
              </a:rPr>
              <a:t> and email responses to castings.</a:t>
            </a:r>
          </a:p>
          <a:p>
            <a:pPr marL="457200"/>
            <a:r>
              <a:rPr lang="en-GB" sz="1800" dirty="0">
                <a:effectLst/>
                <a:latin typeface="+mj-lt"/>
                <a:ea typeface="Times New Roman" panose="02020603050405020304" pitchFamily="18" charset="0"/>
              </a:rPr>
              <a:t> </a:t>
            </a:r>
          </a:p>
          <a:p>
            <a:r>
              <a:rPr lang="en-US" dirty="0">
                <a:latin typeface="+mj-lt"/>
              </a:rPr>
              <a:t>Component 2:</a:t>
            </a:r>
            <a:r>
              <a:rPr lang="en-GB" sz="1800" dirty="0">
                <a:effectLst/>
                <a:latin typeface="+mj-lt"/>
                <a:ea typeface="Times New Roman" panose="02020603050405020304" pitchFamily="18" charset="0"/>
              </a:rPr>
              <a:t> (50%) </a:t>
            </a:r>
            <a:r>
              <a:rPr lang="en-GB" sz="1800" b="1" dirty="0">
                <a:effectLst/>
                <a:latin typeface="+mj-lt"/>
                <a:ea typeface="Times New Roman" panose="02020603050405020304" pitchFamily="18" charset="0"/>
              </a:rPr>
              <a:t>Practical Performance and Audition Technique</a:t>
            </a:r>
            <a:endParaRPr lang="en-GB" sz="1800" dirty="0">
              <a:effectLst/>
              <a:latin typeface="+mj-lt"/>
              <a:ea typeface="Times New Roman" panose="02020603050405020304" pitchFamily="18" charset="0"/>
            </a:endParaRPr>
          </a:p>
          <a:p>
            <a:pPr marL="342900" lvl="0" indent="-342900">
              <a:buFont typeface="Symbol" pitchFamily="2" charset="2"/>
              <a:buChar char=""/>
            </a:pPr>
            <a:r>
              <a:rPr lang="en-GB" sz="1800" dirty="0">
                <a:effectLst/>
                <a:latin typeface="+mj-lt"/>
                <a:ea typeface="Times New Roman" panose="02020603050405020304" pitchFamily="18" charset="0"/>
              </a:rPr>
              <a:t>The preparation and performance of two contrasting audition speeches that will be delivered under simulated audition conditions.</a:t>
            </a:r>
          </a:p>
          <a:p>
            <a:pPr marL="342900" lvl="0" indent="-342900">
              <a:buFont typeface="Symbol" pitchFamily="2" charset="2"/>
              <a:buChar char=""/>
            </a:pPr>
            <a:r>
              <a:rPr lang="en-GB" sz="1800" dirty="0">
                <a:effectLst/>
                <a:latin typeface="+mj-lt"/>
                <a:ea typeface="Times New Roman" panose="02020603050405020304" pitchFamily="18" charset="0"/>
              </a:rPr>
              <a:t>A ‘sight reading’ audition process, where you will be given a piece of text and a limited time to prepare your response.</a:t>
            </a:r>
          </a:p>
          <a:p>
            <a:pPr marL="342900" lvl="0" indent="-342900">
              <a:buFont typeface="Symbol" pitchFamily="2" charset="2"/>
              <a:buChar char=""/>
            </a:pPr>
            <a:r>
              <a:rPr lang="en-GB" sz="1800" dirty="0">
                <a:effectLst/>
                <a:latin typeface="+mj-lt"/>
                <a:ea typeface="Times New Roman" panose="02020603050405020304" pitchFamily="18" charset="0"/>
              </a:rPr>
              <a:t>A simulated interview with a casting director for an acting role</a:t>
            </a:r>
          </a:p>
        </p:txBody>
      </p:sp>
      <p:sp>
        <p:nvSpPr>
          <p:cNvPr id="5" name="TextBox 4">
            <a:extLst>
              <a:ext uri="{FF2B5EF4-FFF2-40B4-BE49-F238E27FC236}">
                <a16:creationId xmlns:a16="http://schemas.microsoft.com/office/drawing/2014/main" id="{5B49FC5E-FB91-F1DF-702C-8547DB2ED4CE}"/>
              </a:ext>
            </a:extLst>
          </p:cNvPr>
          <p:cNvSpPr txBox="1"/>
          <p:nvPr/>
        </p:nvSpPr>
        <p:spPr>
          <a:xfrm>
            <a:off x="8046721" y="584060"/>
            <a:ext cx="3323274" cy="369332"/>
          </a:xfrm>
          <a:prstGeom prst="rect">
            <a:avLst/>
          </a:prstGeom>
          <a:noFill/>
        </p:spPr>
        <p:txBody>
          <a:bodyPr wrap="square" rtlCol="0">
            <a:spAutoFit/>
          </a:bodyPr>
          <a:lstStyle/>
          <a:p>
            <a:r>
              <a:rPr lang="en-US" dirty="0"/>
              <a:t>Tuesday 27</a:t>
            </a:r>
            <a:r>
              <a:rPr lang="en-US" baseline="30000" dirty="0"/>
              <a:t>th</a:t>
            </a:r>
            <a:r>
              <a:rPr lang="en-US" dirty="0"/>
              <a:t> February 2024</a:t>
            </a:r>
          </a:p>
        </p:txBody>
      </p:sp>
    </p:spTree>
    <p:extLst>
      <p:ext uri="{BB962C8B-B14F-4D97-AF65-F5344CB8AC3E}">
        <p14:creationId xmlns:p14="http://schemas.microsoft.com/office/powerpoint/2010/main" val="1533486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A5AAE-3DB9-DFA1-6A64-EC31319EA3E7}"/>
              </a:ext>
            </a:extLst>
          </p:cNvPr>
          <p:cNvSpPr>
            <a:spLocks noGrp="1"/>
          </p:cNvSpPr>
          <p:nvPr>
            <p:ph type="title"/>
          </p:nvPr>
        </p:nvSpPr>
        <p:spPr/>
        <p:txBody>
          <a:bodyPr/>
          <a:lstStyle/>
          <a:p>
            <a:r>
              <a:rPr lang="en-US" dirty="0"/>
              <a:t>Marking Rubric</a:t>
            </a:r>
          </a:p>
        </p:txBody>
      </p:sp>
      <p:sp>
        <p:nvSpPr>
          <p:cNvPr id="3" name="Content Placeholder 2">
            <a:extLst>
              <a:ext uri="{FF2B5EF4-FFF2-40B4-BE49-F238E27FC236}">
                <a16:creationId xmlns:a16="http://schemas.microsoft.com/office/drawing/2014/main" id="{517A1539-1524-01A2-7B6E-CFE105985A0A}"/>
              </a:ext>
            </a:extLst>
          </p:cNvPr>
          <p:cNvSpPr>
            <a:spLocks noGrp="1"/>
          </p:cNvSpPr>
          <p:nvPr>
            <p:ph idx="1"/>
          </p:nvPr>
        </p:nvSpPr>
        <p:spPr>
          <a:xfrm>
            <a:off x="1795346" y="1460810"/>
            <a:ext cx="8774793" cy="4589134"/>
          </a:xfrm>
        </p:spPr>
        <p:txBody>
          <a:bodyPr>
            <a:normAutofit/>
          </a:bodyPr>
          <a:lstStyle/>
          <a:p>
            <a:r>
              <a:rPr lang="en-US" sz="2400" dirty="0"/>
              <a:t>Component 1 – all criteria 20%</a:t>
            </a:r>
          </a:p>
          <a:p>
            <a:pPr marL="0" indent="0">
              <a:buNone/>
            </a:pPr>
            <a:r>
              <a:rPr lang="en-GB" dirty="0">
                <a:effectLst/>
                <a:latin typeface="Arial" panose="020B0604020202020204" pitchFamily="34" charset="0"/>
                <a:ea typeface="Times New Roman" panose="02020603050405020304" pitchFamily="18" charset="0"/>
              </a:rPr>
              <a:t>Your E-Portfolio will be submitted to Turnitin by the agreed deadline </a:t>
            </a:r>
            <a:r>
              <a:rPr lang="en-GB">
                <a:effectLst/>
                <a:latin typeface="Arial" panose="020B0604020202020204" pitchFamily="34" charset="0"/>
                <a:ea typeface="Times New Roman" panose="02020603050405020304" pitchFamily="18" charset="0"/>
              </a:rPr>
              <a:t>- </a:t>
            </a:r>
            <a:r>
              <a:rPr lang="en-GB" b="1">
                <a:latin typeface="Arial" panose="020B0604020202020204" pitchFamily="34" charset="0"/>
                <a:ea typeface="Times New Roman" panose="02020603050405020304" pitchFamily="18" charset="0"/>
              </a:rPr>
              <a:t>Monday</a:t>
            </a:r>
            <a:r>
              <a:rPr lang="en-GB" b="1">
                <a:effectLst/>
                <a:latin typeface="Arial" panose="020B0604020202020204" pitchFamily="34" charset="0"/>
                <a:ea typeface="Times New Roman" panose="02020603050405020304" pitchFamily="18" charset="0"/>
              </a:rPr>
              <a:t> </a:t>
            </a:r>
            <a:r>
              <a:rPr lang="en-GB" b="1" dirty="0">
                <a:latin typeface="Arial" panose="020B0604020202020204" pitchFamily="34" charset="0"/>
                <a:ea typeface="Times New Roman" panose="02020603050405020304" pitchFamily="18" charset="0"/>
              </a:rPr>
              <a:t>15</a:t>
            </a:r>
            <a:r>
              <a:rPr lang="en-GB" b="1" baseline="30000" dirty="0">
                <a:latin typeface="Arial" panose="020B0604020202020204" pitchFamily="34" charset="0"/>
                <a:ea typeface="Times New Roman" panose="02020603050405020304" pitchFamily="18" charset="0"/>
              </a:rPr>
              <a:t>th</a:t>
            </a:r>
            <a:r>
              <a:rPr lang="en-GB" b="1" dirty="0">
                <a:latin typeface="Arial" panose="020B0604020202020204" pitchFamily="34" charset="0"/>
                <a:ea typeface="Times New Roman" panose="02020603050405020304" pitchFamily="18" charset="0"/>
              </a:rPr>
              <a:t> April</a:t>
            </a:r>
            <a:r>
              <a:rPr lang="en-GB" b="1" dirty="0">
                <a:effectLst/>
                <a:latin typeface="Arial" panose="020B0604020202020204" pitchFamily="34" charset="0"/>
                <a:ea typeface="Times New Roman" panose="02020603050405020304" pitchFamily="18" charset="0"/>
              </a:rPr>
              <a:t> 2:00pm (after </a:t>
            </a:r>
            <a:r>
              <a:rPr lang="en-GB" b="1">
                <a:effectLst/>
                <a:latin typeface="Arial" panose="020B0604020202020204" pitchFamily="34" charset="0"/>
                <a:ea typeface="Times New Roman" panose="02020603050405020304" pitchFamily="18" charset="0"/>
              </a:rPr>
              <a:t>Easter Break)</a:t>
            </a:r>
            <a:endParaRPr lang="en-GB" dirty="0">
              <a:effectLst/>
              <a:latin typeface="Times New Roman" panose="02020603050405020304" pitchFamily="18" charset="0"/>
              <a:ea typeface="Times New Roman" panose="02020603050405020304" pitchFamily="18" charset="0"/>
            </a:endParaRPr>
          </a:p>
          <a:p>
            <a:endParaRPr lang="en-US" dirty="0"/>
          </a:p>
          <a:p>
            <a:endParaRPr lang="en-US" dirty="0"/>
          </a:p>
        </p:txBody>
      </p:sp>
    </p:spTree>
    <p:extLst>
      <p:ext uri="{BB962C8B-B14F-4D97-AF65-F5344CB8AC3E}">
        <p14:creationId xmlns:p14="http://schemas.microsoft.com/office/powerpoint/2010/main" val="296359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7A5AAE-3DB9-DFA1-6A64-EC31319EA3E7}"/>
              </a:ext>
            </a:extLst>
          </p:cNvPr>
          <p:cNvSpPr>
            <a:spLocks noGrp="1"/>
          </p:cNvSpPr>
          <p:nvPr>
            <p:ph type="title"/>
          </p:nvPr>
        </p:nvSpPr>
        <p:spPr/>
        <p:txBody>
          <a:bodyPr/>
          <a:lstStyle/>
          <a:p>
            <a:r>
              <a:rPr lang="en-US" dirty="0"/>
              <a:t>Marking Rubric</a:t>
            </a:r>
          </a:p>
        </p:txBody>
      </p:sp>
      <p:sp>
        <p:nvSpPr>
          <p:cNvPr id="3" name="Content Placeholder 2">
            <a:extLst>
              <a:ext uri="{FF2B5EF4-FFF2-40B4-BE49-F238E27FC236}">
                <a16:creationId xmlns:a16="http://schemas.microsoft.com/office/drawing/2014/main" id="{517A1539-1524-01A2-7B6E-CFE105985A0A}"/>
              </a:ext>
            </a:extLst>
          </p:cNvPr>
          <p:cNvSpPr>
            <a:spLocks noGrp="1"/>
          </p:cNvSpPr>
          <p:nvPr>
            <p:ph idx="1"/>
          </p:nvPr>
        </p:nvSpPr>
        <p:spPr>
          <a:xfrm>
            <a:off x="1795346" y="1460810"/>
            <a:ext cx="8774793" cy="4589134"/>
          </a:xfrm>
        </p:spPr>
        <p:txBody>
          <a:bodyPr>
            <a:normAutofit fontScale="92500" lnSpcReduction="10000"/>
          </a:bodyPr>
          <a:lstStyle/>
          <a:p>
            <a:pPr marL="0" indent="0">
              <a:buNone/>
            </a:pPr>
            <a:endParaRPr lang="en-US" dirty="0"/>
          </a:p>
          <a:p>
            <a:r>
              <a:rPr lang="en-US" sz="2200" b="1" dirty="0"/>
              <a:t>Component 2</a:t>
            </a:r>
          </a:p>
          <a:p>
            <a:r>
              <a:rPr lang="en-US" dirty="0"/>
              <a:t>Criteria 1 – Engagement with Literature 10%</a:t>
            </a:r>
          </a:p>
          <a:p>
            <a:r>
              <a:rPr lang="en-US" dirty="0"/>
              <a:t>Criteria 2– Knowledge and Understanding – 10%</a:t>
            </a:r>
          </a:p>
          <a:p>
            <a:r>
              <a:rPr lang="en-US" dirty="0"/>
              <a:t>Criteria 3 – Cognitive and Intellectual – 20%</a:t>
            </a:r>
          </a:p>
          <a:p>
            <a:r>
              <a:rPr lang="en-US" dirty="0"/>
              <a:t>Criteria 4 – Practical Skills – 30%</a:t>
            </a:r>
          </a:p>
          <a:p>
            <a:r>
              <a:rPr lang="en-US" dirty="0"/>
              <a:t>Criteria 4 – Transferrable Skills and Professional Practice – 30%</a:t>
            </a:r>
          </a:p>
          <a:p>
            <a:pPr marL="0" indent="0">
              <a:buNone/>
            </a:pPr>
            <a:r>
              <a:rPr lang="en-GB" sz="1800" dirty="0">
                <a:effectLst/>
                <a:latin typeface="Arial" panose="020B0604020202020204" pitchFamily="34" charset="0"/>
                <a:ea typeface="Times New Roman" panose="02020603050405020304" pitchFamily="18" charset="0"/>
              </a:rPr>
              <a:t>This Practical Assessment will take place on campus in an appropriate rehearsal room. </a:t>
            </a:r>
            <a:r>
              <a:rPr lang="en-GB" sz="1800" b="1" dirty="0">
                <a:effectLst/>
                <a:latin typeface="Arial" panose="020B0604020202020204" pitchFamily="34" charset="0"/>
                <a:ea typeface="Times New Roman" panose="02020603050405020304" pitchFamily="18" charset="0"/>
              </a:rPr>
              <a:t>Wed 20</a:t>
            </a:r>
            <a:r>
              <a:rPr lang="en-GB" sz="1800" b="1" baseline="30000" dirty="0">
                <a:effectLst/>
                <a:latin typeface="Arial" panose="020B0604020202020204" pitchFamily="34" charset="0"/>
                <a:ea typeface="Times New Roman" panose="02020603050405020304" pitchFamily="18" charset="0"/>
              </a:rPr>
              <a:t>th</a:t>
            </a:r>
            <a:r>
              <a:rPr lang="en-GB" sz="1800" b="1" dirty="0">
                <a:effectLst/>
                <a:latin typeface="Arial" panose="020B0604020202020204" pitchFamily="34" charset="0"/>
                <a:ea typeface="Times New Roman" panose="02020603050405020304" pitchFamily="18" charset="0"/>
              </a:rPr>
              <a:t> March</a:t>
            </a:r>
            <a:endParaRPr lang="en-GB" sz="18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3802303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1" name="Picture 10">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3" name="Rectangle 12">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5" name="Rectangle 14">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7" name="Rectangle 16">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1" name="TextBox 20">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useBgFill="1">
        <p:nvSpPr>
          <p:cNvPr id="23" name="Rectangle 22">
            <a:extLst>
              <a:ext uri="{FF2B5EF4-FFF2-40B4-BE49-F238E27FC236}">
                <a16:creationId xmlns:a16="http://schemas.microsoft.com/office/drawing/2014/main" id="{147E635D-C3B4-465B-AF24-991B6BF63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4A0623D0-396B-499E-BBFB-C17F1BB0F2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5" name="Picture 4" descr="Wood human figure">
            <a:extLst>
              <a:ext uri="{FF2B5EF4-FFF2-40B4-BE49-F238E27FC236}">
                <a16:creationId xmlns:a16="http://schemas.microsoft.com/office/drawing/2014/main" id="{233196CF-F05F-A93C-845C-754F83E8D56A}"/>
              </a:ext>
            </a:extLst>
          </p:cNvPr>
          <p:cNvPicPr>
            <a:picLocks noChangeAspect="1"/>
          </p:cNvPicPr>
          <p:nvPr/>
        </p:nvPicPr>
        <p:blipFill rotWithShape="1">
          <a:blip r:embed="rId4">
            <a:alphaModFix amt="35000"/>
          </a:blip>
          <a:srcRect r="-1" b="15728"/>
          <a:stretch/>
        </p:blipFill>
        <p:spPr>
          <a:xfrm>
            <a:off x="19965" y="-2"/>
            <a:ext cx="12191695" cy="6858000"/>
          </a:xfrm>
          <a:prstGeom prst="rect">
            <a:avLst/>
          </a:prstGeom>
        </p:spPr>
      </p:pic>
      <p:pic>
        <p:nvPicPr>
          <p:cNvPr id="27" name="Picture 26">
            <a:extLst>
              <a:ext uri="{FF2B5EF4-FFF2-40B4-BE49-F238E27FC236}">
                <a16:creationId xmlns:a16="http://schemas.microsoft.com/office/drawing/2014/main" id="{21AF192C-698D-4635-9C9F-F9769A56A9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2" name="Title 1">
            <a:extLst>
              <a:ext uri="{FF2B5EF4-FFF2-40B4-BE49-F238E27FC236}">
                <a16:creationId xmlns:a16="http://schemas.microsoft.com/office/drawing/2014/main" id="{FC6AC3A6-B744-1A26-18AD-008F5700024B}"/>
              </a:ext>
            </a:extLst>
          </p:cNvPr>
          <p:cNvSpPr>
            <a:spLocks noGrp="1"/>
          </p:cNvSpPr>
          <p:nvPr>
            <p:ph type="title"/>
          </p:nvPr>
        </p:nvSpPr>
        <p:spPr>
          <a:xfrm>
            <a:off x="2292054" y="3428998"/>
            <a:ext cx="5816024" cy="2623459"/>
          </a:xfrm>
        </p:spPr>
        <p:txBody>
          <a:bodyPr vert="horz" lIns="91440" tIns="45720" rIns="91440" bIns="45720" rtlCol="0" anchor="t">
            <a:normAutofit/>
          </a:bodyPr>
          <a:lstStyle/>
          <a:p>
            <a:r>
              <a:rPr lang="en-US" sz="6100"/>
              <a:t>What is a Brand?</a:t>
            </a:r>
            <a:br>
              <a:rPr lang="en-US" sz="6100"/>
            </a:br>
            <a:endParaRPr lang="en-US" sz="6100"/>
          </a:p>
        </p:txBody>
      </p:sp>
      <p:sp>
        <p:nvSpPr>
          <p:cNvPr id="29" name="Rectangle 28">
            <a:extLst>
              <a:ext uri="{FF2B5EF4-FFF2-40B4-BE49-F238E27FC236}">
                <a16:creationId xmlns:a16="http://schemas.microsoft.com/office/drawing/2014/main" id="{14E56C4B-C9E0-4F01-AF43-E69279A06A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8C654A17-56DA-4921-A42B-DE255FA66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3907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22F0272-3878-4604-AA91-01CA8F08DEF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a:extLst>
              <a:ext uri="{FF2B5EF4-FFF2-40B4-BE49-F238E27FC236}">
                <a16:creationId xmlns:a16="http://schemas.microsoft.com/office/drawing/2014/main" id="{1F60EAEC-22E3-4448-8F0A-9ADAA793A9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7" name="Rectangle 16">
            <a:extLst>
              <a:ext uri="{FF2B5EF4-FFF2-40B4-BE49-F238E27FC236}">
                <a16:creationId xmlns:a16="http://schemas.microsoft.com/office/drawing/2014/main" id="{355E0F90-3FFF-4E04-B3C8-3C969A415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EC63A4EF-A033-4ED0-9EB6-6E1A8D264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1" name="Rectangle 20">
            <a:extLst>
              <a:ext uri="{FF2B5EF4-FFF2-40B4-BE49-F238E27FC236}">
                <a16:creationId xmlns:a16="http://schemas.microsoft.com/office/drawing/2014/main" id="{964965EE-80F2-417F-9652-5BFF14DA7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3" name="Rectangle 22">
            <a:extLst>
              <a:ext uri="{FF2B5EF4-FFF2-40B4-BE49-F238E27FC236}">
                <a16:creationId xmlns:a16="http://schemas.microsoft.com/office/drawing/2014/main" id="{AA3C9611-CFD7-4C23-A8F2-00E7865A5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5" name="Rectangle 24">
            <a:extLst>
              <a:ext uri="{FF2B5EF4-FFF2-40B4-BE49-F238E27FC236}">
                <a16:creationId xmlns:a16="http://schemas.microsoft.com/office/drawing/2014/main" id="{9A926BDB-98EF-43B0-A66B-1A6EF8FB2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A722A754-56A5-43DA-ADE3-C2704FABA2D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067" y="0"/>
            <a:ext cx="12189867" cy="6858000"/>
          </a:xfrm>
          <a:prstGeom prst="rect">
            <a:avLst/>
          </a:prstGeom>
          <a:solidFill>
            <a:srgbClr val="556E37"/>
          </a:solidFill>
        </p:spPr>
      </p:pic>
      <p:sp>
        <p:nvSpPr>
          <p:cNvPr id="29" name="Rectangle 28">
            <a:extLst>
              <a:ext uri="{FF2B5EF4-FFF2-40B4-BE49-F238E27FC236}">
                <a16:creationId xmlns:a16="http://schemas.microsoft.com/office/drawing/2014/main" id="{90FADDEF-2C10-4B0B-868E-6A655B67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4FC0E"/>
            </a:solidFill>
            <a:miter lim="800000"/>
          </a:ln>
          <a:effectLst>
            <a:outerShdw blurRad="762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4" descr="A close-up of a company logo&#10;&#10;Description automatically generated">
            <a:extLst>
              <a:ext uri="{FF2B5EF4-FFF2-40B4-BE49-F238E27FC236}">
                <a16:creationId xmlns:a16="http://schemas.microsoft.com/office/drawing/2014/main" id="{DAB7DE3D-E508-5352-2087-83FFA1B17BE3}"/>
              </a:ext>
            </a:extLst>
          </p:cNvPr>
          <p:cNvPicPr>
            <a:picLocks noGrp="1" noChangeAspect="1"/>
          </p:cNvPicPr>
          <p:nvPr>
            <p:ph idx="1"/>
          </p:nvPr>
        </p:nvPicPr>
        <p:blipFill>
          <a:blip r:embed="rId4"/>
          <a:stretch>
            <a:fillRect/>
          </a:stretch>
        </p:blipFill>
        <p:spPr>
          <a:xfrm>
            <a:off x="2592185" y="643467"/>
            <a:ext cx="7007630" cy="5571066"/>
          </a:xfrm>
          <a:prstGeom prst="rect">
            <a:avLst/>
          </a:prstGeom>
        </p:spPr>
      </p:pic>
    </p:spTree>
    <p:extLst>
      <p:ext uri="{BB962C8B-B14F-4D97-AF65-F5344CB8AC3E}">
        <p14:creationId xmlns:p14="http://schemas.microsoft.com/office/powerpoint/2010/main" val="4210585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CBF23-EBD7-868D-AF73-68BBCD3327AA}"/>
              </a:ext>
            </a:extLst>
          </p:cNvPr>
          <p:cNvSpPr>
            <a:spLocks noGrp="1"/>
          </p:cNvSpPr>
          <p:nvPr>
            <p:ph type="title"/>
          </p:nvPr>
        </p:nvSpPr>
        <p:spPr>
          <a:xfrm>
            <a:off x="1385888" y="1162759"/>
            <a:ext cx="8627039" cy="1077229"/>
          </a:xfrm>
        </p:spPr>
        <p:txBody>
          <a:bodyPr/>
          <a:lstStyle/>
          <a:p>
            <a:r>
              <a:rPr lang="en-US" dirty="0"/>
              <a:t>All these brands are owned by Coca-Cola</a:t>
            </a:r>
          </a:p>
        </p:txBody>
      </p:sp>
      <p:pic>
        <p:nvPicPr>
          <p:cNvPr id="5" name="Content Placeholder 4" descr="A close up of a logo&#10;&#10;Description automatically generated">
            <a:extLst>
              <a:ext uri="{FF2B5EF4-FFF2-40B4-BE49-F238E27FC236}">
                <a16:creationId xmlns:a16="http://schemas.microsoft.com/office/drawing/2014/main" id="{5DD9F44E-6B99-9362-586B-7840178F9EF8}"/>
              </a:ext>
            </a:extLst>
          </p:cNvPr>
          <p:cNvPicPr>
            <a:picLocks noGrp="1" noChangeAspect="1"/>
          </p:cNvPicPr>
          <p:nvPr>
            <p:ph idx="1"/>
          </p:nvPr>
        </p:nvPicPr>
        <p:blipFill>
          <a:blip r:embed="rId2"/>
          <a:stretch>
            <a:fillRect/>
          </a:stretch>
        </p:blipFill>
        <p:spPr>
          <a:xfrm>
            <a:off x="1943100" y="2239988"/>
            <a:ext cx="7796212" cy="3022549"/>
          </a:xfrm>
        </p:spPr>
      </p:pic>
    </p:spTree>
    <p:extLst>
      <p:ext uri="{BB962C8B-B14F-4D97-AF65-F5344CB8AC3E}">
        <p14:creationId xmlns:p14="http://schemas.microsoft.com/office/powerpoint/2010/main" val="1545463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B5E326A3-EB92-4BDA-9F77-45197E0CBE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B4E7D395-0531-4A17-A276-FDA3EB7792E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5" name="Rectangle 34">
            <a:extLst>
              <a:ext uri="{FF2B5EF4-FFF2-40B4-BE49-F238E27FC236}">
                <a16:creationId xmlns:a16="http://schemas.microsoft.com/office/drawing/2014/main" id="{CAC996C7-7B84-4645-9AA1-6EA85EAB47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2290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952B9BB-73CE-4952-D379-F25922F2B1CA}"/>
              </a:ext>
            </a:extLst>
          </p:cNvPr>
          <p:cNvSpPr>
            <a:spLocks noGrp="1"/>
          </p:cNvSpPr>
          <p:nvPr>
            <p:ph type="title"/>
          </p:nvPr>
        </p:nvSpPr>
        <p:spPr>
          <a:xfrm>
            <a:off x="414338" y="1064365"/>
            <a:ext cx="3779435" cy="5450735"/>
          </a:xfrm>
        </p:spPr>
        <p:txBody>
          <a:bodyPr>
            <a:normAutofit/>
          </a:bodyPr>
          <a:lstStyle/>
          <a:p>
            <a:pPr algn="l"/>
            <a:r>
              <a:rPr lang="en-US" sz="2600" dirty="0">
                <a:solidFill>
                  <a:schemeClr val="bg1"/>
                </a:solidFill>
              </a:rPr>
              <a:t>Partner Task</a:t>
            </a:r>
            <a:br>
              <a:rPr lang="en-US" sz="2600" dirty="0">
                <a:solidFill>
                  <a:schemeClr val="bg1"/>
                </a:solidFill>
              </a:rPr>
            </a:br>
            <a:br>
              <a:rPr lang="en-US" sz="2600" dirty="0">
                <a:solidFill>
                  <a:schemeClr val="bg1"/>
                </a:solidFill>
              </a:rPr>
            </a:br>
            <a:br>
              <a:rPr lang="en-US" sz="2600" dirty="0">
                <a:solidFill>
                  <a:schemeClr val="bg1"/>
                </a:solidFill>
              </a:rPr>
            </a:br>
            <a:r>
              <a:rPr lang="en-US" sz="2600" dirty="0">
                <a:solidFill>
                  <a:schemeClr val="bg1"/>
                </a:solidFill>
              </a:rPr>
              <a:t>Take one of the Subsidiaries of Coca-Cola, find out the key facts listed and create a Mood Board</a:t>
            </a:r>
            <a:br>
              <a:rPr lang="en-US" sz="2600" dirty="0">
                <a:solidFill>
                  <a:schemeClr val="bg1"/>
                </a:solidFill>
              </a:rPr>
            </a:br>
            <a:br>
              <a:rPr lang="en-US" sz="2600" dirty="0">
                <a:solidFill>
                  <a:schemeClr val="bg1"/>
                </a:solidFill>
              </a:rPr>
            </a:br>
            <a:r>
              <a:rPr lang="en-US" sz="2600" dirty="0">
                <a:solidFill>
                  <a:schemeClr val="bg1"/>
                </a:solidFill>
              </a:rPr>
              <a:t>Present back to the group.</a:t>
            </a:r>
            <a:br>
              <a:rPr lang="en-US" sz="2600" dirty="0">
                <a:solidFill>
                  <a:schemeClr val="bg1"/>
                </a:solidFill>
              </a:rPr>
            </a:br>
            <a:endParaRPr lang="en-US" sz="2600" dirty="0">
              <a:solidFill>
                <a:schemeClr val="bg1"/>
              </a:solidFill>
            </a:endParaRPr>
          </a:p>
        </p:txBody>
      </p:sp>
      <p:sp>
        <p:nvSpPr>
          <p:cNvPr id="37" name="Rectangle 36">
            <a:extLst>
              <a:ext uri="{FF2B5EF4-FFF2-40B4-BE49-F238E27FC236}">
                <a16:creationId xmlns:a16="http://schemas.microsoft.com/office/drawing/2014/main" id="{32DC315B-5680-47D9-B827-34D012FB1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769"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aphicFrame>
        <p:nvGraphicFramePr>
          <p:cNvPr id="16" name="Content Placeholder 2">
            <a:extLst>
              <a:ext uri="{FF2B5EF4-FFF2-40B4-BE49-F238E27FC236}">
                <a16:creationId xmlns:a16="http://schemas.microsoft.com/office/drawing/2014/main" id="{3651BCAE-2447-18E6-A9FF-84256722A8E0}"/>
              </a:ext>
            </a:extLst>
          </p:cNvPr>
          <p:cNvGraphicFramePr>
            <a:graphicFrameLocks noGrp="1"/>
          </p:cNvGraphicFramePr>
          <p:nvPr>
            <p:ph idx="1"/>
            <p:extLst>
              <p:ext uri="{D42A27DB-BD31-4B8C-83A1-F6EECF244321}">
                <p14:modId xmlns:p14="http://schemas.microsoft.com/office/powerpoint/2010/main" val="4041477015"/>
              </p:ext>
            </p:extLst>
          </p:nvPr>
        </p:nvGraphicFramePr>
        <p:xfrm>
          <a:off x="5507182" y="897534"/>
          <a:ext cx="5889686" cy="53192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8945023"/>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5E326A3-EB92-4BDA-9F77-45197E0CBE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4E7D395-0531-4A17-A276-FDA3EB7792E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3" name="Rectangle 12">
            <a:extLst>
              <a:ext uri="{FF2B5EF4-FFF2-40B4-BE49-F238E27FC236}">
                <a16:creationId xmlns:a16="http://schemas.microsoft.com/office/drawing/2014/main" id="{CAC996C7-7B84-4645-9AA1-6EA85EAB47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2290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09446353-81C9-2B5C-2F54-C468D9D384DF}"/>
              </a:ext>
            </a:extLst>
          </p:cNvPr>
          <p:cNvSpPr>
            <a:spLocks noGrp="1"/>
          </p:cNvSpPr>
          <p:nvPr>
            <p:ph type="title"/>
          </p:nvPr>
        </p:nvSpPr>
        <p:spPr>
          <a:xfrm>
            <a:off x="1337191" y="1064365"/>
            <a:ext cx="2856582" cy="3313671"/>
          </a:xfrm>
        </p:spPr>
        <p:txBody>
          <a:bodyPr>
            <a:normAutofit/>
          </a:bodyPr>
          <a:lstStyle/>
          <a:p>
            <a:pPr algn="l"/>
            <a:r>
              <a:rPr lang="en-US">
                <a:solidFill>
                  <a:schemeClr val="bg1"/>
                </a:solidFill>
              </a:rPr>
              <a:t>How we buy / consume</a:t>
            </a:r>
          </a:p>
        </p:txBody>
      </p:sp>
      <p:sp>
        <p:nvSpPr>
          <p:cNvPr id="15" name="Rectangle 14">
            <a:extLst>
              <a:ext uri="{FF2B5EF4-FFF2-40B4-BE49-F238E27FC236}">
                <a16:creationId xmlns:a16="http://schemas.microsoft.com/office/drawing/2014/main" id="{32DC315B-5680-47D9-B827-34D012FB1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769"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aphicFrame>
        <p:nvGraphicFramePr>
          <p:cNvPr id="5" name="Content Placeholder 2">
            <a:extLst>
              <a:ext uri="{FF2B5EF4-FFF2-40B4-BE49-F238E27FC236}">
                <a16:creationId xmlns:a16="http://schemas.microsoft.com/office/drawing/2014/main" id="{F8151F4A-FC1E-8C2A-10E6-CB010B2385C2}"/>
              </a:ext>
            </a:extLst>
          </p:cNvPr>
          <p:cNvGraphicFramePr>
            <a:graphicFrameLocks noGrp="1"/>
          </p:cNvGraphicFramePr>
          <p:nvPr>
            <p:ph idx="1"/>
            <p:extLst>
              <p:ext uri="{D42A27DB-BD31-4B8C-83A1-F6EECF244321}">
                <p14:modId xmlns:p14="http://schemas.microsoft.com/office/powerpoint/2010/main" val="2262483436"/>
              </p:ext>
            </p:extLst>
          </p:nvPr>
        </p:nvGraphicFramePr>
        <p:xfrm>
          <a:off x="5507182" y="897534"/>
          <a:ext cx="5889686" cy="53192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207218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96" name="Picture 95">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98" name="Picture 97">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99" name="Rectangle 98">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0" name="Rectangle 99">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1" name="Rectangle 100">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2" name="Rectangle 101">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3" name="TextBox 102">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useBgFill="1">
        <p:nvSpPr>
          <p:cNvPr id="104" name="Rectangle 103">
            <a:extLst>
              <a:ext uri="{FF2B5EF4-FFF2-40B4-BE49-F238E27FC236}">
                <a16:creationId xmlns:a16="http://schemas.microsoft.com/office/drawing/2014/main" id="{4DA9E8CC-6C73-43E6-AF09-B4B1083BCD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5" name="Picture 104">
            <a:extLst>
              <a:ext uri="{FF2B5EF4-FFF2-40B4-BE49-F238E27FC236}">
                <a16:creationId xmlns:a16="http://schemas.microsoft.com/office/drawing/2014/main" id="{C6DFF5FD-BEF9-4B06-B7C2-58C5CFC92B3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06" name="Picture 105">
            <a:extLst>
              <a:ext uri="{FF2B5EF4-FFF2-40B4-BE49-F238E27FC236}">
                <a16:creationId xmlns:a16="http://schemas.microsoft.com/office/drawing/2014/main" id="{C9A18D1D-88E7-41EF-892F-C99BDEEE5E7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07" name="Rectangle 106">
            <a:extLst>
              <a:ext uri="{FF2B5EF4-FFF2-40B4-BE49-F238E27FC236}">
                <a16:creationId xmlns:a16="http://schemas.microsoft.com/office/drawing/2014/main" id="{113E1A2F-E5D7-4888-BA8C-1CDDC7CE2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a:extLst>
              <a:ext uri="{FF2B5EF4-FFF2-40B4-BE49-F238E27FC236}">
                <a16:creationId xmlns:a16="http://schemas.microsoft.com/office/drawing/2014/main" id="{F625649A-4F9D-4D90-8F0A-433D7A1F6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FFEDC3-5F5E-202A-A5FB-F5CA69B771F0}"/>
              </a:ext>
            </a:extLst>
          </p:cNvPr>
          <p:cNvSpPr>
            <a:spLocks noGrp="1"/>
          </p:cNvSpPr>
          <p:nvPr>
            <p:ph type="title"/>
          </p:nvPr>
        </p:nvSpPr>
        <p:spPr>
          <a:xfrm>
            <a:off x="1974254" y="5166421"/>
            <a:ext cx="8445357" cy="883524"/>
          </a:xfrm>
        </p:spPr>
        <p:txBody>
          <a:bodyPr vert="horz" lIns="91440" tIns="45720" rIns="91440" bIns="45720" rtlCol="0" anchor="t">
            <a:normAutofit/>
          </a:bodyPr>
          <a:lstStyle/>
          <a:p>
            <a:r>
              <a:rPr lang="en-US" sz="3000"/>
              <a:t>Have you considered what YOUR values are?</a:t>
            </a:r>
          </a:p>
        </p:txBody>
      </p:sp>
      <p:sp>
        <p:nvSpPr>
          <p:cNvPr id="95" name="Rectangle 94">
            <a:extLst>
              <a:ext uri="{FF2B5EF4-FFF2-40B4-BE49-F238E27FC236}">
                <a16:creationId xmlns:a16="http://schemas.microsoft.com/office/drawing/2014/main" id="{B6F31202-25B1-43E6-94C1-CDCAFFE33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D89CA097-F50C-3B34-8C72-293E0D7C24D9}"/>
              </a:ext>
            </a:extLst>
          </p:cNvPr>
          <p:cNvPicPr>
            <a:picLocks noChangeAspect="1"/>
          </p:cNvPicPr>
          <p:nvPr/>
        </p:nvPicPr>
        <p:blipFill rotWithShape="1">
          <a:blip r:embed="rId5"/>
          <a:srcRect t="19698" r="-1" b="28527"/>
          <a:stretch/>
        </p:blipFill>
        <p:spPr>
          <a:xfrm>
            <a:off x="1005401" y="-1"/>
            <a:ext cx="10380133" cy="4030679"/>
          </a:xfrm>
          <a:prstGeom prst="rect">
            <a:avLst/>
          </a:prstGeom>
          <a:ln>
            <a:solidFill>
              <a:schemeClr val="accent6"/>
            </a:solidFill>
          </a:ln>
        </p:spPr>
      </p:pic>
      <p:sp>
        <p:nvSpPr>
          <p:cNvPr id="97" name="Rectangle 96">
            <a:extLst>
              <a:ext uri="{FF2B5EF4-FFF2-40B4-BE49-F238E27FC236}">
                <a16:creationId xmlns:a16="http://schemas.microsoft.com/office/drawing/2014/main" id="{588507C5-B772-411D-B50E-0C075AD253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9448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36E1E-CDFD-8CD1-2DCB-8569BCD5234C}"/>
              </a:ext>
            </a:extLst>
          </p:cNvPr>
          <p:cNvSpPr>
            <a:spLocks noGrp="1"/>
          </p:cNvSpPr>
          <p:nvPr>
            <p:ph type="title"/>
          </p:nvPr>
        </p:nvSpPr>
        <p:spPr/>
        <p:txBody>
          <a:bodyPr/>
          <a:lstStyle/>
          <a:p>
            <a:r>
              <a:rPr lang="en-US" dirty="0"/>
              <a:t>What do we know about these brands?</a:t>
            </a:r>
          </a:p>
        </p:txBody>
      </p:sp>
      <p:pic>
        <p:nvPicPr>
          <p:cNvPr id="5" name="Content Placeholder 4" descr="A person smiling at the camera&#10;&#10;Description automatically generated">
            <a:extLst>
              <a:ext uri="{FF2B5EF4-FFF2-40B4-BE49-F238E27FC236}">
                <a16:creationId xmlns:a16="http://schemas.microsoft.com/office/drawing/2014/main" id="{1402C2DC-73C0-38D8-4DE4-1D62AC93E83A}"/>
              </a:ext>
            </a:extLst>
          </p:cNvPr>
          <p:cNvPicPr>
            <a:picLocks noGrp="1" noChangeAspect="1"/>
          </p:cNvPicPr>
          <p:nvPr>
            <p:ph idx="1"/>
          </p:nvPr>
        </p:nvPicPr>
        <p:blipFill>
          <a:blip r:embed="rId2"/>
          <a:stretch>
            <a:fillRect/>
          </a:stretch>
        </p:blipFill>
        <p:spPr>
          <a:xfrm>
            <a:off x="1280723" y="2053346"/>
            <a:ext cx="2662169" cy="3997325"/>
          </a:xfrm>
        </p:spPr>
      </p:pic>
      <p:pic>
        <p:nvPicPr>
          <p:cNvPr id="9" name="Picture 8" descr="A person with blonde hair and red and black shirt&#10;&#10;Description automatically generated">
            <a:extLst>
              <a:ext uri="{FF2B5EF4-FFF2-40B4-BE49-F238E27FC236}">
                <a16:creationId xmlns:a16="http://schemas.microsoft.com/office/drawing/2014/main" id="{A1B662D3-2698-10E8-470A-F291C857E895}"/>
              </a:ext>
            </a:extLst>
          </p:cNvPr>
          <p:cNvPicPr>
            <a:picLocks noChangeAspect="1"/>
          </p:cNvPicPr>
          <p:nvPr/>
        </p:nvPicPr>
        <p:blipFill>
          <a:blip r:embed="rId3"/>
          <a:stretch>
            <a:fillRect/>
          </a:stretch>
        </p:blipFill>
        <p:spPr>
          <a:xfrm>
            <a:off x="4355305" y="2054074"/>
            <a:ext cx="2505223" cy="3995870"/>
          </a:xfrm>
          <a:prstGeom prst="rect">
            <a:avLst/>
          </a:prstGeom>
        </p:spPr>
      </p:pic>
      <p:pic>
        <p:nvPicPr>
          <p:cNvPr id="11" name="Picture 10" descr="A person smiling at the camera&#10;&#10;Description automatically generated">
            <a:extLst>
              <a:ext uri="{FF2B5EF4-FFF2-40B4-BE49-F238E27FC236}">
                <a16:creationId xmlns:a16="http://schemas.microsoft.com/office/drawing/2014/main" id="{C198D93C-1904-5A4B-64AE-01ACC2CF582C}"/>
              </a:ext>
            </a:extLst>
          </p:cNvPr>
          <p:cNvPicPr>
            <a:picLocks noChangeAspect="1"/>
          </p:cNvPicPr>
          <p:nvPr/>
        </p:nvPicPr>
        <p:blipFill>
          <a:blip r:embed="rId4"/>
          <a:stretch>
            <a:fillRect/>
          </a:stretch>
        </p:blipFill>
        <p:spPr>
          <a:xfrm>
            <a:off x="7585256" y="2052619"/>
            <a:ext cx="2984883" cy="3979844"/>
          </a:xfrm>
          <a:prstGeom prst="rect">
            <a:avLst/>
          </a:prstGeom>
        </p:spPr>
      </p:pic>
      <p:sp>
        <p:nvSpPr>
          <p:cNvPr id="12" name="TextBox 11">
            <a:extLst>
              <a:ext uri="{FF2B5EF4-FFF2-40B4-BE49-F238E27FC236}">
                <a16:creationId xmlns:a16="http://schemas.microsoft.com/office/drawing/2014/main" id="{60574704-D732-373B-6F9C-97ECFB0D8EB4}"/>
              </a:ext>
            </a:extLst>
          </p:cNvPr>
          <p:cNvSpPr txBox="1"/>
          <p:nvPr/>
        </p:nvSpPr>
        <p:spPr>
          <a:xfrm>
            <a:off x="1654544" y="6049944"/>
            <a:ext cx="1914525" cy="369332"/>
          </a:xfrm>
          <a:prstGeom prst="rect">
            <a:avLst/>
          </a:prstGeom>
          <a:noFill/>
        </p:spPr>
        <p:txBody>
          <a:bodyPr wrap="square" rtlCol="0">
            <a:spAutoFit/>
          </a:bodyPr>
          <a:lstStyle/>
          <a:p>
            <a:r>
              <a:rPr lang="en-US" dirty="0"/>
              <a:t>Olivia Coleman</a:t>
            </a:r>
          </a:p>
        </p:txBody>
      </p:sp>
      <p:sp>
        <p:nvSpPr>
          <p:cNvPr id="13" name="TextBox 12">
            <a:extLst>
              <a:ext uri="{FF2B5EF4-FFF2-40B4-BE49-F238E27FC236}">
                <a16:creationId xmlns:a16="http://schemas.microsoft.com/office/drawing/2014/main" id="{05CBACC5-B52B-4062-04D4-CB7C7E23807F}"/>
              </a:ext>
            </a:extLst>
          </p:cNvPr>
          <p:cNvSpPr txBox="1"/>
          <p:nvPr/>
        </p:nvSpPr>
        <p:spPr>
          <a:xfrm>
            <a:off x="4542306" y="6032463"/>
            <a:ext cx="2131220" cy="369332"/>
          </a:xfrm>
          <a:prstGeom prst="rect">
            <a:avLst/>
          </a:prstGeom>
          <a:noFill/>
        </p:spPr>
        <p:txBody>
          <a:bodyPr wrap="square" rtlCol="0">
            <a:spAutoFit/>
          </a:bodyPr>
          <a:lstStyle/>
          <a:p>
            <a:r>
              <a:rPr lang="en-US" dirty="0"/>
              <a:t>Jennifer Lawrence</a:t>
            </a:r>
          </a:p>
        </p:txBody>
      </p:sp>
      <p:sp>
        <p:nvSpPr>
          <p:cNvPr id="14" name="TextBox 13">
            <a:extLst>
              <a:ext uri="{FF2B5EF4-FFF2-40B4-BE49-F238E27FC236}">
                <a16:creationId xmlns:a16="http://schemas.microsoft.com/office/drawing/2014/main" id="{8DCB058D-0E43-A940-BD77-BF5E8A53A0D1}"/>
              </a:ext>
            </a:extLst>
          </p:cNvPr>
          <p:cNvSpPr txBox="1"/>
          <p:nvPr/>
        </p:nvSpPr>
        <p:spPr>
          <a:xfrm>
            <a:off x="8127578" y="6049944"/>
            <a:ext cx="1900237" cy="369332"/>
          </a:xfrm>
          <a:prstGeom prst="rect">
            <a:avLst/>
          </a:prstGeom>
          <a:noFill/>
        </p:spPr>
        <p:txBody>
          <a:bodyPr wrap="square" rtlCol="0">
            <a:spAutoFit/>
          </a:bodyPr>
          <a:lstStyle/>
          <a:p>
            <a:r>
              <a:rPr lang="en-US" dirty="0"/>
              <a:t>Keira Knightly</a:t>
            </a:r>
          </a:p>
        </p:txBody>
      </p:sp>
    </p:spTree>
    <p:extLst>
      <p:ext uri="{BB962C8B-B14F-4D97-AF65-F5344CB8AC3E}">
        <p14:creationId xmlns:p14="http://schemas.microsoft.com/office/powerpoint/2010/main" val="233249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3BBAF34-367D-4E18-A62E-4602BD908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432" y="-2718"/>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99A4CF08-858A-49E4-B707-4E7585D11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56938E62-910D-4D69-AA09-567AAAC37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74E54C6-D084-4BC8-B3F9-8B9EC22A6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5" y="0"/>
            <a:ext cx="65268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417323-6C4F-AC84-904E-D6B04E980780}"/>
              </a:ext>
            </a:extLst>
          </p:cNvPr>
          <p:cNvSpPr>
            <a:spLocks noGrp="1"/>
          </p:cNvSpPr>
          <p:nvPr>
            <p:ph type="title"/>
          </p:nvPr>
        </p:nvSpPr>
        <p:spPr>
          <a:xfrm>
            <a:off x="1136527" y="808056"/>
            <a:ext cx="4955667" cy="1077229"/>
          </a:xfrm>
        </p:spPr>
        <p:txBody>
          <a:bodyPr>
            <a:normAutofit fontScale="90000"/>
          </a:bodyPr>
          <a:lstStyle/>
          <a:p>
            <a:pPr algn="l"/>
            <a:r>
              <a:rPr lang="en-GB" sz="3100" b="0" i="0" u="none" strike="noStrike" dirty="0">
                <a:effectLst/>
                <a:latin typeface="vendetta"/>
              </a:rPr>
              <a:t>Why is creating a personal brand so </a:t>
            </a:r>
            <a:r>
              <a:rPr lang="en-GB" sz="3100" dirty="0">
                <a:latin typeface="vendetta"/>
              </a:rPr>
              <a:t>hard?</a:t>
            </a:r>
            <a:br>
              <a:rPr lang="en-GB" sz="2100" dirty="0">
                <a:latin typeface="vendetta"/>
              </a:rPr>
            </a:br>
            <a:endParaRPr lang="en-US" sz="2100" dirty="0"/>
          </a:p>
        </p:txBody>
      </p:sp>
      <p:sp>
        <p:nvSpPr>
          <p:cNvPr id="3" name="Content Placeholder 2">
            <a:extLst>
              <a:ext uri="{FF2B5EF4-FFF2-40B4-BE49-F238E27FC236}">
                <a16:creationId xmlns:a16="http://schemas.microsoft.com/office/drawing/2014/main" id="{40C44C45-0179-6730-E135-85000BD936AA}"/>
              </a:ext>
            </a:extLst>
          </p:cNvPr>
          <p:cNvSpPr>
            <a:spLocks noGrp="1"/>
          </p:cNvSpPr>
          <p:nvPr>
            <p:ph idx="1"/>
          </p:nvPr>
        </p:nvSpPr>
        <p:spPr>
          <a:xfrm>
            <a:off x="1051122" y="2078977"/>
            <a:ext cx="5825165" cy="3356603"/>
          </a:xfrm>
        </p:spPr>
        <p:txBody>
          <a:bodyPr>
            <a:normAutofit/>
          </a:bodyPr>
          <a:lstStyle/>
          <a:p>
            <a:pPr marL="0" indent="0">
              <a:buNone/>
            </a:pPr>
            <a:r>
              <a:rPr lang="en-GB" sz="2400" dirty="0">
                <a:latin typeface="vendetta"/>
              </a:rPr>
              <a:t>H</a:t>
            </a:r>
            <a:r>
              <a:rPr lang="en-GB" sz="2400" b="0" i="0" u="none" strike="noStrike" dirty="0">
                <a:effectLst/>
                <a:latin typeface="vendetta"/>
              </a:rPr>
              <a:t>umans have a blind spot. </a:t>
            </a:r>
          </a:p>
          <a:p>
            <a:pPr marL="0" indent="0">
              <a:buNone/>
            </a:pPr>
            <a:r>
              <a:rPr lang="en-GB" sz="2400" b="0" i="0" u="none" strike="noStrike" dirty="0">
                <a:effectLst/>
                <a:latin typeface="vendetta"/>
              </a:rPr>
              <a:t>We are unable to ever truly understand how others see us. That is what makes personal branding, designing your own website, or writing your bio so difficult.</a:t>
            </a:r>
            <a:endParaRPr lang="en-US" sz="2400" dirty="0"/>
          </a:p>
        </p:txBody>
      </p:sp>
      <p:sp>
        <p:nvSpPr>
          <p:cNvPr id="34" name="Rectangle 33">
            <a:extLst>
              <a:ext uri="{FF2B5EF4-FFF2-40B4-BE49-F238E27FC236}">
                <a16:creationId xmlns:a16="http://schemas.microsoft.com/office/drawing/2014/main" id="{777713DB-A0B1-4507-9991-B6DCAE436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93970"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Woman on red carpet">
            <a:extLst>
              <a:ext uri="{FF2B5EF4-FFF2-40B4-BE49-F238E27FC236}">
                <a16:creationId xmlns:a16="http://schemas.microsoft.com/office/drawing/2014/main" id="{D9546B7F-E9FF-CAF5-A600-2FDA14877209}"/>
              </a:ext>
            </a:extLst>
          </p:cNvPr>
          <p:cNvPicPr>
            <a:picLocks noChangeAspect="1"/>
          </p:cNvPicPr>
          <p:nvPr/>
        </p:nvPicPr>
        <p:blipFill rotWithShape="1">
          <a:blip r:embed="rId3"/>
          <a:srcRect l="12644" r="40501" b="1"/>
          <a:stretch/>
        </p:blipFill>
        <p:spPr>
          <a:xfrm>
            <a:off x="7534656" y="227"/>
            <a:ext cx="4657039" cy="6858000"/>
          </a:xfrm>
          <a:prstGeom prst="rect">
            <a:avLst/>
          </a:prstGeom>
        </p:spPr>
      </p:pic>
      <p:pic>
        <p:nvPicPr>
          <p:cNvPr id="36" name="Picture 35">
            <a:extLst>
              <a:ext uri="{FF2B5EF4-FFF2-40B4-BE49-F238E27FC236}">
                <a16:creationId xmlns:a16="http://schemas.microsoft.com/office/drawing/2014/main" id="{A9A96FF2-ACD7-48C4-BCE1-FC7F4210860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7542372" y="0"/>
            <a:ext cx="4649628" cy="6858000"/>
          </a:xfrm>
          <a:prstGeom prst="rect">
            <a:avLst/>
          </a:prstGeom>
        </p:spPr>
      </p:pic>
    </p:spTree>
    <p:extLst>
      <p:ext uri="{BB962C8B-B14F-4D97-AF65-F5344CB8AC3E}">
        <p14:creationId xmlns:p14="http://schemas.microsoft.com/office/powerpoint/2010/main" val="2576868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D74577E3-FA18-4D8A-9E42-FF3D35D3FC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9A934298-58E5-4E9F-B25C-57B1746AB6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5" name="Picture 34">
            <a:extLst>
              <a:ext uri="{FF2B5EF4-FFF2-40B4-BE49-F238E27FC236}">
                <a16:creationId xmlns:a16="http://schemas.microsoft.com/office/drawing/2014/main" id="{C3A87EC4-5D77-4221-830F-985B0756CE9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7" name="Rectangle 36">
            <a:extLst>
              <a:ext uri="{FF2B5EF4-FFF2-40B4-BE49-F238E27FC236}">
                <a16:creationId xmlns:a16="http://schemas.microsoft.com/office/drawing/2014/main" id="{31FFB1DF-0D2D-4029-A8C7-317DDCF927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3770C84D-AB0A-4DD9-9CD3-B0DDCBCA33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7EBBF7C2-27D7-480A-BEFA-B1399AC04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105B38-7DEE-25DC-4FD2-4FE8CB977107}"/>
              </a:ext>
            </a:extLst>
          </p:cNvPr>
          <p:cNvSpPr>
            <a:spLocks noGrp="1"/>
          </p:cNvSpPr>
          <p:nvPr>
            <p:ph type="title"/>
          </p:nvPr>
        </p:nvSpPr>
        <p:spPr>
          <a:xfrm>
            <a:off x="1969804" y="808056"/>
            <a:ext cx="4297226" cy="1077229"/>
          </a:xfrm>
        </p:spPr>
        <p:txBody>
          <a:bodyPr>
            <a:normAutofit/>
          </a:bodyPr>
          <a:lstStyle/>
          <a:p>
            <a:pPr algn="l"/>
            <a:r>
              <a:rPr lang="en-US" dirty="0"/>
              <a:t>Is it different for actors?</a:t>
            </a:r>
          </a:p>
        </p:txBody>
      </p:sp>
      <p:sp>
        <p:nvSpPr>
          <p:cNvPr id="3" name="Content Placeholder 2">
            <a:extLst>
              <a:ext uri="{FF2B5EF4-FFF2-40B4-BE49-F238E27FC236}">
                <a16:creationId xmlns:a16="http://schemas.microsoft.com/office/drawing/2014/main" id="{87F419C2-BDEF-5095-D82E-70C61CF01793}"/>
              </a:ext>
            </a:extLst>
          </p:cNvPr>
          <p:cNvSpPr>
            <a:spLocks noGrp="1"/>
          </p:cNvSpPr>
          <p:nvPr>
            <p:ph idx="1"/>
          </p:nvPr>
        </p:nvSpPr>
        <p:spPr>
          <a:xfrm>
            <a:off x="1969803" y="2052116"/>
            <a:ext cx="4295095" cy="3997828"/>
          </a:xfrm>
        </p:spPr>
        <p:txBody>
          <a:bodyPr>
            <a:normAutofit/>
          </a:bodyPr>
          <a:lstStyle/>
          <a:p>
            <a:pPr marL="0" indent="0">
              <a:buNone/>
            </a:pPr>
            <a:r>
              <a:rPr lang="en-GB" sz="1800" b="0" i="0" u="none" strike="noStrike" dirty="0">
                <a:effectLst/>
                <a:latin typeface="Google Sans"/>
              </a:rPr>
              <a:t>Being realistic about your castability is key.</a:t>
            </a:r>
          </a:p>
          <a:p>
            <a:pPr marL="0" indent="0">
              <a:buNone/>
            </a:pPr>
            <a:r>
              <a:rPr lang="en-GB" sz="1800" b="0" i="0" u="none" strike="noStrike" dirty="0">
                <a:effectLst/>
                <a:latin typeface="Google Sans"/>
              </a:rPr>
              <a:t>Know your personal brand. Know who and what you are selling. Don't provide too many options, keep it simple and play to your strengths. Make sure your brand is clear across all channels: social, casting profiles, headshots and showreels so people choosing you will feel secure in their choice. Trust is the key. </a:t>
            </a:r>
          </a:p>
          <a:p>
            <a:pPr marL="0" indent="0">
              <a:buNone/>
            </a:pPr>
            <a:r>
              <a:rPr lang="en-GB" sz="1800" b="0" i="0" u="none" strike="noStrike" dirty="0">
                <a:effectLst/>
                <a:latin typeface="Google Sans"/>
              </a:rPr>
              <a:t>(Charlotte Thornton, Spotlight 2024)</a:t>
            </a:r>
            <a:endParaRPr lang="en-US" sz="1800" dirty="0"/>
          </a:p>
        </p:txBody>
      </p:sp>
      <p:sp>
        <p:nvSpPr>
          <p:cNvPr id="43" name="Rectangle 42">
            <a:extLst>
              <a:ext uri="{FF2B5EF4-FFF2-40B4-BE49-F238E27FC236}">
                <a16:creationId xmlns:a16="http://schemas.microsoft.com/office/drawing/2014/main" id="{78FBE352-03FD-4333-A348-0C7FCF5FE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1538" y="641224"/>
            <a:ext cx="3674846" cy="5574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lue circle with white text&#10;&#10;Description automatically generated">
            <a:extLst>
              <a:ext uri="{FF2B5EF4-FFF2-40B4-BE49-F238E27FC236}">
                <a16:creationId xmlns:a16="http://schemas.microsoft.com/office/drawing/2014/main" id="{37CD90C1-6CA2-E2FB-F65C-BBA107647282}"/>
              </a:ext>
            </a:extLst>
          </p:cNvPr>
          <p:cNvPicPr>
            <a:picLocks noChangeAspect="1"/>
          </p:cNvPicPr>
          <p:nvPr/>
        </p:nvPicPr>
        <p:blipFill>
          <a:blip r:embed="rId5"/>
          <a:stretch>
            <a:fillRect/>
          </a:stretch>
        </p:blipFill>
        <p:spPr>
          <a:xfrm>
            <a:off x="7393270" y="1907457"/>
            <a:ext cx="3031155" cy="3031155"/>
          </a:xfrm>
          <a:prstGeom prst="rect">
            <a:avLst/>
          </a:prstGeom>
          <a:ln>
            <a:noFill/>
          </a:ln>
        </p:spPr>
      </p:pic>
      <p:sp>
        <p:nvSpPr>
          <p:cNvPr id="45" name="Rectangle 44">
            <a:extLst>
              <a:ext uri="{FF2B5EF4-FFF2-40B4-BE49-F238E27FC236}">
                <a16:creationId xmlns:a16="http://schemas.microsoft.com/office/drawing/2014/main" id="{9C6A91D1-6664-4898-92B7-49F9982CE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18319" y="883993"/>
            <a:ext cx="3181057" cy="5078083"/>
          </a:xfrm>
          <a:prstGeom prst="rect">
            <a:avLst/>
          </a:prstGeom>
          <a:noFill/>
          <a:ln w="9525">
            <a:solidFill>
              <a:schemeClr val="accent6">
                <a:lumMod val="60000"/>
                <a:lumOff val="4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D44EDEA4-22DE-4070-A5F1-4AEE20A4D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19890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624A1565-B7E1-4C59-84A2-5831F1160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3B8B134C-47B2-49B8-B810-2931B20EA76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5" name="Picture 34">
            <a:extLst>
              <a:ext uri="{FF2B5EF4-FFF2-40B4-BE49-F238E27FC236}">
                <a16:creationId xmlns:a16="http://schemas.microsoft.com/office/drawing/2014/main" id="{1550BD34-8417-42DB-BEA7-96B1E415622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7" name="Rectangle 36">
            <a:extLst>
              <a:ext uri="{FF2B5EF4-FFF2-40B4-BE49-F238E27FC236}">
                <a16:creationId xmlns:a16="http://schemas.microsoft.com/office/drawing/2014/main" id="{EE04A24D-ECF7-4024-BAC2-981BA69CF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F1C3D135-9831-45A9-8FBE-2A2548C87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F8375ABF-52E0-4C78-B2CF-0A949D7D88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2B9BD1-40F3-C0F2-3AE3-35EAB258EBD8}"/>
              </a:ext>
            </a:extLst>
          </p:cNvPr>
          <p:cNvSpPr>
            <a:spLocks noGrp="1"/>
          </p:cNvSpPr>
          <p:nvPr>
            <p:ph type="title"/>
          </p:nvPr>
        </p:nvSpPr>
        <p:spPr>
          <a:xfrm>
            <a:off x="1969804" y="808056"/>
            <a:ext cx="3969504" cy="1077229"/>
          </a:xfrm>
        </p:spPr>
        <p:txBody>
          <a:bodyPr>
            <a:normAutofit/>
          </a:bodyPr>
          <a:lstStyle/>
          <a:p>
            <a:pPr algn="l"/>
            <a:r>
              <a:rPr lang="en-GB" sz="3100" b="0" i="0" u="none" strike="noStrike">
                <a:effectLst/>
                <a:latin typeface="Google Sans"/>
              </a:rPr>
              <a:t>What is a brand actor?</a:t>
            </a:r>
            <a:br>
              <a:rPr lang="en-GB" sz="3100" b="0" i="0" u="none" strike="noStrike">
                <a:effectLst/>
                <a:latin typeface="arial" panose="020B0604020202020204" pitchFamily="34" charset="0"/>
              </a:rPr>
            </a:br>
            <a:endParaRPr lang="en-US" sz="3100"/>
          </a:p>
        </p:txBody>
      </p:sp>
      <p:sp>
        <p:nvSpPr>
          <p:cNvPr id="3" name="Content Placeholder 2">
            <a:extLst>
              <a:ext uri="{FF2B5EF4-FFF2-40B4-BE49-F238E27FC236}">
                <a16:creationId xmlns:a16="http://schemas.microsoft.com/office/drawing/2014/main" id="{AD094244-2297-71F1-605C-7BBD30949C81}"/>
              </a:ext>
            </a:extLst>
          </p:cNvPr>
          <p:cNvSpPr>
            <a:spLocks noGrp="1"/>
          </p:cNvSpPr>
          <p:nvPr>
            <p:ph idx="1"/>
          </p:nvPr>
        </p:nvSpPr>
        <p:spPr>
          <a:xfrm>
            <a:off x="1969803" y="2052116"/>
            <a:ext cx="3969505" cy="3997828"/>
          </a:xfrm>
        </p:spPr>
        <p:txBody>
          <a:bodyPr>
            <a:normAutofit/>
          </a:bodyPr>
          <a:lstStyle/>
          <a:p>
            <a:pPr marL="0" indent="0">
              <a:buNone/>
            </a:pPr>
            <a:r>
              <a:rPr lang="en-GB" sz="1800" b="0" i="0" u="none" strike="noStrike" dirty="0">
                <a:effectLst/>
                <a:latin typeface="Google Sans"/>
              </a:rPr>
              <a:t>The word brand is used similarly to “typecast.” </a:t>
            </a:r>
          </a:p>
          <a:p>
            <a:pPr marL="0" indent="0">
              <a:buNone/>
            </a:pPr>
            <a:r>
              <a:rPr lang="en-GB" sz="1800" b="0" i="0" u="none" strike="noStrike" dirty="0">
                <a:effectLst/>
                <a:latin typeface="Google Sans"/>
              </a:rPr>
              <a:t>For an actor to brand themselves, they are marketing themselves according to their physical appearance and personality, both of which dictate what types of characters they are likely to be offered to play.</a:t>
            </a:r>
          </a:p>
          <a:p>
            <a:pPr marL="0" indent="0">
              <a:buNone/>
            </a:pPr>
            <a:r>
              <a:rPr lang="en-GB" sz="1800" dirty="0">
                <a:latin typeface="Google Sans"/>
              </a:rPr>
              <a:t>(Backstage 2024)</a:t>
            </a:r>
            <a:endParaRPr lang="en-GB" sz="1800" b="0" i="0" u="none" strike="noStrike" dirty="0">
              <a:effectLst/>
              <a:latin typeface="arial" panose="020B0604020202020204" pitchFamily="34" charset="0"/>
            </a:endParaRPr>
          </a:p>
          <a:p>
            <a:endParaRPr lang="en-US" sz="1800" dirty="0"/>
          </a:p>
        </p:txBody>
      </p:sp>
      <p:pic>
        <p:nvPicPr>
          <p:cNvPr id="5" name="Picture 4" descr="A person in a suit&#10;&#10;Description automatically generated">
            <a:extLst>
              <a:ext uri="{FF2B5EF4-FFF2-40B4-BE49-F238E27FC236}">
                <a16:creationId xmlns:a16="http://schemas.microsoft.com/office/drawing/2014/main" id="{883C3908-819A-11E2-7574-96115C71849D}"/>
              </a:ext>
            </a:extLst>
          </p:cNvPr>
          <p:cNvPicPr>
            <a:picLocks noChangeAspect="1"/>
          </p:cNvPicPr>
          <p:nvPr/>
        </p:nvPicPr>
        <p:blipFill>
          <a:blip r:embed="rId5"/>
          <a:stretch>
            <a:fillRect/>
          </a:stretch>
        </p:blipFill>
        <p:spPr>
          <a:xfrm>
            <a:off x="6891997" y="647190"/>
            <a:ext cx="3714158" cy="5564283"/>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43" name="Rectangle 42">
            <a:extLst>
              <a:ext uri="{FF2B5EF4-FFF2-40B4-BE49-F238E27FC236}">
                <a16:creationId xmlns:a16="http://schemas.microsoft.com/office/drawing/2014/main" id="{34BB1BDF-EAFF-49B6-ABF3-7F9B3201C9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9394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4CBA2-6A9F-7CA6-068B-F31BFBE99852}"/>
              </a:ext>
            </a:extLst>
          </p:cNvPr>
          <p:cNvSpPr>
            <a:spLocks noGrp="1"/>
          </p:cNvSpPr>
          <p:nvPr>
            <p:ph type="title"/>
          </p:nvPr>
        </p:nvSpPr>
        <p:spPr/>
        <p:txBody>
          <a:bodyPr/>
          <a:lstStyle/>
          <a:p>
            <a:r>
              <a:rPr lang="en-US" dirty="0"/>
              <a:t>Individual Task</a:t>
            </a:r>
          </a:p>
        </p:txBody>
      </p:sp>
      <p:sp>
        <p:nvSpPr>
          <p:cNvPr id="3" name="Content Placeholder 2">
            <a:extLst>
              <a:ext uri="{FF2B5EF4-FFF2-40B4-BE49-F238E27FC236}">
                <a16:creationId xmlns:a16="http://schemas.microsoft.com/office/drawing/2014/main" id="{818E445C-B3D1-2105-EA35-ED85EB459ED0}"/>
              </a:ext>
            </a:extLst>
          </p:cNvPr>
          <p:cNvSpPr>
            <a:spLocks noGrp="1"/>
          </p:cNvSpPr>
          <p:nvPr>
            <p:ph idx="1"/>
          </p:nvPr>
        </p:nvSpPr>
        <p:spPr/>
        <p:txBody>
          <a:bodyPr/>
          <a:lstStyle/>
          <a:p>
            <a:r>
              <a:rPr lang="en-US" dirty="0"/>
              <a:t>Find your values –  Complete </a:t>
            </a:r>
            <a:r>
              <a:rPr lang="en-US"/>
              <a:t>the worksheet</a:t>
            </a:r>
            <a:endParaRPr lang="en-US" dirty="0"/>
          </a:p>
          <a:p>
            <a:r>
              <a:rPr lang="en-US" dirty="0"/>
              <a:t>Add your values to your </a:t>
            </a:r>
            <a:r>
              <a:rPr lang="en-US" dirty="0" err="1"/>
              <a:t>E:Portfolio</a:t>
            </a:r>
            <a:endParaRPr lang="en-US" dirty="0"/>
          </a:p>
          <a:p>
            <a:r>
              <a:rPr lang="en-US" dirty="0"/>
              <a:t>Do they influence your choices for CV / Website </a:t>
            </a:r>
            <a:r>
              <a:rPr lang="en-US" dirty="0" err="1"/>
              <a:t>etc</a:t>
            </a:r>
            <a:endParaRPr lang="en-US" dirty="0"/>
          </a:p>
        </p:txBody>
      </p:sp>
    </p:spTree>
    <p:extLst>
      <p:ext uri="{BB962C8B-B14F-4D97-AF65-F5344CB8AC3E}">
        <p14:creationId xmlns:p14="http://schemas.microsoft.com/office/powerpoint/2010/main" val="10502181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Madison</Template>
  <TotalTime>1470</TotalTime>
  <Words>620</Words>
  <Application>Microsoft Macintosh PowerPoint</Application>
  <PresentationFormat>Widescreen</PresentationFormat>
  <Paragraphs>62</Paragraphs>
  <Slides>16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Arial</vt:lpstr>
      <vt:lpstr>Google Sans</vt:lpstr>
      <vt:lpstr>MS Shell Dlg 2</vt:lpstr>
      <vt:lpstr>Symbol</vt:lpstr>
      <vt:lpstr>Times New Roman</vt:lpstr>
      <vt:lpstr>vendetta</vt:lpstr>
      <vt:lpstr>Wingdings</vt:lpstr>
      <vt:lpstr>Wingdings 3</vt:lpstr>
      <vt:lpstr>Madison</vt:lpstr>
      <vt:lpstr>Building your Personal Brand for Sustainable Employment</vt:lpstr>
      <vt:lpstr>Learning Outcomes</vt:lpstr>
      <vt:lpstr>Tasks</vt:lpstr>
      <vt:lpstr>Marking Rubric</vt:lpstr>
      <vt:lpstr>Marking Rubric</vt:lpstr>
      <vt:lpstr>What is a Brand? </vt:lpstr>
      <vt:lpstr>PowerPoint Presentation</vt:lpstr>
      <vt:lpstr>All these brands are owned by Coca-Cola</vt:lpstr>
      <vt:lpstr>Partner Task   Take one of the Subsidiaries of Coca-Cola, find out the key facts listed and create a Mood Board  Present back to the group. </vt:lpstr>
      <vt:lpstr>How we buy / consume</vt:lpstr>
      <vt:lpstr>Have you considered what YOUR values are?</vt:lpstr>
      <vt:lpstr>What do we know about these brands?</vt:lpstr>
      <vt:lpstr>Why is creating a personal brand so hard? </vt:lpstr>
      <vt:lpstr>Is it different for actors?</vt:lpstr>
      <vt:lpstr>What is a brand actor? </vt:lpstr>
      <vt:lpstr>Individual 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your Personal Brand for Sustainable Employment</dc:title>
  <dc:creator>Lynne Seymour</dc:creator>
  <cp:lastModifiedBy>Lynne Seymour</cp:lastModifiedBy>
  <cp:revision>2</cp:revision>
  <dcterms:created xsi:type="dcterms:W3CDTF">2024-02-12T14:20:09Z</dcterms:created>
  <dcterms:modified xsi:type="dcterms:W3CDTF">2024-02-27T09:22:16Z</dcterms:modified>
</cp:coreProperties>
</file>