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779"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338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4184126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396041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0CDC0D-6E40-49A8-9ED8-88A685F7FDEA}"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1482664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0CDC0D-6E40-49A8-9ED8-88A685F7FDEA}" type="datetimeFigureOut">
              <a:rPr lang="en-US" smtClean="0"/>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100362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0CDC0D-6E40-49A8-9ED8-88A685F7FDEA}"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2333054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0CDC0D-6E40-49A8-9ED8-88A685F7FDEA}" type="datetimeFigureOut">
              <a:rPr lang="en-US" smtClean="0"/>
              <a:t>2/26/2026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100596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0CDC0D-6E40-49A8-9ED8-88A685F7FDEA}"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799213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0CDC0D-6E40-49A8-9ED8-88A685F7FDEA}"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1068360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20CDC0D-6E40-49A8-9ED8-88A685F7FDEA}"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3719246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2866899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37315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2019196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84803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492378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1878233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0CDC0D-6E40-49A8-9ED8-88A685F7FDEA}"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748751-6919-48FB-8B7B-FC1563A2F511}" type="slidenum">
              <a:rPr lang="en-US" smtClean="0"/>
              <a:t>‹#›</a:t>
            </a:fld>
            <a:endParaRPr lang="en-US"/>
          </a:p>
        </p:txBody>
      </p:sp>
    </p:spTree>
    <p:extLst>
      <p:ext uri="{BB962C8B-B14F-4D97-AF65-F5344CB8AC3E}">
        <p14:creationId xmlns:p14="http://schemas.microsoft.com/office/powerpoint/2010/main" val="953632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20CDC0D-6E40-49A8-9ED8-88A685F7FDEA}" type="datetimeFigureOut">
              <a:rPr lang="en-US" smtClean="0"/>
              <a:t>2/26/2026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1748751-6919-48FB-8B7B-FC1563A2F511}" type="slidenum">
              <a:rPr lang="en-US" smtClean="0"/>
              <a:t>‹#›</a:t>
            </a:fld>
            <a:endParaRPr lang="en-US"/>
          </a:p>
        </p:txBody>
      </p:sp>
    </p:spTree>
    <p:extLst>
      <p:ext uri="{BB962C8B-B14F-4D97-AF65-F5344CB8AC3E}">
        <p14:creationId xmlns:p14="http://schemas.microsoft.com/office/powerpoint/2010/main" val="40412384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tradetogether.co.uk/crisis-in-the-kitchen-the-rising-costs-squeezing-uk-hospitality/" TargetMode="External"/><Relationship Id="rId3" Type="http://schemas.openxmlformats.org/officeDocument/2006/relationships/hyperlink" Target="https://link.springer.com/article/10.1007/s43615-021-00141-x" TargetMode="External"/><Relationship Id="rId7" Type="http://schemas.openxmlformats.org/officeDocument/2006/relationships/hyperlink" Target="https://www.ons.gov.uk/economy/inflationandpriceindices" TargetMode="External"/><Relationship Id="rId2" Type="http://schemas.openxmlformats.org/officeDocument/2006/relationships/hyperlink" Target="https://www.emerald.com/insight/content/doi/10.1108/ijchm-12-2022-1630/full/html"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5022250.2022.2059563" TargetMode="External"/><Relationship Id="rId5" Type="http://schemas.openxmlformats.org/officeDocument/2006/relationships/hyperlink" Target="https://www.good-hotels-guide.com/middle-east/lebanon/maps/lebanon-hotel-map.htm" TargetMode="External"/><Relationship Id="rId4" Type="http://schemas.openxmlformats.org/officeDocument/2006/relationships/hyperlink" Target="https://gtg.webhost.uoradea.ro/PDF/GTG-3-2022/gtg.43319-91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5D7636-CBA6-F66D-38F9-3431AD5596E7}"/>
              </a:ext>
            </a:extLst>
          </p:cNvPr>
          <p:cNvPicPr>
            <a:picLocks noChangeAspect="1"/>
          </p:cNvPicPr>
          <p:nvPr/>
        </p:nvPicPr>
        <p:blipFill>
          <a:blip r:embed="rId2"/>
          <a:stretch>
            <a:fillRect/>
          </a:stretch>
        </p:blipFill>
        <p:spPr>
          <a:xfrm>
            <a:off x="466944" y="509574"/>
            <a:ext cx="11258112" cy="5662627"/>
          </a:xfrm>
          <a:prstGeom prst="rect">
            <a:avLst/>
          </a:prstGeom>
        </p:spPr>
      </p:pic>
      <p:sp>
        <p:nvSpPr>
          <p:cNvPr id="2" name="Title 1">
            <a:extLst>
              <a:ext uri="{FF2B5EF4-FFF2-40B4-BE49-F238E27FC236}">
                <a16:creationId xmlns:a16="http://schemas.microsoft.com/office/drawing/2014/main" id="{668ACE88-5206-0B98-86D1-03E1A3584F5F}"/>
              </a:ext>
            </a:extLst>
          </p:cNvPr>
          <p:cNvSpPr>
            <a:spLocks noGrp="1"/>
          </p:cNvSpPr>
          <p:nvPr>
            <p:ph type="ctrTitle"/>
          </p:nvPr>
        </p:nvSpPr>
        <p:spPr>
          <a:xfrm>
            <a:off x="684211" y="685799"/>
            <a:ext cx="10500345" cy="2971801"/>
          </a:xfrm>
        </p:spPr>
        <p:txBody>
          <a:bodyPr>
            <a:normAutofit/>
          </a:bodyPr>
          <a:lstStyle/>
          <a:p>
            <a:pPr algn="ctr"/>
            <a:r>
              <a:rPr lang="en-GB" sz="3000" b="1" cap="none" dirty="0">
                <a:solidFill>
                  <a:schemeClr val="bg2">
                    <a:lumMod val="75000"/>
                  </a:schemeClr>
                </a:solidFill>
              </a:rPr>
              <a:t>Inflation And Resilience Strategies In The Hospitality Industry</a:t>
            </a:r>
            <a:br>
              <a:rPr lang="en-GB" sz="2200" dirty="0">
                <a:solidFill>
                  <a:schemeClr val="bg1"/>
                </a:solidFill>
              </a:rPr>
            </a:br>
            <a:br>
              <a:rPr lang="en-GB" dirty="0">
                <a:solidFill>
                  <a:schemeClr val="bg1"/>
                </a:solidFill>
              </a:rPr>
            </a:br>
            <a:endParaRPr lang="en-US" dirty="0">
              <a:solidFill>
                <a:schemeClr val="bg1"/>
              </a:solidFill>
            </a:endParaRPr>
          </a:p>
        </p:txBody>
      </p:sp>
      <p:sp>
        <p:nvSpPr>
          <p:cNvPr id="3" name="Subtitle 2">
            <a:extLst>
              <a:ext uri="{FF2B5EF4-FFF2-40B4-BE49-F238E27FC236}">
                <a16:creationId xmlns:a16="http://schemas.microsoft.com/office/drawing/2014/main" id="{8415FF24-7B0D-1106-16FC-C79F2CC5B080}"/>
              </a:ext>
            </a:extLst>
          </p:cNvPr>
          <p:cNvSpPr>
            <a:spLocks noGrp="1"/>
          </p:cNvSpPr>
          <p:nvPr>
            <p:ph type="subTitle" idx="1"/>
          </p:nvPr>
        </p:nvSpPr>
        <p:spPr>
          <a:xfrm>
            <a:off x="549458" y="2455333"/>
            <a:ext cx="9172057" cy="1947333"/>
          </a:xfrm>
        </p:spPr>
        <p:txBody>
          <a:bodyPr/>
          <a:lstStyle/>
          <a:p>
            <a:r>
              <a:rPr lang="en-GB" dirty="0"/>
              <a:t>2209341- Jasmin Begum</a:t>
            </a:r>
          </a:p>
          <a:p>
            <a:r>
              <a:rPr lang="en-GB" dirty="0"/>
              <a:t>BMIH6001- Contemporary Themes in the Hotel and Hospitality Sector Presentation</a:t>
            </a:r>
          </a:p>
          <a:p>
            <a:r>
              <a:rPr lang="en-GB" dirty="0"/>
              <a:t>Earnest </a:t>
            </a:r>
            <a:r>
              <a:rPr lang="en-GB" dirty="0" err="1"/>
              <a:t>Balutie</a:t>
            </a:r>
            <a:r>
              <a:rPr lang="en-GB" dirty="0"/>
              <a:t> </a:t>
            </a:r>
            <a:r>
              <a:rPr lang="en-GB" dirty="0" err="1"/>
              <a:t>Wavei</a:t>
            </a:r>
            <a:endParaRPr lang="en-US" dirty="0"/>
          </a:p>
        </p:txBody>
      </p:sp>
    </p:spTree>
    <p:extLst>
      <p:ext uri="{BB962C8B-B14F-4D97-AF65-F5344CB8AC3E}">
        <p14:creationId xmlns:p14="http://schemas.microsoft.com/office/powerpoint/2010/main" val="1926824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A857D-4248-4FCA-6FBB-ED04588F9C7A}"/>
              </a:ext>
            </a:extLst>
          </p:cNvPr>
          <p:cNvSpPr>
            <a:spLocks noGrp="1"/>
          </p:cNvSpPr>
          <p:nvPr>
            <p:ph type="title"/>
          </p:nvPr>
        </p:nvSpPr>
        <p:spPr>
          <a:xfrm>
            <a:off x="1627487" y="232965"/>
            <a:ext cx="8534400" cy="1507067"/>
          </a:xfrm>
        </p:spPr>
        <p:txBody>
          <a:bodyPr/>
          <a:lstStyle/>
          <a:p>
            <a:pPr algn="ctr"/>
            <a:r>
              <a:rPr lang="en-GB" dirty="0"/>
              <a:t>Introduction</a:t>
            </a:r>
            <a:endParaRPr lang="en-US" dirty="0"/>
          </a:p>
        </p:txBody>
      </p:sp>
      <p:sp>
        <p:nvSpPr>
          <p:cNvPr id="4" name="Rectangle 1">
            <a:extLst>
              <a:ext uri="{FF2B5EF4-FFF2-40B4-BE49-F238E27FC236}">
                <a16:creationId xmlns:a16="http://schemas.microsoft.com/office/drawing/2014/main" id="{DD31FBAB-CD56-1840-E3BA-B1ECA6D4B87D}"/>
              </a:ext>
            </a:extLst>
          </p:cNvPr>
          <p:cNvSpPr>
            <a:spLocks noGrp="1" noChangeArrowheads="1"/>
          </p:cNvSpPr>
          <p:nvPr>
            <p:ph idx="1"/>
          </p:nvPr>
        </p:nvSpPr>
        <p:spPr bwMode="auto">
          <a:xfrm>
            <a:off x="1110522" y="1859375"/>
            <a:ext cx="997095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GB" sz="1800" dirty="0">
                <a:solidFill>
                  <a:schemeClr val="tx1"/>
                </a:solidFill>
              </a:rPr>
              <a:t>The hospitality and hotel industry faces intense financial strain. Inflation has increased ingredient prices, forcing higher menu charges and service adjustments, while fewer consumers are dining out. Energy costs have tripled despite government support, and wage inflation combined with staffing shortages continues to pressure service quality and profitability. To survive, businesses must adopt innovative resilience and recovery strategies that prioritize sustainability while managing inflationary pressures and limiting economic setbacks. We will identify resilience strategies for sustainable  recovery.</a:t>
            </a:r>
            <a:endParaRPr lang="en-US" altLang="en-US" sz="1800" dirty="0">
              <a:solidFill>
                <a:schemeClr val="tx1"/>
              </a:solidFill>
              <a:latin typeface="Arial" panose="020B0604020202020204" pitchFamily="34" charset="0"/>
            </a:endParaRPr>
          </a:p>
        </p:txBody>
      </p:sp>
      <p:pic>
        <p:nvPicPr>
          <p:cNvPr id="1026" name="Picture 2" descr="Hospitality associations 'concerned' over inflation increase - News">
            <a:extLst>
              <a:ext uri="{FF2B5EF4-FFF2-40B4-BE49-F238E27FC236}">
                <a16:creationId xmlns:a16="http://schemas.microsoft.com/office/drawing/2014/main" id="{439717C2-C82B-B862-402D-F0937AB358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3535" y="4010043"/>
            <a:ext cx="5110263" cy="2493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794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B585-42DA-31A1-9576-8EFAFF51BAAF}"/>
              </a:ext>
            </a:extLst>
          </p:cNvPr>
          <p:cNvSpPr>
            <a:spLocks noGrp="1"/>
          </p:cNvSpPr>
          <p:nvPr>
            <p:ph type="title"/>
          </p:nvPr>
        </p:nvSpPr>
        <p:spPr>
          <a:xfrm>
            <a:off x="1828800" y="165589"/>
            <a:ext cx="8534400" cy="1507067"/>
          </a:xfrm>
        </p:spPr>
        <p:txBody>
          <a:bodyPr/>
          <a:lstStyle/>
          <a:p>
            <a:pPr algn="ctr"/>
            <a:r>
              <a:rPr lang="en-GB" dirty="0"/>
              <a:t>Impact of inflation</a:t>
            </a:r>
            <a:endParaRPr lang="en-US" dirty="0"/>
          </a:p>
        </p:txBody>
      </p:sp>
      <p:sp>
        <p:nvSpPr>
          <p:cNvPr id="5" name="Rectangle 2">
            <a:extLst>
              <a:ext uri="{FF2B5EF4-FFF2-40B4-BE49-F238E27FC236}">
                <a16:creationId xmlns:a16="http://schemas.microsoft.com/office/drawing/2014/main" id="{9B771FE9-03FC-6C9C-4A08-089EB5028AD8}"/>
              </a:ext>
            </a:extLst>
          </p:cNvPr>
          <p:cNvSpPr>
            <a:spLocks noGrp="1" noChangeArrowheads="1"/>
          </p:cNvSpPr>
          <p:nvPr>
            <p:ph idx="1"/>
          </p:nvPr>
        </p:nvSpPr>
        <p:spPr bwMode="auto">
          <a:xfrm>
            <a:off x="725512" y="1789694"/>
            <a:ext cx="1074097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GB" dirty="0">
                <a:solidFill>
                  <a:schemeClr val="tx1"/>
                </a:solidFill>
              </a:rPr>
              <a:t>The Consumer Price Index (CPI) for UK hotels, cafés, and restaurants reached 147.2 in Q1 2025, representing a 47.2% increase since 2015. This rise significantly exceeds overall inflation, highlighting the intense cost pressures within the hospitality sector. Service inflation has outpaced general inflation largely due to rising wages, persistent labour shortages, and ongoing supply chain disruptions that have increased food, beverage, and operational costs. As a result, businesses face mounting operational pressures, limiting their ability to invest in growth and innovation. Many establishments are forced to raise prices, reduce staffing levels, or delay expansion plans, affecting competitiveness and long-term sustainability.</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F43DC620-3AD6-229A-D07A-ADCD481DDBA8}"/>
              </a:ext>
            </a:extLst>
          </p:cNvPr>
          <p:cNvPicPr>
            <a:picLocks noChangeAspect="1"/>
          </p:cNvPicPr>
          <p:nvPr/>
        </p:nvPicPr>
        <p:blipFill rotWithShape="1">
          <a:blip r:embed="rId2"/>
          <a:srcRect b="6230"/>
          <a:stretch/>
        </p:blipFill>
        <p:spPr bwMode="auto">
          <a:xfrm>
            <a:off x="8023460" y="4407521"/>
            <a:ext cx="3350394" cy="23542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63445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43267-E2AF-AD3A-84F6-523AF0436A63}"/>
              </a:ext>
            </a:extLst>
          </p:cNvPr>
          <p:cNvSpPr>
            <a:spLocks noGrp="1"/>
          </p:cNvSpPr>
          <p:nvPr>
            <p:ph type="title"/>
          </p:nvPr>
        </p:nvSpPr>
        <p:spPr>
          <a:xfrm>
            <a:off x="1828800" y="232965"/>
            <a:ext cx="8534400" cy="1507067"/>
          </a:xfrm>
        </p:spPr>
        <p:txBody>
          <a:bodyPr/>
          <a:lstStyle/>
          <a:p>
            <a:pPr algn="ctr"/>
            <a:r>
              <a:rPr lang="en-GB" dirty="0"/>
              <a:t>Resilience</a:t>
            </a:r>
            <a:endParaRPr lang="en-US" dirty="0"/>
          </a:p>
        </p:txBody>
      </p:sp>
      <p:sp>
        <p:nvSpPr>
          <p:cNvPr id="3" name="Content Placeholder 2">
            <a:extLst>
              <a:ext uri="{FF2B5EF4-FFF2-40B4-BE49-F238E27FC236}">
                <a16:creationId xmlns:a16="http://schemas.microsoft.com/office/drawing/2014/main" id="{B2A12509-7485-5CD0-76C3-9B77347654AB}"/>
              </a:ext>
            </a:extLst>
          </p:cNvPr>
          <p:cNvSpPr>
            <a:spLocks noGrp="1"/>
          </p:cNvSpPr>
          <p:nvPr>
            <p:ph idx="1"/>
          </p:nvPr>
        </p:nvSpPr>
        <p:spPr>
          <a:xfrm>
            <a:off x="1135781" y="1463039"/>
            <a:ext cx="10106526" cy="4320319"/>
          </a:xfrm>
        </p:spPr>
        <p:txBody>
          <a:bodyPr>
            <a:normAutofit fontScale="92500" lnSpcReduction="10000"/>
          </a:bodyPr>
          <a:lstStyle/>
          <a:p>
            <a:r>
              <a:rPr lang="en-GB" dirty="0">
                <a:solidFill>
                  <a:schemeClr val="tx1"/>
                </a:solidFill>
              </a:rPr>
              <a:t>Resilience as central to hospitality industry survival amid economic uncertainty. Organizational characteristics, flexible structures, proactive crisis management, and technological adoption strengthen adaptability (</a:t>
            </a:r>
            <a:r>
              <a:rPr lang="en-GB" dirty="0" err="1">
                <a:solidFill>
                  <a:schemeClr val="tx1"/>
                </a:solidFill>
              </a:rPr>
              <a:t>Aydogan</a:t>
            </a:r>
            <a:r>
              <a:rPr lang="en-GB" dirty="0">
                <a:solidFill>
                  <a:schemeClr val="tx1"/>
                </a:solidFill>
              </a:rPr>
              <a:t> et al., 2024; Tiso &amp; Melani, 2023). </a:t>
            </a:r>
          </a:p>
          <a:p>
            <a:r>
              <a:rPr lang="en-GB" dirty="0">
                <a:solidFill>
                  <a:schemeClr val="tx1"/>
                </a:solidFill>
              </a:rPr>
              <a:t>Comparative studies show traditional hotels and platforms like Airbnb apply different resilience strategies, influencing sustainability and innovation (Medeiros et al., 2022). </a:t>
            </a:r>
          </a:p>
          <a:p>
            <a:r>
              <a:rPr lang="en-GB" dirty="0">
                <a:solidFill>
                  <a:schemeClr val="tx1"/>
                </a:solidFill>
              </a:rPr>
              <a:t>Service inflation, driven by wages and supply chain disruptions, heavily impacts hospitality. </a:t>
            </a:r>
          </a:p>
          <a:p>
            <a:r>
              <a:rPr lang="en-GB" dirty="0">
                <a:solidFill>
                  <a:schemeClr val="tx1"/>
                </a:solidFill>
              </a:rPr>
              <a:t>Sustainable recovery strategies, including domestic tourism promotion, resource efficiency, local sourcing, and energy-efficient technologies, support long-term stability (Deb &amp; Ahmed, 2022; </a:t>
            </a:r>
            <a:r>
              <a:rPr lang="en-GB" dirty="0" err="1">
                <a:solidFill>
                  <a:schemeClr val="tx1"/>
                </a:solidFill>
              </a:rPr>
              <a:t>Elkhwesky</a:t>
            </a:r>
            <a:r>
              <a:rPr lang="en-GB" dirty="0">
                <a:solidFill>
                  <a:schemeClr val="tx1"/>
                </a:solidFill>
              </a:rPr>
              <a:t> et al., 2022). </a:t>
            </a:r>
          </a:p>
          <a:p>
            <a:r>
              <a:rPr lang="en-GB" dirty="0">
                <a:solidFill>
                  <a:schemeClr val="tx1"/>
                </a:solidFill>
              </a:rPr>
              <a:t>To counter inflation, hotels increasingly adopt dynamic pricing, cost control, and efficiency measures to remain competitive and profitable.</a:t>
            </a:r>
            <a:endParaRPr lang="en-US" dirty="0">
              <a:solidFill>
                <a:schemeClr val="tx1"/>
              </a:solidFill>
            </a:endParaRPr>
          </a:p>
        </p:txBody>
      </p:sp>
    </p:spTree>
    <p:extLst>
      <p:ext uri="{BB962C8B-B14F-4D97-AF65-F5344CB8AC3E}">
        <p14:creationId xmlns:p14="http://schemas.microsoft.com/office/powerpoint/2010/main" val="744812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6CAD-4902-4439-776F-D07EC84B8079}"/>
              </a:ext>
            </a:extLst>
          </p:cNvPr>
          <p:cNvSpPr>
            <a:spLocks noGrp="1"/>
          </p:cNvSpPr>
          <p:nvPr>
            <p:ph type="title"/>
          </p:nvPr>
        </p:nvSpPr>
        <p:spPr>
          <a:xfrm>
            <a:off x="465221" y="163965"/>
            <a:ext cx="11261557" cy="1507067"/>
          </a:xfrm>
        </p:spPr>
        <p:txBody>
          <a:bodyPr/>
          <a:lstStyle/>
          <a:p>
            <a:pPr algn="ctr"/>
            <a:r>
              <a:rPr lang="en-GB" dirty="0"/>
              <a:t>Sustainable recovery approaches</a:t>
            </a:r>
            <a:endParaRPr lang="en-US" dirty="0"/>
          </a:p>
        </p:txBody>
      </p:sp>
      <p:sp>
        <p:nvSpPr>
          <p:cNvPr id="4" name="Rectangle 1">
            <a:extLst>
              <a:ext uri="{FF2B5EF4-FFF2-40B4-BE49-F238E27FC236}">
                <a16:creationId xmlns:a16="http://schemas.microsoft.com/office/drawing/2014/main" id="{A56CCE2D-65E6-B7CF-87A7-858E464C10ED}"/>
              </a:ext>
            </a:extLst>
          </p:cNvPr>
          <p:cNvSpPr>
            <a:spLocks noGrp="1" noChangeArrowheads="1"/>
          </p:cNvSpPr>
          <p:nvPr>
            <p:ph idx="1"/>
          </p:nvPr>
        </p:nvSpPr>
        <p:spPr bwMode="auto">
          <a:xfrm>
            <a:off x="622057" y="1444875"/>
            <a:ext cx="8160193"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lang="en-GB" sz="1800" dirty="0">
                <a:solidFill>
                  <a:schemeClr val="tx1"/>
                </a:solidFill>
              </a:rPr>
              <a:t>Amid rising inflation, the hotel industry is advancing sustainable recovery by adopting green practices and improving operational efficiency. </a:t>
            </a:r>
          </a:p>
          <a:p>
            <a:pPr defTabSz="914400" eaLnBrk="0" fontAlgn="base" hangingPunct="0">
              <a:spcBef>
                <a:spcPct val="0"/>
              </a:spcBef>
              <a:spcAft>
                <a:spcPct val="0"/>
              </a:spcAft>
              <a:buClrTx/>
              <a:buSzTx/>
            </a:pPr>
            <a:r>
              <a:rPr lang="en-GB" sz="1800" dirty="0">
                <a:solidFill>
                  <a:schemeClr val="tx1"/>
                </a:solidFill>
              </a:rPr>
              <a:t>Investments in energy management systems, smart lighting, and heating technologies help reduce energy use, lower costs, and decrease carbon emissions. </a:t>
            </a:r>
          </a:p>
          <a:p>
            <a:pPr defTabSz="914400" eaLnBrk="0" fontAlgn="base" hangingPunct="0">
              <a:spcBef>
                <a:spcPct val="0"/>
              </a:spcBef>
              <a:spcAft>
                <a:spcPct val="0"/>
              </a:spcAft>
              <a:buClrTx/>
              <a:buSzTx/>
            </a:pPr>
            <a:r>
              <a:rPr lang="en-GB" sz="1800" dirty="0">
                <a:solidFill>
                  <a:schemeClr val="tx1"/>
                </a:solidFill>
              </a:rPr>
              <a:t>Waste-efficient models, including recycling programs and structured waste management procedures, further support environmental and financial resilience. </a:t>
            </a:r>
          </a:p>
          <a:p>
            <a:pPr defTabSz="914400" eaLnBrk="0" fontAlgn="base" hangingPunct="0">
              <a:spcBef>
                <a:spcPct val="0"/>
              </a:spcBef>
              <a:spcAft>
                <a:spcPct val="0"/>
              </a:spcAft>
              <a:buClrTx/>
              <a:buSzTx/>
            </a:pPr>
            <a:r>
              <a:rPr lang="en-GB" sz="1800" dirty="0">
                <a:solidFill>
                  <a:schemeClr val="tx1"/>
                </a:solidFill>
              </a:rPr>
              <a:t>Strategic partnerships with governments, NGOs, and industry stakeholders facilitate resource sharing, funding access, and technical support. Such collaborations enhance the adoption of sustainable practices, promote community engagement, and provide long-term frameworks for resilient and sustainable hotel development. </a:t>
            </a:r>
          </a:p>
          <a:p>
            <a:pPr marL="0" indent="0" defTabSz="914400" eaLnBrk="0" fontAlgn="base" hangingPunct="0">
              <a:spcBef>
                <a:spcPct val="0"/>
              </a:spcBef>
              <a:spcAft>
                <a:spcPct val="0"/>
              </a:spcAft>
              <a:buClrTx/>
              <a:buSzTx/>
              <a:buNone/>
            </a:pPr>
            <a:r>
              <a:rPr lang="en-GB" sz="1800" dirty="0">
                <a:solidFill>
                  <a:schemeClr val="tx1"/>
                </a:solidFill>
              </a:rPr>
              <a:t>These initiatives strengthen hotels’ ability to withstand economic crises through improved efficiency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0" name="Picture 2" descr="The Seven Pillars of the Circular Economy">
            <a:extLst>
              <a:ext uri="{FF2B5EF4-FFF2-40B4-BE49-F238E27FC236}">
                <a16:creationId xmlns:a16="http://schemas.microsoft.com/office/drawing/2014/main" id="{6665C868-52FD-4EC5-A9C1-DE4D13DCC2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4728" y="2476294"/>
            <a:ext cx="3769895" cy="3769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224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A137D-C44E-99DD-05E5-906F0144F68B}"/>
              </a:ext>
            </a:extLst>
          </p:cNvPr>
          <p:cNvSpPr>
            <a:spLocks noGrp="1"/>
          </p:cNvSpPr>
          <p:nvPr>
            <p:ph type="title"/>
          </p:nvPr>
        </p:nvSpPr>
        <p:spPr>
          <a:xfrm>
            <a:off x="1828800" y="98212"/>
            <a:ext cx="8534400" cy="1507067"/>
          </a:xfrm>
        </p:spPr>
        <p:txBody>
          <a:bodyPr/>
          <a:lstStyle/>
          <a:p>
            <a:pPr algn="ctr"/>
            <a:r>
              <a:rPr lang="en-GB" dirty="0"/>
              <a:t>Coping with Inflation</a:t>
            </a:r>
            <a:endParaRPr lang="en-US" dirty="0"/>
          </a:p>
        </p:txBody>
      </p:sp>
      <p:sp>
        <p:nvSpPr>
          <p:cNvPr id="4" name="Rectangle 1">
            <a:extLst>
              <a:ext uri="{FF2B5EF4-FFF2-40B4-BE49-F238E27FC236}">
                <a16:creationId xmlns:a16="http://schemas.microsoft.com/office/drawing/2014/main" id="{1699144A-D6AA-B45E-A61F-8FAD0B7F07B3}"/>
              </a:ext>
            </a:extLst>
          </p:cNvPr>
          <p:cNvSpPr>
            <a:spLocks noGrp="1" noChangeArrowheads="1"/>
          </p:cNvSpPr>
          <p:nvPr>
            <p:ph idx="1"/>
          </p:nvPr>
        </p:nvSpPr>
        <p:spPr bwMode="auto">
          <a:xfrm>
            <a:off x="691415" y="1947576"/>
            <a:ext cx="5894927"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Adaptive pricing strategies: dynamic pricing to match demand.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Operational efficiency: automation, labor optimization, cost reduction.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Diversification of services: broadening customer base for stability.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Long-term outlook: energy-efficient investments + financial planning.</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1" i="0" u="none" strike="noStrike" cap="none" normalizeH="0" baseline="0" dirty="0">
                <a:ln>
                  <a:noFill/>
                </a:ln>
                <a:solidFill>
                  <a:schemeClr val="tx1"/>
                </a:solidFill>
                <a:effectLst/>
                <a:latin typeface="Arial" panose="020B0604020202020204" pitchFamily="34" charset="0"/>
              </a:rPr>
              <a:t>Visual:</a:t>
            </a:r>
            <a:r>
              <a:rPr kumimoji="0" lang="en-US" altLang="en-US" b="0" i="0" u="none" strike="noStrike" cap="none" normalizeH="0" baseline="0" dirty="0">
                <a:ln>
                  <a:noFill/>
                </a:ln>
                <a:solidFill>
                  <a:schemeClr val="tx1"/>
                </a:solidFill>
                <a:effectLst/>
                <a:latin typeface="Arial" panose="020B0604020202020204" pitchFamily="34" charset="0"/>
              </a:rPr>
              <a:t> Table comparing traditional pricing vs. dynamic pricing, highlighting revenue protection.</a:t>
            </a:r>
          </a:p>
        </p:txBody>
      </p:sp>
      <p:pic>
        <p:nvPicPr>
          <p:cNvPr id="3074" name="Picture 2" descr="Sustainable Practices for Hotels: Greener Hospitality">
            <a:extLst>
              <a:ext uri="{FF2B5EF4-FFF2-40B4-BE49-F238E27FC236}">
                <a16:creationId xmlns:a16="http://schemas.microsoft.com/office/drawing/2014/main" id="{2856100B-76F4-2108-207E-3E54523591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774" y="1985816"/>
            <a:ext cx="4499811" cy="3093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3656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754D4-DA33-5C8D-FC86-5CAD45C09C3A}"/>
              </a:ext>
            </a:extLst>
          </p:cNvPr>
          <p:cNvSpPr>
            <a:spLocks noGrp="1"/>
          </p:cNvSpPr>
          <p:nvPr>
            <p:ph type="title"/>
          </p:nvPr>
        </p:nvSpPr>
        <p:spPr>
          <a:xfrm>
            <a:off x="1828800" y="98212"/>
            <a:ext cx="8534400" cy="1507067"/>
          </a:xfrm>
        </p:spPr>
        <p:txBody>
          <a:bodyPr/>
          <a:lstStyle/>
          <a:p>
            <a:pPr algn="ctr"/>
            <a:r>
              <a:rPr lang="en-GB" dirty="0"/>
              <a:t>Case Study- Mount Lebanon Hotels</a:t>
            </a:r>
            <a:endParaRPr lang="en-US" dirty="0"/>
          </a:p>
        </p:txBody>
      </p:sp>
      <p:sp>
        <p:nvSpPr>
          <p:cNvPr id="4" name="Rectangle 1">
            <a:extLst>
              <a:ext uri="{FF2B5EF4-FFF2-40B4-BE49-F238E27FC236}">
                <a16:creationId xmlns:a16="http://schemas.microsoft.com/office/drawing/2014/main" id="{0AB1809F-5625-A421-33AE-A833D0066E66}"/>
              </a:ext>
            </a:extLst>
          </p:cNvPr>
          <p:cNvSpPr>
            <a:spLocks noGrp="1" noChangeArrowheads="1"/>
          </p:cNvSpPr>
          <p:nvPr>
            <p:ph idx="1"/>
          </p:nvPr>
        </p:nvSpPr>
        <p:spPr bwMode="auto">
          <a:xfrm>
            <a:off x="722714" y="2293104"/>
            <a:ext cx="584171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Hotels implemented: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Dynamic pricing &amp; flexible payment.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Community collaborations for revenue and customer retention.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Demonstrates operational adaptability and long-term resilience under inflationary pressures.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descr="Location map of good luxury hotels in Lebanon">
            <a:extLst>
              <a:ext uri="{FF2B5EF4-FFF2-40B4-BE49-F238E27FC236}">
                <a16:creationId xmlns:a16="http://schemas.microsoft.com/office/drawing/2014/main" id="{A7A6C3B3-117A-1BE8-5330-7F87C4269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159" y="1822383"/>
            <a:ext cx="34671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03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7CACE-193E-F4A2-5644-37F780E130D9}"/>
              </a:ext>
            </a:extLst>
          </p:cNvPr>
          <p:cNvSpPr>
            <a:spLocks noGrp="1"/>
          </p:cNvSpPr>
          <p:nvPr>
            <p:ph type="title"/>
          </p:nvPr>
        </p:nvSpPr>
        <p:spPr>
          <a:xfrm>
            <a:off x="1828800" y="127089"/>
            <a:ext cx="8046720" cy="869126"/>
          </a:xfrm>
        </p:spPr>
        <p:txBody>
          <a:bodyPr/>
          <a:lstStyle/>
          <a:p>
            <a:pPr algn="ctr"/>
            <a:r>
              <a:rPr lang="en-GB" dirty="0"/>
              <a:t>PEST Analysis</a:t>
            </a:r>
            <a:endParaRPr lang="en-US" dirty="0"/>
          </a:p>
        </p:txBody>
      </p:sp>
      <p:graphicFrame>
        <p:nvGraphicFramePr>
          <p:cNvPr id="4" name="Table 3">
            <a:extLst>
              <a:ext uri="{FF2B5EF4-FFF2-40B4-BE49-F238E27FC236}">
                <a16:creationId xmlns:a16="http://schemas.microsoft.com/office/drawing/2014/main" id="{CF232C11-6764-FBF3-4313-52F49BF64057}"/>
              </a:ext>
            </a:extLst>
          </p:cNvPr>
          <p:cNvGraphicFramePr>
            <a:graphicFrameLocks noGrp="1"/>
          </p:cNvGraphicFramePr>
          <p:nvPr>
            <p:extLst>
              <p:ext uri="{D42A27DB-BD31-4B8C-83A1-F6EECF244321}">
                <p14:modId xmlns:p14="http://schemas.microsoft.com/office/powerpoint/2010/main" val="1900254822"/>
              </p:ext>
            </p:extLst>
          </p:nvPr>
        </p:nvGraphicFramePr>
        <p:xfrm>
          <a:off x="2032000" y="1470435"/>
          <a:ext cx="8128000" cy="3707958"/>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345488008"/>
                    </a:ext>
                  </a:extLst>
                </a:gridCol>
                <a:gridCol w="4064000">
                  <a:extLst>
                    <a:ext uri="{9D8B030D-6E8A-4147-A177-3AD203B41FA5}">
                      <a16:colId xmlns:a16="http://schemas.microsoft.com/office/drawing/2014/main" val="535043311"/>
                    </a:ext>
                  </a:extLst>
                </a:gridCol>
              </a:tblGrid>
              <a:tr h="1853979">
                <a:tc>
                  <a:txBody>
                    <a:bodyPr/>
                    <a:lstStyle/>
                    <a:p>
                      <a:pPr algn="ctr"/>
                      <a:r>
                        <a:rPr lang="en-GB" dirty="0"/>
                        <a:t>Political</a:t>
                      </a:r>
                    </a:p>
                    <a:p>
                      <a:pPr marL="285750" indent="-285750" algn="l">
                        <a:buFont typeface="Arial" panose="020B0604020202020204" pitchFamily="34" charset="0"/>
                        <a:buChar char="•"/>
                      </a:pPr>
                      <a:r>
                        <a:rPr lang="en-GB" b="0" dirty="0"/>
                        <a:t>Sustainability policies</a:t>
                      </a:r>
                    </a:p>
                    <a:p>
                      <a:pPr marL="285750" indent="-285750" algn="l">
                        <a:buFont typeface="Arial" panose="020B0604020202020204" pitchFamily="34" charset="0"/>
                        <a:buChar char="•"/>
                      </a:pPr>
                      <a:r>
                        <a:rPr lang="en-GB" b="0" dirty="0"/>
                        <a:t>Operational compliances</a:t>
                      </a:r>
                    </a:p>
                    <a:p>
                      <a:pPr marL="285750" indent="-285750" algn="l">
                        <a:buFont typeface="Arial" panose="020B0604020202020204" pitchFamily="34" charset="0"/>
                        <a:buChar char="•"/>
                      </a:pPr>
                      <a:r>
                        <a:rPr lang="en-GB" b="0" dirty="0"/>
                        <a:t>Tourism Regulations</a:t>
                      </a:r>
                    </a:p>
                    <a:p>
                      <a:pPr marL="285750" indent="-285750" algn="l">
                        <a:buFont typeface="Arial" panose="020B0604020202020204" pitchFamily="34" charset="0"/>
                        <a:buChar char="•"/>
                      </a:pPr>
                      <a:endParaRPr lang="en-US" dirty="0"/>
                    </a:p>
                  </a:txBody>
                  <a:tcPr/>
                </a:tc>
                <a:tc>
                  <a:txBody>
                    <a:bodyPr/>
                    <a:lstStyle/>
                    <a:p>
                      <a:pPr algn="ctr"/>
                      <a:r>
                        <a:rPr lang="en-GB" dirty="0"/>
                        <a:t>Economical</a:t>
                      </a:r>
                    </a:p>
                    <a:p>
                      <a:pPr marL="285750" indent="-285750" algn="l">
                        <a:buFont typeface="Arial" panose="020B0604020202020204" pitchFamily="34" charset="0"/>
                        <a:buChar char="•"/>
                      </a:pPr>
                      <a:r>
                        <a:rPr lang="en-GB" b="0" dirty="0"/>
                        <a:t>Inflation</a:t>
                      </a:r>
                    </a:p>
                    <a:p>
                      <a:pPr marL="285750" indent="-285750" algn="l">
                        <a:buFont typeface="Arial" panose="020B0604020202020204" pitchFamily="34" charset="0"/>
                        <a:buChar char="•"/>
                      </a:pPr>
                      <a:r>
                        <a:rPr lang="en-GB" b="0" dirty="0"/>
                        <a:t>Stability and growth</a:t>
                      </a:r>
                    </a:p>
                    <a:p>
                      <a:pPr marL="285750" indent="-285750" algn="l">
                        <a:buFont typeface="Arial" panose="020B0604020202020204" pitchFamily="34" charset="0"/>
                        <a:buChar char="•"/>
                      </a:pPr>
                      <a:r>
                        <a:rPr lang="en-GB" b="0" dirty="0"/>
                        <a:t>Investment</a:t>
                      </a:r>
                    </a:p>
                    <a:p>
                      <a:pPr marL="285750" indent="-285750" algn="l">
                        <a:buFont typeface="Arial" panose="020B0604020202020204" pitchFamily="34" charset="0"/>
                        <a:buChar char="•"/>
                      </a:pPr>
                      <a:r>
                        <a:rPr lang="en-GB" b="0" dirty="0"/>
                        <a:t>Competition</a:t>
                      </a:r>
                    </a:p>
                    <a:p>
                      <a:pPr marL="285750" indent="-285750" algn="l">
                        <a:buFont typeface="Arial" panose="020B0604020202020204" pitchFamily="34" charset="0"/>
                        <a:buChar char="•"/>
                      </a:pPr>
                      <a:endParaRPr lang="en-US" dirty="0"/>
                    </a:p>
                  </a:txBody>
                  <a:tcPr/>
                </a:tc>
                <a:extLst>
                  <a:ext uri="{0D108BD9-81ED-4DB2-BD59-A6C34878D82A}">
                    <a16:rowId xmlns:a16="http://schemas.microsoft.com/office/drawing/2014/main" val="1854773943"/>
                  </a:ext>
                </a:extLst>
              </a:tr>
              <a:tr h="1853979">
                <a:tc>
                  <a:txBody>
                    <a:bodyPr/>
                    <a:lstStyle/>
                    <a:p>
                      <a:pPr algn="ctr"/>
                      <a:r>
                        <a:rPr lang="en-GB" b="1" dirty="0"/>
                        <a:t>Social</a:t>
                      </a:r>
                    </a:p>
                    <a:p>
                      <a:pPr marL="285750" indent="-285750" algn="l">
                        <a:buFont typeface="Arial" panose="020B0604020202020204" pitchFamily="34" charset="0"/>
                        <a:buChar char="•"/>
                      </a:pPr>
                      <a:r>
                        <a:rPr lang="en-GB" b="0" dirty="0"/>
                        <a:t>Changes in consumer behaviour</a:t>
                      </a:r>
                    </a:p>
                    <a:p>
                      <a:pPr marL="285750" indent="-285750" algn="l">
                        <a:buFont typeface="Arial" panose="020B0604020202020204" pitchFamily="34" charset="0"/>
                        <a:buChar char="•"/>
                      </a:pPr>
                      <a:r>
                        <a:rPr lang="en-GB" b="0" dirty="0"/>
                        <a:t>Eco- friendly services</a:t>
                      </a:r>
                    </a:p>
                    <a:p>
                      <a:pPr marL="285750" indent="-285750" algn="l">
                        <a:buFont typeface="Arial" panose="020B0604020202020204" pitchFamily="34" charset="0"/>
                        <a:buChar char="•"/>
                      </a:pPr>
                      <a:r>
                        <a:rPr lang="en-GB" b="0" dirty="0"/>
                        <a:t>Demographical changes</a:t>
                      </a:r>
                      <a:endParaRPr lang="en-US" b="0" dirty="0"/>
                    </a:p>
                  </a:txBody>
                  <a:tcPr/>
                </a:tc>
                <a:tc>
                  <a:txBody>
                    <a:bodyPr/>
                    <a:lstStyle/>
                    <a:p>
                      <a:pPr algn="ctr"/>
                      <a:r>
                        <a:rPr lang="en-GB" b="1" dirty="0"/>
                        <a:t>Technological</a:t>
                      </a:r>
                    </a:p>
                    <a:p>
                      <a:pPr marL="285750" indent="-285750" algn="l">
                        <a:buFont typeface="Arial" panose="020B0604020202020204" pitchFamily="34" charset="0"/>
                        <a:buChar char="•"/>
                      </a:pPr>
                      <a:r>
                        <a:rPr lang="en-GB" b="0" dirty="0"/>
                        <a:t>Contactless Check- ins</a:t>
                      </a:r>
                    </a:p>
                    <a:p>
                      <a:pPr marL="285750" indent="-285750" algn="l">
                        <a:buFont typeface="Arial" panose="020B0604020202020204" pitchFamily="34" charset="0"/>
                        <a:buChar char="•"/>
                      </a:pPr>
                      <a:r>
                        <a:rPr lang="en-GB" b="0" dirty="0"/>
                        <a:t>Smart rooms</a:t>
                      </a:r>
                    </a:p>
                    <a:p>
                      <a:pPr marL="285750" indent="-285750" algn="l">
                        <a:buFont typeface="Arial" panose="020B0604020202020204" pitchFamily="34" charset="0"/>
                        <a:buChar char="•"/>
                      </a:pPr>
                      <a:r>
                        <a:rPr lang="en-GB" b="0" dirty="0"/>
                        <a:t>Digital Marketing</a:t>
                      </a:r>
                      <a:endParaRPr lang="en-US" b="0" dirty="0"/>
                    </a:p>
                  </a:txBody>
                  <a:tcPr/>
                </a:tc>
                <a:extLst>
                  <a:ext uri="{0D108BD9-81ED-4DB2-BD59-A6C34878D82A}">
                    <a16:rowId xmlns:a16="http://schemas.microsoft.com/office/drawing/2014/main" val="2092664009"/>
                  </a:ext>
                </a:extLst>
              </a:tr>
            </a:tbl>
          </a:graphicData>
        </a:graphic>
      </p:graphicFrame>
    </p:spTree>
    <p:extLst>
      <p:ext uri="{BB962C8B-B14F-4D97-AF65-F5344CB8AC3E}">
        <p14:creationId xmlns:p14="http://schemas.microsoft.com/office/powerpoint/2010/main" val="893516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C805-CE05-5E4E-2910-EE84E570CBB1}"/>
              </a:ext>
            </a:extLst>
          </p:cNvPr>
          <p:cNvSpPr>
            <a:spLocks noGrp="1"/>
          </p:cNvSpPr>
          <p:nvPr>
            <p:ph type="title"/>
          </p:nvPr>
        </p:nvSpPr>
        <p:spPr>
          <a:xfrm>
            <a:off x="1828800" y="165589"/>
            <a:ext cx="8534400" cy="1507067"/>
          </a:xfrm>
        </p:spPr>
        <p:txBody>
          <a:bodyPr/>
          <a:lstStyle/>
          <a:p>
            <a:pPr algn="ctr"/>
            <a:r>
              <a:rPr lang="en-GB" dirty="0"/>
              <a:t>Conclusion</a:t>
            </a:r>
            <a:endParaRPr lang="en-US" dirty="0"/>
          </a:p>
        </p:txBody>
      </p:sp>
      <p:sp>
        <p:nvSpPr>
          <p:cNvPr id="4" name="Rectangle 1">
            <a:extLst>
              <a:ext uri="{FF2B5EF4-FFF2-40B4-BE49-F238E27FC236}">
                <a16:creationId xmlns:a16="http://schemas.microsoft.com/office/drawing/2014/main" id="{B837A12D-0984-651F-00D8-361F5E72B4A1}"/>
              </a:ext>
            </a:extLst>
          </p:cNvPr>
          <p:cNvSpPr>
            <a:spLocks noGrp="1" noChangeArrowheads="1"/>
          </p:cNvSpPr>
          <p:nvPr>
            <p:ph idx="1"/>
          </p:nvPr>
        </p:nvSpPr>
        <p:spPr bwMode="auto">
          <a:xfrm>
            <a:off x="1261727" y="1680301"/>
            <a:ext cx="9460816"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GB" sz="1800" dirty="0">
                <a:solidFill>
                  <a:schemeClr val="tx1"/>
                </a:solidFill>
              </a:rPr>
              <a:t>Resilience strategies in the hotel industry emphasize adapting to inflationary disruptions through sustainable and operational measures. Energy and waste efficiency initiatives strengthen both environmental performance and long-term economic viability. Adaptive practices such as improving operational efficiency and applying dynamic pricing help hotels respond to market fluctuations while protecting revenue and competitiveness (Ben &amp; Zeqiri, 2022). However, the end of financial relief schemes and rising business rates are increasing property-related costs for hotels, pubs, and restaurants, forcing many to cut staff, reduce services, or pass expenses onto customers (Trade Together, 2025). Continuous innovation is essential for the industry to remain competitive and sustainable in a challenging post-pandemic environment.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180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B138-D0F6-6D41-BA39-0D8F6DF8DA8E}"/>
              </a:ext>
            </a:extLst>
          </p:cNvPr>
          <p:cNvSpPr>
            <a:spLocks noGrp="1"/>
          </p:cNvSpPr>
          <p:nvPr>
            <p:ph type="title"/>
          </p:nvPr>
        </p:nvSpPr>
        <p:spPr>
          <a:xfrm>
            <a:off x="1828800" y="204090"/>
            <a:ext cx="8534400" cy="1008693"/>
          </a:xfrm>
        </p:spPr>
        <p:txBody>
          <a:bodyPr/>
          <a:lstStyle/>
          <a:p>
            <a:pPr algn="ctr"/>
            <a:r>
              <a:rPr lang="en-GB" dirty="0"/>
              <a:t>Recommendation</a:t>
            </a:r>
            <a:endParaRPr lang="en-US" dirty="0"/>
          </a:p>
        </p:txBody>
      </p:sp>
      <p:sp>
        <p:nvSpPr>
          <p:cNvPr id="4" name="Rectangle 1">
            <a:extLst>
              <a:ext uri="{FF2B5EF4-FFF2-40B4-BE49-F238E27FC236}">
                <a16:creationId xmlns:a16="http://schemas.microsoft.com/office/drawing/2014/main" id="{FD3B8661-30AC-6932-96A6-6EE4DB82C1E4}"/>
              </a:ext>
            </a:extLst>
          </p:cNvPr>
          <p:cNvSpPr>
            <a:spLocks noGrp="1" noChangeArrowheads="1"/>
          </p:cNvSpPr>
          <p:nvPr>
            <p:ph idx="1"/>
          </p:nvPr>
        </p:nvSpPr>
        <p:spPr bwMode="auto">
          <a:xfrm>
            <a:off x="1828800" y="1212783"/>
            <a:ext cx="8210349"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Optimize Revenue Streams</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Diversifying income through events, partnerships, packaged services, and ancillary offerings (e.g., spa, experiences) can reduce reliance on room revenue alone.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Leverage Technology for Efficiency</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Implementing automation, property management systems, and energy-saving technologies can streamline operations and reduce labour and utility costs.</a:t>
            </a:r>
            <a:endParaRPr lang="en-US" altLang="en-US" sz="1800" dirty="0">
              <a:solidFill>
                <a:schemeClr val="tx1"/>
              </a:solidFill>
              <a:latin typeface="Arial" panose="020B0604020202020204" pitchFamily="34" charset="0"/>
              <a:cs typeface="Arial" panose="020B0604020202020204" pitchFamily="34" charset="0"/>
            </a:endParaRPr>
          </a:p>
          <a:p>
            <a:pPr marL="342900" lvl="0" indent="-342900" defTabSz="914400" eaLnBrk="0" fontAlgn="base" hangingPunct="0">
              <a:spcBef>
                <a:spcPct val="0"/>
              </a:spcBef>
              <a:spcAft>
                <a:spcPct val="0"/>
              </a:spcAft>
              <a:buClrTx/>
              <a:buSzTx/>
              <a:buFont typeface="+mj-lt"/>
              <a:buAutoNum type="arabicPeriod"/>
            </a:pPr>
            <a:r>
              <a:rPr lang="en-GB" sz="1800" b="1" dirty="0">
                <a:solidFill>
                  <a:schemeClr val="tx1"/>
                </a:solidFill>
                <a:latin typeface="Arial" panose="020B0604020202020204" pitchFamily="34" charset="0"/>
                <a:cs typeface="Arial" panose="020B0604020202020204" pitchFamily="34" charset="0"/>
              </a:rPr>
              <a:t>Strengthen Cost Control Measures</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Hoteliers should negotiate better contracts with suppliers, monitor procurement closely, and reduce unnecessary expenses to protect profit margins during inflation. </a:t>
            </a:r>
          </a:p>
          <a:p>
            <a:pPr marL="342900" lvl="0" indent="-342900" defTabSz="914400" eaLnBrk="0" fontAlgn="base" hangingPunct="0">
              <a:spcBef>
                <a:spcPct val="0"/>
              </a:spcBef>
              <a:spcAft>
                <a:spcPct val="0"/>
              </a:spcAft>
              <a:buClrTx/>
              <a:buSzTx/>
              <a:buFont typeface="+mj-lt"/>
              <a:buAutoNum type="arabicPeriod"/>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Regularly Evaluate and Adjust Pricing Strategies</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Accommodation rates, menus, and service fees should be reviewed frequently to reflect rising costs while remaining competitive and delivering customer value.</a:t>
            </a:r>
          </a:p>
        </p:txBody>
      </p:sp>
    </p:spTree>
    <p:extLst>
      <p:ext uri="{BB962C8B-B14F-4D97-AF65-F5344CB8AC3E}">
        <p14:creationId xmlns:p14="http://schemas.microsoft.com/office/powerpoint/2010/main" val="681671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78429-0B5C-0E83-19E1-B8FEDC5A255F}"/>
              </a:ext>
            </a:extLst>
          </p:cNvPr>
          <p:cNvSpPr>
            <a:spLocks noGrp="1"/>
          </p:cNvSpPr>
          <p:nvPr>
            <p:ph type="title"/>
          </p:nvPr>
        </p:nvSpPr>
        <p:spPr>
          <a:xfrm>
            <a:off x="1828800" y="348469"/>
            <a:ext cx="8534400" cy="873939"/>
          </a:xfrm>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A5219924-1903-9B21-1D2E-15AD743EC05A}"/>
              </a:ext>
            </a:extLst>
          </p:cNvPr>
          <p:cNvSpPr>
            <a:spLocks noGrp="1"/>
          </p:cNvSpPr>
          <p:nvPr>
            <p:ph idx="1"/>
          </p:nvPr>
        </p:nvSpPr>
        <p:spPr>
          <a:xfrm>
            <a:off x="864669" y="1506800"/>
            <a:ext cx="10462662" cy="4944979"/>
          </a:xfrm>
        </p:spPr>
        <p:txBody>
          <a:bodyPr>
            <a:normAutofit fontScale="77500" lnSpcReduction="20000"/>
          </a:bodyPr>
          <a:lstStyle/>
          <a:p>
            <a:r>
              <a:rPr lang="en-GB" dirty="0" err="1"/>
              <a:t>Aydogan</a:t>
            </a:r>
            <a:r>
              <a:rPr lang="en-GB" dirty="0"/>
              <a:t>, M. et al. (2024) </a:t>
            </a:r>
            <a:r>
              <a:rPr lang="en-GB" i="1" dirty="0"/>
              <a:t>Characteristics Of Crises Resilient Organizations In The Hospitality And Tourism Industry. </a:t>
            </a:r>
            <a:r>
              <a:rPr lang="en-GB" dirty="0"/>
              <a:t>International Journal of Contemporary Hospitality Management, Vol 36(4), pp. 1432–1453. Available at: </a:t>
            </a:r>
            <a:r>
              <a:rPr lang="en-GB" u="sng" dirty="0">
                <a:hlinkClick r:id="rId2"/>
              </a:rPr>
              <a:t>Characteristics of crises resilient organizations in the hospitality and tourism industry | Emerald Insight</a:t>
            </a:r>
            <a:r>
              <a:rPr lang="en-GB" dirty="0"/>
              <a:t> [Accessed on: 21.05.2025]</a:t>
            </a:r>
          </a:p>
          <a:p>
            <a:r>
              <a:rPr lang="en-GB" dirty="0"/>
              <a:t>Ben Youssef, A. and Zeqiri, A. (2022). </a:t>
            </a:r>
            <a:r>
              <a:rPr lang="en-GB" i="1" dirty="0"/>
              <a:t>Hospitality Industry 4.0 And Climate Change</a:t>
            </a:r>
            <a:r>
              <a:rPr lang="en-GB" dirty="0"/>
              <a:t>. Circular Economy and Sustainability, Vol 2(3), pp. 1043–1063. Available at: </a:t>
            </a:r>
            <a:r>
              <a:rPr lang="en-GB" u="sng" dirty="0">
                <a:hlinkClick r:id="rId3"/>
              </a:rPr>
              <a:t>Hospitality Industry 4.0 and Climate Change | Circular Economy and Sustainability</a:t>
            </a:r>
            <a:r>
              <a:rPr lang="en-GB" dirty="0"/>
              <a:t> [Accessed on: 19.05.2025]</a:t>
            </a:r>
          </a:p>
          <a:p>
            <a:r>
              <a:rPr lang="en-GB" dirty="0"/>
              <a:t>Deb, S.K. and Ahmed, S. (2022) </a:t>
            </a:r>
            <a:r>
              <a:rPr lang="en-GB" i="1" dirty="0"/>
              <a:t>Managing Post Covid-19 Crisis In The Tourism And Hospitality Sector Through Sustainable Recovery Strategies</a:t>
            </a:r>
            <a:r>
              <a:rPr lang="en-GB" dirty="0"/>
              <a:t>. Geo Journal of Tourism and Geosites, Vol 43(3), pp. 993–1004. Available at: </a:t>
            </a:r>
            <a:r>
              <a:rPr lang="en-GB" u="sng" dirty="0">
                <a:hlinkClick r:id="rId4"/>
              </a:rPr>
              <a:t>GTG</a:t>
            </a:r>
            <a:r>
              <a:rPr lang="en-GB" dirty="0"/>
              <a:t> [Accessed on: 19.05.2025]</a:t>
            </a:r>
          </a:p>
          <a:p>
            <a:r>
              <a:rPr lang="en-US" dirty="0"/>
              <a:t>Good Hotels Guide (2025) Lebanon Hotels. Available at: </a:t>
            </a:r>
            <a:r>
              <a:rPr lang="en-GB" dirty="0">
                <a:hlinkClick r:id="rId5"/>
              </a:rPr>
              <a:t>Location map of good luxury hotels in Lebanon</a:t>
            </a:r>
            <a:r>
              <a:rPr lang="en-GB" dirty="0"/>
              <a:t> [Accessed on 25.02.2025]</a:t>
            </a:r>
            <a:endParaRPr lang="en-US" dirty="0"/>
          </a:p>
          <a:p>
            <a:r>
              <a:rPr lang="en-GB" dirty="0"/>
              <a:t>Medeiros, M., Xie, J. and Severt, D. (2022). </a:t>
            </a:r>
            <a:r>
              <a:rPr lang="en-GB" i="1" dirty="0"/>
              <a:t>Exploring Relative Resilience Of Airbnb And Hotel Industry To Risks And External Shocks.</a:t>
            </a:r>
            <a:r>
              <a:rPr lang="en-GB" dirty="0"/>
              <a:t> Scandinavian Journal of Hospitality and Tourism, Vol 22(3), pp. 274–283. Available at: </a:t>
            </a:r>
            <a:r>
              <a:rPr lang="en-GB" u="sng" dirty="0">
                <a:hlinkClick r:id="rId6"/>
              </a:rPr>
              <a:t>Exploring relative resilience of Airbnb and hotel industry to risks and external shocks: Scandinavian Journal of Hospitality and Tourism: Vol 22, No 3</a:t>
            </a:r>
            <a:r>
              <a:rPr lang="en-GB" dirty="0"/>
              <a:t> [Accessed on: 18.05.2025]</a:t>
            </a:r>
          </a:p>
          <a:p>
            <a:r>
              <a:rPr lang="en-GB" dirty="0"/>
              <a:t>Office For National Statistics. (2025) Inflation And Price Indices</a:t>
            </a:r>
            <a:r>
              <a:rPr lang="en-GB" b="1" dirty="0"/>
              <a:t>. </a:t>
            </a:r>
            <a:r>
              <a:rPr lang="en-GB" dirty="0"/>
              <a:t>Available at: </a:t>
            </a:r>
            <a:r>
              <a:rPr lang="en-GB" u="sng" dirty="0">
                <a:hlinkClick r:id="rId7"/>
              </a:rPr>
              <a:t>Inflation and price indices - Office for National Statistics</a:t>
            </a:r>
            <a:r>
              <a:rPr lang="en-GB" dirty="0"/>
              <a:t> [Accessed on: 22.05.2025]</a:t>
            </a:r>
          </a:p>
          <a:p>
            <a:r>
              <a:rPr lang="en-GB" dirty="0"/>
              <a:t>Trade Together. (2025) Crisis in the Kitchen: </a:t>
            </a:r>
            <a:r>
              <a:rPr lang="en-GB" i="1" dirty="0"/>
              <a:t>The Rising Costs Squeezing UK Hospitality</a:t>
            </a:r>
            <a:r>
              <a:rPr lang="en-GB" dirty="0"/>
              <a:t>. Available at: </a:t>
            </a:r>
            <a:r>
              <a:rPr lang="en-GB" u="sng" dirty="0">
                <a:hlinkClick r:id="rId8"/>
              </a:rPr>
              <a:t>Rising Costs in UK Hospitality: How to Protect Profitability in 2025</a:t>
            </a:r>
            <a:r>
              <a:rPr lang="en-GB" dirty="0"/>
              <a:t> [Accessed on: 21.05.2025]</a:t>
            </a:r>
            <a:endParaRPr lang="en-US" dirty="0"/>
          </a:p>
          <a:p>
            <a:endParaRPr lang="en-US" dirty="0"/>
          </a:p>
          <a:p>
            <a:endParaRPr lang="en-US" dirty="0"/>
          </a:p>
        </p:txBody>
      </p:sp>
    </p:spTree>
    <p:extLst>
      <p:ext uri="{BB962C8B-B14F-4D97-AF65-F5344CB8AC3E}">
        <p14:creationId xmlns:p14="http://schemas.microsoft.com/office/powerpoint/2010/main" val="312840117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104</TotalTime>
  <Words>1206</Words>
  <Application>Microsoft Office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Slice</vt:lpstr>
      <vt:lpstr>Inflation And Resilience Strategies In The Hospitality Industry  </vt:lpstr>
      <vt:lpstr>Introduction</vt:lpstr>
      <vt:lpstr>Impact of inflation</vt:lpstr>
      <vt:lpstr>Resilience</vt:lpstr>
      <vt:lpstr>Sustainable recovery approaches</vt:lpstr>
      <vt:lpstr>Coping with Inflation</vt:lpstr>
      <vt:lpstr>Case Study- Mount Lebanon Hotels</vt:lpstr>
      <vt:lpstr>PEST Analysis</vt:lpstr>
      <vt:lpstr>Conclusion</vt:lpstr>
      <vt:lpstr>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 Begum</dc:creator>
  <cp:lastModifiedBy>Jasmin Begum</cp:lastModifiedBy>
  <cp:revision>4</cp:revision>
  <dcterms:created xsi:type="dcterms:W3CDTF">2026-02-24T02:27:33Z</dcterms:created>
  <dcterms:modified xsi:type="dcterms:W3CDTF">2026-02-27T00:19:39Z</dcterms:modified>
</cp:coreProperties>
</file>