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7" r:id="rId12"/>
    <p:sldId id="266" r:id="rId13"/>
    <p:sldId id="27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D4598"/>
    <a:srgbClr val="E717C4"/>
    <a:srgbClr val="F52B09"/>
    <a:srgbClr val="EE5E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64FCD0-5089-4D8C-9E82-C99A1FA90398}" v="4" dt="2024-11-20T16:41:44.5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 Jones (St Mary`s RC (A) School)" userId="d8362004-7926-4e8b-b1d7-860ac4f51de9" providerId="ADAL" clId="{BA64FCD0-5089-4D8C-9E82-C99A1FA90398}"/>
    <pc:docChg chg="addSld delSld modSld sldOrd">
      <pc:chgData name="G Jones (St Mary`s RC (A) School)" userId="d8362004-7926-4e8b-b1d7-860ac4f51de9" providerId="ADAL" clId="{BA64FCD0-5089-4D8C-9E82-C99A1FA90398}" dt="2024-11-20T16:42:09.054" v="10" actId="207"/>
      <pc:docMkLst>
        <pc:docMk/>
      </pc:docMkLst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3300174693" sldId="268"/>
        </pc:sldMkLst>
      </pc:sldChg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2619154758" sldId="269"/>
        </pc:sldMkLst>
      </pc:sldChg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1450119231" sldId="270"/>
        </pc:sldMkLst>
      </pc:sldChg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3790063717" sldId="271"/>
        </pc:sldMkLst>
      </pc:sldChg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1326584831" sldId="272"/>
        </pc:sldMkLst>
      </pc:sldChg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1954882479" sldId="273"/>
        </pc:sldMkLst>
      </pc:sldChg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4004293646" sldId="274"/>
        </pc:sldMkLst>
      </pc:sldChg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257817424" sldId="275"/>
        </pc:sldMkLst>
      </pc:sldChg>
      <pc:sldChg chg="add">
        <pc:chgData name="G Jones (St Mary`s RC (A) School)" userId="d8362004-7926-4e8b-b1d7-860ac4f51de9" providerId="ADAL" clId="{BA64FCD0-5089-4D8C-9E82-C99A1FA90398}" dt="2024-11-20T16:41:07.488" v="0"/>
        <pc:sldMkLst>
          <pc:docMk/>
          <pc:sldMk cId="4116228937" sldId="276"/>
        </pc:sldMkLst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2815681646" sldId="277"/>
        </pc:sldMkLst>
      </pc:sldChg>
      <pc:sldChg chg="modSp add mod ord">
        <pc:chgData name="G Jones (St Mary`s RC (A) School)" userId="d8362004-7926-4e8b-b1d7-860ac4f51de9" providerId="ADAL" clId="{BA64FCD0-5089-4D8C-9E82-C99A1FA90398}" dt="2024-11-20T16:42:09.054" v="10" actId="207"/>
        <pc:sldMkLst>
          <pc:docMk/>
          <pc:sldMk cId="4036573426" sldId="277"/>
        </pc:sldMkLst>
        <pc:spChg chg="mod">
          <ac:chgData name="G Jones (St Mary`s RC (A) School)" userId="d8362004-7926-4e8b-b1d7-860ac4f51de9" providerId="ADAL" clId="{BA64FCD0-5089-4D8C-9E82-C99A1FA90398}" dt="2024-11-20T16:41:58.484" v="6" actId="207"/>
          <ac:spMkLst>
            <pc:docMk/>
            <pc:sldMk cId="4036573426" sldId="277"/>
            <ac:spMk id="5" creationId="{3229F573-8FDE-FAEA-8210-D08A9F005228}"/>
          </ac:spMkLst>
        </pc:spChg>
        <pc:spChg chg="mod">
          <ac:chgData name="G Jones (St Mary`s RC (A) School)" userId="d8362004-7926-4e8b-b1d7-860ac4f51de9" providerId="ADAL" clId="{BA64FCD0-5089-4D8C-9E82-C99A1FA90398}" dt="2024-11-20T16:42:03.669" v="8" actId="207"/>
          <ac:spMkLst>
            <pc:docMk/>
            <pc:sldMk cId="4036573426" sldId="277"/>
            <ac:spMk id="15" creationId="{95C1F47D-3147-1828-4824-6A3A87A61D75}"/>
          </ac:spMkLst>
        </pc:spChg>
        <pc:spChg chg="mod">
          <ac:chgData name="G Jones (St Mary`s RC (A) School)" userId="d8362004-7926-4e8b-b1d7-860ac4f51de9" providerId="ADAL" clId="{BA64FCD0-5089-4D8C-9E82-C99A1FA90398}" dt="2024-11-20T16:42:06.079" v="9" actId="207"/>
          <ac:spMkLst>
            <pc:docMk/>
            <pc:sldMk cId="4036573426" sldId="277"/>
            <ac:spMk id="18" creationId="{933181AF-1088-5120-5EC8-7E4A90CFEB33}"/>
          </ac:spMkLst>
        </pc:spChg>
        <pc:spChg chg="mod">
          <ac:chgData name="G Jones (St Mary`s RC (A) School)" userId="d8362004-7926-4e8b-b1d7-860ac4f51de9" providerId="ADAL" clId="{BA64FCD0-5089-4D8C-9E82-C99A1FA90398}" dt="2024-11-20T16:42:01.329" v="7" actId="207"/>
          <ac:spMkLst>
            <pc:docMk/>
            <pc:sldMk cId="4036573426" sldId="277"/>
            <ac:spMk id="19" creationId="{CB02FE5E-452C-5775-4C55-90934E18288E}"/>
          </ac:spMkLst>
        </pc:spChg>
        <pc:spChg chg="mod">
          <ac:chgData name="G Jones (St Mary`s RC (A) School)" userId="d8362004-7926-4e8b-b1d7-860ac4f51de9" providerId="ADAL" clId="{BA64FCD0-5089-4D8C-9E82-C99A1FA90398}" dt="2024-11-20T16:42:09.054" v="10" actId="207"/>
          <ac:spMkLst>
            <pc:docMk/>
            <pc:sldMk cId="4036573426" sldId="277"/>
            <ac:spMk id="22" creationId="{3CC10EE4-A63C-8AB4-BAD1-CACAE3553FCA}"/>
          </ac:spMkLst>
        </pc:spChg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1577929050" sldId="278"/>
        </pc:sldMkLst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2515997507" sldId="279"/>
        </pc:sldMkLst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2459310403" sldId="280"/>
        </pc:sldMkLst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4268034322" sldId="281"/>
        </pc:sldMkLst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3263577593" sldId="282"/>
        </pc:sldMkLst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1961103556" sldId="283"/>
        </pc:sldMkLst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2202105222" sldId="284"/>
        </pc:sldMkLst>
      </pc:sldChg>
      <pc:sldChg chg="add del">
        <pc:chgData name="G Jones (St Mary`s RC (A) School)" userId="d8362004-7926-4e8b-b1d7-860ac4f51de9" providerId="ADAL" clId="{BA64FCD0-5089-4D8C-9E82-C99A1FA90398}" dt="2024-11-20T16:41:33.325" v="2"/>
        <pc:sldMkLst>
          <pc:docMk/>
          <pc:sldMk cId="258613245" sldId="28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0E13E-8D57-C7C6-1E85-EB83833A33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7E0779-4E5D-2B3D-9DEA-3792E12147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22A7BD-85E4-9E45-1D22-5BD83CCBB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A97EA-8835-7255-B8EF-0468FCDBE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69F1-F591-6EB0-38FA-331D0F93B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579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A9F36-3DB1-837F-C52E-F6C28B81E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725B3-6379-CCA3-3563-9303D2C96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02F44-DC09-9EE8-A8C2-2B34A262B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0AA77-FA9A-99F8-83AA-86C42C3B8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A56A4D-7929-47F8-E385-D2503287B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071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4CEAA-41B7-ADE2-DBB0-A71C36348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71F17F-B0D5-53B2-5E55-44CA962B51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1C755-9AA5-528D-7176-66C2A5452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F6BBC-28DA-79FF-9002-C82072440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D864AA-C1FF-284A-8D17-02D14A0CE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00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184FE-1981-9A9E-76E2-4C4135E3B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592E1-38BE-D8D2-30A1-B5AD3C8CCC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5E4A74-1FF0-D3AB-C940-EF6C39EBC2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B860CA-2060-B052-F975-F31C4A51B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C1DD6-7B82-749D-7769-21D7B1833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7534E-126E-A8A8-F2DC-762697EF0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851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8C1AF-34AA-E9F4-C884-F3CE2A200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0301E9-F58D-C814-54A4-6C79B1EB4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AC82F7-BA21-4AB0-4061-939E10E3DA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E771DC-AA01-B2F8-5D82-E661FD306E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F9A339-5B99-F461-AC0F-6A14EFD7E7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F9E160-667B-DE2D-95E3-58B056907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15C2E6-1674-121E-4C34-60A2ABDB8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2AB5BB-1483-CF9A-C37E-A0EEE43E8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16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438D0-DE8B-57EA-49AF-DE8AA9412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AC0AD2-08D1-0611-305E-51BD170A7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0CA1F6-D8C8-2ED4-A606-487C3429C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BB9C9F-4091-0B53-7C1B-073D40343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411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4E96EC-6767-F32D-1075-6931BB476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4378A0-908B-3F7A-7E48-2E9D803E0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F7765-F89F-980E-8424-3D4923890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660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75D94-8890-16D6-EF1E-5D1840925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206DD-F639-78A3-C7B5-E5FFE9CC9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3C08C3-A659-F62B-2C42-AA07055E76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0653B-12D4-9B09-9EE2-2A4A9FC9F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425609-62F5-15F4-E632-19F38EE4F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A6812-DCA9-A540-680E-5FD9E2135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194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6C65C-F8B2-1E0B-08AB-7F4C4C91A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76AB7C-FB5C-9850-0AF2-ED10CEC088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BCB30D-6839-5413-C035-5894CD8685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D486F8-4009-BBED-F3DD-471325562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817428-6E4E-2875-1DC0-F6BC5A800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A2C30C-4EF9-8881-2433-C7B9D46F2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73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43052-374E-5515-8444-50559DBCF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3F2D6A-B09D-244A-510C-56A2318DDA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0A701-36AE-6992-DC47-6CC29DC72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3BA6AA-2F34-016A-9CD5-25850F852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585B96-09E3-8B82-7277-2243186D2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05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B0DB28-6466-63B4-1306-B9D2E54296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898A6-B7A2-4315-AA51-5A471A18CE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54B8A-2233-34B4-88D8-DFAED8C60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70DB5-7C39-5F40-011E-BD90B5552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ED350-89D8-6E64-1F60-07A598665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455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AE25AC-429E-C2EB-9DCC-40D536F5E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77E8A-2D06-4A59-5FB3-CF6C88430A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A6785-5403-0074-1FEB-67F02361AB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CE2EB2-3C1D-40D5-8E62-9367224AB5C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40F8EC-DE7F-A6E6-6C2C-C06D7D36A3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CAEA3-4C4C-FFF8-B009-68AE35F8C3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809669-8249-44D1-9BEE-D5BC55BC0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98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tiff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svgsilh.com/image/304090.html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7.sv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hyperlink" Target="https://svgsilh.com/image/307731.html" TargetMode="External"/><Relationship Id="rId5" Type="http://schemas.openxmlformats.org/officeDocument/2006/relationships/image" Target="../media/image4.tiff"/><Relationship Id="rId10" Type="http://schemas.openxmlformats.org/officeDocument/2006/relationships/image" Target="../media/image9.svg"/><Relationship Id="rId4" Type="http://schemas.microsoft.com/office/2007/relationships/hdphoto" Target="../media/hdphoto2.wdp"/><Relationship Id="rId9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7741523"/>
              </p:ext>
            </p:extLst>
          </p:nvPr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i gofio i dreiglo ond dim treiglo yn ddiangen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b="0" dirty="0"/>
                        <a:t>i gofio i siarad yn araf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pt-BR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Ynganu ‘r’ a ddiwedd gair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Gorchmynion lluosog / unigol</a:t>
                      </a:r>
                      <a:endParaRPr lang="cy-GB" b="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Gemma Mann	 </a:t>
            </a:r>
          </a:p>
          <a:p>
            <a:r>
              <a:rPr lang="cy-GB" dirty="0"/>
              <a:t>Teitl y wers: 	Mathemateg - Siâp</a:t>
            </a:r>
          </a:p>
          <a:p>
            <a:r>
              <a:rPr lang="cy-GB" dirty="0"/>
              <a:t>Nod y wers:	</a:t>
            </a:r>
            <a:r>
              <a:rPr lang="cy-GB" dirty="0">
                <a:latin typeface="Aptos" panose="020B0004020202020204" pitchFamily="34" charset="0"/>
                <a:cs typeface="Times New Roman" panose="02020603050405020304" pitchFamily="18" charset="0"/>
              </a:rPr>
              <a:t>Y</a:t>
            </a:r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marfer enwau o’r siapau a dechrau 			disgrifio’r siapau.</a:t>
            </a:r>
            <a:endParaRPr lang="cy-GB" dirty="0"/>
          </a:p>
          <a:p>
            <a:r>
              <a:rPr lang="cy-GB" dirty="0"/>
              <a:t>Blwyddyn:	CC2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4481691"/>
              </p:ext>
            </p:extLst>
          </p:nvPr>
        </p:nvGraphicFramePr>
        <p:xfrm>
          <a:off x="6851177" y="1705979"/>
          <a:ext cx="5131274" cy="47382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10425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  <a:gridCol w="1710424">
                  <a:extLst>
                    <a:ext uri="{9D8B030D-6E8A-4147-A177-3AD203B41FA5}">
                      <a16:colId xmlns:a16="http://schemas.microsoft.com/office/drawing/2014/main" val="3730573749"/>
                    </a:ext>
                  </a:extLst>
                </a:gridCol>
                <a:gridCol w="1710425">
                  <a:extLst>
                    <a:ext uri="{9D8B030D-6E8A-4147-A177-3AD203B41FA5}">
                      <a16:colId xmlns:a16="http://schemas.microsoft.com/office/drawing/2014/main" val="1393946717"/>
                    </a:ext>
                  </a:extLst>
                </a:gridCol>
              </a:tblGrid>
              <a:tr h="2726617">
                <a:tc gridSpan="3"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 err="1"/>
                        <a:t>Pwerbwynt</a:t>
                      </a:r>
                      <a:r>
                        <a:rPr lang="cy-GB" dirty="0"/>
                        <a:t> i ddrilio gyda’n gilydd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Ymarfer ar eu pennau eu hunain gyda bwrdd bach gwyn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Chwarae gemau gyda phartner neu'r grŵp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Gwrando ar sgwrs a darllen sgwrs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Cyfieithu sgwrs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b="0" dirty="0"/>
                        <a:t>Sgwâr</a:t>
                      </a:r>
                    </a:p>
                    <a:p>
                      <a:r>
                        <a:rPr lang="cy-GB" b="0" dirty="0"/>
                        <a:t>Petryal</a:t>
                      </a:r>
                    </a:p>
                    <a:p>
                      <a:r>
                        <a:rPr lang="cy-GB" b="0" dirty="0"/>
                        <a:t>Triongl</a:t>
                      </a:r>
                    </a:p>
                    <a:p>
                      <a:r>
                        <a:rPr lang="cy-GB" b="0" dirty="0"/>
                        <a:t>Hecsagon</a:t>
                      </a:r>
                    </a:p>
                    <a:p>
                      <a:r>
                        <a:rPr lang="cy-GB" b="0" dirty="0"/>
                        <a:t>Pentagon</a:t>
                      </a:r>
                    </a:p>
                    <a:p>
                      <a:r>
                        <a:rPr lang="cy-GB" b="0" dirty="0"/>
                        <a:t>Cylch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Hanner cylch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Octagon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Seren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Calon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Sffêr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Ciwb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Ciwboid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0" dirty="0"/>
                        <a:t>Silindr</a:t>
                      </a:r>
                    </a:p>
                    <a:p>
                      <a:r>
                        <a:rPr lang="cy-GB" b="0" dirty="0"/>
                        <a:t>Côn</a:t>
                      </a:r>
                    </a:p>
                    <a:p>
                      <a:r>
                        <a:rPr lang="cy-GB" b="0" dirty="0"/>
                        <a:t>Pyramid</a:t>
                      </a:r>
                    </a:p>
                    <a:p>
                      <a:r>
                        <a:rPr lang="cy-GB" b="0" dirty="0"/>
                        <a:t>Ymyl</a:t>
                      </a:r>
                    </a:p>
                    <a:p>
                      <a:r>
                        <a:rPr lang="cy-GB" b="0" dirty="0"/>
                        <a:t>Cornel</a:t>
                      </a:r>
                    </a:p>
                    <a:p>
                      <a:r>
                        <a:rPr lang="cy-GB" b="0" dirty="0"/>
                        <a:t>Wyneb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472669"/>
              </p:ext>
            </p:extLst>
          </p:nvPr>
        </p:nvGraphicFramePr>
        <p:xfrm>
          <a:off x="400477" y="1705979"/>
          <a:ext cx="5695523" cy="49769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17686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1" dirty="0"/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400" b="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 </a:t>
                      </a:r>
                      <a:r>
                        <a:rPr lang="cy-GB" sz="1400" b="0" u="sng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	</a:t>
                      </a:r>
                      <a:r>
                        <a:rPr lang="cy-GB" sz="1400" b="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gyda ti?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400" b="1" kern="1400" dirty="0">
                          <a:solidFill>
                            <a:srgbClr val="00B050"/>
                          </a:solidFill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Segoe UI Symbol" panose="020B0502040204020203" pitchFamily="34" charset="0"/>
                        </a:rPr>
                        <a:t>✓ </a:t>
                      </a:r>
                      <a:r>
                        <a:rPr lang="cy-GB" sz="1400" dirty="0">
                          <a:solidFill>
                            <a:srgbClr val="00B05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Oes, mae </a:t>
                      </a:r>
                      <a:r>
                        <a:rPr lang="cy-GB" sz="1400" b="1" u="sng" dirty="0">
                          <a:solidFill>
                            <a:srgbClr val="00B05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cy-GB" sz="1400" b="1" dirty="0">
                          <a:solidFill>
                            <a:srgbClr val="00B050"/>
                          </a:solidFill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400" dirty="0">
                          <a:solidFill>
                            <a:srgbClr val="00B05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gyda fi.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400" i="1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X </a:t>
                      </a:r>
                      <a:r>
                        <a:rPr lang="cy-GB" sz="14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Nac oes, does dim </a:t>
                      </a:r>
                      <a:r>
                        <a:rPr lang="cy-GB" sz="1400" u="sng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           </a:t>
                      </a:r>
                      <a:r>
                        <a:rPr lang="cy-GB" sz="1400" dirty="0">
                          <a:solidFill>
                            <a:srgbClr val="FF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gyda fi. </a:t>
                      </a:r>
                      <a:r>
                        <a:rPr lang="cy-GB" sz="1400" b="1" kern="100" dirty="0"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4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cy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4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Sawl </a:t>
                      </a:r>
                      <a:r>
                        <a:rPr lang="cy-GB" sz="1400" u="sng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cy-GB" sz="1400" u="non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4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sy gyda’r siâp?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400" b="0" u="sng" kern="100" dirty="0"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cy-GB" sz="1400" b="0" u="none" kern="100" dirty="0"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</a:t>
                      </a:r>
                      <a:r>
                        <a:rPr lang="cy-GB" sz="1400" b="0" u="sng" kern="100" dirty="0"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r>
                        <a:rPr lang="cy-GB" sz="1400" b="0" u="none" kern="100" dirty="0"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</a:t>
                      </a:r>
                      <a:r>
                        <a:rPr lang="cy-GB" sz="1400" kern="100" dirty="0"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sy gyda’r siâp. </a:t>
                      </a:r>
                      <a:r>
                        <a:rPr lang="cy-GB" sz="14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784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Rydyn ni wedi edrych yr enwau yr siâp 2D a 3D.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y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dirty="0"/>
                        <a:t>Rydyn ni’n dechrau’r patrwm – “Oes </a:t>
                      </a:r>
                      <a:r>
                        <a:rPr lang="cy-GB" u="sng" dirty="0"/>
                        <a:t>	</a:t>
                      </a:r>
                      <a:r>
                        <a:rPr lang="cy-GB" u="none" dirty="0"/>
                        <a:t> gyda ti? Oes / Nac oes”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6E55BF6-7C61-1E8C-55C3-CF5DAE0AD8DD}"/>
              </a:ext>
            </a:extLst>
          </p:cNvPr>
          <p:cNvSpPr/>
          <p:nvPr/>
        </p:nvSpPr>
        <p:spPr>
          <a:xfrm>
            <a:off x="276495" y="425831"/>
            <a:ext cx="1458494" cy="1392084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49FBD1-BF8B-A9C3-7471-D26C1A57A83D}"/>
              </a:ext>
            </a:extLst>
          </p:cNvPr>
          <p:cNvSpPr/>
          <p:nvPr/>
        </p:nvSpPr>
        <p:spPr>
          <a:xfrm>
            <a:off x="400206" y="2667879"/>
            <a:ext cx="1698171" cy="992777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2457985F-8672-A8AC-0563-CCE766DD409F}"/>
              </a:ext>
            </a:extLst>
          </p:cNvPr>
          <p:cNvSpPr/>
          <p:nvPr/>
        </p:nvSpPr>
        <p:spPr>
          <a:xfrm>
            <a:off x="3276054" y="5096416"/>
            <a:ext cx="2156463" cy="1502229"/>
          </a:xfrm>
          <a:prstGeom prst="triangle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D8F6CCA-98FD-7BA6-438C-04B77A12A823}"/>
              </a:ext>
            </a:extLst>
          </p:cNvPr>
          <p:cNvSpPr/>
          <p:nvPr/>
        </p:nvSpPr>
        <p:spPr>
          <a:xfrm>
            <a:off x="2970675" y="304799"/>
            <a:ext cx="1619794" cy="1449977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Regular Pentagon 13">
            <a:extLst>
              <a:ext uri="{FF2B5EF4-FFF2-40B4-BE49-F238E27FC236}">
                <a16:creationId xmlns:a16="http://schemas.microsoft.com/office/drawing/2014/main" id="{9FD95049-FD92-3D24-4425-CF74D2005003}"/>
              </a:ext>
            </a:extLst>
          </p:cNvPr>
          <p:cNvSpPr/>
          <p:nvPr/>
        </p:nvSpPr>
        <p:spPr>
          <a:xfrm>
            <a:off x="9166783" y="217713"/>
            <a:ext cx="2506491" cy="1502230"/>
          </a:xfrm>
          <a:prstGeom prst="pentagon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0" name="Hexagon 9">
            <a:extLst>
              <a:ext uri="{FF2B5EF4-FFF2-40B4-BE49-F238E27FC236}">
                <a16:creationId xmlns:a16="http://schemas.microsoft.com/office/drawing/2014/main" id="{3D51B228-55C8-BEBE-8B8D-E338E4F88755}"/>
              </a:ext>
            </a:extLst>
          </p:cNvPr>
          <p:cNvSpPr/>
          <p:nvPr/>
        </p:nvSpPr>
        <p:spPr>
          <a:xfrm>
            <a:off x="9746503" y="2667879"/>
            <a:ext cx="1926771" cy="1502230"/>
          </a:xfrm>
          <a:prstGeom prst="hexagon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3" name="Heart 12">
            <a:extLst>
              <a:ext uri="{FF2B5EF4-FFF2-40B4-BE49-F238E27FC236}">
                <a16:creationId xmlns:a16="http://schemas.microsoft.com/office/drawing/2014/main" id="{FA4996BF-13A3-E193-F775-456BFA120D56}"/>
              </a:ext>
            </a:extLst>
          </p:cNvPr>
          <p:cNvSpPr/>
          <p:nvPr/>
        </p:nvSpPr>
        <p:spPr>
          <a:xfrm>
            <a:off x="9567017" y="5138057"/>
            <a:ext cx="1926771" cy="1719943"/>
          </a:xfrm>
          <a:prstGeom prst="heart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37059A67-0F51-7B9C-6D66-A6BF1E22D798}"/>
              </a:ext>
            </a:extLst>
          </p:cNvPr>
          <p:cNvSpPr/>
          <p:nvPr/>
        </p:nvSpPr>
        <p:spPr>
          <a:xfrm>
            <a:off x="6526563" y="4903395"/>
            <a:ext cx="2122714" cy="1822956"/>
          </a:xfrm>
          <a:prstGeom prst="star5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6" name="Octagon 15">
            <a:extLst>
              <a:ext uri="{FF2B5EF4-FFF2-40B4-BE49-F238E27FC236}">
                <a16:creationId xmlns:a16="http://schemas.microsoft.com/office/drawing/2014/main" id="{E6438AD0-0E82-A5C4-1F93-14ED6EB9399F}"/>
              </a:ext>
            </a:extLst>
          </p:cNvPr>
          <p:cNvSpPr/>
          <p:nvPr/>
        </p:nvSpPr>
        <p:spPr>
          <a:xfrm>
            <a:off x="400206" y="4482787"/>
            <a:ext cx="2122714" cy="2100943"/>
          </a:xfrm>
          <a:prstGeom prst="octagon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" name="Decagon 1">
            <a:extLst>
              <a:ext uri="{FF2B5EF4-FFF2-40B4-BE49-F238E27FC236}">
                <a16:creationId xmlns:a16="http://schemas.microsoft.com/office/drawing/2014/main" id="{DA64CEE4-0F51-14D8-7CF6-6D2D5BE09879}"/>
              </a:ext>
            </a:extLst>
          </p:cNvPr>
          <p:cNvSpPr/>
          <p:nvPr/>
        </p:nvSpPr>
        <p:spPr>
          <a:xfrm>
            <a:off x="5960417" y="119743"/>
            <a:ext cx="2220686" cy="1687286"/>
          </a:xfrm>
          <a:prstGeom prst="decagon">
            <a:avLst/>
          </a:prstGeom>
          <a:solidFill>
            <a:schemeClr val="bg2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0EDA39-DCA0-45BA-B6D1-85377B652191}"/>
              </a:ext>
            </a:extLst>
          </p:cNvPr>
          <p:cNvSpPr txBox="1"/>
          <p:nvPr/>
        </p:nvSpPr>
        <p:spPr>
          <a:xfrm>
            <a:off x="2873829" y="1872343"/>
            <a:ext cx="6085114" cy="3046988"/>
          </a:xfrm>
          <a:custGeom>
            <a:avLst/>
            <a:gdLst>
              <a:gd name="connsiteX0" fmla="*/ 0 w 6085114"/>
              <a:gd name="connsiteY0" fmla="*/ 0 h 3046988"/>
              <a:gd name="connsiteX1" fmla="*/ 554421 w 6085114"/>
              <a:gd name="connsiteY1" fmla="*/ 0 h 3046988"/>
              <a:gd name="connsiteX2" fmla="*/ 1169694 w 6085114"/>
              <a:gd name="connsiteY2" fmla="*/ 0 h 3046988"/>
              <a:gd name="connsiteX3" fmla="*/ 1724116 w 6085114"/>
              <a:gd name="connsiteY3" fmla="*/ 0 h 3046988"/>
              <a:gd name="connsiteX4" fmla="*/ 2217686 w 6085114"/>
              <a:gd name="connsiteY4" fmla="*/ 0 h 3046988"/>
              <a:gd name="connsiteX5" fmla="*/ 2772107 w 6085114"/>
              <a:gd name="connsiteY5" fmla="*/ 0 h 3046988"/>
              <a:gd name="connsiteX6" fmla="*/ 3569934 w 6085114"/>
              <a:gd name="connsiteY6" fmla="*/ 0 h 3046988"/>
              <a:gd name="connsiteX7" fmla="*/ 4306908 w 6085114"/>
              <a:gd name="connsiteY7" fmla="*/ 0 h 3046988"/>
              <a:gd name="connsiteX8" fmla="*/ 5043883 w 6085114"/>
              <a:gd name="connsiteY8" fmla="*/ 0 h 3046988"/>
              <a:gd name="connsiteX9" fmla="*/ 6085114 w 6085114"/>
              <a:gd name="connsiteY9" fmla="*/ 0 h 3046988"/>
              <a:gd name="connsiteX10" fmla="*/ 6085114 w 6085114"/>
              <a:gd name="connsiteY10" fmla="*/ 609398 h 3046988"/>
              <a:gd name="connsiteX11" fmla="*/ 6085114 w 6085114"/>
              <a:gd name="connsiteY11" fmla="*/ 1188325 h 3046988"/>
              <a:gd name="connsiteX12" fmla="*/ 6085114 w 6085114"/>
              <a:gd name="connsiteY12" fmla="*/ 1706313 h 3046988"/>
              <a:gd name="connsiteX13" fmla="*/ 6085114 w 6085114"/>
              <a:gd name="connsiteY13" fmla="*/ 2376651 h 3046988"/>
              <a:gd name="connsiteX14" fmla="*/ 6085114 w 6085114"/>
              <a:gd name="connsiteY14" fmla="*/ 3046988 h 3046988"/>
              <a:gd name="connsiteX15" fmla="*/ 5530693 w 6085114"/>
              <a:gd name="connsiteY15" fmla="*/ 3046988 h 3046988"/>
              <a:gd name="connsiteX16" fmla="*/ 4976271 w 6085114"/>
              <a:gd name="connsiteY16" fmla="*/ 3046988 h 3046988"/>
              <a:gd name="connsiteX17" fmla="*/ 4360998 w 6085114"/>
              <a:gd name="connsiteY17" fmla="*/ 3046988 h 3046988"/>
              <a:gd name="connsiteX18" fmla="*/ 3624023 w 6085114"/>
              <a:gd name="connsiteY18" fmla="*/ 3046988 h 3046988"/>
              <a:gd name="connsiteX19" fmla="*/ 3008751 w 6085114"/>
              <a:gd name="connsiteY19" fmla="*/ 3046988 h 3046988"/>
              <a:gd name="connsiteX20" fmla="*/ 2515180 w 6085114"/>
              <a:gd name="connsiteY20" fmla="*/ 3046988 h 3046988"/>
              <a:gd name="connsiteX21" fmla="*/ 1899908 w 6085114"/>
              <a:gd name="connsiteY21" fmla="*/ 3046988 h 3046988"/>
              <a:gd name="connsiteX22" fmla="*/ 1284635 w 6085114"/>
              <a:gd name="connsiteY22" fmla="*/ 3046988 h 3046988"/>
              <a:gd name="connsiteX23" fmla="*/ 791065 w 6085114"/>
              <a:gd name="connsiteY23" fmla="*/ 3046988 h 3046988"/>
              <a:gd name="connsiteX24" fmla="*/ 0 w 6085114"/>
              <a:gd name="connsiteY24" fmla="*/ 3046988 h 3046988"/>
              <a:gd name="connsiteX25" fmla="*/ 0 w 6085114"/>
              <a:gd name="connsiteY25" fmla="*/ 2437590 h 3046988"/>
              <a:gd name="connsiteX26" fmla="*/ 0 w 6085114"/>
              <a:gd name="connsiteY26" fmla="*/ 1828193 h 3046988"/>
              <a:gd name="connsiteX27" fmla="*/ 0 w 6085114"/>
              <a:gd name="connsiteY27" fmla="*/ 1279735 h 3046988"/>
              <a:gd name="connsiteX28" fmla="*/ 0 w 6085114"/>
              <a:gd name="connsiteY28" fmla="*/ 609398 h 3046988"/>
              <a:gd name="connsiteX29" fmla="*/ 0 w 6085114"/>
              <a:gd name="connsiteY29" fmla="*/ 0 h 3046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085114" h="3046988" extrusionOk="0">
                <a:moveTo>
                  <a:pt x="0" y="0"/>
                </a:moveTo>
                <a:cubicBezTo>
                  <a:pt x="160715" y="-16098"/>
                  <a:pt x="356283" y="3780"/>
                  <a:pt x="554421" y="0"/>
                </a:cubicBezTo>
                <a:cubicBezTo>
                  <a:pt x="752559" y="-3780"/>
                  <a:pt x="885360" y="-8122"/>
                  <a:pt x="1169694" y="0"/>
                </a:cubicBezTo>
                <a:cubicBezTo>
                  <a:pt x="1454028" y="8122"/>
                  <a:pt x="1501430" y="20682"/>
                  <a:pt x="1724116" y="0"/>
                </a:cubicBezTo>
                <a:cubicBezTo>
                  <a:pt x="1946802" y="-20682"/>
                  <a:pt x="2062717" y="-8288"/>
                  <a:pt x="2217686" y="0"/>
                </a:cubicBezTo>
                <a:cubicBezTo>
                  <a:pt x="2372655" y="8288"/>
                  <a:pt x="2652408" y="7544"/>
                  <a:pt x="2772107" y="0"/>
                </a:cubicBezTo>
                <a:cubicBezTo>
                  <a:pt x="2891806" y="-7544"/>
                  <a:pt x="3371596" y="20038"/>
                  <a:pt x="3569934" y="0"/>
                </a:cubicBezTo>
                <a:cubicBezTo>
                  <a:pt x="3768272" y="-20038"/>
                  <a:pt x="4067728" y="-20368"/>
                  <a:pt x="4306908" y="0"/>
                </a:cubicBezTo>
                <a:cubicBezTo>
                  <a:pt x="4546088" y="20368"/>
                  <a:pt x="4885729" y="-2169"/>
                  <a:pt x="5043883" y="0"/>
                </a:cubicBezTo>
                <a:cubicBezTo>
                  <a:pt x="5202038" y="2169"/>
                  <a:pt x="5783169" y="-47970"/>
                  <a:pt x="6085114" y="0"/>
                </a:cubicBezTo>
                <a:cubicBezTo>
                  <a:pt x="6110966" y="240156"/>
                  <a:pt x="6089195" y="367547"/>
                  <a:pt x="6085114" y="609398"/>
                </a:cubicBezTo>
                <a:cubicBezTo>
                  <a:pt x="6081033" y="851249"/>
                  <a:pt x="6080692" y="976590"/>
                  <a:pt x="6085114" y="1188325"/>
                </a:cubicBezTo>
                <a:cubicBezTo>
                  <a:pt x="6089536" y="1400060"/>
                  <a:pt x="6085469" y="1562663"/>
                  <a:pt x="6085114" y="1706313"/>
                </a:cubicBezTo>
                <a:cubicBezTo>
                  <a:pt x="6084759" y="1849963"/>
                  <a:pt x="6073390" y="2093800"/>
                  <a:pt x="6085114" y="2376651"/>
                </a:cubicBezTo>
                <a:cubicBezTo>
                  <a:pt x="6096838" y="2659502"/>
                  <a:pt x="6068581" y="2897021"/>
                  <a:pt x="6085114" y="3046988"/>
                </a:cubicBezTo>
                <a:cubicBezTo>
                  <a:pt x="5839420" y="3039094"/>
                  <a:pt x="5689170" y="3028462"/>
                  <a:pt x="5530693" y="3046988"/>
                </a:cubicBezTo>
                <a:cubicBezTo>
                  <a:pt x="5372216" y="3065514"/>
                  <a:pt x="5176304" y="3071912"/>
                  <a:pt x="4976271" y="3046988"/>
                </a:cubicBezTo>
                <a:cubicBezTo>
                  <a:pt x="4776238" y="3022064"/>
                  <a:pt x="4487751" y="3042505"/>
                  <a:pt x="4360998" y="3046988"/>
                </a:cubicBezTo>
                <a:cubicBezTo>
                  <a:pt x="4234245" y="3051471"/>
                  <a:pt x="3991521" y="3019749"/>
                  <a:pt x="3624023" y="3046988"/>
                </a:cubicBezTo>
                <a:cubicBezTo>
                  <a:pt x="3256525" y="3074227"/>
                  <a:pt x="3158637" y="3054504"/>
                  <a:pt x="3008751" y="3046988"/>
                </a:cubicBezTo>
                <a:cubicBezTo>
                  <a:pt x="2858865" y="3039472"/>
                  <a:pt x="2616447" y="3052455"/>
                  <a:pt x="2515180" y="3046988"/>
                </a:cubicBezTo>
                <a:cubicBezTo>
                  <a:pt x="2413913" y="3041521"/>
                  <a:pt x="2091344" y="3022815"/>
                  <a:pt x="1899908" y="3046988"/>
                </a:cubicBezTo>
                <a:cubicBezTo>
                  <a:pt x="1708472" y="3071161"/>
                  <a:pt x="1558162" y="3070165"/>
                  <a:pt x="1284635" y="3046988"/>
                </a:cubicBezTo>
                <a:cubicBezTo>
                  <a:pt x="1011108" y="3023811"/>
                  <a:pt x="1016774" y="3032439"/>
                  <a:pt x="791065" y="3046988"/>
                </a:cubicBezTo>
                <a:cubicBezTo>
                  <a:pt x="565356" y="3061538"/>
                  <a:pt x="317421" y="3072167"/>
                  <a:pt x="0" y="3046988"/>
                </a:cubicBezTo>
                <a:cubicBezTo>
                  <a:pt x="26787" y="2780217"/>
                  <a:pt x="-15691" y="2732833"/>
                  <a:pt x="0" y="2437590"/>
                </a:cubicBezTo>
                <a:cubicBezTo>
                  <a:pt x="15691" y="2142347"/>
                  <a:pt x="-9894" y="1960223"/>
                  <a:pt x="0" y="1828193"/>
                </a:cubicBezTo>
                <a:cubicBezTo>
                  <a:pt x="9894" y="1696163"/>
                  <a:pt x="-1175" y="1438069"/>
                  <a:pt x="0" y="1279735"/>
                </a:cubicBezTo>
                <a:cubicBezTo>
                  <a:pt x="1175" y="1121401"/>
                  <a:pt x="-16770" y="744911"/>
                  <a:pt x="0" y="609398"/>
                </a:cubicBezTo>
                <a:cubicBezTo>
                  <a:pt x="16770" y="473885"/>
                  <a:pt x="3786" y="133081"/>
                  <a:pt x="0" y="0"/>
                </a:cubicBezTo>
                <a:close/>
              </a:path>
            </a:pathLst>
          </a:custGeom>
          <a:noFill/>
          <a:ln>
            <a:extLst>
              <a:ext uri="{C807C97D-BFC1-408E-A445-0C87EB9F89A2}">
                <ask:lineSketchStyleProps xmlns:ask="http://schemas.microsoft.com/office/drawing/2018/sketchyshapes" sd="42362006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4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</a:t>
            </a:r>
            <a:r>
              <a:rPr lang="cy-GB" sz="4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od y wers ydy ymarfer enwau o’r siapau a dechrau disgrifio’r siapau.</a:t>
            </a:r>
            <a:endParaRPr lang="en-GB" sz="16600" dirty="0"/>
          </a:p>
        </p:txBody>
      </p:sp>
    </p:spTree>
    <p:extLst>
      <p:ext uri="{BB962C8B-B14F-4D97-AF65-F5344CB8AC3E}">
        <p14:creationId xmlns:p14="http://schemas.microsoft.com/office/powerpoint/2010/main" val="4066483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6E55BF6-7C61-1E8C-55C3-CF5DAE0AD8DD}"/>
              </a:ext>
            </a:extLst>
          </p:cNvPr>
          <p:cNvSpPr/>
          <p:nvPr/>
        </p:nvSpPr>
        <p:spPr>
          <a:xfrm>
            <a:off x="679266" y="710394"/>
            <a:ext cx="979714" cy="99277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Sgwâr</a:t>
            </a:r>
            <a:endParaRPr lang="en-US" sz="2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49FBD1-BF8B-A9C3-7471-D26C1A57A83D}"/>
              </a:ext>
            </a:extLst>
          </p:cNvPr>
          <p:cNvSpPr/>
          <p:nvPr/>
        </p:nvSpPr>
        <p:spPr>
          <a:xfrm>
            <a:off x="2417818" y="1870861"/>
            <a:ext cx="1698171" cy="99277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Petryal</a:t>
            </a:r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2457985F-8672-A8AC-0563-CCE766DD409F}"/>
              </a:ext>
            </a:extLst>
          </p:cNvPr>
          <p:cNvSpPr/>
          <p:nvPr/>
        </p:nvSpPr>
        <p:spPr>
          <a:xfrm>
            <a:off x="5017768" y="348475"/>
            <a:ext cx="2156463" cy="1502229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Triongl</a:t>
            </a: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D8F6CCA-98FD-7BA6-438C-04B77A12A823}"/>
              </a:ext>
            </a:extLst>
          </p:cNvPr>
          <p:cNvSpPr/>
          <p:nvPr/>
        </p:nvSpPr>
        <p:spPr>
          <a:xfrm>
            <a:off x="6040550" y="2519191"/>
            <a:ext cx="1619794" cy="144997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/>
              <a:t>Cylch</a:t>
            </a:r>
            <a:endParaRPr lang="en-US" sz="2400" dirty="0"/>
          </a:p>
        </p:txBody>
      </p:sp>
      <p:sp>
        <p:nvSpPr>
          <p:cNvPr id="8" name="Regular Pentagon 13">
            <a:extLst>
              <a:ext uri="{FF2B5EF4-FFF2-40B4-BE49-F238E27FC236}">
                <a16:creationId xmlns:a16="http://schemas.microsoft.com/office/drawing/2014/main" id="{9FD95049-FD92-3D24-4425-CF74D2005003}"/>
              </a:ext>
            </a:extLst>
          </p:cNvPr>
          <p:cNvSpPr/>
          <p:nvPr/>
        </p:nvSpPr>
        <p:spPr>
          <a:xfrm>
            <a:off x="8241906" y="160008"/>
            <a:ext cx="2506491" cy="1822956"/>
          </a:xfrm>
          <a:prstGeom prst="pen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Pentagon</a:t>
            </a:r>
          </a:p>
        </p:txBody>
      </p:sp>
      <p:sp>
        <p:nvSpPr>
          <p:cNvPr id="10" name="Hexagon 9">
            <a:extLst>
              <a:ext uri="{FF2B5EF4-FFF2-40B4-BE49-F238E27FC236}">
                <a16:creationId xmlns:a16="http://schemas.microsoft.com/office/drawing/2014/main" id="{3D51B228-55C8-BEBE-8B8D-E338E4F88755}"/>
              </a:ext>
            </a:extLst>
          </p:cNvPr>
          <p:cNvSpPr/>
          <p:nvPr/>
        </p:nvSpPr>
        <p:spPr>
          <a:xfrm>
            <a:off x="9495152" y="2466938"/>
            <a:ext cx="1926771" cy="1502230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Hecsagon</a:t>
            </a:r>
            <a:endParaRPr lang="en-US" sz="2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EA177E1-4B9B-19F4-BDC3-2A6799A810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0" b="92021" l="2151" r="96505">
                        <a14:foregroundMark x1="66935" y1="53723" x2="66935" y2="53723"/>
                        <a14:foregroundMark x1="59140" y1="72872" x2="59140" y2="72872"/>
                        <a14:foregroundMark x1="50000" y1="67553" x2="46505" y2="64362"/>
                        <a14:foregroundMark x1="45968" y1="63298" x2="45968" y2="63298"/>
                        <a14:foregroundMark x1="42473" y1="59043" x2="42473" y2="59043"/>
                        <a14:foregroundMark x1="38978" y1="52128" x2="37634" y2="47872"/>
                        <a14:foregroundMark x1="37634" y1="46809" x2="38172" y2="39894"/>
                        <a14:foregroundMark x1="41129" y1="39894" x2="44624" y2="39894"/>
                        <a14:foregroundMark x1="45968" y1="39894" x2="50806" y2="39894"/>
                        <a14:foregroundMark x1="59140" y1="38298" x2="66129" y2="31383"/>
                        <a14:foregroundMark x1="67473" y1="31383" x2="67473" y2="31383"/>
                        <a14:foregroundMark x1="70968" y1="32979" x2="74462" y2="32979"/>
                        <a14:foregroundMark x1="82796" y1="34574" x2="82796" y2="34574"/>
                        <a14:foregroundMark x1="82796" y1="34574" x2="82796" y2="34574"/>
                        <a14:foregroundMark x1="80645" y1="42553" x2="80645" y2="42553"/>
                        <a14:foregroundMark x1="39785" y1="85106" x2="39785" y2="85106"/>
                        <a14:foregroundMark x1="34140" y1="70213" x2="34140" y2="70213"/>
                        <a14:foregroundMark x1="26344" y1="61702" x2="26344" y2="61702"/>
                        <a14:foregroundMark x1="25806" y1="59043" x2="24462" y2="49468"/>
                        <a14:foregroundMark x1="22849" y1="45213" x2="22849" y2="45213"/>
                        <a14:foregroundMark x1="19624" y1="40957" x2="16667" y2="38298"/>
                        <a14:foregroundMark x1="16129" y1="38298" x2="14516" y2="32979"/>
                        <a14:foregroundMark x1="14516" y1="32979" x2="14516" y2="32979"/>
                        <a14:foregroundMark x1="12634" y1="27660" x2="12634" y2="27660"/>
                        <a14:foregroundMark x1="11828" y1="21809" x2="11022" y2="16489"/>
                        <a14:foregroundMark x1="9140" y1="10638" x2="9140" y2="10638"/>
                        <a14:foregroundMark x1="3495" y1="7979" x2="3495" y2="7979"/>
                        <a14:foregroundMark x1="2151" y1="4255" x2="2151" y2="4255"/>
                        <a14:foregroundMark x1="94624" y1="10638" x2="94624" y2="10638"/>
                        <a14:foregroundMark x1="96774" y1="13830" x2="96774" y2="13830"/>
                        <a14:foregroundMark x1="44624" y1="92021" x2="44624" y2="920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462978" y="3475742"/>
            <a:ext cx="2052415" cy="1037242"/>
          </a:xfrm>
          <a:prstGeom prst="rect">
            <a:avLst/>
          </a:prstGeom>
        </p:spPr>
      </p:pic>
      <p:sp>
        <p:nvSpPr>
          <p:cNvPr id="13" name="Heart 12">
            <a:extLst>
              <a:ext uri="{FF2B5EF4-FFF2-40B4-BE49-F238E27FC236}">
                <a16:creationId xmlns:a16="http://schemas.microsoft.com/office/drawing/2014/main" id="{FA4996BF-13A3-E193-F775-456BFA120D56}"/>
              </a:ext>
            </a:extLst>
          </p:cNvPr>
          <p:cNvSpPr/>
          <p:nvPr/>
        </p:nvSpPr>
        <p:spPr>
          <a:xfrm>
            <a:off x="10013331" y="4937116"/>
            <a:ext cx="1926771" cy="1719943"/>
          </a:xfrm>
          <a:prstGeom prst="heart">
            <a:avLst/>
          </a:prstGeom>
          <a:solidFill>
            <a:srgbClr val="FD45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Calon</a:t>
            </a:r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37059A67-0F51-7B9C-6D66-A6BF1E22D798}"/>
              </a:ext>
            </a:extLst>
          </p:cNvPr>
          <p:cNvSpPr/>
          <p:nvPr/>
        </p:nvSpPr>
        <p:spPr>
          <a:xfrm>
            <a:off x="6972877" y="4702454"/>
            <a:ext cx="2122714" cy="1822956"/>
          </a:xfrm>
          <a:prstGeom prst="star5">
            <a:avLst/>
          </a:prstGeom>
          <a:solidFill>
            <a:srgbClr val="FD45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Seren</a:t>
            </a:r>
          </a:p>
        </p:txBody>
      </p:sp>
      <p:sp>
        <p:nvSpPr>
          <p:cNvPr id="16" name="Octagon 15">
            <a:extLst>
              <a:ext uri="{FF2B5EF4-FFF2-40B4-BE49-F238E27FC236}">
                <a16:creationId xmlns:a16="http://schemas.microsoft.com/office/drawing/2014/main" id="{E6438AD0-0E82-A5C4-1F93-14ED6EB9399F}"/>
              </a:ext>
            </a:extLst>
          </p:cNvPr>
          <p:cNvSpPr/>
          <p:nvPr/>
        </p:nvSpPr>
        <p:spPr>
          <a:xfrm>
            <a:off x="3266903" y="4103914"/>
            <a:ext cx="2122714" cy="2100943"/>
          </a:xfrm>
          <a:prstGeom prst="octagon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A495058-1BE3-6300-D25A-8ADAB9C306A2}"/>
              </a:ext>
            </a:extLst>
          </p:cNvPr>
          <p:cNvSpPr txBox="1"/>
          <p:nvPr/>
        </p:nvSpPr>
        <p:spPr>
          <a:xfrm>
            <a:off x="3709805" y="4901404"/>
            <a:ext cx="15207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Octagon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2D2F98-8ED3-0E62-1C5F-86C145A40697}"/>
              </a:ext>
            </a:extLst>
          </p:cNvPr>
          <p:cNvSpPr txBox="1"/>
          <p:nvPr/>
        </p:nvSpPr>
        <p:spPr>
          <a:xfrm>
            <a:off x="896458" y="3712419"/>
            <a:ext cx="11854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Hanner</a:t>
            </a:r>
          </a:p>
          <a:p>
            <a:pPr algn="ctr"/>
            <a:r>
              <a:rPr lang="en-US" sz="2200" dirty="0" err="1">
                <a:solidFill>
                  <a:schemeClr val="bg1"/>
                </a:solidFill>
              </a:rPr>
              <a:t>Cylch</a:t>
            </a:r>
            <a:endParaRPr lang="en-US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616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6E55BF6-7C61-1E8C-55C3-CF5DAE0AD8DD}"/>
              </a:ext>
            </a:extLst>
          </p:cNvPr>
          <p:cNvSpPr/>
          <p:nvPr/>
        </p:nvSpPr>
        <p:spPr>
          <a:xfrm>
            <a:off x="167637" y="126969"/>
            <a:ext cx="979714" cy="99277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Sgwâr</a:t>
            </a:r>
            <a:endParaRPr lang="en-US" sz="2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49FBD1-BF8B-A9C3-7471-D26C1A57A83D}"/>
              </a:ext>
            </a:extLst>
          </p:cNvPr>
          <p:cNvSpPr/>
          <p:nvPr/>
        </p:nvSpPr>
        <p:spPr>
          <a:xfrm>
            <a:off x="2140164" y="295711"/>
            <a:ext cx="1619795" cy="73231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Petryal</a:t>
            </a:r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2457985F-8672-A8AC-0563-CCE766DD409F}"/>
              </a:ext>
            </a:extLst>
          </p:cNvPr>
          <p:cNvSpPr/>
          <p:nvPr/>
        </p:nvSpPr>
        <p:spPr>
          <a:xfrm>
            <a:off x="4717050" y="0"/>
            <a:ext cx="1731375" cy="1437430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Triongl</a:t>
            </a: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D8F6CCA-98FD-7BA6-438C-04B77A12A823}"/>
              </a:ext>
            </a:extLst>
          </p:cNvPr>
          <p:cNvSpPr/>
          <p:nvPr/>
        </p:nvSpPr>
        <p:spPr>
          <a:xfrm>
            <a:off x="7528238" y="105455"/>
            <a:ext cx="1405279" cy="13457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/>
              <a:t>Cylch</a:t>
            </a:r>
            <a:endParaRPr lang="en-US" sz="2400" dirty="0"/>
          </a:p>
        </p:txBody>
      </p:sp>
      <p:sp>
        <p:nvSpPr>
          <p:cNvPr id="8" name="Regular Pentagon 13">
            <a:extLst>
              <a:ext uri="{FF2B5EF4-FFF2-40B4-BE49-F238E27FC236}">
                <a16:creationId xmlns:a16="http://schemas.microsoft.com/office/drawing/2014/main" id="{9FD95049-FD92-3D24-4425-CF74D2005003}"/>
              </a:ext>
            </a:extLst>
          </p:cNvPr>
          <p:cNvSpPr/>
          <p:nvPr/>
        </p:nvSpPr>
        <p:spPr>
          <a:xfrm>
            <a:off x="5049745" y="5241396"/>
            <a:ext cx="1813966" cy="1502230"/>
          </a:xfrm>
          <a:prstGeom prst="pen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Pentagon</a:t>
            </a:r>
          </a:p>
        </p:txBody>
      </p:sp>
      <p:sp>
        <p:nvSpPr>
          <p:cNvPr id="10" name="Hexagon 9">
            <a:extLst>
              <a:ext uri="{FF2B5EF4-FFF2-40B4-BE49-F238E27FC236}">
                <a16:creationId xmlns:a16="http://schemas.microsoft.com/office/drawing/2014/main" id="{3D51B228-55C8-BEBE-8B8D-E338E4F88755}"/>
              </a:ext>
            </a:extLst>
          </p:cNvPr>
          <p:cNvSpPr/>
          <p:nvPr/>
        </p:nvSpPr>
        <p:spPr>
          <a:xfrm>
            <a:off x="10013330" y="105455"/>
            <a:ext cx="1926771" cy="1541654"/>
          </a:xfrm>
          <a:prstGeom prst="hex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Hecsagon</a:t>
            </a:r>
            <a:endParaRPr lang="en-US" sz="2000" dirty="0"/>
          </a:p>
        </p:txBody>
      </p:sp>
      <p:sp>
        <p:nvSpPr>
          <p:cNvPr id="13" name="Heart 12">
            <a:extLst>
              <a:ext uri="{FF2B5EF4-FFF2-40B4-BE49-F238E27FC236}">
                <a16:creationId xmlns:a16="http://schemas.microsoft.com/office/drawing/2014/main" id="{FA4996BF-13A3-E193-F775-456BFA120D56}"/>
              </a:ext>
            </a:extLst>
          </p:cNvPr>
          <p:cNvSpPr/>
          <p:nvPr/>
        </p:nvSpPr>
        <p:spPr>
          <a:xfrm>
            <a:off x="10249746" y="5375139"/>
            <a:ext cx="1577552" cy="1324768"/>
          </a:xfrm>
          <a:prstGeom prst="heart">
            <a:avLst/>
          </a:prstGeom>
          <a:solidFill>
            <a:srgbClr val="FD45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Calon</a:t>
            </a:r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37059A67-0F51-7B9C-6D66-A6BF1E22D798}"/>
              </a:ext>
            </a:extLst>
          </p:cNvPr>
          <p:cNvSpPr/>
          <p:nvPr/>
        </p:nvSpPr>
        <p:spPr>
          <a:xfrm>
            <a:off x="7400699" y="5111613"/>
            <a:ext cx="1813966" cy="1588294"/>
          </a:xfrm>
          <a:prstGeom prst="star5">
            <a:avLst/>
          </a:prstGeom>
          <a:solidFill>
            <a:srgbClr val="FD45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Seren</a:t>
            </a:r>
            <a:endParaRPr lang="en-GB" dirty="0"/>
          </a:p>
        </p:txBody>
      </p:sp>
      <p:sp>
        <p:nvSpPr>
          <p:cNvPr id="16" name="Octagon 15">
            <a:extLst>
              <a:ext uri="{FF2B5EF4-FFF2-40B4-BE49-F238E27FC236}">
                <a16:creationId xmlns:a16="http://schemas.microsoft.com/office/drawing/2014/main" id="{E6438AD0-0E82-A5C4-1F93-14ED6EB9399F}"/>
              </a:ext>
            </a:extLst>
          </p:cNvPr>
          <p:cNvSpPr/>
          <p:nvPr/>
        </p:nvSpPr>
        <p:spPr>
          <a:xfrm>
            <a:off x="2821652" y="5318808"/>
            <a:ext cx="1359526" cy="1437430"/>
          </a:xfrm>
          <a:prstGeom prst="octagon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Octagon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DCF2709-09B3-924E-4241-C74497D8E3B0}"/>
              </a:ext>
            </a:extLst>
          </p:cNvPr>
          <p:cNvGrpSpPr/>
          <p:nvPr/>
        </p:nvGrpSpPr>
        <p:grpSpPr>
          <a:xfrm>
            <a:off x="167637" y="5693789"/>
            <a:ext cx="2052415" cy="1037242"/>
            <a:chOff x="462978" y="3475742"/>
            <a:chExt cx="2052415" cy="1037242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EA177E1-4B9B-19F4-BDC3-2A6799A8107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660" b="92021" l="2151" r="96505">
                          <a14:foregroundMark x1="66935" y1="53723" x2="66935" y2="53723"/>
                          <a14:foregroundMark x1="59140" y1="72872" x2="59140" y2="72872"/>
                          <a14:foregroundMark x1="50000" y1="67553" x2="46505" y2="64362"/>
                          <a14:foregroundMark x1="45968" y1="63298" x2="45968" y2="63298"/>
                          <a14:foregroundMark x1="42473" y1="59043" x2="42473" y2="59043"/>
                          <a14:foregroundMark x1="38978" y1="52128" x2="37634" y2="47872"/>
                          <a14:foregroundMark x1="37634" y1="46809" x2="38172" y2="39894"/>
                          <a14:foregroundMark x1="41129" y1="39894" x2="44624" y2="39894"/>
                          <a14:foregroundMark x1="45968" y1="39894" x2="50806" y2="39894"/>
                          <a14:foregroundMark x1="59140" y1="38298" x2="66129" y2="31383"/>
                          <a14:foregroundMark x1="67473" y1="31383" x2="67473" y2="31383"/>
                          <a14:foregroundMark x1="70968" y1="32979" x2="74462" y2="32979"/>
                          <a14:foregroundMark x1="82796" y1="34574" x2="82796" y2="34574"/>
                          <a14:foregroundMark x1="82796" y1="34574" x2="82796" y2="34574"/>
                          <a14:foregroundMark x1="80645" y1="42553" x2="80645" y2="42553"/>
                          <a14:foregroundMark x1="39785" y1="85106" x2="39785" y2="85106"/>
                          <a14:foregroundMark x1="34140" y1="70213" x2="34140" y2="70213"/>
                          <a14:foregroundMark x1="26344" y1="61702" x2="26344" y2="61702"/>
                          <a14:foregroundMark x1="25806" y1="59043" x2="24462" y2="49468"/>
                          <a14:foregroundMark x1="22849" y1="45213" x2="22849" y2="45213"/>
                          <a14:foregroundMark x1="19624" y1="40957" x2="16667" y2="38298"/>
                          <a14:foregroundMark x1="16129" y1="38298" x2="14516" y2="32979"/>
                          <a14:foregroundMark x1="14516" y1="32979" x2="14516" y2="32979"/>
                          <a14:foregroundMark x1="12634" y1="27660" x2="12634" y2="27660"/>
                          <a14:foregroundMark x1="11828" y1="21809" x2="11022" y2="16489"/>
                          <a14:foregroundMark x1="9140" y1="10638" x2="9140" y2="10638"/>
                          <a14:foregroundMark x1="3495" y1="7979" x2="3495" y2="7979"/>
                          <a14:foregroundMark x1="2151" y1="4255" x2="2151" y2="4255"/>
                          <a14:foregroundMark x1="94624" y1="10638" x2="94624" y2="10638"/>
                          <a14:foregroundMark x1="96774" y1="13830" x2="96774" y2="13830"/>
                          <a14:foregroundMark x1="44624" y1="92021" x2="44624" y2="92021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rot="10800000">
              <a:off x="462978" y="3475742"/>
              <a:ext cx="2052415" cy="1037242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82D2F98-8ED3-0E62-1C5F-86C145A40697}"/>
                </a:ext>
              </a:extLst>
            </p:cNvPr>
            <p:cNvSpPr txBox="1"/>
            <p:nvPr/>
          </p:nvSpPr>
          <p:spPr>
            <a:xfrm>
              <a:off x="896458" y="3712419"/>
              <a:ext cx="118545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200" dirty="0">
                  <a:solidFill>
                    <a:schemeClr val="bg1"/>
                  </a:solidFill>
                </a:rPr>
                <a:t>Hanner</a:t>
              </a:r>
            </a:p>
            <a:p>
              <a:pPr algn="ctr"/>
              <a:r>
                <a:rPr lang="en-US" sz="2200" dirty="0" err="1">
                  <a:solidFill>
                    <a:schemeClr val="bg1"/>
                  </a:solidFill>
                </a:rPr>
                <a:t>Cylch</a:t>
              </a:r>
              <a:endParaRPr lang="en-US" sz="2200" dirty="0">
                <a:solidFill>
                  <a:schemeClr val="bg1"/>
                </a:solidFill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FAA93D33-B5D1-970D-E9B7-AA713CD0E949}"/>
              </a:ext>
            </a:extLst>
          </p:cNvPr>
          <p:cNvSpPr txBox="1"/>
          <p:nvPr/>
        </p:nvSpPr>
        <p:spPr>
          <a:xfrm>
            <a:off x="352425" y="2003398"/>
            <a:ext cx="6096000" cy="728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40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 </a:t>
            </a:r>
            <a:r>
              <a:rPr lang="cy-GB" sz="4000" b="1" i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cy-GB" sz="40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ti? 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AF4C72-1895-E7A6-73A0-7E6CBCDB553D}"/>
              </a:ext>
            </a:extLst>
          </p:cNvPr>
          <p:cNvSpPr txBox="1"/>
          <p:nvPr/>
        </p:nvSpPr>
        <p:spPr>
          <a:xfrm>
            <a:off x="325211" y="3120123"/>
            <a:ext cx="61504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b="1" kern="1400" dirty="0">
                <a:solidFill>
                  <a:srgbClr val="00B050"/>
                </a:solidFill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✓ </a:t>
            </a:r>
            <a:r>
              <a:rPr lang="cy-GB" sz="28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Oes, mae </a:t>
            </a:r>
            <a:r>
              <a:rPr lang="cy-GB" sz="2800" b="1" u="sng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sgwâr</a:t>
            </a:r>
            <a:r>
              <a:rPr lang="cy-GB" sz="28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fi. 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DF4246E-33E3-370E-84D2-8F83FAA9BDCE}"/>
              </a:ext>
            </a:extLst>
          </p:cNvPr>
          <p:cNvSpPr txBox="1"/>
          <p:nvPr/>
        </p:nvSpPr>
        <p:spPr>
          <a:xfrm>
            <a:off x="352425" y="4218998"/>
            <a:ext cx="61613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i="1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 </a:t>
            </a:r>
            <a:r>
              <a:rPr lang="cy-GB" sz="28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Nac oes, does dim </a:t>
            </a:r>
            <a:r>
              <a:rPr lang="cy-GB" sz="2800" b="1" u="sng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sgwâr</a:t>
            </a:r>
            <a:r>
              <a:rPr lang="cy-GB" sz="28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fi. 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288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A3586D-6195-6011-79D2-D57AAA928500}"/>
              </a:ext>
            </a:extLst>
          </p:cNvPr>
          <p:cNvSpPr txBox="1"/>
          <p:nvPr/>
        </p:nvSpPr>
        <p:spPr>
          <a:xfrm>
            <a:off x="2873829" y="1872343"/>
            <a:ext cx="6085114" cy="2862322"/>
          </a:xfrm>
          <a:custGeom>
            <a:avLst/>
            <a:gdLst>
              <a:gd name="connsiteX0" fmla="*/ 0 w 6085114"/>
              <a:gd name="connsiteY0" fmla="*/ 0 h 2862322"/>
              <a:gd name="connsiteX1" fmla="*/ 554421 w 6085114"/>
              <a:gd name="connsiteY1" fmla="*/ 0 h 2862322"/>
              <a:gd name="connsiteX2" fmla="*/ 1169694 w 6085114"/>
              <a:gd name="connsiteY2" fmla="*/ 0 h 2862322"/>
              <a:gd name="connsiteX3" fmla="*/ 1724116 w 6085114"/>
              <a:gd name="connsiteY3" fmla="*/ 0 h 2862322"/>
              <a:gd name="connsiteX4" fmla="*/ 2217686 w 6085114"/>
              <a:gd name="connsiteY4" fmla="*/ 0 h 2862322"/>
              <a:gd name="connsiteX5" fmla="*/ 2772107 w 6085114"/>
              <a:gd name="connsiteY5" fmla="*/ 0 h 2862322"/>
              <a:gd name="connsiteX6" fmla="*/ 3569934 w 6085114"/>
              <a:gd name="connsiteY6" fmla="*/ 0 h 2862322"/>
              <a:gd name="connsiteX7" fmla="*/ 4306908 w 6085114"/>
              <a:gd name="connsiteY7" fmla="*/ 0 h 2862322"/>
              <a:gd name="connsiteX8" fmla="*/ 5043883 w 6085114"/>
              <a:gd name="connsiteY8" fmla="*/ 0 h 2862322"/>
              <a:gd name="connsiteX9" fmla="*/ 6085114 w 6085114"/>
              <a:gd name="connsiteY9" fmla="*/ 0 h 2862322"/>
              <a:gd name="connsiteX10" fmla="*/ 6085114 w 6085114"/>
              <a:gd name="connsiteY10" fmla="*/ 572464 h 2862322"/>
              <a:gd name="connsiteX11" fmla="*/ 6085114 w 6085114"/>
              <a:gd name="connsiteY11" fmla="*/ 1116306 h 2862322"/>
              <a:gd name="connsiteX12" fmla="*/ 6085114 w 6085114"/>
              <a:gd name="connsiteY12" fmla="*/ 1602900 h 2862322"/>
              <a:gd name="connsiteX13" fmla="*/ 6085114 w 6085114"/>
              <a:gd name="connsiteY13" fmla="*/ 2232611 h 2862322"/>
              <a:gd name="connsiteX14" fmla="*/ 6085114 w 6085114"/>
              <a:gd name="connsiteY14" fmla="*/ 2862322 h 2862322"/>
              <a:gd name="connsiteX15" fmla="*/ 5530693 w 6085114"/>
              <a:gd name="connsiteY15" fmla="*/ 2862322 h 2862322"/>
              <a:gd name="connsiteX16" fmla="*/ 4976271 w 6085114"/>
              <a:gd name="connsiteY16" fmla="*/ 2862322 h 2862322"/>
              <a:gd name="connsiteX17" fmla="*/ 4360998 w 6085114"/>
              <a:gd name="connsiteY17" fmla="*/ 2862322 h 2862322"/>
              <a:gd name="connsiteX18" fmla="*/ 3624023 w 6085114"/>
              <a:gd name="connsiteY18" fmla="*/ 2862322 h 2862322"/>
              <a:gd name="connsiteX19" fmla="*/ 3008751 w 6085114"/>
              <a:gd name="connsiteY19" fmla="*/ 2862322 h 2862322"/>
              <a:gd name="connsiteX20" fmla="*/ 2515180 w 6085114"/>
              <a:gd name="connsiteY20" fmla="*/ 2862322 h 2862322"/>
              <a:gd name="connsiteX21" fmla="*/ 1899908 w 6085114"/>
              <a:gd name="connsiteY21" fmla="*/ 2862322 h 2862322"/>
              <a:gd name="connsiteX22" fmla="*/ 1284635 w 6085114"/>
              <a:gd name="connsiteY22" fmla="*/ 2862322 h 2862322"/>
              <a:gd name="connsiteX23" fmla="*/ 791065 w 6085114"/>
              <a:gd name="connsiteY23" fmla="*/ 2862322 h 2862322"/>
              <a:gd name="connsiteX24" fmla="*/ 0 w 6085114"/>
              <a:gd name="connsiteY24" fmla="*/ 2862322 h 2862322"/>
              <a:gd name="connsiteX25" fmla="*/ 0 w 6085114"/>
              <a:gd name="connsiteY25" fmla="*/ 2289858 h 2862322"/>
              <a:gd name="connsiteX26" fmla="*/ 0 w 6085114"/>
              <a:gd name="connsiteY26" fmla="*/ 1717393 h 2862322"/>
              <a:gd name="connsiteX27" fmla="*/ 0 w 6085114"/>
              <a:gd name="connsiteY27" fmla="*/ 1202175 h 2862322"/>
              <a:gd name="connsiteX28" fmla="*/ 0 w 6085114"/>
              <a:gd name="connsiteY28" fmla="*/ 572464 h 2862322"/>
              <a:gd name="connsiteX29" fmla="*/ 0 w 6085114"/>
              <a:gd name="connsiteY29" fmla="*/ 0 h 2862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085114" h="2862322" extrusionOk="0">
                <a:moveTo>
                  <a:pt x="0" y="0"/>
                </a:moveTo>
                <a:cubicBezTo>
                  <a:pt x="160715" y="-16098"/>
                  <a:pt x="356283" y="3780"/>
                  <a:pt x="554421" y="0"/>
                </a:cubicBezTo>
                <a:cubicBezTo>
                  <a:pt x="752559" y="-3780"/>
                  <a:pt x="885360" y="-8122"/>
                  <a:pt x="1169694" y="0"/>
                </a:cubicBezTo>
                <a:cubicBezTo>
                  <a:pt x="1454028" y="8122"/>
                  <a:pt x="1501430" y="20682"/>
                  <a:pt x="1724116" y="0"/>
                </a:cubicBezTo>
                <a:cubicBezTo>
                  <a:pt x="1946802" y="-20682"/>
                  <a:pt x="2062717" y="-8288"/>
                  <a:pt x="2217686" y="0"/>
                </a:cubicBezTo>
                <a:cubicBezTo>
                  <a:pt x="2372655" y="8288"/>
                  <a:pt x="2652408" y="7544"/>
                  <a:pt x="2772107" y="0"/>
                </a:cubicBezTo>
                <a:cubicBezTo>
                  <a:pt x="2891806" y="-7544"/>
                  <a:pt x="3371596" y="20038"/>
                  <a:pt x="3569934" y="0"/>
                </a:cubicBezTo>
                <a:cubicBezTo>
                  <a:pt x="3768272" y="-20038"/>
                  <a:pt x="4067728" y="-20368"/>
                  <a:pt x="4306908" y="0"/>
                </a:cubicBezTo>
                <a:cubicBezTo>
                  <a:pt x="4546088" y="20368"/>
                  <a:pt x="4885729" y="-2169"/>
                  <a:pt x="5043883" y="0"/>
                </a:cubicBezTo>
                <a:cubicBezTo>
                  <a:pt x="5202038" y="2169"/>
                  <a:pt x="5783169" y="-47970"/>
                  <a:pt x="6085114" y="0"/>
                </a:cubicBezTo>
                <a:cubicBezTo>
                  <a:pt x="6087121" y="197355"/>
                  <a:pt x="6107317" y="361952"/>
                  <a:pt x="6085114" y="572464"/>
                </a:cubicBezTo>
                <a:cubicBezTo>
                  <a:pt x="6062911" y="782976"/>
                  <a:pt x="6070120" y="883290"/>
                  <a:pt x="6085114" y="1116306"/>
                </a:cubicBezTo>
                <a:cubicBezTo>
                  <a:pt x="6100108" y="1349322"/>
                  <a:pt x="6089999" y="1504414"/>
                  <a:pt x="6085114" y="1602900"/>
                </a:cubicBezTo>
                <a:cubicBezTo>
                  <a:pt x="6080229" y="1701386"/>
                  <a:pt x="6090274" y="2055850"/>
                  <a:pt x="6085114" y="2232611"/>
                </a:cubicBezTo>
                <a:cubicBezTo>
                  <a:pt x="6079954" y="2409372"/>
                  <a:pt x="6109630" y="2614922"/>
                  <a:pt x="6085114" y="2862322"/>
                </a:cubicBezTo>
                <a:cubicBezTo>
                  <a:pt x="5839420" y="2854428"/>
                  <a:pt x="5689170" y="2843796"/>
                  <a:pt x="5530693" y="2862322"/>
                </a:cubicBezTo>
                <a:cubicBezTo>
                  <a:pt x="5372216" y="2880848"/>
                  <a:pt x="5176304" y="2887246"/>
                  <a:pt x="4976271" y="2862322"/>
                </a:cubicBezTo>
                <a:cubicBezTo>
                  <a:pt x="4776238" y="2837398"/>
                  <a:pt x="4487751" y="2857839"/>
                  <a:pt x="4360998" y="2862322"/>
                </a:cubicBezTo>
                <a:cubicBezTo>
                  <a:pt x="4234245" y="2866805"/>
                  <a:pt x="3991521" y="2835083"/>
                  <a:pt x="3624023" y="2862322"/>
                </a:cubicBezTo>
                <a:cubicBezTo>
                  <a:pt x="3256525" y="2889561"/>
                  <a:pt x="3158637" y="2869838"/>
                  <a:pt x="3008751" y="2862322"/>
                </a:cubicBezTo>
                <a:cubicBezTo>
                  <a:pt x="2858865" y="2854806"/>
                  <a:pt x="2616447" y="2867789"/>
                  <a:pt x="2515180" y="2862322"/>
                </a:cubicBezTo>
                <a:cubicBezTo>
                  <a:pt x="2413913" y="2856855"/>
                  <a:pt x="2091344" y="2838149"/>
                  <a:pt x="1899908" y="2862322"/>
                </a:cubicBezTo>
                <a:cubicBezTo>
                  <a:pt x="1708472" y="2886495"/>
                  <a:pt x="1558162" y="2885499"/>
                  <a:pt x="1284635" y="2862322"/>
                </a:cubicBezTo>
                <a:cubicBezTo>
                  <a:pt x="1011108" y="2839145"/>
                  <a:pt x="1016774" y="2847773"/>
                  <a:pt x="791065" y="2862322"/>
                </a:cubicBezTo>
                <a:cubicBezTo>
                  <a:pt x="565356" y="2876872"/>
                  <a:pt x="317421" y="2887501"/>
                  <a:pt x="0" y="2862322"/>
                </a:cubicBezTo>
                <a:cubicBezTo>
                  <a:pt x="24558" y="2718465"/>
                  <a:pt x="12424" y="2530639"/>
                  <a:pt x="0" y="2289858"/>
                </a:cubicBezTo>
                <a:cubicBezTo>
                  <a:pt x="-12424" y="2049077"/>
                  <a:pt x="-1488" y="1862751"/>
                  <a:pt x="0" y="1717393"/>
                </a:cubicBezTo>
                <a:cubicBezTo>
                  <a:pt x="1488" y="1572035"/>
                  <a:pt x="902" y="1443762"/>
                  <a:pt x="0" y="1202175"/>
                </a:cubicBezTo>
                <a:cubicBezTo>
                  <a:pt x="-902" y="960588"/>
                  <a:pt x="27979" y="703789"/>
                  <a:pt x="0" y="572464"/>
                </a:cubicBezTo>
                <a:cubicBezTo>
                  <a:pt x="-27979" y="441139"/>
                  <a:pt x="19859" y="264165"/>
                  <a:pt x="0" y="0"/>
                </a:cubicBezTo>
                <a:close/>
              </a:path>
            </a:pathLst>
          </a:custGeom>
          <a:noFill/>
          <a:ln>
            <a:extLst>
              <a:ext uri="{C807C97D-BFC1-408E-A445-0C87EB9F89A2}">
                <ask:lineSketchStyleProps xmlns:ask="http://schemas.microsoft.com/office/drawing/2018/sketchyshapes" sd="42362006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ffec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y-GB" sz="60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</a:t>
            </a:r>
            <a:r>
              <a:rPr lang="cy-GB" sz="6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yddwn ni’n edrych am mwy o siapau. </a:t>
            </a:r>
            <a:endParaRPr lang="en-GB" sz="1028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F253B6D-A65A-2CA8-8863-45C72842D7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7798" y="4889747"/>
            <a:ext cx="1744497" cy="17361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57D0805-A505-36D4-112C-274BE978DE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895" b="90526" l="6316" r="93158">
                        <a14:foregroundMark x1="6316" y1="58947" x2="6316" y2="58947"/>
                        <a14:foregroundMark x1="46316" y1="8947" x2="46316" y2="8947"/>
                        <a14:foregroundMark x1="93158" y1="72632" x2="93158" y2="72632"/>
                        <a14:foregroundMark x1="28421" y1="90526" x2="28421" y2="905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551041" y="4254138"/>
            <a:ext cx="2371799" cy="23717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216F612-7531-BBB8-2CE5-45A52318D5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3330" y="1240710"/>
            <a:ext cx="1487219" cy="1891525"/>
          </a:xfrm>
          <a:prstGeom prst="rect">
            <a:avLst/>
          </a:prstGeom>
        </p:spPr>
      </p:pic>
      <p:sp>
        <p:nvSpPr>
          <p:cNvPr id="25" name="Cylinder 24">
            <a:extLst>
              <a:ext uri="{FF2B5EF4-FFF2-40B4-BE49-F238E27FC236}">
                <a16:creationId xmlns:a16="http://schemas.microsoft.com/office/drawing/2014/main" id="{8192BA94-791C-0B37-A942-2F319AB22518}"/>
              </a:ext>
            </a:extLst>
          </p:cNvPr>
          <p:cNvSpPr/>
          <p:nvPr/>
        </p:nvSpPr>
        <p:spPr>
          <a:xfrm>
            <a:off x="737037" y="392472"/>
            <a:ext cx="1276620" cy="2446209"/>
          </a:xfrm>
          <a:prstGeom prst="can">
            <a:avLst/>
          </a:prstGeom>
          <a:solidFill>
            <a:srgbClr val="EE5E1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Cube 25">
            <a:extLst>
              <a:ext uri="{FF2B5EF4-FFF2-40B4-BE49-F238E27FC236}">
                <a16:creationId xmlns:a16="http://schemas.microsoft.com/office/drawing/2014/main" id="{0D05E1B5-5733-5F79-81A2-3940CF16753B}"/>
              </a:ext>
            </a:extLst>
          </p:cNvPr>
          <p:cNvSpPr/>
          <p:nvPr/>
        </p:nvSpPr>
        <p:spPr>
          <a:xfrm>
            <a:off x="581546" y="4192256"/>
            <a:ext cx="1276620" cy="1238460"/>
          </a:xfrm>
          <a:prstGeom prst="cube">
            <a:avLst/>
          </a:prstGeom>
          <a:solidFill>
            <a:srgbClr val="E717C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Cube 26">
            <a:extLst>
              <a:ext uri="{FF2B5EF4-FFF2-40B4-BE49-F238E27FC236}">
                <a16:creationId xmlns:a16="http://schemas.microsoft.com/office/drawing/2014/main" id="{56F21822-FBDA-D780-E4DA-68487F59F45C}"/>
              </a:ext>
            </a:extLst>
          </p:cNvPr>
          <p:cNvSpPr/>
          <p:nvPr/>
        </p:nvSpPr>
        <p:spPr>
          <a:xfrm>
            <a:off x="4808178" y="228510"/>
            <a:ext cx="2928257" cy="1185900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89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be 3">
            <a:extLst>
              <a:ext uri="{FF2B5EF4-FFF2-40B4-BE49-F238E27FC236}">
                <a16:creationId xmlns:a16="http://schemas.microsoft.com/office/drawing/2014/main" id="{CF654410-45F7-DF4E-B4BF-F7896031605A}"/>
              </a:ext>
            </a:extLst>
          </p:cNvPr>
          <p:cNvSpPr/>
          <p:nvPr/>
        </p:nvSpPr>
        <p:spPr>
          <a:xfrm>
            <a:off x="4250031" y="1883229"/>
            <a:ext cx="2803911" cy="2709287"/>
          </a:xfrm>
          <a:prstGeom prst="cube">
            <a:avLst/>
          </a:prstGeom>
          <a:solidFill>
            <a:srgbClr val="E717C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B1250DB-40C5-AD3E-BFAD-1C8A805C61B4}"/>
              </a:ext>
            </a:extLst>
          </p:cNvPr>
          <p:cNvGrpSpPr/>
          <p:nvPr/>
        </p:nvGrpSpPr>
        <p:grpSpPr>
          <a:xfrm>
            <a:off x="348343" y="4735286"/>
            <a:ext cx="4288971" cy="1420865"/>
            <a:chOff x="348343" y="4735286"/>
            <a:chExt cx="4288971" cy="1420865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26F028E-3F13-5BA2-77D3-42D6608C6394}"/>
                </a:ext>
              </a:extLst>
            </p:cNvPr>
            <p:cNvSpPr txBox="1"/>
            <p:nvPr/>
          </p:nvSpPr>
          <p:spPr>
            <a:xfrm>
              <a:off x="348343" y="5427746"/>
              <a:ext cx="3254829" cy="7284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cy-GB" sz="4000" b="1" kern="100" dirty="0">
                  <a:solidFill>
                    <a:srgbClr val="0070C0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Ymyl – </a:t>
              </a:r>
              <a:r>
                <a:rPr lang="cy-GB" sz="4000" kern="100" dirty="0" err="1">
                  <a:solidFill>
                    <a:srgbClr val="0070C0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Edge</a:t>
              </a:r>
              <a:endPara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0A2DD3EB-3896-4A31-4A96-B18BCF893D3A}"/>
                </a:ext>
              </a:extLst>
            </p:cNvPr>
            <p:cNvCxnSpPr/>
            <p:nvPr/>
          </p:nvCxnSpPr>
          <p:spPr>
            <a:xfrm flipV="1">
              <a:off x="3407229" y="4735286"/>
              <a:ext cx="1230085" cy="1056662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9E3C1C4-3DCC-3631-0A95-7D042475BE80}"/>
              </a:ext>
            </a:extLst>
          </p:cNvPr>
          <p:cNvGrpSpPr/>
          <p:nvPr/>
        </p:nvGrpSpPr>
        <p:grpSpPr>
          <a:xfrm>
            <a:off x="163286" y="1900026"/>
            <a:ext cx="4887685" cy="1637831"/>
            <a:chOff x="163286" y="1900026"/>
            <a:chExt cx="4887685" cy="1637831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54DA2007-7B0F-251B-3DEA-47C16B337A54}"/>
                </a:ext>
              </a:extLst>
            </p:cNvPr>
            <p:cNvSpPr txBox="1"/>
            <p:nvPr/>
          </p:nvSpPr>
          <p:spPr>
            <a:xfrm>
              <a:off x="163286" y="1900026"/>
              <a:ext cx="3439886" cy="7284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cy-GB" sz="4000" b="1" kern="100" dirty="0">
                  <a:solidFill>
                    <a:srgbClr val="0070C0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Wyneb - </a:t>
              </a:r>
              <a:r>
                <a:rPr lang="cy-GB" sz="4000" kern="100" dirty="0" err="1">
                  <a:solidFill>
                    <a:srgbClr val="0070C0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Face</a:t>
              </a:r>
              <a:endPara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77CFBE09-9F98-B2E1-7FF2-9E1510E85EB2}"/>
                </a:ext>
              </a:extLst>
            </p:cNvPr>
            <p:cNvCxnSpPr/>
            <p:nvPr/>
          </p:nvCxnSpPr>
          <p:spPr>
            <a:xfrm>
              <a:off x="3418114" y="2525486"/>
              <a:ext cx="1632857" cy="1012371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EFE4BAC-F6D2-C2EE-00F3-526BDBCDCB5E}"/>
              </a:ext>
            </a:extLst>
          </p:cNvPr>
          <p:cNvGrpSpPr/>
          <p:nvPr/>
        </p:nvGrpSpPr>
        <p:grpSpPr>
          <a:xfrm>
            <a:off x="7141031" y="572718"/>
            <a:ext cx="4822369" cy="1267437"/>
            <a:chOff x="7141031" y="572718"/>
            <a:chExt cx="4822369" cy="1267437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FC30BC0-867C-EB03-49F7-60EFFD9F883B}"/>
                </a:ext>
              </a:extLst>
            </p:cNvPr>
            <p:cNvSpPr txBox="1"/>
            <p:nvPr/>
          </p:nvSpPr>
          <p:spPr>
            <a:xfrm>
              <a:off x="8011885" y="572718"/>
              <a:ext cx="3951515" cy="7284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cy-GB" sz="4000" b="1" kern="100" dirty="0">
                  <a:solidFill>
                    <a:srgbClr val="FB1D67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Cornel  -  </a:t>
              </a:r>
              <a:r>
                <a:rPr lang="cy-GB" sz="4000" kern="100" dirty="0" err="1">
                  <a:solidFill>
                    <a:srgbClr val="FB1D67"/>
                  </a:solidFill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Corner</a:t>
              </a:r>
              <a:endPara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BD4E2D7C-664A-165C-5F54-ED8A1A100878}"/>
                </a:ext>
              </a:extLst>
            </p:cNvPr>
            <p:cNvCxnSpPr/>
            <p:nvPr/>
          </p:nvCxnSpPr>
          <p:spPr>
            <a:xfrm flipH="1">
              <a:off x="7141031" y="1219200"/>
              <a:ext cx="1055912" cy="620955"/>
            </a:xfrm>
            <a:prstGeom prst="straightConnector1">
              <a:avLst/>
            </a:prstGeom>
            <a:ln>
              <a:solidFill>
                <a:srgbClr val="FD4598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04455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8056D4D-B7BF-BA00-D3F9-863E4CDEBE6F}"/>
              </a:ext>
            </a:extLst>
          </p:cNvPr>
          <p:cNvGrpSpPr/>
          <p:nvPr/>
        </p:nvGrpSpPr>
        <p:grpSpPr>
          <a:xfrm>
            <a:off x="163286" y="572718"/>
            <a:ext cx="6999514" cy="3585013"/>
            <a:chOff x="163286" y="572718"/>
            <a:chExt cx="11800114" cy="5482611"/>
          </a:xfrm>
        </p:grpSpPr>
        <p:sp>
          <p:nvSpPr>
            <p:cNvPr id="4" name="Cube 3">
              <a:extLst>
                <a:ext uri="{FF2B5EF4-FFF2-40B4-BE49-F238E27FC236}">
                  <a16:creationId xmlns:a16="http://schemas.microsoft.com/office/drawing/2014/main" id="{CF654410-45F7-DF4E-B4BF-F7896031605A}"/>
                </a:ext>
              </a:extLst>
            </p:cNvPr>
            <p:cNvSpPr/>
            <p:nvPr/>
          </p:nvSpPr>
          <p:spPr>
            <a:xfrm>
              <a:off x="4250031" y="1883229"/>
              <a:ext cx="2803911" cy="2709287"/>
            </a:xfrm>
            <a:prstGeom prst="cube">
              <a:avLst/>
            </a:prstGeom>
            <a:solidFill>
              <a:srgbClr val="E717C4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7B1250DB-40C5-AD3E-BFAD-1C8A805C61B4}"/>
                </a:ext>
              </a:extLst>
            </p:cNvPr>
            <p:cNvGrpSpPr/>
            <p:nvPr/>
          </p:nvGrpSpPr>
          <p:grpSpPr>
            <a:xfrm>
              <a:off x="348343" y="4735286"/>
              <a:ext cx="4288971" cy="1320043"/>
              <a:chOff x="348343" y="4735286"/>
              <a:chExt cx="4288971" cy="1320043"/>
            </a:xfrm>
          </p:grpSpPr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26F028E-3F13-5BA2-77D3-42D6608C6394}"/>
                  </a:ext>
                </a:extLst>
              </p:cNvPr>
              <p:cNvSpPr txBox="1"/>
              <p:nvPr/>
            </p:nvSpPr>
            <p:spPr>
              <a:xfrm>
                <a:off x="348343" y="5427746"/>
                <a:ext cx="3254828" cy="627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cy-GB" sz="2000" b="1" kern="100" dirty="0">
                    <a:solidFill>
                      <a:srgbClr val="0070C0"/>
                    </a:solidFill>
                    <a:effectLst/>
                    <a:latin typeface="Aptos" panose="020B0004020202020204" pitchFamily="34" charset="0"/>
                    <a:ea typeface="Aptos" panose="020B0004020202020204" pitchFamily="34" charset="0"/>
                    <a:cs typeface="Times New Roman" panose="02020603050405020304" pitchFamily="18" charset="0"/>
                  </a:rPr>
                  <a:t>Ymyl – </a:t>
                </a:r>
                <a:r>
                  <a:rPr lang="cy-GB" sz="2000" kern="100" dirty="0" err="1">
                    <a:solidFill>
                      <a:srgbClr val="0070C0"/>
                    </a:solidFill>
                    <a:effectLst/>
                    <a:latin typeface="Aptos" panose="020B0004020202020204" pitchFamily="34" charset="0"/>
                    <a:ea typeface="Aptos" panose="020B0004020202020204" pitchFamily="34" charset="0"/>
                    <a:cs typeface="Times New Roman" panose="02020603050405020304" pitchFamily="18" charset="0"/>
                  </a:rPr>
                  <a:t>Edge</a:t>
                </a:r>
                <a:endParaRPr lang="en-GB" sz="2000" kern="100" dirty="0"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0A2DD3EB-3896-4A31-4A96-B18BCF893D3A}"/>
                  </a:ext>
                </a:extLst>
              </p:cNvPr>
              <p:cNvCxnSpPr/>
              <p:nvPr/>
            </p:nvCxnSpPr>
            <p:spPr>
              <a:xfrm flipV="1">
                <a:off x="3407229" y="4735286"/>
                <a:ext cx="1230085" cy="1056662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79E3C1C4-3DCC-3631-0A95-7D042475BE80}"/>
                </a:ext>
              </a:extLst>
            </p:cNvPr>
            <p:cNvGrpSpPr/>
            <p:nvPr/>
          </p:nvGrpSpPr>
          <p:grpSpPr>
            <a:xfrm>
              <a:off x="163286" y="1900026"/>
              <a:ext cx="4887685" cy="1637831"/>
              <a:chOff x="163286" y="1900026"/>
              <a:chExt cx="4887685" cy="1637831"/>
            </a:xfrm>
          </p:grpSpPr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4DA2007-7B0F-251B-3DEA-47C16B337A54}"/>
                  </a:ext>
                </a:extLst>
              </p:cNvPr>
              <p:cNvSpPr txBox="1"/>
              <p:nvPr/>
            </p:nvSpPr>
            <p:spPr>
              <a:xfrm>
                <a:off x="163286" y="1900026"/>
                <a:ext cx="3439886" cy="627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cy-GB" sz="2000" b="1" kern="100" dirty="0">
                    <a:solidFill>
                      <a:srgbClr val="0070C0"/>
                    </a:solidFill>
                    <a:effectLst/>
                    <a:latin typeface="Aptos" panose="020B0004020202020204" pitchFamily="34" charset="0"/>
                    <a:ea typeface="Aptos" panose="020B0004020202020204" pitchFamily="34" charset="0"/>
                    <a:cs typeface="Times New Roman" panose="02020603050405020304" pitchFamily="18" charset="0"/>
                  </a:rPr>
                  <a:t>Wyneb - </a:t>
                </a:r>
                <a:r>
                  <a:rPr lang="cy-GB" sz="2000" kern="100" dirty="0" err="1">
                    <a:solidFill>
                      <a:srgbClr val="0070C0"/>
                    </a:solidFill>
                    <a:effectLst/>
                    <a:latin typeface="Aptos" panose="020B0004020202020204" pitchFamily="34" charset="0"/>
                    <a:ea typeface="Aptos" panose="020B0004020202020204" pitchFamily="34" charset="0"/>
                    <a:cs typeface="Times New Roman" panose="02020603050405020304" pitchFamily="18" charset="0"/>
                  </a:rPr>
                  <a:t>Face</a:t>
                </a:r>
                <a:endParaRPr lang="en-GB" sz="2000" kern="100" dirty="0"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77CFBE09-9F98-B2E1-7FF2-9E1510E85EB2}"/>
                  </a:ext>
                </a:extLst>
              </p:cNvPr>
              <p:cNvCxnSpPr/>
              <p:nvPr/>
            </p:nvCxnSpPr>
            <p:spPr>
              <a:xfrm>
                <a:off x="3418114" y="2525486"/>
                <a:ext cx="1632857" cy="1012371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1EFE4BAC-F6D2-C2EE-00F3-526BDBCDCB5E}"/>
                </a:ext>
              </a:extLst>
            </p:cNvPr>
            <p:cNvGrpSpPr/>
            <p:nvPr/>
          </p:nvGrpSpPr>
          <p:grpSpPr>
            <a:xfrm>
              <a:off x="7141031" y="572718"/>
              <a:ext cx="4822369" cy="1267437"/>
              <a:chOff x="7141031" y="572718"/>
              <a:chExt cx="4822369" cy="1267437"/>
            </a:xfrm>
          </p:grpSpPr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FC30BC0-867C-EB03-49F7-60EFFD9F883B}"/>
                  </a:ext>
                </a:extLst>
              </p:cNvPr>
              <p:cNvSpPr txBox="1"/>
              <p:nvPr/>
            </p:nvSpPr>
            <p:spPr>
              <a:xfrm>
                <a:off x="8011884" y="572718"/>
                <a:ext cx="3951516" cy="627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cy-GB" sz="2000" b="1" kern="100" dirty="0">
                    <a:solidFill>
                      <a:srgbClr val="FB1D67"/>
                    </a:solidFill>
                    <a:effectLst/>
                    <a:latin typeface="Aptos" panose="020B0004020202020204" pitchFamily="34" charset="0"/>
                    <a:ea typeface="Aptos" panose="020B0004020202020204" pitchFamily="34" charset="0"/>
                    <a:cs typeface="Times New Roman" panose="02020603050405020304" pitchFamily="18" charset="0"/>
                  </a:rPr>
                  <a:t>Cornel  -  </a:t>
                </a:r>
                <a:r>
                  <a:rPr lang="cy-GB" sz="2000" kern="100" dirty="0" err="1">
                    <a:solidFill>
                      <a:srgbClr val="FB1D67"/>
                    </a:solidFill>
                    <a:effectLst/>
                    <a:latin typeface="Aptos" panose="020B0004020202020204" pitchFamily="34" charset="0"/>
                    <a:ea typeface="Aptos" panose="020B0004020202020204" pitchFamily="34" charset="0"/>
                    <a:cs typeface="Times New Roman" panose="02020603050405020304" pitchFamily="18" charset="0"/>
                  </a:rPr>
                  <a:t>Corner</a:t>
                </a:r>
                <a:endParaRPr lang="en-GB" sz="2000" kern="100" dirty="0">
                  <a:effectLst/>
                  <a:latin typeface="Aptos" panose="020B0004020202020204" pitchFamily="34" charset="0"/>
                  <a:ea typeface="Aptos" panose="020B0004020202020204" pitchFamily="34" charset="0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BD4E2D7C-664A-165C-5F54-ED8A1A100878}"/>
                  </a:ext>
                </a:extLst>
              </p:cNvPr>
              <p:cNvCxnSpPr/>
              <p:nvPr/>
            </p:nvCxnSpPr>
            <p:spPr>
              <a:xfrm flipH="1">
                <a:off x="7141031" y="1219200"/>
                <a:ext cx="1055912" cy="620955"/>
              </a:xfrm>
              <a:prstGeom prst="straightConnector1">
                <a:avLst/>
              </a:prstGeom>
              <a:ln>
                <a:solidFill>
                  <a:srgbClr val="FD4598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51F79BA-1266-BD72-4AB0-F13BAC6BA989}"/>
              </a:ext>
            </a:extLst>
          </p:cNvPr>
          <p:cNvSpPr txBox="1"/>
          <p:nvPr/>
        </p:nvSpPr>
        <p:spPr>
          <a:xfrm>
            <a:off x="5649685" y="2764203"/>
            <a:ext cx="6096000" cy="6647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Sawl </a:t>
            </a:r>
            <a:r>
              <a:rPr lang="cy-GB" sz="36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cy-GB" sz="3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 gyda’r siâp? </a:t>
            </a:r>
            <a:endParaRPr lang="en-GB" sz="36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F5D0F6-7B03-D1B9-A42F-ABF498CECA54}"/>
              </a:ext>
            </a:extLst>
          </p:cNvPr>
          <p:cNvSpPr txBox="1"/>
          <p:nvPr/>
        </p:nvSpPr>
        <p:spPr>
          <a:xfrm>
            <a:off x="6868885" y="2648240"/>
            <a:ext cx="1611086" cy="646331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D4598"/>
                </a:solidFill>
              </a:rPr>
              <a:t>cornel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21BE1F-C785-DF53-AE5D-55145EAA345D}"/>
              </a:ext>
            </a:extLst>
          </p:cNvPr>
          <p:cNvSpPr txBox="1"/>
          <p:nvPr/>
        </p:nvSpPr>
        <p:spPr>
          <a:xfrm>
            <a:off x="6868885" y="2764203"/>
            <a:ext cx="1611086" cy="584775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solidFill>
                  <a:srgbClr val="0070C0"/>
                </a:solidFill>
              </a:rPr>
              <a:t>Wyneb</a:t>
            </a: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99DAFE-D4CE-BBD6-0702-C83647A8DA9D}"/>
              </a:ext>
            </a:extLst>
          </p:cNvPr>
          <p:cNvSpPr txBox="1"/>
          <p:nvPr/>
        </p:nvSpPr>
        <p:spPr>
          <a:xfrm>
            <a:off x="6868885" y="2764203"/>
            <a:ext cx="1611086" cy="584775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solidFill>
                  <a:srgbClr val="0070C0"/>
                </a:solidFill>
              </a:rPr>
              <a:t>Ymyl</a:t>
            </a: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4CC0BF-D9BB-A172-302E-08F083079454}"/>
              </a:ext>
            </a:extLst>
          </p:cNvPr>
          <p:cNvSpPr txBox="1"/>
          <p:nvPr/>
        </p:nvSpPr>
        <p:spPr>
          <a:xfrm>
            <a:off x="5704113" y="2868816"/>
            <a:ext cx="6096000" cy="6647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Sawl </a:t>
            </a:r>
            <a:r>
              <a:rPr lang="cy-GB" sz="36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cy-GB" sz="36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 gyda’r siâp? </a:t>
            </a:r>
            <a:endParaRPr lang="en-GB" sz="36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478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animBg="1"/>
      <p:bldP spid="11" grpId="0" animBg="1"/>
      <p:bldP spid="13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FF443E-A615-3770-6D63-71D2A945732F}"/>
              </a:ext>
            </a:extLst>
          </p:cNvPr>
          <p:cNvSpPr txBox="1"/>
          <p:nvPr/>
        </p:nvSpPr>
        <p:spPr>
          <a:xfrm>
            <a:off x="5159829" y="1528135"/>
            <a:ext cx="6240822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Sawl </a:t>
            </a:r>
            <a:r>
              <a:rPr lang="cy-GB" sz="28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cornel</a:t>
            </a: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 gyda’r siâp? 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Cube 5">
            <a:extLst>
              <a:ext uri="{FF2B5EF4-FFF2-40B4-BE49-F238E27FC236}">
                <a16:creationId xmlns:a16="http://schemas.microsoft.com/office/drawing/2014/main" id="{AF2A5225-860B-8B05-1DC9-8642A03ECEDB}"/>
              </a:ext>
            </a:extLst>
          </p:cNvPr>
          <p:cNvSpPr/>
          <p:nvPr/>
        </p:nvSpPr>
        <p:spPr>
          <a:xfrm>
            <a:off x="791349" y="2875254"/>
            <a:ext cx="2928257" cy="1185900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BA92EB-44DD-A25D-4D07-B1E96333BB04}"/>
              </a:ext>
            </a:extLst>
          </p:cNvPr>
          <p:cNvSpPr txBox="1"/>
          <p:nvPr/>
        </p:nvSpPr>
        <p:spPr>
          <a:xfrm>
            <a:off x="5159829" y="2176452"/>
            <a:ext cx="6240822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b="1" i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cy-GB" sz="2800" b="1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800" b="1" i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cy-GB" sz="2800" b="1" i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ornel</a:t>
            </a:r>
            <a:r>
              <a:rPr lang="cy-GB" sz="28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 gyda’r siâp</a:t>
            </a: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A9D957-C458-7113-47C2-40BE5ADC1775}"/>
              </a:ext>
            </a:extLst>
          </p:cNvPr>
          <p:cNvSpPr txBox="1"/>
          <p:nvPr/>
        </p:nvSpPr>
        <p:spPr>
          <a:xfrm>
            <a:off x="5159829" y="3792363"/>
            <a:ext cx="6240822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Sawl </a:t>
            </a:r>
            <a:r>
              <a:rPr lang="cy-GB" sz="2800" b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cy-GB" sz="2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 gyda’r siâp? 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DDE166-41B1-2405-7767-83FE1BED4D1D}"/>
              </a:ext>
            </a:extLst>
          </p:cNvPr>
          <p:cNvSpPr txBox="1"/>
          <p:nvPr/>
        </p:nvSpPr>
        <p:spPr>
          <a:xfrm>
            <a:off x="5159829" y="4523491"/>
            <a:ext cx="6240822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b="1" i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cy-GB" sz="2800" b="1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800" b="1" i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cy-GB" sz="28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 gyda’r siâp</a:t>
            </a: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9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FF443E-A615-3770-6D63-71D2A945732F}"/>
              </a:ext>
            </a:extLst>
          </p:cNvPr>
          <p:cNvSpPr txBox="1"/>
          <p:nvPr/>
        </p:nvSpPr>
        <p:spPr>
          <a:xfrm>
            <a:off x="5159829" y="951192"/>
            <a:ext cx="6240822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Sawl </a:t>
            </a:r>
            <a:r>
              <a:rPr lang="cy-GB" sz="2800" b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 gyda’r siâp? 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BA92EB-44DD-A25D-4D07-B1E96333BB04}"/>
              </a:ext>
            </a:extLst>
          </p:cNvPr>
          <p:cNvSpPr txBox="1"/>
          <p:nvPr/>
        </p:nvSpPr>
        <p:spPr>
          <a:xfrm>
            <a:off x="5159829" y="1682320"/>
            <a:ext cx="6240822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b="1" i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cy-GB" sz="2800" b="1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800" b="1" i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cy-GB" sz="28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 gyda’r siâp</a:t>
            </a: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A9D957-C458-7113-47C2-40BE5ADC1775}"/>
              </a:ext>
            </a:extLst>
          </p:cNvPr>
          <p:cNvSpPr txBox="1"/>
          <p:nvPr/>
        </p:nvSpPr>
        <p:spPr>
          <a:xfrm>
            <a:off x="5159829" y="4364903"/>
            <a:ext cx="6240822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Sawl </a:t>
            </a:r>
            <a:r>
              <a:rPr lang="cy-GB" sz="2800" b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cornel</a:t>
            </a:r>
            <a:r>
              <a:rPr lang="cy-GB" sz="2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 gyda’r siâp? 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DDE166-41B1-2405-7767-83FE1BED4D1D}"/>
              </a:ext>
            </a:extLst>
          </p:cNvPr>
          <p:cNvSpPr txBox="1"/>
          <p:nvPr/>
        </p:nvSpPr>
        <p:spPr>
          <a:xfrm>
            <a:off x="5159829" y="5294309"/>
            <a:ext cx="6240822" cy="5375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b="1" i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</a:t>
            </a:r>
            <a:r>
              <a:rPr lang="cy-GB" sz="2800" b="1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800" b="1" i="1" u="sng" kern="100" dirty="0"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</a:t>
            </a:r>
            <a:r>
              <a:rPr lang="cy-GB" sz="2800" b="1" i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ornel</a:t>
            </a:r>
            <a:r>
              <a:rPr lang="cy-GB" sz="28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 gyda’r siâp</a:t>
            </a:r>
            <a:r>
              <a:rPr lang="cy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C13BAF-781B-35C3-85AC-910372A0C2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895" b="90526" l="6316" r="93158">
                        <a14:foregroundMark x1="6316" y1="58947" x2="6316" y2="58947"/>
                        <a14:foregroundMark x1="46316" y1="8947" x2="46316" y2="8947"/>
                        <a14:foregroundMark x1="93158" y1="72632" x2="93158" y2="72632"/>
                        <a14:foregroundMark x1="28421" y1="90526" x2="28421" y2="905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0206" y="689935"/>
            <a:ext cx="2371799" cy="23717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BC47297-94B1-2805-50E8-F2F28A1380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4130" y="3940367"/>
            <a:ext cx="1487219" cy="189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85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5B02731-C69F-F2A5-CC8A-E5A15AA760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8096593"/>
              </p:ext>
            </p:extLst>
          </p:nvPr>
        </p:nvGraphicFramePr>
        <p:xfrm>
          <a:off x="823686" y="1987731"/>
          <a:ext cx="812800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4343">
                  <a:extLst>
                    <a:ext uri="{9D8B030D-6E8A-4147-A177-3AD203B41FA5}">
                      <a16:colId xmlns:a16="http://schemas.microsoft.com/office/drawing/2014/main" val="200874524"/>
                    </a:ext>
                  </a:extLst>
                </a:gridCol>
                <a:gridCol w="6763657">
                  <a:extLst>
                    <a:ext uri="{9D8B030D-6E8A-4147-A177-3AD203B41FA5}">
                      <a16:colId xmlns:a16="http://schemas.microsoft.com/office/drawing/2014/main" val="14074909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Lwsi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Manon, </a:t>
                      </a:r>
                      <a:r>
                        <a:rPr lang="en-GB" sz="2400" dirty="0" err="1"/>
                        <a:t>sawl</a:t>
                      </a:r>
                      <a:r>
                        <a:rPr lang="en-GB" sz="2400" dirty="0"/>
                        <a:t> cornel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9212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Manon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Wyth</a:t>
                      </a:r>
                      <a:r>
                        <a:rPr lang="en-GB" sz="2400" dirty="0"/>
                        <a:t> cornel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6785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Lwsi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Sawl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wyneb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450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Manon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Chwe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wyneb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3407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Lwsi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Sawl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ymyl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950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Manon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Deuddeg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ymyl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2102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Lwsi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Oes </a:t>
                      </a:r>
                      <a:r>
                        <a:rPr lang="en-GB" sz="2400" dirty="0" err="1"/>
                        <a:t>ciwb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ti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0298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Manon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Oes, </a:t>
                      </a:r>
                      <a:r>
                        <a:rPr lang="en-GB" sz="2400" dirty="0" err="1"/>
                        <a:t>mae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ciwb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</a:t>
                      </a:r>
                      <a:r>
                        <a:rPr lang="en-GB" sz="2400" dirty="0"/>
                        <a:t> fi.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4518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1EBAB28-6670-B76C-9CA2-5914300DD44C}"/>
              </a:ext>
            </a:extLst>
          </p:cNvPr>
          <p:cNvSpPr txBox="1"/>
          <p:nvPr/>
        </p:nvSpPr>
        <p:spPr>
          <a:xfrm>
            <a:off x="856342" y="631371"/>
            <a:ext cx="4031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err="1"/>
              <a:t>Sgwrs</a:t>
            </a:r>
            <a:endParaRPr lang="en-GB" sz="4000" b="1" u="sng" dirty="0"/>
          </a:p>
        </p:txBody>
      </p:sp>
      <p:sp>
        <p:nvSpPr>
          <p:cNvPr id="6" name="Cube 5">
            <a:extLst>
              <a:ext uri="{FF2B5EF4-FFF2-40B4-BE49-F238E27FC236}">
                <a16:creationId xmlns:a16="http://schemas.microsoft.com/office/drawing/2014/main" id="{E0FD8D71-B5E8-2CE2-1593-E25C5A0A4AFF}"/>
              </a:ext>
            </a:extLst>
          </p:cNvPr>
          <p:cNvSpPr/>
          <p:nvPr/>
        </p:nvSpPr>
        <p:spPr>
          <a:xfrm>
            <a:off x="10091694" y="4833257"/>
            <a:ext cx="1276620" cy="1238460"/>
          </a:xfrm>
          <a:prstGeom prst="cube">
            <a:avLst/>
          </a:prstGeom>
          <a:solidFill>
            <a:srgbClr val="E717C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Sgwrs">
            <a:hlinkClick r:id="" action="ppaction://media"/>
            <a:extLst>
              <a:ext uri="{FF2B5EF4-FFF2-40B4-BE49-F238E27FC236}">
                <a16:creationId xmlns:a16="http://schemas.microsoft.com/office/drawing/2014/main" id="{A716B7AE-1C45-8274-3AE9-E78FFCA13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22543" y="631371"/>
            <a:ext cx="120468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5B02731-C69F-F2A5-CC8A-E5A15AA760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1230178"/>
              </p:ext>
            </p:extLst>
          </p:nvPr>
        </p:nvGraphicFramePr>
        <p:xfrm>
          <a:off x="823686" y="1600200"/>
          <a:ext cx="8128000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4343">
                  <a:extLst>
                    <a:ext uri="{9D8B030D-6E8A-4147-A177-3AD203B41FA5}">
                      <a16:colId xmlns:a16="http://schemas.microsoft.com/office/drawing/2014/main" val="200874524"/>
                    </a:ext>
                  </a:extLst>
                </a:gridCol>
                <a:gridCol w="6763657">
                  <a:extLst>
                    <a:ext uri="{9D8B030D-6E8A-4147-A177-3AD203B41FA5}">
                      <a16:colId xmlns:a16="http://schemas.microsoft.com/office/drawing/2014/main" val="14074909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How many faces does the shape have?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9212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shape has 5 faces.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6785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How many corners does the shape have?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450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shape has 5 corners.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3407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How many edges does the shape have?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950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shape has 8 edges.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2102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 you have a cuboid?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0298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No, I do not have a cuboid.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28708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Oh dear! Do you have a pyramid?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2752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Yes, I have a pyramid.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4518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1EBAB28-6670-B76C-9CA2-5914300DD44C}"/>
              </a:ext>
            </a:extLst>
          </p:cNvPr>
          <p:cNvSpPr txBox="1"/>
          <p:nvPr/>
        </p:nvSpPr>
        <p:spPr>
          <a:xfrm>
            <a:off x="856342" y="631371"/>
            <a:ext cx="4031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Un </a:t>
            </a:r>
            <a:r>
              <a:rPr lang="en-GB" sz="4000" b="1" u="sng" dirty="0" err="1"/>
              <a:t>pensil</a:t>
            </a:r>
            <a:r>
              <a:rPr lang="en-GB" sz="4000" b="1" u="sng" dirty="0"/>
              <a:t>, un dis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944C31-EB38-F82F-8BFC-657AF8D5C1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895" b="90526" l="6316" r="93158">
                        <a14:foregroundMark x1="6316" y1="58947" x2="6316" y2="58947"/>
                        <a14:foregroundMark x1="46316" y1="8947" x2="46316" y2="8947"/>
                        <a14:foregroundMark x1="93158" y1="72632" x2="93158" y2="72632"/>
                        <a14:foregroundMark x1="28421" y1="90526" x2="28421" y2="905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728521" y="4293106"/>
            <a:ext cx="2371799" cy="23717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16492D6-7E9F-D8F2-6CE1-EA0F60E00C37}"/>
              </a:ext>
            </a:extLst>
          </p:cNvPr>
          <p:cNvSpPr txBox="1"/>
          <p:nvPr/>
        </p:nvSpPr>
        <p:spPr>
          <a:xfrm>
            <a:off x="9622971" y="215872"/>
            <a:ext cx="2264229" cy="830997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b="1" i="1" dirty="0">
                <a:solidFill>
                  <a:srgbClr val="0070C0"/>
                </a:solidFill>
              </a:rPr>
              <a:t>3 neu 6 = </a:t>
            </a:r>
          </a:p>
          <a:p>
            <a:pPr algn="ctr"/>
            <a:r>
              <a:rPr lang="cy-GB" sz="2400" b="1" i="1" dirty="0"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cyfnewidiwch</a:t>
            </a:r>
            <a:endParaRPr lang="en-GB" sz="24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804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5B02731-C69F-F2A5-CC8A-E5A15AA760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1283636"/>
              </p:ext>
            </p:extLst>
          </p:nvPr>
        </p:nvGraphicFramePr>
        <p:xfrm>
          <a:off x="823686" y="1600200"/>
          <a:ext cx="8128000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4343">
                  <a:extLst>
                    <a:ext uri="{9D8B030D-6E8A-4147-A177-3AD203B41FA5}">
                      <a16:colId xmlns:a16="http://schemas.microsoft.com/office/drawing/2014/main" val="200874524"/>
                    </a:ext>
                  </a:extLst>
                </a:gridCol>
                <a:gridCol w="6763657">
                  <a:extLst>
                    <a:ext uri="{9D8B030D-6E8A-4147-A177-3AD203B41FA5}">
                      <a16:colId xmlns:a16="http://schemas.microsoft.com/office/drawing/2014/main" val="14074909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Sawl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wyneb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9212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Pum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wyneb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6785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Sawl</a:t>
                      </a:r>
                      <a:r>
                        <a:rPr lang="en-GB" sz="2400" dirty="0"/>
                        <a:t> cornel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450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Pum</a:t>
                      </a:r>
                      <a:r>
                        <a:rPr lang="en-GB" sz="2400" dirty="0"/>
                        <a:t> cornel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3407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Sawl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ymyl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9509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Wyth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ymyl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sy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gyda’r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siâp</a:t>
                      </a:r>
                      <a:r>
                        <a:rPr lang="en-GB" sz="2400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2102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Oes </a:t>
                      </a:r>
                      <a:r>
                        <a:rPr lang="en-GB" sz="2400" dirty="0" err="1"/>
                        <a:t>ciwboid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ti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0298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Nac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oes</a:t>
                      </a:r>
                      <a:r>
                        <a:rPr lang="en-GB" sz="2400" dirty="0"/>
                        <a:t>, does dim </a:t>
                      </a:r>
                      <a:r>
                        <a:rPr lang="en-GB" sz="2400" dirty="0" err="1"/>
                        <a:t>ciwboid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gyda</a:t>
                      </a:r>
                      <a:r>
                        <a:rPr lang="en-GB" sz="2400" dirty="0"/>
                        <a:t> fi.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28708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Twm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 </a:t>
                      </a:r>
                      <a:r>
                        <a:rPr lang="en-GB" sz="2400" dirty="0" err="1"/>
                        <a:t>diar</a:t>
                      </a:r>
                      <a:r>
                        <a:rPr lang="en-GB" sz="2400" dirty="0"/>
                        <a:t>! Oes pyramid </a:t>
                      </a:r>
                      <a:r>
                        <a:rPr lang="en-GB" sz="2400" dirty="0" err="1"/>
                        <a:t>gyda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ti</a:t>
                      </a:r>
                      <a:r>
                        <a:rPr lang="en-GB" sz="24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2752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b="1" dirty="0"/>
                        <a:t>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Oes, </a:t>
                      </a:r>
                      <a:r>
                        <a:rPr lang="en-GB" sz="2400" dirty="0" err="1"/>
                        <a:t>mae</a:t>
                      </a:r>
                      <a:r>
                        <a:rPr lang="en-GB" sz="2400" dirty="0"/>
                        <a:t> pyramid </a:t>
                      </a:r>
                      <a:r>
                        <a:rPr lang="en-GB" sz="2400" dirty="0" err="1"/>
                        <a:t>gyda</a:t>
                      </a:r>
                      <a:r>
                        <a:rPr lang="en-GB" sz="2400" dirty="0"/>
                        <a:t> fi.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4518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1EBAB28-6670-B76C-9CA2-5914300DD44C}"/>
              </a:ext>
            </a:extLst>
          </p:cNvPr>
          <p:cNvSpPr txBox="1"/>
          <p:nvPr/>
        </p:nvSpPr>
        <p:spPr>
          <a:xfrm>
            <a:off x="856342" y="631371"/>
            <a:ext cx="4031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Un </a:t>
            </a:r>
            <a:r>
              <a:rPr lang="en-GB" sz="4000" b="1" u="sng" dirty="0" err="1"/>
              <a:t>pensil</a:t>
            </a:r>
            <a:r>
              <a:rPr lang="en-GB" sz="4000" b="1" u="sng" dirty="0"/>
              <a:t>, un dis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944C31-EB38-F82F-8BFC-657AF8D5C1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895" b="90526" l="6316" r="93158">
                        <a14:foregroundMark x1="6316" y1="58947" x2="6316" y2="58947"/>
                        <a14:foregroundMark x1="46316" y1="8947" x2="46316" y2="8947"/>
                        <a14:foregroundMark x1="93158" y1="72632" x2="93158" y2="72632"/>
                        <a14:foregroundMark x1="28421" y1="90526" x2="28421" y2="905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728521" y="4293106"/>
            <a:ext cx="2371799" cy="237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942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229F573-8FDE-FAEA-8210-D08A9F005228}"/>
              </a:ext>
            </a:extLst>
          </p:cNvPr>
          <p:cNvSpPr/>
          <p:nvPr/>
        </p:nvSpPr>
        <p:spPr>
          <a:xfrm>
            <a:off x="239485" y="304182"/>
            <a:ext cx="7195458" cy="1109191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Sawl </a:t>
            </a:r>
            <a:r>
              <a:rPr lang="cy-GB" sz="2800" b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cornel</a:t>
            </a: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 gyda’r siâp?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2800" b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Dwy</a:t>
            </a:r>
            <a:r>
              <a:rPr lang="cy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cy-GB" sz="2800" b="1" u="sng" kern="100" dirty="0"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</a:t>
            </a:r>
            <a:r>
              <a:rPr lang="cy-GB" sz="2800" b="1" u="sng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ornel</a:t>
            </a:r>
            <a:r>
              <a:rPr lang="cy-GB" sz="2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sy gyda’r siâp. </a:t>
            </a:r>
            <a:r>
              <a:rPr lang="cy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DA170AA-8CCC-F52B-6D48-3B64C6763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0888" y="5457489"/>
            <a:ext cx="773626" cy="7699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834719-523F-7E7B-BD12-A2F3AD8B86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895" b="90526" l="6316" r="93158">
                        <a14:foregroundMark x1="6316" y1="58947" x2="6316" y2="58947"/>
                        <a14:foregroundMark x1="46316" y1="8947" x2="46316" y2="8947"/>
                        <a14:foregroundMark x1="93158" y1="72632" x2="93158" y2="72632"/>
                        <a14:foregroundMark x1="28421" y1="90526" x2="28421" y2="905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070711" y="4460404"/>
            <a:ext cx="858685" cy="8586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99AF8A-795D-F725-5EE5-68D76CCAA0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7483" y="576942"/>
            <a:ext cx="547295" cy="696079"/>
          </a:xfrm>
          <a:prstGeom prst="rect">
            <a:avLst/>
          </a:prstGeom>
        </p:spPr>
      </p:pic>
      <p:sp>
        <p:nvSpPr>
          <p:cNvPr id="10" name="Cylinder 9">
            <a:extLst>
              <a:ext uri="{FF2B5EF4-FFF2-40B4-BE49-F238E27FC236}">
                <a16:creationId xmlns:a16="http://schemas.microsoft.com/office/drawing/2014/main" id="{1D4D918B-7C3D-6493-F2B1-5107CE44B904}"/>
              </a:ext>
            </a:extLst>
          </p:cNvPr>
          <p:cNvSpPr/>
          <p:nvPr/>
        </p:nvSpPr>
        <p:spPr>
          <a:xfrm>
            <a:off x="8226408" y="2501830"/>
            <a:ext cx="547294" cy="696080"/>
          </a:xfrm>
          <a:prstGeom prst="can">
            <a:avLst/>
          </a:prstGeom>
          <a:solidFill>
            <a:srgbClr val="EE5E1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ube 10">
            <a:extLst>
              <a:ext uri="{FF2B5EF4-FFF2-40B4-BE49-F238E27FC236}">
                <a16:creationId xmlns:a16="http://schemas.microsoft.com/office/drawing/2014/main" id="{A56C02FE-5F1E-426A-5D4E-6B3B3E7EF989}"/>
              </a:ext>
            </a:extLst>
          </p:cNvPr>
          <p:cNvSpPr/>
          <p:nvPr/>
        </p:nvSpPr>
        <p:spPr>
          <a:xfrm>
            <a:off x="8277746" y="1556039"/>
            <a:ext cx="626768" cy="662773"/>
          </a:xfrm>
          <a:prstGeom prst="cube">
            <a:avLst/>
          </a:prstGeom>
          <a:solidFill>
            <a:srgbClr val="E717C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Cube 11">
            <a:extLst>
              <a:ext uri="{FF2B5EF4-FFF2-40B4-BE49-F238E27FC236}">
                <a16:creationId xmlns:a16="http://schemas.microsoft.com/office/drawing/2014/main" id="{D5CE8D02-E8F8-19FB-5887-63F50FEFE23C}"/>
              </a:ext>
            </a:extLst>
          </p:cNvPr>
          <p:cNvSpPr/>
          <p:nvPr/>
        </p:nvSpPr>
        <p:spPr>
          <a:xfrm>
            <a:off x="7868583" y="3635829"/>
            <a:ext cx="1262943" cy="587096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E8F1029D-1FDD-13D0-F560-4E3EC1639CED}"/>
              </a:ext>
            </a:extLst>
          </p:cNvPr>
          <p:cNvGraphicFramePr>
            <a:graphicFrameLocks noGrp="1"/>
          </p:cNvGraphicFramePr>
          <p:nvPr/>
        </p:nvGraphicFramePr>
        <p:xfrm>
          <a:off x="7747000" y="337457"/>
          <a:ext cx="4205515" cy="60283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49401">
                  <a:extLst>
                    <a:ext uri="{9D8B030D-6E8A-4147-A177-3AD203B41FA5}">
                      <a16:colId xmlns:a16="http://schemas.microsoft.com/office/drawing/2014/main" val="784716762"/>
                    </a:ext>
                  </a:extLst>
                </a:gridCol>
                <a:gridCol w="2656114">
                  <a:extLst>
                    <a:ext uri="{9D8B030D-6E8A-4147-A177-3AD203B41FA5}">
                      <a16:colId xmlns:a16="http://schemas.microsoft.com/office/drawing/2014/main" val="4131260983"/>
                    </a:ext>
                  </a:extLst>
                </a:gridCol>
              </a:tblGrid>
              <a:tr h="100472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Côn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1475632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Ciwb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99274261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Silindr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29626178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Ciwboid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23457346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Comic Sans MS" panose="030F0702030302020204" pitchFamily="66" charset="0"/>
                        </a:rPr>
                        <a:t>Pyramid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64818354"/>
                  </a:ext>
                </a:extLst>
              </a:tr>
              <a:tr h="10047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Comic Sans MS" panose="030F0702030302020204" pitchFamily="66" charset="0"/>
                        </a:rPr>
                        <a:t>sffêr</a:t>
                      </a:r>
                      <a:endParaRPr lang="en-GB" sz="32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2767914"/>
                  </a:ext>
                </a:extLst>
              </a:tr>
            </a:tbl>
          </a:graphicData>
        </a:graphic>
      </p:graphicFrame>
      <p:grpSp>
        <p:nvGrpSpPr>
          <p:cNvPr id="21" name="Group 20">
            <a:extLst>
              <a:ext uri="{FF2B5EF4-FFF2-40B4-BE49-F238E27FC236}">
                <a16:creationId xmlns:a16="http://schemas.microsoft.com/office/drawing/2014/main" id="{F5F59831-B103-F86C-8CFA-FE15A2A7B9D2}"/>
              </a:ext>
            </a:extLst>
          </p:cNvPr>
          <p:cNvGrpSpPr/>
          <p:nvPr/>
        </p:nvGrpSpPr>
        <p:grpSpPr>
          <a:xfrm>
            <a:off x="2778107" y="1528287"/>
            <a:ext cx="4800600" cy="3646714"/>
            <a:chOff x="2634343" y="2971800"/>
            <a:chExt cx="4800600" cy="3646714"/>
          </a:xfrm>
        </p:grpSpPr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95C1F47D-3147-1828-4824-6A3A87A61D75}"/>
                </a:ext>
              </a:extLst>
            </p:cNvPr>
            <p:cNvSpPr/>
            <p:nvPr/>
          </p:nvSpPr>
          <p:spPr>
            <a:xfrm>
              <a:off x="2634343" y="2971800"/>
              <a:ext cx="4800600" cy="3646714"/>
            </a:xfrm>
            <a:prstGeom prst="roundRect">
              <a:avLst/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y-GB" b="1" u="sng" dirty="0">
                  <a:latin typeface="Chalkboard" panose="03050602040202020205" pitchFamily="66" charset="77"/>
                </a:rPr>
                <a:t>Rhifau</a:t>
              </a:r>
            </a:p>
            <a:p>
              <a:r>
                <a:rPr lang="cy-GB" b="1" dirty="0">
                  <a:latin typeface="Chalkboard" panose="03050602040202020205" pitchFamily="66" charset="77"/>
                </a:rPr>
                <a:t>gwrywaidd		benywaidd</a:t>
              </a:r>
            </a:p>
            <a:p>
              <a:endParaRPr lang="cy-GB" dirty="0">
                <a:latin typeface="Chalkboard" panose="03050602040202020205" pitchFamily="66" charset="77"/>
              </a:endParaRPr>
            </a:p>
            <a:p>
              <a:endParaRPr lang="cy-GB" dirty="0">
                <a:latin typeface="Chalkboard" panose="03050602040202020205" pitchFamily="66" charset="77"/>
              </a:endParaRPr>
            </a:p>
            <a:p>
              <a:pPr marL="342900" indent="-342900">
                <a:buAutoNum type="arabicPeriod"/>
              </a:pPr>
              <a:r>
                <a:rPr lang="cy-GB" dirty="0">
                  <a:latin typeface="Chalkboard" panose="03050602040202020205" pitchFamily="66" charset="77"/>
                </a:rPr>
                <a:t>Un			un </a:t>
              </a:r>
              <a:r>
                <a:rPr lang="cy-GB" sz="1200" dirty="0">
                  <a:latin typeface="Chalkboard" panose="03050602040202020205" pitchFamily="66" charset="77"/>
                </a:rPr>
                <a:t>(TM)</a:t>
              </a:r>
            </a:p>
            <a:p>
              <a:pPr marL="342900" indent="-342900">
                <a:buAutoNum type="arabicPeriod"/>
              </a:pPr>
              <a:r>
                <a:rPr lang="cy-GB" dirty="0">
                  <a:latin typeface="Chalkboard" panose="03050602040202020205" pitchFamily="66" charset="77"/>
                </a:rPr>
                <a:t>dau </a:t>
              </a:r>
              <a:r>
                <a:rPr lang="cy-GB" sz="1200" dirty="0">
                  <a:latin typeface="Chalkboard" panose="03050602040202020205" pitchFamily="66" charset="77"/>
                </a:rPr>
                <a:t>(TM)		</a:t>
              </a:r>
              <a:r>
                <a:rPr lang="cy-GB" dirty="0">
                  <a:latin typeface="Chalkboard" panose="03050602040202020205" pitchFamily="66" charset="77"/>
                </a:rPr>
                <a:t>dwy </a:t>
              </a:r>
              <a:r>
                <a:rPr lang="cy-GB" sz="1200" dirty="0">
                  <a:latin typeface="Chalkboard" panose="03050602040202020205" pitchFamily="66" charset="77"/>
                </a:rPr>
                <a:t>(TM)</a:t>
              </a:r>
            </a:p>
            <a:p>
              <a:pPr marL="342900" indent="-342900">
                <a:buAutoNum type="arabicPeriod" startAt="3"/>
              </a:pPr>
              <a:r>
                <a:rPr lang="cy-GB" dirty="0">
                  <a:latin typeface="Chalkboard" panose="03050602040202020205" pitchFamily="66" charset="77"/>
                </a:rPr>
                <a:t>tri </a:t>
              </a:r>
              <a:r>
                <a:rPr lang="cy-GB" sz="1200" dirty="0">
                  <a:latin typeface="Chalkboard" panose="03050602040202020205" pitchFamily="66" charset="77"/>
                </a:rPr>
                <a:t>(TL)			</a:t>
              </a:r>
              <a:r>
                <a:rPr lang="cy-GB" dirty="0">
                  <a:latin typeface="Chalkboard" panose="03050602040202020205" pitchFamily="66" charset="77"/>
                </a:rPr>
                <a:t>tair</a:t>
              </a:r>
            </a:p>
            <a:p>
              <a:pPr marL="342900" indent="-342900">
                <a:buAutoNum type="arabicPeriod" startAt="3"/>
              </a:pPr>
              <a:r>
                <a:rPr lang="cy-GB" dirty="0">
                  <a:latin typeface="Chalkboard" panose="03050602040202020205" pitchFamily="66" charset="77"/>
                </a:rPr>
                <a:t>Pedwar		pedair</a:t>
              </a:r>
            </a:p>
            <a:p>
              <a:pPr marL="342900" indent="-342900">
                <a:buAutoNum type="arabicPeriod" startAt="3"/>
              </a:pPr>
              <a:r>
                <a:rPr lang="cy-GB" dirty="0">
                  <a:latin typeface="Chalkboard" panose="03050602040202020205" pitchFamily="66" charset="77"/>
                </a:rPr>
                <a:t>Pum			pum</a:t>
              </a:r>
            </a:p>
            <a:p>
              <a:pPr marL="342900" indent="-342900">
                <a:buAutoNum type="arabicPeriod" startAt="3"/>
              </a:pPr>
              <a:r>
                <a:rPr lang="cy-GB" dirty="0">
                  <a:latin typeface="Chalkboard" panose="03050602040202020205" pitchFamily="66" charset="77"/>
                </a:rPr>
                <a:t>chwe </a:t>
              </a:r>
              <a:r>
                <a:rPr lang="cy-GB" sz="1200" dirty="0">
                  <a:latin typeface="Chalkboard" panose="03050602040202020205" pitchFamily="66" charset="77"/>
                </a:rPr>
                <a:t>(TL)		</a:t>
              </a:r>
              <a:r>
                <a:rPr lang="cy-GB" dirty="0">
                  <a:latin typeface="Chalkboard" panose="03050602040202020205" pitchFamily="66" charset="77"/>
                </a:rPr>
                <a:t>chwe </a:t>
              </a:r>
              <a:r>
                <a:rPr lang="cy-GB" sz="1200" dirty="0">
                  <a:latin typeface="Chalkboard" panose="03050602040202020205" pitchFamily="66" charset="77"/>
                </a:rPr>
                <a:t>(TL)</a:t>
              </a:r>
              <a:endParaRPr lang="cy-GB" dirty="0">
                <a:latin typeface="Chalkboard" panose="03050602040202020205" pitchFamily="66" charset="77"/>
              </a:endParaRPr>
            </a:p>
            <a:p>
              <a:pPr algn="ctr"/>
              <a:endParaRPr lang="en-GB" dirty="0"/>
            </a:p>
          </p:txBody>
        </p:sp>
        <p:pic>
          <p:nvPicPr>
            <p:cNvPr id="16" name="Graphic 15" descr="SVG &gt; person symbol shape figure - Free SVG Image &amp; Icon ...">
              <a:extLst>
                <a:ext uri="{FF2B5EF4-FFF2-40B4-BE49-F238E27FC236}">
                  <a16:creationId xmlns:a16="http://schemas.microsoft.com/office/drawing/2014/main" id="{50308C65-F2BE-0C9C-BBD4-49CCF0A2FDD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  <a:ext uri="{837473B0-CC2E-450A-ABE3-18F120FF3D39}">
                  <a1611:picAttrSrcUrl xmlns:a1611="http://schemas.microsoft.com/office/drawing/2016/11/main" r:id="rId8"/>
                </a:ext>
              </a:extLst>
            </a:blip>
            <a:stretch>
              <a:fillRect/>
            </a:stretch>
          </p:blipFill>
          <p:spPr>
            <a:xfrm>
              <a:off x="3279180" y="3970550"/>
              <a:ext cx="169069" cy="276999"/>
            </a:xfrm>
            <a:prstGeom prst="rect">
              <a:avLst/>
            </a:prstGeom>
          </p:spPr>
        </p:pic>
        <p:pic>
          <p:nvPicPr>
            <p:cNvPr id="17" name="Graphic 16" descr="SVG &gt; symbol figure stick pictogram - Free SVG Image ...">
              <a:extLst>
                <a:ext uri="{FF2B5EF4-FFF2-40B4-BE49-F238E27FC236}">
                  <a16:creationId xmlns:a16="http://schemas.microsoft.com/office/drawing/2014/main" id="{28B4B5BB-989B-561A-1109-50D3274E3BE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tretch>
              <a:fillRect/>
            </a:stretch>
          </p:blipFill>
          <p:spPr>
            <a:xfrm>
              <a:off x="5926931" y="3967814"/>
              <a:ext cx="169069" cy="338666"/>
            </a:xfrm>
            <a:prstGeom prst="rect">
              <a:avLst/>
            </a:prstGeom>
          </p:spPr>
        </p:pic>
      </p:grp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33181AF-1088-5120-5EC8-7E4A90CFEB33}"/>
              </a:ext>
            </a:extLst>
          </p:cNvPr>
          <p:cNvSpPr/>
          <p:nvPr/>
        </p:nvSpPr>
        <p:spPr>
          <a:xfrm>
            <a:off x="372887" y="3321766"/>
            <a:ext cx="2082801" cy="1802318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kern="100" dirty="0">
                <a:solidFill>
                  <a:srgbClr val="FB1D67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Cornel  -  </a:t>
            </a:r>
            <a:r>
              <a:rPr lang="cy-GB" sz="1800" b="1" kern="100" dirty="0" err="1">
                <a:solidFill>
                  <a:srgbClr val="FB1D67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Corner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kern="100" dirty="0"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 - </a:t>
            </a:r>
            <a:r>
              <a:rPr lang="cy-GB" sz="1800" b="1" kern="100" dirty="0" err="1"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Face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b="1" kern="100" dirty="0"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 – </a:t>
            </a:r>
            <a:r>
              <a:rPr lang="cy-GB" sz="1800" b="1" kern="100" dirty="0" err="1"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Edge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CB02FE5E-452C-5775-4C55-90934E18288E}"/>
              </a:ext>
            </a:extLst>
          </p:cNvPr>
          <p:cNvSpPr/>
          <p:nvPr/>
        </p:nvSpPr>
        <p:spPr>
          <a:xfrm>
            <a:off x="359598" y="1721580"/>
            <a:ext cx="2082801" cy="1262494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5400" b="1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endParaRPr lang="en-GB" sz="5400" b="1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3CC10EE4-A63C-8AB4-BAD1-CACAE3553FCA}"/>
              </a:ext>
            </a:extLst>
          </p:cNvPr>
          <p:cNvSpPr/>
          <p:nvPr/>
        </p:nvSpPr>
        <p:spPr>
          <a:xfrm>
            <a:off x="359598" y="5461776"/>
            <a:ext cx="7195458" cy="1109191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 </a:t>
            </a:r>
            <a:r>
              <a:rPr lang="cy-GB" sz="20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</a:t>
            </a:r>
            <a:r>
              <a:rPr lang="cy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ti?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b="1" kern="1400" dirty="0">
                <a:solidFill>
                  <a:srgbClr val="00B050"/>
                </a:solidFill>
                <a:effectLst/>
                <a:latin typeface="Segoe UI Symbol" panose="020B0502040204020203" pitchFamily="34" charset="0"/>
                <a:ea typeface="Times New Roman" panose="02020603050405020304" pitchFamily="18" charset="0"/>
                <a:cs typeface="Segoe UI Symbol" panose="020B0502040204020203" pitchFamily="34" charset="0"/>
              </a:rPr>
              <a:t>✓ </a:t>
            </a:r>
            <a:r>
              <a:rPr lang="cy-GB" sz="20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Oes, mae </a:t>
            </a:r>
            <a:r>
              <a:rPr lang="cy-GB" sz="2000" b="1" u="sng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lang="cy-GB" sz="2000" b="1" dirty="0">
                <a:solidFill>
                  <a:srgbClr val="00B05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000" dirty="0">
                <a:solidFill>
                  <a:srgbClr val="00B05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 fi. 	     </a:t>
            </a:r>
            <a:r>
              <a:rPr lang="cy-GB" sz="2000" i="1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 </a:t>
            </a:r>
            <a:r>
              <a:rPr lang="cy-GB" sz="20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Nac oes, does dim </a:t>
            </a:r>
            <a:r>
              <a:rPr lang="cy-GB" sz="2000" u="sng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           </a:t>
            </a:r>
            <a:r>
              <a:rPr lang="cy-GB" sz="20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gyda fi. </a:t>
            </a:r>
            <a:r>
              <a:rPr lang="cy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5734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Sgwâr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Petryal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09931BF7-BE88-1274-7F2C-3C8F01E05DFC}"/>
              </a:ext>
            </a:extLst>
          </p:cNvPr>
          <p:cNvSpPr/>
          <p:nvPr/>
        </p:nvSpPr>
        <p:spPr>
          <a:xfrm>
            <a:off x="1132114" y="870857"/>
            <a:ext cx="4060371" cy="379911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5F7147-DDD2-3F55-93BE-C79713792F81}"/>
              </a:ext>
            </a:extLst>
          </p:cNvPr>
          <p:cNvSpPr/>
          <p:nvPr/>
        </p:nvSpPr>
        <p:spPr>
          <a:xfrm>
            <a:off x="6499961" y="1435432"/>
            <a:ext cx="5158639" cy="236368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001746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Triongl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Cylch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sp>
        <p:nvSpPr>
          <p:cNvPr id="2" name="Triangle 5">
            <a:extLst>
              <a:ext uri="{FF2B5EF4-FFF2-40B4-BE49-F238E27FC236}">
                <a16:creationId xmlns:a16="http://schemas.microsoft.com/office/drawing/2014/main" id="{926A3743-DD96-09DF-FE7D-429F9A7F55A0}"/>
              </a:ext>
            </a:extLst>
          </p:cNvPr>
          <p:cNvSpPr/>
          <p:nvPr/>
        </p:nvSpPr>
        <p:spPr>
          <a:xfrm>
            <a:off x="1294854" y="1154018"/>
            <a:ext cx="3658146" cy="3243811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94749B96-F13C-2F0C-5BDD-9B88637499B2}"/>
              </a:ext>
            </a:extLst>
          </p:cNvPr>
          <p:cNvSpPr/>
          <p:nvPr/>
        </p:nvSpPr>
        <p:spPr>
          <a:xfrm>
            <a:off x="7129122" y="995191"/>
            <a:ext cx="3876336" cy="3696552"/>
          </a:xfrm>
          <a:prstGeom prst="ellipse">
            <a:avLst/>
          </a:prstGeom>
          <a:solidFill>
            <a:srgbClr val="F7851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191547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Comic Sans MS" panose="030F0702030302020204" pitchFamily="66" charset="0"/>
                        </a:rPr>
                        <a:t>Seren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Comic Sans MS" panose="030F0702030302020204" pitchFamily="66" charset="0"/>
                        </a:rPr>
                        <a:t>Calon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sp>
        <p:nvSpPr>
          <p:cNvPr id="2" name="Star: 5 Points 1">
            <a:extLst>
              <a:ext uri="{FF2B5EF4-FFF2-40B4-BE49-F238E27FC236}">
                <a16:creationId xmlns:a16="http://schemas.microsoft.com/office/drawing/2014/main" id="{5246243E-BCC6-DBAC-DA64-42EF1FD0607E}"/>
              </a:ext>
            </a:extLst>
          </p:cNvPr>
          <p:cNvSpPr/>
          <p:nvPr/>
        </p:nvSpPr>
        <p:spPr>
          <a:xfrm>
            <a:off x="974847" y="794482"/>
            <a:ext cx="4468009" cy="400611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Heart 2">
            <a:extLst>
              <a:ext uri="{FF2B5EF4-FFF2-40B4-BE49-F238E27FC236}">
                <a16:creationId xmlns:a16="http://schemas.microsoft.com/office/drawing/2014/main" id="{54137114-D846-D2DE-5B49-42F264210DEE}"/>
              </a:ext>
            </a:extLst>
          </p:cNvPr>
          <p:cNvSpPr/>
          <p:nvPr/>
        </p:nvSpPr>
        <p:spPr>
          <a:xfrm>
            <a:off x="6749146" y="794482"/>
            <a:ext cx="4354283" cy="3919032"/>
          </a:xfrm>
          <a:prstGeom prst="heart">
            <a:avLst/>
          </a:prstGeom>
          <a:solidFill>
            <a:srgbClr val="FD45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1192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Comic Sans MS" panose="030F0702030302020204" pitchFamily="66" charset="0"/>
                        </a:rPr>
                        <a:t>Hanner </a:t>
                      </a:r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Cylch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 err="1">
                          <a:latin typeface="Comic Sans MS" panose="030F0702030302020204" pitchFamily="66" charset="0"/>
                        </a:rPr>
                        <a:t>Hecsagon</a:t>
                      </a:r>
                      <a:endParaRPr lang="en-GB" sz="6000" dirty="0">
                        <a:latin typeface="Comic Sans MS" panose="030F0702030302020204" pitchFamily="66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88F35D80-8731-9CBC-20CC-3AE6180D61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0" b="92021" l="2151" r="96505">
                        <a14:foregroundMark x1="66935" y1="53723" x2="66935" y2="53723"/>
                        <a14:foregroundMark x1="59140" y1="72872" x2="59140" y2="72872"/>
                        <a14:foregroundMark x1="50000" y1="67553" x2="46505" y2="64362"/>
                        <a14:foregroundMark x1="45968" y1="63298" x2="45968" y2="63298"/>
                        <a14:foregroundMark x1="42473" y1="59043" x2="42473" y2="59043"/>
                        <a14:foregroundMark x1="38978" y1="52128" x2="37634" y2="47872"/>
                        <a14:foregroundMark x1="37634" y1="46809" x2="38172" y2="39894"/>
                        <a14:foregroundMark x1="41129" y1="39894" x2="44624" y2="39894"/>
                        <a14:foregroundMark x1="45968" y1="39894" x2="50806" y2="39894"/>
                        <a14:foregroundMark x1="59140" y1="38298" x2="66129" y2="31383"/>
                        <a14:foregroundMark x1="67473" y1="31383" x2="67473" y2="31383"/>
                        <a14:foregroundMark x1="70968" y1="32979" x2="74462" y2="32979"/>
                        <a14:foregroundMark x1="82796" y1="34574" x2="82796" y2="34574"/>
                        <a14:foregroundMark x1="82796" y1="34574" x2="82796" y2="34574"/>
                        <a14:foregroundMark x1="80645" y1="42553" x2="80645" y2="42553"/>
                        <a14:foregroundMark x1="39785" y1="85106" x2="39785" y2="85106"/>
                        <a14:foregroundMark x1="34140" y1="70213" x2="34140" y2="70213"/>
                        <a14:foregroundMark x1="26344" y1="61702" x2="26344" y2="61702"/>
                        <a14:foregroundMark x1="25806" y1="59043" x2="24462" y2="49468"/>
                        <a14:foregroundMark x1="22849" y1="45213" x2="22849" y2="45213"/>
                        <a14:foregroundMark x1="19624" y1="40957" x2="16667" y2="38298"/>
                        <a14:foregroundMark x1="16129" y1="38298" x2="14516" y2="32979"/>
                        <a14:foregroundMark x1="14516" y1="32979" x2="14516" y2="32979"/>
                        <a14:foregroundMark x1="12634" y1="27660" x2="12634" y2="27660"/>
                        <a14:foregroundMark x1="11828" y1="21809" x2="11022" y2="16489"/>
                        <a14:foregroundMark x1="9140" y1="10638" x2="9140" y2="10638"/>
                        <a14:foregroundMark x1="3495" y1="7979" x2="3495" y2="7979"/>
                        <a14:foregroundMark x1="2151" y1="4255" x2="2151" y2="4255"/>
                        <a14:foregroundMark x1="94624" y1="10638" x2="94624" y2="10638"/>
                        <a14:foregroundMark x1="96774" y1="13830" x2="96774" y2="13830"/>
                        <a14:foregroundMark x1="44624" y1="92021" x2="44624" y2="920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1148777" y="1609536"/>
            <a:ext cx="4021936" cy="2032591"/>
          </a:xfrm>
          <a:prstGeom prst="rect">
            <a:avLst/>
          </a:prstGeom>
        </p:spPr>
      </p:pic>
      <p:sp>
        <p:nvSpPr>
          <p:cNvPr id="3" name="Hexagon 2">
            <a:extLst>
              <a:ext uri="{FF2B5EF4-FFF2-40B4-BE49-F238E27FC236}">
                <a16:creationId xmlns:a16="http://schemas.microsoft.com/office/drawing/2014/main" id="{FDEF4329-5940-0068-1708-824C4E70F9E5}"/>
              </a:ext>
            </a:extLst>
          </p:cNvPr>
          <p:cNvSpPr/>
          <p:nvPr/>
        </p:nvSpPr>
        <p:spPr>
          <a:xfrm>
            <a:off x="7450941" y="1258623"/>
            <a:ext cx="3592282" cy="3128320"/>
          </a:xfrm>
          <a:prstGeom prst="hex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900637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524010-552C-7AB3-D16B-08FD08D3E051}"/>
              </a:ext>
            </a:extLst>
          </p:cNvPr>
          <p:cNvGraphicFramePr>
            <a:graphicFrameLocks noGrp="1"/>
          </p:cNvGraphicFramePr>
          <p:nvPr/>
        </p:nvGraphicFramePr>
        <p:xfrm>
          <a:off x="286657" y="218318"/>
          <a:ext cx="11618686" cy="64213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09343">
                  <a:extLst>
                    <a:ext uri="{9D8B030D-6E8A-4147-A177-3AD203B41FA5}">
                      <a16:colId xmlns:a16="http://schemas.microsoft.com/office/drawing/2014/main" val="1268707325"/>
                    </a:ext>
                  </a:extLst>
                </a:gridCol>
                <a:gridCol w="5809343">
                  <a:extLst>
                    <a:ext uri="{9D8B030D-6E8A-4147-A177-3AD203B41FA5}">
                      <a16:colId xmlns:a16="http://schemas.microsoft.com/office/drawing/2014/main" val="3331844245"/>
                    </a:ext>
                  </a:extLst>
                </a:gridCol>
              </a:tblGrid>
              <a:tr h="516950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2540865"/>
                  </a:ext>
                </a:extLst>
              </a:tr>
              <a:tr h="125185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Comic Sans MS" panose="030F0702030302020204" pitchFamily="66" charset="0"/>
                        </a:rPr>
                        <a:t>Pentagon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6000" dirty="0">
                          <a:latin typeface="Comic Sans MS" panose="030F0702030302020204" pitchFamily="66" charset="0"/>
                        </a:rPr>
                        <a:t>Octagon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238852"/>
                  </a:ext>
                </a:extLst>
              </a:tr>
            </a:tbl>
          </a:graphicData>
        </a:graphic>
      </p:graphicFrame>
      <p:sp>
        <p:nvSpPr>
          <p:cNvPr id="2" name="Regular Pentagon 13">
            <a:extLst>
              <a:ext uri="{FF2B5EF4-FFF2-40B4-BE49-F238E27FC236}">
                <a16:creationId xmlns:a16="http://schemas.microsoft.com/office/drawing/2014/main" id="{79CB0FA1-A8B8-9CA9-8ADB-57EE8B35B8EB}"/>
              </a:ext>
            </a:extLst>
          </p:cNvPr>
          <p:cNvSpPr/>
          <p:nvPr/>
        </p:nvSpPr>
        <p:spPr>
          <a:xfrm>
            <a:off x="1364663" y="1130631"/>
            <a:ext cx="3479480" cy="3332511"/>
          </a:xfrm>
          <a:prstGeom prst="pentagon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Octagon 2">
            <a:extLst>
              <a:ext uri="{FF2B5EF4-FFF2-40B4-BE49-F238E27FC236}">
                <a16:creationId xmlns:a16="http://schemas.microsoft.com/office/drawing/2014/main" id="{968E0C73-5908-8E30-1CF7-82946F7D73A9}"/>
              </a:ext>
            </a:extLst>
          </p:cNvPr>
          <p:cNvSpPr/>
          <p:nvPr/>
        </p:nvSpPr>
        <p:spPr>
          <a:xfrm>
            <a:off x="7347859" y="1240972"/>
            <a:ext cx="3479478" cy="3332511"/>
          </a:xfrm>
          <a:prstGeom prst="octagon">
            <a:avLst/>
          </a:prstGeom>
          <a:solidFill>
            <a:srgbClr val="3FE50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584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43EDBCC-D3CA-3E37-378D-DAB3514E0927}"/>
              </a:ext>
            </a:extLst>
          </p:cNvPr>
          <p:cNvGraphicFramePr>
            <a:graphicFrameLocks noGrp="1"/>
          </p:cNvGraphicFramePr>
          <p:nvPr/>
        </p:nvGraphicFramePr>
        <p:xfrm>
          <a:off x="359229" y="250371"/>
          <a:ext cx="11636828" cy="62592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18414">
                  <a:extLst>
                    <a:ext uri="{9D8B030D-6E8A-4147-A177-3AD203B41FA5}">
                      <a16:colId xmlns:a16="http://schemas.microsoft.com/office/drawing/2014/main" val="2634401270"/>
                    </a:ext>
                  </a:extLst>
                </a:gridCol>
                <a:gridCol w="5818414">
                  <a:extLst>
                    <a:ext uri="{9D8B030D-6E8A-4147-A177-3AD203B41FA5}">
                      <a16:colId xmlns:a16="http://schemas.microsoft.com/office/drawing/2014/main" val="725847720"/>
                    </a:ext>
                  </a:extLst>
                </a:gridCol>
              </a:tblGrid>
              <a:tr h="31296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7424351"/>
                  </a:ext>
                </a:extLst>
              </a:tr>
              <a:tr h="31296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4081663"/>
                  </a:ext>
                </a:extLst>
              </a:tr>
            </a:tbl>
          </a:graphicData>
        </a:graphic>
      </p:graphicFrame>
      <p:sp>
        <p:nvSpPr>
          <p:cNvPr id="5" name="Triangle 5">
            <a:extLst>
              <a:ext uri="{FF2B5EF4-FFF2-40B4-BE49-F238E27FC236}">
                <a16:creationId xmlns:a16="http://schemas.microsoft.com/office/drawing/2014/main" id="{7AD3C84F-CBC8-63B6-F440-4F18A33A55EC}"/>
              </a:ext>
            </a:extLst>
          </p:cNvPr>
          <p:cNvSpPr/>
          <p:nvPr/>
        </p:nvSpPr>
        <p:spPr>
          <a:xfrm>
            <a:off x="1577882" y="457200"/>
            <a:ext cx="2961460" cy="2492829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6" name="Heart 5">
            <a:extLst>
              <a:ext uri="{FF2B5EF4-FFF2-40B4-BE49-F238E27FC236}">
                <a16:creationId xmlns:a16="http://schemas.microsoft.com/office/drawing/2014/main" id="{C4F67580-95C0-045E-8928-40E56558D02C}"/>
              </a:ext>
            </a:extLst>
          </p:cNvPr>
          <p:cNvSpPr/>
          <p:nvPr/>
        </p:nvSpPr>
        <p:spPr>
          <a:xfrm>
            <a:off x="7652658" y="631373"/>
            <a:ext cx="2961460" cy="2264228"/>
          </a:xfrm>
          <a:prstGeom prst="heart">
            <a:avLst/>
          </a:prstGeom>
          <a:solidFill>
            <a:srgbClr val="FD45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52D9D1D-2262-648B-299E-D0531032FF86}"/>
              </a:ext>
            </a:extLst>
          </p:cNvPr>
          <p:cNvSpPr/>
          <p:nvPr/>
        </p:nvSpPr>
        <p:spPr>
          <a:xfrm>
            <a:off x="1577882" y="3646714"/>
            <a:ext cx="2820421" cy="2623457"/>
          </a:xfrm>
          <a:prstGeom prst="ellipse">
            <a:avLst/>
          </a:prstGeom>
          <a:solidFill>
            <a:srgbClr val="F7851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8" name="Regular Pentagon 13">
            <a:extLst>
              <a:ext uri="{FF2B5EF4-FFF2-40B4-BE49-F238E27FC236}">
                <a16:creationId xmlns:a16="http://schemas.microsoft.com/office/drawing/2014/main" id="{94D9A03E-7598-3F05-4374-D5A10173700B}"/>
              </a:ext>
            </a:extLst>
          </p:cNvPr>
          <p:cNvSpPr/>
          <p:nvPr/>
        </p:nvSpPr>
        <p:spPr>
          <a:xfrm>
            <a:off x="7652658" y="3668484"/>
            <a:ext cx="2820421" cy="2492829"/>
          </a:xfrm>
          <a:prstGeom prst="pentagon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8824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43EDBCC-D3CA-3E37-378D-DAB3514E0927}"/>
              </a:ext>
            </a:extLst>
          </p:cNvPr>
          <p:cNvGraphicFramePr>
            <a:graphicFrameLocks noGrp="1"/>
          </p:cNvGraphicFramePr>
          <p:nvPr/>
        </p:nvGraphicFramePr>
        <p:xfrm>
          <a:off x="359229" y="250371"/>
          <a:ext cx="11636828" cy="62592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18414">
                  <a:extLst>
                    <a:ext uri="{9D8B030D-6E8A-4147-A177-3AD203B41FA5}">
                      <a16:colId xmlns:a16="http://schemas.microsoft.com/office/drawing/2014/main" val="2634401270"/>
                    </a:ext>
                  </a:extLst>
                </a:gridCol>
                <a:gridCol w="5818414">
                  <a:extLst>
                    <a:ext uri="{9D8B030D-6E8A-4147-A177-3AD203B41FA5}">
                      <a16:colId xmlns:a16="http://schemas.microsoft.com/office/drawing/2014/main" val="725847720"/>
                    </a:ext>
                  </a:extLst>
                </a:gridCol>
              </a:tblGrid>
              <a:tr h="31296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7424351"/>
                  </a:ext>
                </a:extLst>
              </a:tr>
              <a:tr h="31296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4081663"/>
                  </a:ext>
                </a:extLst>
              </a:tr>
            </a:tbl>
          </a:graphicData>
        </a:graphic>
      </p:graphicFrame>
      <p:sp>
        <p:nvSpPr>
          <p:cNvPr id="8" name="Regular Pentagon 13">
            <a:extLst>
              <a:ext uri="{FF2B5EF4-FFF2-40B4-BE49-F238E27FC236}">
                <a16:creationId xmlns:a16="http://schemas.microsoft.com/office/drawing/2014/main" id="{94D9A03E-7598-3F05-4374-D5A10173700B}"/>
              </a:ext>
            </a:extLst>
          </p:cNvPr>
          <p:cNvSpPr/>
          <p:nvPr/>
        </p:nvSpPr>
        <p:spPr>
          <a:xfrm>
            <a:off x="1579785" y="457198"/>
            <a:ext cx="2820421" cy="2492829"/>
          </a:xfrm>
          <a:prstGeom prst="pentagon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E3A5B973-7DF7-0BC9-FC03-0439A8C674EA}"/>
              </a:ext>
            </a:extLst>
          </p:cNvPr>
          <p:cNvSpPr/>
          <p:nvPr/>
        </p:nvSpPr>
        <p:spPr>
          <a:xfrm>
            <a:off x="1439650" y="3570514"/>
            <a:ext cx="2675150" cy="269421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Hexagon 2">
            <a:extLst>
              <a:ext uri="{FF2B5EF4-FFF2-40B4-BE49-F238E27FC236}">
                <a16:creationId xmlns:a16="http://schemas.microsoft.com/office/drawing/2014/main" id="{1D45BF0A-2AEC-6D01-43D9-5E5C50BAF3F3}"/>
              </a:ext>
            </a:extLst>
          </p:cNvPr>
          <p:cNvSpPr/>
          <p:nvPr/>
        </p:nvSpPr>
        <p:spPr>
          <a:xfrm>
            <a:off x="7791795" y="582385"/>
            <a:ext cx="2542145" cy="2242457"/>
          </a:xfrm>
          <a:prstGeom prst="hexag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2422BF-7F5D-42B3-6B1F-9290939BF4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0" b="92021" l="2151" r="96505">
                        <a14:foregroundMark x1="66935" y1="53723" x2="66935" y2="53723"/>
                        <a14:foregroundMark x1="59140" y1="72872" x2="59140" y2="72872"/>
                        <a14:foregroundMark x1="50000" y1="67553" x2="46505" y2="64362"/>
                        <a14:foregroundMark x1="45968" y1="63298" x2="45968" y2="63298"/>
                        <a14:foregroundMark x1="42473" y1="59043" x2="42473" y2="59043"/>
                        <a14:foregroundMark x1="38978" y1="52128" x2="37634" y2="47872"/>
                        <a14:foregroundMark x1="37634" y1="46809" x2="38172" y2="39894"/>
                        <a14:foregroundMark x1="41129" y1="39894" x2="44624" y2="39894"/>
                        <a14:foregroundMark x1="45968" y1="39894" x2="50806" y2="39894"/>
                        <a14:foregroundMark x1="59140" y1="38298" x2="66129" y2="31383"/>
                        <a14:foregroundMark x1="67473" y1="31383" x2="67473" y2="31383"/>
                        <a14:foregroundMark x1="70968" y1="32979" x2="74462" y2="32979"/>
                        <a14:foregroundMark x1="82796" y1="34574" x2="82796" y2="34574"/>
                        <a14:foregroundMark x1="82796" y1="34574" x2="82796" y2="34574"/>
                        <a14:foregroundMark x1="80645" y1="42553" x2="80645" y2="42553"/>
                        <a14:foregroundMark x1="39785" y1="85106" x2="39785" y2="85106"/>
                        <a14:foregroundMark x1="34140" y1="70213" x2="34140" y2="70213"/>
                        <a14:foregroundMark x1="26344" y1="61702" x2="26344" y2="61702"/>
                        <a14:foregroundMark x1="25806" y1="59043" x2="24462" y2="49468"/>
                        <a14:foregroundMark x1="22849" y1="45213" x2="22849" y2="45213"/>
                        <a14:foregroundMark x1="19624" y1="40957" x2="16667" y2="38298"/>
                        <a14:foregroundMark x1="16129" y1="38298" x2="14516" y2="32979"/>
                        <a14:foregroundMark x1="14516" y1="32979" x2="14516" y2="32979"/>
                        <a14:foregroundMark x1="12634" y1="27660" x2="12634" y2="27660"/>
                        <a14:foregroundMark x1="11828" y1="21809" x2="11022" y2="16489"/>
                        <a14:foregroundMark x1="9140" y1="10638" x2="9140" y2="10638"/>
                        <a14:foregroundMark x1="3495" y1="7979" x2="3495" y2="7979"/>
                        <a14:foregroundMark x1="2151" y1="4255" x2="2151" y2="4255"/>
                        <a14:foregroundMark x1="94624" y1="10638" x2="94624" y2="10638"/>
                        <a14:foregroundMark x1="96774" y1="13830" x2="96774" y2="13830"/>
                        <a14:foregroundMark x1="44624" y1="92021" x2="44624" y2="920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7051899" y="3901325"/>
            <a:ext cx="4021936" cy="203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2936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43EDBCC-D3CA-3E37-378D-DAB3514E0927}"/>
              </a:ext>
            </a:extLst>
          </p:cNvPr>
          <p:cNvGraphicFramePr>
            <a:graphicFrameLocks noGrp="1"/>
          </p:cNvGraphicFramePr>
          <p:nvPr/>
        </p:nvGraphicFramePr>
        <p:xfrm>
          <a:off x="359229" y="250371"/>
          <a:ext cx="11636828" cy="62592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18414">
                  <a:extLst>
                    <a:ext uri="{9D8B030D-6E8A-4147-A177-3AD203B41FA5}">
                      <a16:colId xmlns:a16="http://schemas.microsoft.com/office/drawing/2014/main" val="2634401270"/>
                    </a:ext>
                  </a:extLst>
                </a:gridCol>
                <a:gridCol w="5818414">
                  <a:extLst>
                    <a:ext uri="{9D8B030D-6E8A-4147-A177-3AD203B41FA5}">
                      <a16:colId xmlns:a16="http://schemas.microsoft.com/office/drawing/2014/main" val="725847720"/>
                    </a:ext>
                  </a:extLst>
                </a:gridCol>
              </a:tblGrid>
              <a:tr h="31296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7424351"/>
                  </a:ext>
                </a:extLst>
              </a:tr>
              <a:tr h="31296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4081663"/>
                  </a:ext>
                </a:extLst>
              </a:tr>
            </a:tbl>
          </a:graphicData>
        </a:graphic>
      </p:graphicFrame>
      <p:sp>
        <p:nvSpPr>
          <p:cNvPr id="2" name="Star: 5 Points 1">
            <a:extLst>
              <a:ext uri="{FF2B5EF4-FFF2-40B4-BE49-F238E27FC236}">
                <a16:creationId xmlns:a16="http://schemas.microsoft.com/office/drawing/2014/main" id="{E3A5B973-7DF7-0BC9-FC03-0439A8C674EA}"/>
              </a:ext>
            </a:extLst>
          </p:cNvPr>
          <p:cNvSpPr/>
          <p:nvPr/>
        </p:nvSpPr>
        <p:spPr>
          <a:xfrm>
            <a:off x="7937065" y="432702"/>
            <a:ext cx="2675150" cy="2694215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2422BF-7F5D-42B3-6B1F-9290939BF4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0" b="92021" l="2151" r="96505">
                        <a14:foregroundMark x1="66935" y1="53723" x2="66935" y2="53723"/>
                        <a14:foregroundMark x1="59140" y1="72872" x2="59140" y2="72872"/>
                        <a14:foregroundMark x1="50000" y1="67553" x2="46505" y2="64362"/>
                        <a14:foregroundMark x1="45968" y1="63298" x2="45968" y2="63298"/>
                        <a14:foregroundMark x1="42473" y1="59043" x2="42473" y2="59043"/>
                        <a14:foregroundMark x1="38978" y1="52128" x2="37634" y2="47872"/>
                        <a14:foregroundMark x1="37634" y1="46809" x2="38172" y2="39894"/>
                        <a14:foregroundMark x1="41129" y1="39894" x2="44624" y2="39894"/>
                        <a14:foregroundMark x1="45968" y1="39894" x2="50806" y2="39894"/>
                        <a14:foregroundMark x1="59140" y1="38298" x2="66129" y2="31383"/>
                        <a14:foregroundMark x1="67473" y1="31383" x2="67473" y2="31383"/>
                        <a14:foregroundMark x1="70968" y1="32979" x2="74462" y2="32979"/>
                        <a14:foregroundMark x1="82796" y1="34574" x2="82796" y2="34574"/>
                        <a14:foregroundMark x1="82796" y1="34574" x2="82796" y2="34574"/>
                        <a14:foregroundMark x1="80645" y1="42553" x2="80645" y2="42553"/>
                        <a14:foregroundMark x1="39785" y1="85106" x2="39785" y2="85106"/>
                        <a14:foregroundMark x1="34140" y1="70213" x2="34140" y2="70213"/>
                        <a14:foregroundMark x1="26344" y1="61702" x2="26344" y2="61702"/>
                        <a14:foregroundMark x1="25806" y1="59043" x2="24462" y2="49468"/>
                        <a14:foregroundMark x1="22849" y1="45213" x2="22849" y2="45213"/>
                        <a14:foregroundMark x1="19624" y1="40957" x2="16667" y2="38298"/>
                        <a14:foregroundMark x1="16129" y1="38298" x2="14516" y2="32979"/>
                        <a14:foregroundMark x1="14516" y1="32979" x2="14516" y2="32979"/>
                        <a14:foregroundMark x1="12634" y1="27660" x2="12634" y2="27660"/>
                        <a14:foregroundMark x1="11828" y1="21809" x2="11022" y2="16489"/>
                        <a14:foregroundMark x1="9140" y1="10638" x2="9140" y2="10638"/>
                        <a14:foregroundMark x1="3495" y1="7979" x2="3495" y2="7979"/>
                        <a14:foregroundMark x1="2151" y1="4255" x2="2151" y2="4255"/>
                        <a14:foregroundMark x1="94624" y1="10638" x2="94624" y2="10638"/>
                        <a14:foregroundMark x1="96774" y1="13830" x2="96774" y2="13830"/>
                        <a14:foregroundMark x1="44624" y1="92021" x2="44624" y2="920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1151842" y="3955754"/>
            <a:ext cx="4021936" cy="203259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CA2C0CB-5B0D-C77D-AF4F-11768E33AF93}"/>
              </a:ext>
            </a:extLst>
          </p:cNvPr>
          <p:cNvSpPr/>
          <p:nvPr/>
        </p:nvSpPr>
        <p:spPr>
          <a:xfrm>
            <a:off x="1903621" y="544280"/>
            <a:ext cx="2351315" cy="24710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6498BBBC-8310-FB07-D1A8-F750A5E38945}"/>
              </a:ext>
            </a:extLst>
          </p:cNvPr>
          <p:cNvSpPr/>
          <p:nvPr/>
        </p:nvSpPr>
        <p:spPr>
          <a:xfrm>
            <a:off x="7650755" y="3725634"/>
            <a:ext cx="2961460" cy="2492829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7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43EDBCC-D3CA-3E37-378D-DAB3514E0927}"/>
              </a:ext>
            </a:extLst>
          </p:cNvPr>
          <p:cNvGraphicFramePr>
            <a:graphicFrameLocks noGrp="1"/>
          </p:cNvGraphicFramePr>
          <p:nvPr/>
        </p:nvGraphicFramePr>
        <p:xfrm>
          <a:off x="359229" y="250371"/>
          <a:ext cx="11636828" cy="62592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18414">
                  <a:extLst>
                    <a:ext uri="{9D8B030D-6E8A-4147-A177-3AD203B41FA5}">
                      <a16:colId xmlns:a16="http://schemas.microsoft.com/office/drawing/2014/main" val="2634401270"/>
                    </a:ext>
                  </a:extLst>
                </a:gridCol>
                <a:gridCol w="5818414">
                  <a:extLst>
                    <a:ext uri="{9D8B030D-6E8A-4147-A177-3AD203B41FA5}">
                      <a16:colId xmlns:a16="http://schemas.microsoft.com/office/drawing/2014/main" val="725847720"/>
                    </a:ext>
                  </a:extLst>
                </a:gridCol>
              </a:tblGrid>
              <a:tr h="31296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7424351"/>
                  </a:ext>
                </a:extLst>
              </a:tr>
              <a:tr h="31296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4081663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3CA2C0CB-5B0D-C77D-AF4F-11768E33AF93}"/>
              </a:ext>
            </a:extLst>
          </p:cNvPr>
          <p:cNvSpPr/>
          <p:nvPr/>
        </p:nvSpPr>
        <p:spPr>
          <a:xfrm>
            <a:off x="8098982" y="3731084"/>
            <a:ext cx="2351315" cy="247105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ctagon 2">
            <a:extLst>
              <a:ext uri="{FF2B5EF4-FFF2-40B4-BE49-F238E27FC236}">
                <a16:creationId xmlns:a16="http://schemas.microsoft.com/office/drawing/2014/main" id="{EEE7DFB0-80C8-982F-6F08-8B44D8825F16}"/>
              </a:ext>
            </a:extLst>
          </p:cNvPr>
          <p:cNvSpPr/>
          <p:nvPr/>
        </p:nvSpPr>
        <p:spPr>
          <a:xfrm>
            <a:off x="1883231" y="576942"/>
            <a:ext cx="2754084" cy="2603169"/>
          </a:xfrm>
          <a:prstGeom prst="octagon">
            <a:avLst/>
          </a:prstGeom>
          <a:solidFill>
            <a:srgbClr val="3FE50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B4DD06-C3C5-7BFE-2AB1-39D78CB1DFE6}"/>
              </a:ext>
            </a:extLst>
          </p:cNvPr>
          <p:cNvSpPr/>
          <p:nvPr/>
        </p:nvSpPr>
        <p:spPr>
          <a:xfrm>
            <a:off x="7218419" y="892629"/>
            <a:ext cx="3950336" cy="180702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8" name="Heart 7">
            <a:extLst>
              <a:ext uri="{FF2B5EF4-FFF2-40B4-BE49-F238E27FC236}">
                <a16:creationId xmlns:a16="http://schemas.microsoft.com/office/drawing/2014/main" id="{E6D3B2A5-766F-6BB4-6674-B464EE19061C}"/>
              </a:ext>
            </a:extLst>
          </p:cNvPr>
          <p:cNvSpPr/>
          <p:nvPr/>
        </p:nvSpPr>
        <p:spPr>
          <a:xfrm>
            <a:off x="1741703" y="3937913"/>
            <a:ext cx="2961460" cy="2264228"/>
          </a:xfrm>
          <a:prstGeom prst="heart">
            <a:avLst/>
          </a:prstGeom>
          <a:solidFill>
            <a:srgbClr val="FD459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228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5437</TotalTime>
  <Words>700</Words>
  <Application>Microsoft Office PowerPoint</Application>
  <PresentationFormat>Widescreen</PresentationFormat>
  <Paragraphs>190</Paragraphs>
  <Slides>22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Aptos</vt:lpstr>
      <vt:lpstr>Aptos Display</vt:lpstr>
      <vt:lpstr>Arial</vt:lpstr>
      <vt:lpstr>Chalkboard</vt:lpstr>
      <vt:lpstr>Comic Sans MS</vt:lpstr>
      <vt:lpstr>Segoe UI 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 Jones (St Mary`s RC (A) School)</dc:creator>
  <cp:lastModifiedBy>G Jones (St Mary`s RC (A) School)</cp:lastModifiedBy>
  <cp:revision>3</cp:revision>
  <dcterms:created xsi:type="dcterms:W3CDTF">2024-10-16T16:00:02Z</dcterms:created>
  <dcterms:modified xsi:type="dcterms:W3CDTF">2024-11-20T16:42:11Z</dcterms:modified>
</cp:coreProperties>
</file>