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0" r:id="rId2"/>
    <p:sldId id="271" r:id="rId3"/>
    <p:sldId id="272" r:id="rId4"/>
    <p:sldId id="257" r:id="rId5"/>
    <p:sldId id="269" r:id="rId6"/>
    <p:sldId id="258" r:id="rId7"/>
    <p:sldId id="259" r:id="rId8"/>
    <p:sldId id="260" r:id="rId9"/>
    <p:sldId id="261" r:id="rId10"/>
    <p:sldId id="262" r:id="rId11"/>
    <p:sldId id="263" r:id="rId12"/>
    <p:sldId id="264" r:id="rId13"/>
    <p:sldId id="265"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209" autoAdjust="0"/>
  </p:normalViewPr>
  <p:slideViewPr>
    <p:cSldViewPr snapToGrid="0">
      <p:cViewPr varScale="1">
        <p:scale>
          <a:sx n="63" d="100"/>
          <a:sy n="63" d="100"/>
        </p:scale>
        <p:origin x="73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na daszkowska" userId="3fa885edac3fa36a" providerId="LiveId" clId="{1B9F2D81-6945-423C-A331-2C0E7DF586F8}"/>
    <pc:docChg chg="addSld modSld sldOrd">
      <pc:chgData name="lucyna daszkowska" userId="3fa885edac3fa36a" providerId="LiveId" clId="{1B9F2D81-6945-423C-A331-2C0E7DF586F8}" dt="2023-04-23T18:53:12.566" v="7" actId="255"/>
      <pc:docMkLst>
        <pc:docMk/>
      </pc:docMkLst>
      <pc:sldChg chg="modSp mod">
        <pc:chgData name="lucyna daszkowska" userId="3fa885edac3fa36a" providerId="LiveId" clId="{1B9F2D81-6945-423C-A331-2C0E7DF586F8}" dt="2023-04-23T18:53:12.566" v="7" actId="255"/>
        <pc:sldMkLst>
          <pc:docMk/>
          <pc:sldMk cId="3318795235" sldId="270"/>
        </pc:sldMkLst>
        <pc:spChg chg="mod">
          <ac:chgData name="lucyna daszkowska" userId="3fa885edac3fa36a" providerId="LiveId" clId="{1B9F2D81-6945-423C-A331-2C0E7DF586F8}" dt="2023-04-23T18:53:12.566" v="7" actId="255"/>
          <ac:spMkLst>
            <pc:docMk/>
            <pc:sldMk cId="3318795235" sldId="270"/>
            <ac:spMk id="5" creationId="{35DF1EEC-41F1-6295-B649-68CB7F047C2F}"/>
          </ac:spMkLst>
        </pc:spChg>
      </pc:sldChg>
      <pc:sldChg chg="addSp modSp new mod ord">
        <pc:chgData name="lucyna daszkowska" userId="3fa885edac3fa36a" providerId="LiveId" clId="{1B9F2D81-6945-423C-A331-2C0E7DF586F8}" dt="2023-04-23T18:52:06.361" v="5" actId="14100"/>
        <pc:sldMkLst>
          <pc:docMk/>
          <pc:sldMk cId="3675519366" sldId="272"/>
        </pc:sldMkLst>
        <pc:picChg chg="add mod">
          <ac:chgData name="lucyna daszkowska" userId="3fa885edac3fa36a" providerId="LiveId" clId="{1B9F2D81-6945-423C-A331-2C0E7DF586F8}" dt="2023-04-23T18:52:06.361" v="5" actId="14100"/>
          <ac:picMkLst>
            <pc:docMk/>
            <pc:sldMk cId="3675519366" sldId="272"/>
            <ac:picMk id="3" creationId="{C7B082FA-6982-1C6F-9899-74185D0EFCC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2FC6D5-C28D-46BE-BC50-EFFD88140938}" type="datetimeFigureOut">
              <a:rPr lang="en-GB" smtClean="0"/>
              <a:t>23/04/2023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E18335-AEDB-47C1-9C28-657E75FF404F}" type="slidenum">
              <a:rPr lang="en-GB" smtClean="0"/>
              <a:t>‹#›</a:t>
            </a:fld>
            <a:endParaRPr lang="en-GB"/>
          </a:p>
        </p:txBody>
      </p:sp>
    </p:spTree>
    <p:extLst>
      <p:ext uri="{BB962C8B-B14F-4D97-AF65-F5344CB8AC3E}">
        <p14:creationId xmlns:p14="http://schemas.microsoft.com/office/powerpoint/2010/main" val="2056379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organization's capacity to work with the current trends is an important success factor. Technology has become a new gem by revolutionizing the level of performance across various sectors. High productivity has been associated with better incentives aligned toward effective data analysis and predictive modelling by understanding the various input and their association with the output. Such efforts have been important in harnessing proper decision-making interventions through which the hospitality industry can realize that the decision-making process can be optimized and lead to higher levels of effectiveness. This includes the support of functions such as logistic optimization and inventory management, as well as properly forecasting the demands of the services rendered.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66C5F7-9AF9-4850-8FAE-E4A66C65B3E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09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should be utilized in performing check-in services by making the process easy and convenient for the customer despite the difference in time and other factors that would act as a barrier to improved services. This approach would be of great advantage to the company by reducing the cost of an operation, mainly by freeing employees that are not productive. The aim is to maximize the output while minimizing the cost of production.</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66C5F7-9AF9-4850-8FAE-E4A66C65B3E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9561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Automating the booking system allows the Customer can book the hotels in advance. Also, the customer can review and negotiate prices against their budget. It makes it easy for the customer to plan for their activities. The use of the automated booking system reduces human error while enhancing operational efficiency and increased return on investment. Further, here is Improved communication with customers.</a:t>
            </a:r>
            <a:r>
              <a:rPr lang="en-US" dirty="0"/>
              <a:t> The system can also determine the occupancy levels through which the company can easily determine the rooms that are yet to be booked. This is contrary to traditional bookkeeping interventions that engage rigorous exercises by the employee to make the physical count.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66C5F7-9AF9-4850-8FAE-E4A66C65B3E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0509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Implementation of the customer review system plays a critical role in increasing traffic and bookings. This process make guests feel more confident about their decision to stay at your establishment. Further, the system helps the customers makes the decisions on their decisions. A company is able to build a good reputation whereby positive ratings increasing trust and hence increasing hotel bookings. However, negative reviews having a detrimental impact on trust and hotel bookings.</a:t>
            </a:r>
          </a:p>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66C5F7-9AF9-4850-8FAE-E4A66C65B3E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9855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AI is also important in harnessing effective communication through the intervention of a chat box that can offer support to customers conveniently. Such operations are important in creating seamless communication by ensuring that 24/7 customer service is available to guide the customers. This aspect helps by creating better connections and higher trust among the customer, who are convinced that their concerns will be addressed promptly. Further, this element would include integrating a customer review system through which new and existing customers can evaluate the kind of services they should expect by using the company's products and services. Notably, this system has helped optimize customer experience mainly through the increased capacity to analyze customer feedback while using the findings to respond by redesigning the standards and protocols used to provide services.</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66C5F7-9AF9-4850-8FAE-E4A66C65B3E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1563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Further, the AI should be used to harness quality housekeeping by installing cameras and sensors that will support proper monitoring and control of room conditions such as temperature, security, and lighting. Through such incentives, it will be easy to harness price optimization while streamlining revenue management to see that any cash in or out of the organization can be tracked. This would further include automating the payment methods to make it easy for the customers to pay at their convenience.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66C5F7-9AF9-4850-8FAE-E4A66C65B3E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8265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Further, this is an aggregative element that harnesses the ability of HR to appraise employee performance mainly by considering the level of output each employee contributes to the company's success. Customer reviews often create the possibility of authentic reviews, considering that they are voluntary and manipulate what the customer should post. To this end, customer feedback also helps create a strong brand reputation through which the output can be used to market for the company. This includes automation of the process and ensuring that the customers have access to personalized services that work towards effective responses to questions asked by the customers, making reservations as well as providing suggestions based on the request by the customer</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66C5F7-9AF9-4850-8FAE-E4A66C65B3E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480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Further, IA creates an opportunity for improved hotel marketing interventions through which the company would be able to make personalized ads targeting a certain population. This element helps harness customer segmentation through which data on customer </a:t>
            </a:r>
            <a:r>
              <a:rPr lang="en-US" dirty="0" err="1"/>
              <a:t>behaviours</a:t>
            </a:r>
            <a:r>
              <a:rPr lang="en-US" dirty="0"/>
              <a:t> and trends helps to resonate easily on improved data-driven strategies. This element is facilitated by using real-time metrics to provide the customer with feedback at any time. AI also can analyze social media platforms through the context of the right audience, channels of advertising, and persons to use, as well as the time. This is an important factor that ensures that the advertising process is within the right budget and delivers the expected outcome level.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66C5F7-9AF9-4850-8FAE-E4A66C65B3E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5282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is also expected to create a new run into the industry mainly through the interventions of harnessing strategic moves towards effective recruitment, the performance of background checks, scheduling interviews, and screening resume. This is an important factor in facilitating professional conduct related to the effective use of available resources. Through the hiring process, it will be easy for the AI to guide the applicants while adjusting the staffing levels, with huge implications for ensuring that only talented employees are retained. The AI will help recruit employees with the required skills to operate the machine and analyze associated feedback. The AI can effectively identify training needs, analyze employee performance as well as provide feedback on the steps that should be taken to align the performance to the best outcomes.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F66C5F7-9AF9-4850-8FAE-E4A66C65B3E6}"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3018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4/23/2023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0875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3548242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3506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4/23/2023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4096302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4080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3139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5960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4080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43532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4062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4915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2857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19435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247165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683390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25422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3037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4/23/2023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43233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v:/r/personal/1913929_student_uwtsd_ac_uk/Documents/Recording-20230423_193339.webm?csf=1&amp;web=1&amp;e=3m6Xvf"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5DF1EEC-41F1-6295-B649-68CB7F047C2F}"/>
              </a:ext>
            </a:extLst>
          </p:cNvPr>
          <p:cNvSpPr txBox="1"/>
          <p:nvPr/>
        </p:nvSpPr>
        <p:spPr>
          <a:xfrm>
            <a:off x="902208" y="363003"/>
            <a:ext cx="10460736" cy="5104346"/>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Lucyna Daszkowska (1913929)</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Recording-20230423_193339.webm</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2  </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An organization's capacity to work with the current trends is an important success factor. Technology has become a new gem by revolutionizing the level of performance across various sectors. productivity has been associated with effective data analysis and predictive modelling. Important in proper decision-making interventions.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3 AI should be utilized in performing check-in services by making the process easy and convenient for the customer. This approach would be of great advantage to the company by reducing the cost of an operation, mainly by freeing employees. The aim is to maximize the output while minimizing the cost of production.</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4 </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Automating the booking system allows the Customer to book the hotels in advance. Also, It makes it easy for the customer to plan for their activities. The use of the automated booking system reduces human error while enhancing operational efficiency and increasing return on investment.  The system can also determine the occupancy levels through which the company can easily determine the rooms that are yet to be booked.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5 </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Implementation of the customer review system plays a critical role in increasing traffic and bookings. This process makes guests feel more confident about their decision to stay at your establishment. A company can build a good reputation, increasing trust and increasing hotel bookings. </a:t>
            </a:r>
            <a:endParaRPr lang="en-GB" dirty="0"/>
          </a:p>
        </p:txBody>
      </p:sp>
    </p:spTree>
    <p:extLst>
      <p:ext uri="{BB962C8B-B14F-4D97-AF65-F5344CB8AC3E}">
        <p14:creationId xmlns:p14="http://schemas.microsoft.com/office/powerpoint/2010/main" val="3318795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062BAFA-29A2-CB2B-EDB6-F944A1E61857}"/>
              </a:ext>
            </a:extLst>
          </p:cNvPr>
          <p:cNvSpPr txBox="1"/>
          <p:nvPr/>
        </p:nvSpPr>
        <p:spPr>
          <a:xfrm>
            <a:off x="804672" y="1271843"/>
            <a:ext cx="10277856" cy="4051109"/>
          </a:xfrm>
          <a:prstGeom prst="rect">
            <a:avLst/>
          </a:prstGeom>
          <a:noFill/>
        </p:spPr>
        <p:txBody>
          <a:bodyPr wrap="square">
            <a:spAutoFit/>
          </a:bodyPr>
          <a:lstStyle/>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6 </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The use of AI is also important in harnessing effective communication through the intervention of a chat bot that can offer support to customers. Such operations are important in creating seamless communication by ensuring 24/7 customer service is available. This element would include integrating a customer review system through which new and existing customers can evaluate the kind of services they should expect by using the company's products and services. using the findings to respond by redesigning the standards and protocols used.</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7</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 the AI should be used to harness quality housekeeping by installing sensors that will support monitoring and control of room conditions such as temperature, security, and lighting. streamlining revenue management. This would include automating the payment methods to make it easy for the customers to pay at their convenience.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8 </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abilities of HR to appraise employee performance mainly by considering the level of output each employee contributes to the company's success.  Customer feedback also helps create a strong brand reputation through which the output can be used to market for the company. includes automation of the process ensuring that the customers have access to personalized services that work towards effective responses to questions asked, making reservations as well as providing suggestions based on the request by customers.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9 </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AI creates an opportunity for improved hotel marketing interventions, able to make personalized ads targeting a certain population. This element helps harness customer segmentation and trends on improved data-driven strategies. AI also can analyze social media platforms. This is an important factor that ensures that the advertising process is within the right budget and delivers the expected outcome.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10 </a:t>
            </a:r>
            <a:r>
              <a:rPr lang="en-US" sz="1200" kern="100" dirty="0">
                <a:effectLst/>
                <a:latin typeface="Calibri" panose="020F0502020204030204" pitchFamily="34" charset="0"/>
                <a:ea typeface="Calibri" panose="020F0502020204030204" pitchFamily="34" charset="0"/>
                <a:cs typeface="Times New Roman" panose="02020603050405020304" pitchFamily="18" charset="0"/>
              </a:rPr>
              <a:t>AI is also expected to create a new run-in effective recruitment, the performance of background checks, scheduling interviews, and screening resume. This is an important factor in facilitating professional conduct related to the effective use of available resources. Through the hiring process, it will be easy for the AI to guide the applicants, ensuring that only talented employees are retained. The AI will help recruit employees with the required skills. The AI can effectively identify training needs, analyze employee performance as well as provide feedback on the steps that should be taken to align the performance to the best outcomes.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01029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B082FA-6982-1C6F-9899-74185D0EFCCF}"/>
              </a:ext>
            </a:extLst>
          </p:cNvPr>
          <p:cNvPicPr>
            <a:picLocks noChangeAspect="1"/>
          </p:cNvPicPr>
          <p:nvPr/>
        </p:nvPicPr>
        <p:blipFill>
          <a:blip r:embed="rId2"/>
          <a:stretch>
            <a:fillRect/>
          </a:stretch>
        </p:blipFill>
        <p:spPr>
          <a:xfrm>
            <a:off x="694944" y="608838"/>
            <a:ext cx="10570464" cy="5640324"/>
          </a:xfrm>
          <a:prstGeom prst="rect">
            <a:avLst/>
          </a:prstGeom>
        </p:spPr>
      </p:pic>
    </p:spTree>
    <p:extLst>
      <p:ext uri="{BB962C8B-B14F-4D97-AF65-F5344CB8AC3E}">
        <p14:creationId xmlns:p14="http://schemas.microsoft.com/office/powerpoint/2010/main" val="3675519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 </a:t>
            </a:r>
            <a:r>
              <a:rPr lang="en-US" sz="3200" dirty="0">
                <a:latin typeface="Arial" panose="020B0604020202020204" pitchFamily="34" charset="0"/>
                <a:cs typeface="Arial" panose="020B0604020202020204" pitchFamily="34" charset="0"/>
              </a:rPr>
              <a:t>Use Of Technology In Talent Management In Premier Inn </a:t>
            </a:r>
            <a:endParaRPr lang="en-US"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692398" y="3503054"/>
            <a:ext cx="6815669" cy="1983345"/>
          </a:xfrm>
        </p:spPr>
        <p:txBody>
          <a:bodyPr>
            <a:normAutofit/>
          </a:bodyPr>
          <a:lstStyle/>
          <a:p>
            <a:r>
              <a:rPr lang="en-US" dirty="0">
                <a:latin typeface="Arial" panose="020B0604020202020204" pitchFamily="34" charset="0"/>
                <a:cs typeface="Arial" panose="020B0604020202020204" pitchFamily="34" charset="0"/>
              </a:rPr>
              <a:t>Lucyna Daszkowska (1913929)</a:t>
            </a:r>
          </a:p>
          <a:p>
            <a:r>
              <a:rPr lang="en-US" dirty="0">
                <a:latin typeface="Arial" panose="020B0604020202020204" pitchFamily="34" charset="0"/>
                <a:cs typeface="Arial" panose="020B0604020202020204" pitchFamily="34" charset="0"/>
              </a:rPr>
              <a:t>Human Resource Management (BMMB7007)</a:t>
            </a:r>
          </a:p>
          <a:p>
            <a:r>
              <a:rPr lang="en-US" dirty="0">
                <a:latin typeface="Arial" panose="020B0604020202020204" pitchFamily="34" charset="0"/>
                <a:cs typeface="Arial" panose="020B0604020202020204" pitchFamily="34" charset="0"/>
              </a:rPr>
              <a:t>Helen Evans</a:t>
            </a:r>
          </a:p>
          <a:p>
            <a:r>
              <a:rPr lang="en-US" dirty="0">
                <a:latin typeface="Arial" panose="020B0604020202020204" pitchFamily="34" charset="0"/>
                <a:cs typeface="Arial" panose="020B0604020202020204" pitchFamily="34" charset="0"/>
              </a:rPr>
              <a:t>19/04/2023</a:t>
            </a:r>
          </a:p>
        </p:txBody>
      </p:sp>
    </p:spTree>
    <p:extLst>
      <p:ext uri="{BB962C8B-B14F-4D97-AF65-F5344CB8AC3E}">
        <p14:creationId xmlns:p14="http://schemas.microsoft.com/office/powerpoint/2010/main" val="700617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Overview </a:t>
            </a:r>
          </a:p>
        </p:txBody>
      </p:sp>
      <p:sp>
        <p:nvSpPr>
          <p:cNvPr id="3" name="Content Placeholder 2"/>
          <p:cNvSpPr>
            <a:spLocks noGrp="1"/>
          </p:cNvSpPr>
          <p:nvPr>
            <p:ph idx="1"/>
          </p:nvPr>
        </p:nvSpPr>
        <p:spPr>
          <a:xfrm>
            <a:off x="5683624" y="2438400"/>
            <a:ext cx="5665694" cy="3872248"/>
          </a:xfrm>
        </p:spPr>
        <p:txBody>
          <a:bodyPr>
            <a:normAutofit fontScale="85000" lnSpcReduction="10000"/>
          </a:bodyPr>
          <a:lstStyle/>
          <a:p>
            <a:r>
              <a:rPr lang="en-US" dirty="0">
                <a:latin typeface="Arial" panose="020B0604020202020204" pitchFamily="34" charset="0"/>
                <a:cs typeface="Arial" panose="020B0604020202020204" pitchFamily="34" charset="0"/>
              </a:rPr>
              <a:t>Technology has led to revolutionization on the level of performance within hospitality industry</a:t>
            </a:r>
          </a:p>
          <a:p>
            <a:r>
              <a:rPr lang="en-US" dirty="0">
                <a:latin typeface="Arial" panose="020B0604020202020204" pitchFamily="34" charset="0"/>
                <a:cs typeface="Arial" panose="020B0604020202020204" pitchFamily="34" charset="0"/>
              </a:rPr>
              <a:t>The incentive leads to increased productivity </a:t>
            </a:r>
          </a:p>
          <a:p>
            <a:r>
              <a:rPr lang="en-US" dirty="0">
                <a:latin typeface="Arial" panose="020B0604020202020204" pitchFamily="34" charset="0"/>
                <a:cs typeface="Arial" panose="020B0604020202020204" pitchFamily="34" charset="0"/>
              </a:rPr>
              <a:t>The shift is supported by data analysis and predictive modelling</a:t>
            </a:r>
          </a:p>
          <a:p>
            <a:r>
              <a:rPr lang="en-US" dirty="0">
                <a:latin typeface="Arial" panose="020B0604020202020204" pitchFamily="34" charset="0"/>
                <a:cs typeface="Arial" panose="020B0604020202020204" pitchFamily="34" charset="0"/>
              </a:rPr>
              <a:t>There is increased informed decision-making processes</a:t>
            </a:r>
          </a:p>
          <a:p>
            <a:r>
              <a:rPr lang="en-US" dirty="0">
                <a:latin typeface="Arial" panose="020B0604020202020204" pitchFamily="34" charset="0"/>
                <a:cs typeface="Arial" panose="020B0604020202020204" pitchFamily="34" charset="0"/>
              </a:rPr>
              <a:t>Areas of interest are logistic optimization, inventory management, and forecasting the demands of the services.</a:t>
            </a:r>
          </a:p>
        </p:txBody>
      </p:sp>
      <p:pic>
        <p:nvPicPr>
          <p:cNvPr id="4" name="Picture 3"/>
          <p:cNvPicPr>
            <a:picLocks noChangeAspect="1"/>
          </p:cNvPicPr>
          <p:nvPr/>
        </p:nvPicPr>
        <p:blipFill>
          <a:blip r:embed="rId3"/>
          <a:stretch>
            <a:fillRect/>
          </a:stretch>
        </p:blipFill>
        <p:spPr>
          <a:xfrm>
            <a:off x="860612" y="2438400"/>
            <a:ext cx="4823012" cy="3872248"/>
          </a:xfrm>
          <a:prstGeom prst="rect">
            <a:avLst/>
          </a:prstGeom>
        </p:spPr>
      </p:pic>
    </p:spTree>
    <p:extLst>
      <p:ext uri="{BB962C8B-B14F-4D97-AF65-F5344CB8AC3E}">
        <p14:creationId xmlns:p14="http://schemas.microsoft.com/office/powerpoint/2010/main" val="2004339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Automation of check in services </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217459" y="2420471"/>
            <a:ext cx="6078070" cy="3890681"/>
          </a:xfrm>
        </p:spPr>
        <p:txBody>
          <a:bodyPr>
            <a:normAutofit/>
          </a:bodyPr>
          <a:lstStyle/>
          <a:p>
            <a:r>
              <a:rPr lang="en-US" dirty="0">
                <a:latin typeface="Arial" panose="020B0604020202020204" pitchFamily="34" charset="0"/>
                <a:cs typeface="Arial" panose="020B0604020202020204" pitchFamily="34" charset="0"/>
              </a:rPr>
              <a:t>Facilitates convenience by making the process easy </a:t>
            </a:r>
          </a:p>
          <a:p>
            <a:r>
              <a:rPr lang="en-US" dirty="0">
                <a:latin typeface="Arial" panose="020B0604020202020204" pitchFamily="34" charset="0"/>
                <a:cs typeface="Arial" panose="020B0604020202020204" pitchFamily="34" charset="0"/>
              </a:rPr>
              <a:t>Works beyond the time constraints where the customers can access services anytime</a:t>
            </a:r>
          </a:p>
          <a:p>
            <a:r>
              <a:rPr lang="en-US" dirty="0">
                <a:latin typeface="Arial" panose="020B0604020202020204" pitchFamily="34" charset="0"/>
                <a:cs typeface="Arial" panose="020B0604020202020204" pitchFamily="34" charset="0"/>
              </a:rPr>
              <a:t>Leads to reduced cost of operation</a:t>
            </a:r>
          </a:p>
          <a:p>
            <a:r>
              <a:rPr lang="en-US" dirty="0">
                <a:latin typeface="Arial" panose="020B0604020202020204" pitchFamily="34" charset="0"/>
                <a:cs typeface="Arial" panose="020B0604020202020204" pitchFamily="34" charset="0"/>
              </a:rPr>
              <a:t>Achieved by freeing employees that are not productive and replacing them with automated services (Nam et al., 2021).</a:t>
            </a:r>
          </a:p>
        </p:txBody>
      </p:sp>
      <p:pic>
        <p:nvPicPr>
          <p:cNvPr id="4" name="Picture 3"/>
          <p:cNvPicPr>
            <a:picLocks noChangeAspect="1"/>
          </p:cNvPicPr>
          <p:nvPr/>
        </p:nvPicPr>
        <p:blipFill>
          <a:blip r:embed="rId3"/>
          <a:stretch>
            <a:fillRect/>
          </a:stretch>
        </p:blipFill>
        <p:spPr>
          <a:xfrm>
            <a:off x="796738" y="2420471"/>
            <a:ext cx="4420721" cy="3890681"/>
          </a:xfrm>
          <a:prstGeom prst="rect">
            <a:avLst/>
          </a:prstGeom>
        </p:spPr>
      </p:pic>
    </p:spTree>
    <p:extLst>
      <p:ext uri="{BB962C8B-B14F-4D97-AF65-F5344CB8AC3E}">
        <p14:creationId xmlns:p14="http://schemas.microsoft.com/office/powerpoint/2010/main" val="4265086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Automating hotel booking</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04329" y="2438401"/>
            <a:ext cx="5791200" cy="3872752"/>
          </a:xfrm>
        </p:spPr>
        <p:txBody>
          <a:bodyPr>
            <a:normAutofit fontScale="85000" lnSpcReduction="20000"/>
          </a:bodyPr>
          <a:lstStyle/>
          <a:p>
            <a:r>
              <a:rPr lang="en-US" dirty="0">
                <a:latin typeface="Arial" panose="020B0604020202020204" pitchFamily="34" charset="0"/>
                <a:cs typeface="Arial" panose="020B0604020202020204" pitchFamily="34" charset="0"/>
              </a:rPr>
              <a:t>Customer can book the hotels in advance </a:t>
            </a:r>
          </a:p>
          <a:p>
            <a:r>
              <a:rPr lang="en-US" dirty="0">
                <a:latin typeface="Arial" panose="020B0604020202020204" pitchFamily="34" charset="0"/>
                <a:cs typeface="Arial" panose="020B0604020202020204" pitchFamily="34" charset="0"/>
              </a:rPr>
              <a:t>Customer can review and negotiate prices against their budget</a:t>
            </a:r>
          </a:p>
          <a:p>
            <a:r>
              <a:rPr lang="en-US" dirty="0">
                <a:latin typeface="Arial" panose="020B0604020202020204" pitchFamily="34" charset="0"/>
                <a:cs typeface="Arial" panose="020B0604020202020204" pitchFamily="34" charset="0"/>
              </a:rPr>
              <a:t>Makes it easy for the customer to plan for their activities </a:t>
            </a:r>
          </a:p>
          <a:p>
            <a:r>
              <a:rPr lang="en-US" dirty="0">
                <a:latin typeface="Arial" panose="020B0604020202020204" pitchFamily="34" charset="0"/>
                <a:cs typeface="Arial" panose="020B0604020202020204" pitchFamily="34" charset="0"/>
              </a:rPr>
              <a:t>Reduce human error a</a:t>
            </a:r>
          </a:p>
          <a:p>
            <a:r>
              <a:rPr lang="en-US" dirty="0">
                <a:latin typeface="Arial" panose="020B0604020202020204" pitchFamily="34" charset="0"/>
                <a:cs typeface="Arial" panose="020B0604020202020204" pitchFamily="34" charset="0"/>
              </a:rPr>
              <a:t>Enhance operational efficiency and ROI</a:t>
            </a:r>
          </a:p>
          <a:p>
            <a:r>
              <a:rPr lang="en-US" dirty="0">
                <a:latin typeface="Arial" panose="020B0604020202020204" pitchFamily="34" charset="0"/>
                <a:cs typeface="Arial" panose="020B0604020202020204" pitchFamily="34" charset="0"/>
              </a:rPr>
              <a:t>Improved communication with customers.</a:t>
            </a:r>
          </a:p>
          <a:p>
            <a:r>
              <a:rPr lang="en-US" dirty="0">
                <a:latin typeface="Arial" panose="020B0604020202020204" pitchFamily="34" charset="0"/>
                <a:cs typeface="Arial" panose="020B0604020202020204" pitchFamily="34" charset="0"/>
              </a:rPr>
              <a:t>Helps the company determine occupancy levels and predict demand (Prentice et al., 2020)</a:t>
            </a:r>
          </a:p>
        </p:txBody>
      </p:sp>
      <p:pic>
        <p:nvPicPr>
          <p:cNvPr id="4" name="Picture 3"/>
          <p:cNvPicPr>
            <a:picLocks noChangeAspect="1"/>
          </p:cNvPicPr>
          <p:nvPr/>
        </p:nvPicPr>
        <p:blipFill>
          <a:blip r:embed="rId3"/>
          <a:stretch>
            <a:fillRect/>
          </a:stretch>
        </p:blipFill>
        <p:spPr>
          <a:xfrm>
            <a:off x="519953" y="2438401"/>
            <a:ext cx="4984376" cy="3990974"/>
          </a:xfrm>
          <a:prstGeom prst="rect">
            <a:avLst/>
          </a:prstGeom>
        </p:spPr>
      </p:pic>
    </p:spTree>
    <p:extLst>
      <p:ext uri="{BB962C8B-B14F-4D97-AF65-F5344CB8AC3E}">
        <p14:creationId xmlns:p14="http://schemas.microsoft.com/office/powerpoint/2010/main" val="218321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Implementation of customer review system</a:t>
            </a:r>
          </a:p>
        </p:txBody>
      </p:sp>
      <p:sp>
        <p:nvSpPr>
          <p:cNvPr id="3" name="Content Placeholder 2"/>
          <p:cNvSpPr>
            <a:spLocks noGrp="1"/>
          </p:cNvSpPr>
          <p:nvPr>
            <p:ph idx="1"/>
          </p:nvPr>
        </p:nvSpPr>
        <p:spPr>
          <a:xfrm>
            <a:off x="5450541" y="2438401"/>
            <a:ext cx="5809130" cy="3872752"/>
          </a:xfrm>
        </p:spPr>
        <p:txBody>
          <a:bodyPr>
            <a:normAutofit fontScale="85000" lnSpcReduction="10000"/>
          </a:bodyPr>
          <a:lstStyle/>
          <a:p>
            <a:r>
              <a:rPr lang="en-US" dirty="0">
                <a:latin typeface="Arial" panose="020B0604020202020204" pitchFamily="34" charset="0"/>
                <a:cs typeface="Arial" panose="020B0604020202020204" pitchFamily="34" charset="0"/>
              </a:rPr>
              <a:t>Help increase traffic and bookings</a:t>
            </a:r>
          </a:p>
          <a:p>
            <a:r>
              <a:rPr lang="en-US" dirty="0">
                <a:latin typeface="Arial" panose="020B0604020202020204" pitchFamily="34" charset="0"/>
                <a:cs typeface="Arial" panose="020B0604020202020204" pitchFamily="34" charset="0"/>
              </a:rPr>
              <a:t>Make guests feel more confident about their decision to stay at your establishment.</a:t>
            </a:r>
          </a:p>
          <a:p>
            <a:r>
              <a:rPr lang="en-US" dirty="0">
                <a:latin typeface="Arial" panose="020B0604020202020204" pitchFamily="34" charset="0"/>
                <a:cs typeface="Arial" panose="020B0604020202020204" pitchFamily="34" charset="0"/>
              </a:rPr>
              <a:t>Helps the customers makes the decisions on their decisions </a:t>
            </a:r>
          </a:p>
          <a:p>
            <a:r>
              <a:rPr lang="en-US" dirty="0">
                <a:latin typeface="Arial" panose="020B0604020202020204" pitchFamily="34" charset="0"/>
                <a:cs typeface="Arial" panose="020B0604020202020204" pitchFamily="34" charset="0"/>
              </a:rPr>
              <a:t>Helps build a good reputation for the company  </a:t>
            </a:r>
          </a:p>
          <a:p>
            <a:r>
              <a:rPr lang="en-US" dirty="0">
                <a:latin typeface="Arial" panose="020B0604020202020204" pitchFamily="34" charset="0"/>
                <a:cs typeface="Arial" panose="020B0604020202020204" pitchFamily="34" charset="0"/>
              </a:rPr>
              <a:t>positive ratings increasing trust and hence increasing hotel bookings</a:t>
            </a:r>
          </a:p>
          <a:p>
            <a:r>
              <a:rPr lang="en-US" dirty="0">
                <a:latin typeface="Arial" panose="020B0604020202020204" pitchFamily="34" charset="0"/>
                <a:cs typeface="Arial" panose="020B0604020202020204" pitchFamily="34" charset="0"/>
              </a:rPr>
              <a:t>negative reviews having a detrimental impact on trust and hotel bookings (Prentice et al., 2020)</a:t>
            </a:r>
          </a:p>
        </p:txBody>
      </p:sp>
      <p:pic>
        <p:nvPicPr>
          <p:cNvPr id="4" name="Picture 3"/>
          <p:cNvPicPr>
            <a:picLocks noChangeAspect="1"/>
          </p:cNvPicPr>
          <p:nvPr/>
        </p:nvPicPr>
        <p:blipFill>
          <a:blip r:embed="rId3"/>
          <a:stretch>
            <a:fillRect/>
          </a:stretch>
        </p:blipFill>
        <p:spPr>
          <a:xfrm>
            <a:off x="831477" y="2438401"/>
            <a:ext cx="4619064" cy="3957636"/>
          </a:xfrm>
          <a:prstGeom prst="rect">
            <a:avLst/>
          </a:prstGeom>
        </p:spPr>
      </p:pic>
    </p:spTree>
    <p:extLst>
      <p:ext uri="{BB962C8B-B14F-4D97-AF65-F5344CB8AC3E}">
        <p14:creationId xmlns:p14="http://schemas.microsoft.com/office/powerpoint/2010/main" val="3749743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Using AI to improve communication </a:t>
            </a:r>
          </a:p>
        </p:txBody>
      </p:sp>
      <p:sp>
        <p:nvSpPr>
          <p:cNvPr id="3" name="Content Placeholder 2"/>
          <p:cNvSpPr>
            <a:spLocks noGrp="1"/>
          </p:cNvSpPr>
          <p:nvPr>
            <p:ph idx="1"/>
          </p:nvPr>
        </p:nvSpPr>
        <p:spPr>
          <a:xfrm>
            <a:off x="5253318" y="2420471"/>
            <a:ext cx="6078069" cy="3890682"/>
          </a:xfrm>
        </p:spPr>
        <p:txBody>
          <a:bodyPr>
            <a:normAutofit fontScale="92500" lnSpcReduction="10000"/>
          </a:bodyPr>
          <a:lstStyle/>
          <a:p>
            <a:r>
              <a:rPr lang="en-US" dirty="0">
                <a:latin typeface="Arial" panose="020B0604020202020204" pitchFamily="34" charset="0"/>
                <a:cs typeface="Arial" panose="020B0604020202020204" pitchFamily="34" charset="0"/>
              </a:rPr>
              <a:t>Includes the use of a chat box that can offer support to customers conveniently</a:t>
            </a:r>
          </a:p>
          <a:p>
            <a:r>
              <a:rPr lang="en-US" dirty="0">
                <a:latin typeface="Arial" panose="020B0604020202020204" pitchFamily="34" charset="0"/>
                <a:cs typeface="Arial" panose="020B0604020202020204" pitchFamily="34" charset="0"/>
              </a:rPr>
              <a:t>Ensures availability of 24/7 customer service</a:t>
            </a:r>
          </a:p>
          <a:p>
            <a:r>
              <a:rPr lang="en-US" dirty="0">
                <a:latin typeface="Arial" panose="020B0604020202020204" pitchFamily="34" charset="0"/>
                <a:cs typeface="Arial" panose="020B0604020202020204" pitchFamily="34" charset="0"/>
              </a:rPr>
              <a:t>creating better connections and higher trust among the customer</a:t>
            </a:r>
          </a:p>
          <a:p>
            <a:r>
              <a:rPr lang="en-US" dirty="0">
                <a:latin typeface="Arial" panose="020B0604020202020204" pitchFamily="34" charset="0"/>
                <a:cs typeface="Arial" panose="020B0604020202020204" pitchFamily="34" charset="0"/>
              </a:rPr>
              <a:t>Concerns are addressed promptly</a:t>
            </a:r>
          </a:p>
          <a:p>
            <a:r>
              <a:rPr lang="en-US" dirty="0">
                <a:latin typeface="Arial" panose="020B0604020202020204" pitchFamily="34" charset="0"/>
                <a:cs typeface="Arial" panose="020B0604020202020204" pitchFamily="34" charset="0"/>
              </a:rPr>
              <a:t>Leads to increased capacity to analyze customer feedback </a:t>
            </a:r>
          </a:p>
          <a:p>
            <a:r>
              <a:rPr lang="en-US" dirty="0">
                <a:latin typeface="Arial" panose="020B0604020202020204" pitchFamily="34" charset="0"/>
                <a:cs typeface="Arial" panose="020B0604020202020204" pitchFamily="34" charset="0"/>
              </a:rPr>
              <a:t>Helps in redesigning the standards and protocols (Lukanova and Ilieva, 2019)</a:t>
            </a:r>
          </a:p>
        </p:txBody>
      </p:sp>
      <p:pic>
        <p:nvPicPr>
          <p:cNvPr id="4" name="Picture 3"/>
          <p:cNvPicPr>
            <a:picLocks noChangeAspect="1"/>
          </p:cNvPicPr>
          <p:nvPr/>
        </p:nvPicPr>
        <p:blipFill>
          <a:blip r:embed="rId3"/>
          <a:stretch>
            <a:fillRect/>
          </a:stretch>
        </p:blipFill>
        <p:spPr>
          <a:xfrm>
            <a:off x="849406" y="2420471"/>
            <a:ext cx="4403912" cy="3890682"/>
          </a:xfrm>
          <a:prstGeom prst="rect">
            <a:avLst/>
          </a:prstGeom>
        </p:spPr>
      </p:pic>
    </p:spTree>
    <p:extLst>
      <p:ext uri="{BB962C8B-B14F-4D97-AF65-F5344CB8AC3E}">
        <p14:creationId xmlns:p14="http://schemas.microsoft.com/office/powerpoint/2010/main" val="4002833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AI and quality housekeeping </a:t>
            </a:r>
          </a:p>
        </p:txBody>
      </p:sp>
      <p:sp>
        <p:nvSpPr>
          <p:cNvPr id="3" name="Content Placeholder 2"/>
          <p:cNvSpPr>
            <a:spLocks noGrp="1"/>
          </p:cNvSpPr>
          <p:nvPr>
            <p:ph idx="1"/>
          </p:nvPr>
        </p:nvSpPr>
        <p:spPr>
          <a:xfrm>
            <a:off x="5056093" y="2556931"/>
            <a:ext cx="6239436" cy="3808009"/>
          </a:xfrm>
        </p:spPr>
        <p:txBody>
          <a:bodyPr>
            <a:normAutofit lnSpcReduction="10000"/>
          </a:bodyPr>
          <a:lstStyle/>
          <a:p>
            <a:r>
              <a:rPr lang="en-US" dirty="0">
                <a:latin typeface="Arial" panose="020B0604020202020204" pitchFamily="34" charset="0"/>
                <a:cs typeface="Arial" panose="020B0604020202020204" pitchFamily="34" charset="0"/>
              </a:rPr>
              <a:t>Installation of cameras and sensors that will support proper monitoring and control of room conditions such as temperature, security, and lighting </a:t>
            </a:r>
          </a:p>
          <a:p>
            <a:r>
              <a:rPr lang="en-US" dirty="0">
                <a:latin typeface="Arial" panose="020B0604020202020204" pitchFamily="34" charset="0"/>
                <a:cs typeface="Arial" panose="020B0604020202020204" pitchFamily="34" charset="0"/>
              </a:rPr>
              <a:t>Price optimization while streamlining revenue management </a:t>
            </a:r>
          </a:p>
          <a:p>
            <a:r>
              <a:rPr lang="en-US" dirty="0">
                <a:latin typeface="Arial" panose="020B0604020202020204" pitchFamily="34" charset="0"/>
                <a:cs typeface="Arial" panose="020B0604020202020204" pitchFamily="34" charset="0"/>
              </a:rPr>
              <a:t>Achieved by tracking cash flow </a:t>
            </a:r>
          </a:p>
          <a:p>
            <a:r>
              <a:rPr lang="en-US" dirty="0">
                <a:latin typeface="Arial" panose="020B0604020202020204" pitchFamily="34" charset="0"/>
                <a:cs typeface="Arial" panose="020B0604020202020204" pitchFamily="34" charset="0"/>
              </a:rPr>
              <a:t>Automation of payment leads to increased efficiency (Lin et al., 2020)</a:t>
            </a:r>
          </a:p>
        </p:txBody>
      </p:sp>
      <p:pic>
        <p:nvPicPr>
          <p:cNvPr id="4" name="Picture 3"/>
          <p:cNvPicPr>
            <a:picLocks noChangeAspect="1"/>
          </p:cNvPicPr>
          <p:nvPr/>
        </p:nvPicPr>
        <p:blipFill>
          <a:blip r:embed="rId3"/>
          <a:stretch>
            <a:fillRect/>
          </a:stretch>
        </p:blipFill>
        <p:spPr>
          <a:xfrm>
            <a:off x="857250" y="2420470"/>
            <a:ext cx="4198843" cy="3944470"/>
          </a:xfrm>
          <a:prstGeom prst="rect">
            <a:avLst/>
          </a:prstGeom>
        </p:spPr>
      </p:pic>
    </p:spTree>
    <p:extLst>
      <p:ext uri="{BB962C8B-B14F-4D97-AF65-F5344CB8AC3E}">
        <p14:creationId xmlns:p14="http://schemas.microsoft.com/office/powerpoint/2010/main" val="648371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AI and Employee appraisal </a:t>
            </a:r>
          </a:p>
        </p:txBody>
      </p:sp>
      <p:sp>
        <p:nvSpPr>
          <p:cNvPr id="3" name="Content Placeholder 2"/>
          <p:cNvSpPr>
            <a:spLocks noGrp="1"/>
          </p:cNvSpPr>
          <p:nvPr>
            <p:ph idx="1"/>
          </p:nvPr>
        </p:nvSpPr>
        <p:spPr>
          <a:xfrm>
            <a:off x="5522258" y="2556932"/>
            <a:ext cx="5701553" cy="3736292"/>
          </a:xfrm>
        </p:spPr>
        <p:txBody>
          <a:bodyPr>
            <a:normAutofit/>
          </a:bodyPr>
          <a:lstStyle/>
          <a:p>
            <a:r>
              <a:rPr lang="en-US" dirty="0">
                <a:latin typeface="Arial" panose="020B0604020202020204" pitchFamily="34" charset="0"/>
                <a:cs typeface="Arial" panose="020B0604020202020204" pitchFamily="34" charset="0"/>
              </a:rPr>
              <a:t>Helps HR evaluate the level of output each employee and their contribution towards company’s success</a:t>
            </a:r>
          </a:p>
          <a:p>
            <a:r>
              <a:rPr lang="en-US" dirty="0">
                <a:latin typeface="Arial" panose="020B0604020202020204" pitchFamily="34" charset="0"/>
                <a:cs typeface="Arial" panose="020B0604020202020204" pitchFamily="34" charset="0"/>
              </a:rPr>
              <a:t>This includes a review of customer review against the employee on duty </a:t>
            </a:r>
          </a:p>
          <a:p>
            <a:r>
              <a:rPr lang="en-US" dirty="0">
                <a:latin typeface="Arial" panose="020B0604020202020204" pitchFamily="34" charset="0"/>
                <a:cs typeface="Arial" panose="020B0604020202020204" pitchFamily="34" charset="0"/>
              </a:rPr>
              <a:t>Customer reviews are mainly authentic and voluntary hence would portray the ideal image of the level of performance (Hutahayan, 2020)  </a:t>
            </a:r>
          </a:p>
        </p:txBody>
      </p:sp>
      <p:pic>
        <p:nvPicPr>
          <p:cNvPr id="4" name="Picture 3"/>
          <p:cNvPicPr>
            <a:picLocks noChangeAspect="1"/>
          </p:cNvPicPr>
          <p:nvPr/>
        </p:nvPicPr>
        <p:blipFill>
          <a:blip r:embed="rId3"/>
          <a:stretch>
            <a:fillRect/>
          </a:stretch>
        </p:blipFill>
        <p:spPr>
          <a:xfrm>
            <a:off x="920563" y="2420472"/>
            <a:ext cx="4601695" cy="3872752"/>
          </a:xfrm>
          <a:prstGeom prst="rect">
            <a:avLst/>
          </a:prstGeom>
        </p:spPr>
      </p:pic>
    </p:spTree>
    <p:extLst>
      <p:ext uri="{BB962C8B-B14F-4D97-AF65-F5344CB8AC3E}">
        <p14:creationId xmlns:p14="http://schemas.microsoft.com/office/powerpoint/2010/main" val="3654128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AI and Marketing </a:t>
            </a:r>
          </a:p>
        </p:txBody>
      </p:sp>
      <p:sp>
        <p:nvSpPr>
          <p:cNvPr id="3" name="Content Placeholder 2"/>
          <p:cNvSpPr>
            <a:spLocks noGrp="1"/>
          </p:cNvSpPr>
          <p:nvPr>
            <p:ph idx="1"/>
          </p:nvPr>
        </p:nvSpPr>
        <p:spPr>
          <a:xfrm>
            <a:off x="5773271" y="2438401"/>
            <a:ext cx="5468470" cy="3872752"/>
          </a:xfrm>
        </p:spPr>
        <p:txBody>
          <a:bodyPr>
            <a:normAutofit fontScale="85000" lnSpcReduction="20000"/>
          </a:bodyPr>
          <a:lstStyle/>
          <a:p>
            <a:r>
              <a:rPr lang="en-US" dirty="0">
                <a:latin typeface="Arial" panose="020B0604020202020204" pitchFamily="34" charset="0"/>
                <a:cs typeface="Arial" panose="020B0604020202020204" pitchFamily="34" charset="0"/>
              </a:rPr>
              <a:t>Enhances making of personalized ads targeting specific populations</a:t>
            </a:r>
          </a:p>
          <a:p>
            <a:r>
              <a:rPr lang="en-US" dirty="0">
                <a:latin typeface="Arial" panose="020B0604020202020204" pitchFamily="34" charset="0"/>
                <a:cs typeface="Arial" panose="020B0604020202020204" pitchFamily="34" charset="0"/>
              </a:rPr>
              <a:t>Improves customer segmentation by studying customer behaviors and trends </a:t>
            </a:r>
          </a:p>
          <a:p>
            <a:r>
              <a:rPr lang="en-US" dirty="0">
                <a:latin typeface="Arial" panose="020B0604020202020204" pitchFamily="34" charset="0"/>
                <a:cs typeface="Arial" panose="020B0604020202020204" pitchFamily="34" charset="0"/>
              </a:rPr>
              <a:t>Leads to enforcement of data driven strategies </a:t>
            </a:r>
          </a:p>
          <a:p>
            <a:r>
              <a:rPr lang="en-US" dirty="0">
                <a:latin typeface="Arial" panose="020B0604020202020204" pitchFamily="34" charset="0"/>
                <a:cs typeface="Arial" panose="020B0604020202020204" pitchFamily="34" charset="0"/>
              </a:rPr>
              <a:t>Allows the use of real-time metrics to provide the customer with feedback at any time</a:t>
            </a:r>
          </a:p>
          <a:p>
            <a:r>
              <a:rPr lang="en-US" dirty="0">
                <a:latin typeface="Arial" panose="020B0604020202020204" pitchFamily="34" charset="0"/>
                <a:cs typeface="Arial" panose="020B0604020202020204" pitchFamily="34" charset="0"/>
              </a:rPr>
              <a:t>Analysis of social media platforms guides establishment of right audience, channels of advertising, and persons to use (Koo et al., 2021)</a:t>
            </a:r>
          </a:p>
        </p:txBody>
      </p:sp>
      <p:pic>
        <p:nvPicPr>
          <p:cNvPr id="4" name="Picture 3"/>
          <p:cNvPicPr>
            <a:picLocks noChangeAspect="1"/>
          </p:cNvPicPr>
          <p:nvPr/>
        </p:nvPicPr>
        <p:blipFill>
          <a:blip r:embed="rId3"/>
          <a:stretch>
            <a:fillRect/>
          </a:stretch>
        </p:blipFill>
        <p:spPr>
          <a:xfrm>
            <a:off x="842682" y="2438401"/>
            <a:ext cx="4930589" cy="3872752"/>
          </a:xfrm>
          <a:prstGeom prst="rect">
            <a:avLst/>
          </a:prstGeom>
        </p:spPr>
      </p:pic>
    </p:spTree>
    <p:extLst>
      <p:ext uri="{BB962C8B-B14F-4D97-AF65-F5344CB8AC3E}">
        <p14:creationId xmlns:p14="http://schemas.microsoft.com/office/powerpoint/2010/main" val="511682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AI improves training and recruitment process</a:t>
            </a:r>
          </a:p>
        </p:txBody>
      </p:sp>
      <p:sp>
        <p:nvSpPr>
          <p:cNvPr id="3" name="Content Placeholder 2"/>
          <p:cNvSpPr>
            <a:spLocks noGrp="1"/>
          </p:cNvSpPr>
          <p:nvPr>
            <p:ph idx="1"/>
          </p:nvPr>
        </p:nvSpPr>
        <p:spPr>
          <a:xfrm>
            <a:off x="5683623" y="2438400"/>
            <a:ext cx="5576047" cy="3962400"/>
          </a:xfrm>
        </p:spPr>
        <p:txBody>
          <a:bodyPr>
            <a:normAutofit fontScale="92500" lnSpcReduction="10000"/>
          </a:bodyPr>
          <a:lstStyle/>
          <a:p>
            <a:r>
              <a:rPr lang="en-US" dirty="0">
                <a:latin typeface="Arial" panose="020B0604020202020204" pitchFamily="34" charset="0"/>
                <a:cs typeface="Arial" panose="020B0604020202020204" pitchFamily="34" charset="0"/>
              </a:rPr>
              <a:t>Allows effective recruitment through the performance of background checks, scheduling interviews, and screening resume</a:t>
            </a:r>
          </a:p>
          <a:p>
            <a:r>
              <a:rPr lang="en-US" dirty="0">
                <a:latin typeface="Arial" panose="020B0604020202020204" pitchFamily="34" charset="0"/>
                <a:cs typeface="Arial" panose="020B0604020202020204" pitchFamily="34" charset="0"/>
              </a:rPr>
              <a:t>Improved incentive to addressing staffing needs while improving retention of talented employees</a:t>
            </a:r>
          </a:p>
          <a:p>
            <a:r>
              <a:rPr lang="en-US" dirty="0">
                <a:latin typeface="Arial" panose="020B0604020202020204" pitchFamily="34" charset="0"/>
                <a:cs typeface="Arial" panose="020B0604020202020204" pitchFamily="34" charset="0"/>
              </a:rPr>
              <a:t> AI helps in identification of training needs, analyze employee performance as well as provide feedback on areas of improvement (Gaur et al., 2021)</a:t>
            </a:r>
          </a:p>
        </p:txBody>
      </p:sp>
      <p:pic>
        <p:nvPicPr>
          <p:cNvPr id="4" name="Picture 3"/>
          <p:cNvPicPr>
            <a:picLocks noChangeAspect="1"/>
          </p:cNvPicPr>
          <p:nvPr/>
        </p:nvPicPr>
        <p:blipFill>
          <a:blip r:embed="rId3"/>
          <a:stretch>
            <a:fillRect/>
          </a:stretch>
        </p:blipFill>
        <p:spPr>
          <a:xfrm>
            <a:off x="872938" y="2438400"/>
            <a:ext cx="4810685" cy="3962400"/>
          </a:xfrm>
          <a:prstGeom prst="rect">
            <a:avLst/>
          </a:prstGeom>
        </p:spPr>
      </p:pic>
    </p:spTree>
    <p:extLst>
      <p:ext uri="{BB962C8B-B14F-4D97-AF65-F5344CB8AC3E}">
        <p14:creationId xmlns:p14="http://schemas.microsoft.com/office/powerpoint/2010/main" val="3900954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65610" y="506506"/>
            <a:ext cx="11038463" cy="584498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References</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Gaur, L., Afaq, A., Singh, G. and Dwivedi, Y.K., 2021. Role of artificial intelligence and robotics to foster the touchless travel during a pandemic: a review and research agenda. International Journal of Contemporary Hospitality Management, 33(11), pp.4079-4098.</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Hutahayan, B., 2020. The mediating role of human capital and management accounting information system in the relationship between innovation strategy and internal process performance and the impact on corporate financial performance. Benchmarking: An International Journal, 27(4), pp.1289-1318.</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Koo, B., Curtis, C. and Ryan, B., 2021. Examining the impact of artificial intelligence on hotel employees through job insecurity perspectives. International Journal of Hospitality Management, 95, p.102763.</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Lin, H., Chi, O.H. and Gursoy, D., 2020. Antecedents of customers’ acceptance of artificially intelligent robotic device use in hospitality services. Journal of Hospitality Marketing &amp; Management, 29(5), pp.530-549.</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Lukanova, G. and Ilieva, G., 2019. Robots, artificial intelligence, and service automation in hotels. In Robots, artificial intelligence, and service automation in travel, tourism and hospitality (pp. 157-183). Emerald Publishing Limited.</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Nam, K., Dutt, C.S., Chathoth, P., Daghfous, A. and Khan, M.S., 2021. The adoption of artificial intelligence and robotics in the hotel industry: Prospects and challenges. Electronic Markets, 31, pp.553-574.</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Prentice, C., Dominique Lopes, S. and Wang, X., 2020. Emotional intelligence or artificial intelligence–an employee perspective. Journal of Hospitality Marketing &amp; Management, 29(4), pp.377-403.</a:t>
            </a:r>
          </a:p>
        </p:txBody>
      </p:sp>
    </p:spTree>
    <p:extLst>
      <p:ext uri="{BB962C8B-B14F-4D97-AF65-F5344CB8AC3E}">
        <p14:creationId xmlns:p14="http://schemas.microsoft.com/office/powerpoint/2010/main" val="14219051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TotalTime>
  <Words>2531</Words>
  <Application>Microsoft Office PowerPoint</Application>
  <PresentationFormat>Widescreen</PresentationFormat>
  <Paragraphs>101</Paragraphs>
  <Slides>14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Garamond</vt:lpstr>
      <vt:lpstr>Wingdings</vt:lpstr>
      <vt:lpstr>Organic</vt:lpstr>
      <vt:lpstr>PowerPoint Presentation</vt:lpstr>
      <vt:lpstr>PowerPoint Presentation</vt:lpstr>
      <vt:lpstr>PowerPoint Presentation</vt:lpstr>
      <vt:lpstr> Use Of Technology In Talent Management In Premier Inn </vt:lpstr>
      <vt:lpstr>Overview </vt:lpstr>
      <vt:lpstr>Automation of check in services </vt:lpstr>
      <vt:lpstr>Automating hotel booking</vt:lpstr>
      <vt:lpstr>Implementation of customer review system</vt:lpstr>
      <vt:lpstr>Using AI to improve communication </vt:lpstr>
      <vt:lpstr>AI and quality housekeeping </vt:lpstr>
      <vt:lpstr>AI and Employee appraisal </vt:lpstr>
      <vt:lpstr>AI and Marketing </vt:lpstr>
      <vt:lpstr>AI improves training and recruitment process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Of Technology In Talent Management In Premier Inn</dc:title>
  <dc:creator>lucyna daszkowska</dc:creator>
  <cp:lastModifiedBy>lucyna daszkowska</cp:lastModifiedBy>
  <cp:revision>2</cp:revision>
  <dcterms:created xsi:type="dcterms:W3CDTF">2023-04-22T12:36:31Z</dcterms:created>
  <dcterms:modified xsi:type="dcterms:W3CDTF">2023-04-23T18:53:17Z</dcterms:modified>
</cp:coreProperties>
</file>