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
  </p:notesMasterIdLst>
  <p:sldIdLst>
    <p:sldId id="258" r:id="rId2"/>
    <p:sldId id="260" r:id="rId3"/>
  </p:sldIdLst>
  <p:sldSz cx="43891200" cy="32918400"/>
  <p:notesSz cx="6858000" cy="9144000"/>
  <p:defaultTextStyle>
    <a:defPPr>
      <a:defRPr lang="en-US"/>
    </a:defPPr>
    <a:lvl1pPr marL="0" algn="l" defTabSz="2194560" rtl="0" eaLnBrk="1" latinLnBrk="0" hangingPunct="1">
      <a:defRPr sz="8600" kern="1200">
        <a:solidFill>
          <a:schemeClr val="tx1"/>
        </a:solidFill>
        <a:latin typeface="+mn-lt"/>
        <a:ea typeface="+mn-ea"/>
        <a:cs typeface="+mn-cs"/>
      </a:defRPr>
    </a:lvl1pPr>
    <a:lvl2pPr marL="2194560" algn="l" defTabSz="2194560" rtl="0" eaLnBrk="1" latinLnBrk="0" hangingPunct="1">
      <a:defRPr sz="8600" kern="1200">
        <a:solidFill>
          <a:schemeClr val="tx1"/>
        </a:solidFill>
        <a:latin typeface="+mn-lt"/>
        <a:ea typeface="+mn-ea"/>
        <a:cs typeface="+mn-cs"/>
      </a:defRPr>
    </a:lvl2pPr>
    <a:lvl3pPr marL="4389120" algn="l" defTabSz="2194560" rtl="0" eaLnBrk="1" latinLnBrk="0" hangingPunct="1">
      <a:defRPr sz="8600" kern="1200">
        <a:solidFill>
          <a:schemeClr val="tx1"/>
        </a:solidFill>
        <a:latin typeface="+mn-lt"/>
        <a:ea typeface="+mn-ea"/>
        <a:cs typeface="+mn-cs"/>
      </a:defRPr>
    </a:lvl3pPr>
    <a:lvl4pPr marL="6583680" algn="l" defTabSz="2194560" rtl="0" eaLnBrk="1" latinLnBrk="0" hangingPunct="1">
      <a:defRPr sz="8600" kern="1200">
        <a:solidFill>
          <a:schemeClr val="tx1"/>
        </a:solidFill>
        <a:latin typeface="+mn-lt"/>
        <a:ea typeface="+mn-ea"/>
        <a:cs typeface="+mn-cs"/>
      </a:defRPr>
    </a:lvl4pPr>
    <a:lvl5pPr marL="8778240" algn="l" defTabSz="2194560" rtl="0" eaLnBrk="1" latinLnBrk="0" hangingPunct="1">
      <a:defRPr sz="8600" kern="1200">
        <a:solidFill>
          <a:schemeClr val="tx1"/>
        </a:solidFill>
        <a:latin typeface="+mn-lt"/>
        <a:ea typeface="+mn-ea"/>
        <a:cs typeface="+mn-cs"/>
      </a:defRPr>
    </a:lvl5pPr>
    <a:lvl6pPr marL="10972800" algn="l" defTabSz="2194560" rtl="0" eaLnBrk="1" latinLnBrk="0" hangingPunct="1">
      <a:defRPr sz="8600" kern="1200">
        <a:solidFill>
          <a:schemeClr val="tx1"/>
        </a:solidFill>
        <a:latin typeface="+mn-lt"/>
        <a:ea typeface="+mn-ea"/>
        <a:cs typeface="+mn-cs"/>
      </a:defRPr>
    </a:lvl6pPr>
    <a:lvl7pPr marL="13167360" algn="l" defTabSz="2194560" rtl="0" eaLnBrk="1" latinLnBrk="0" hangingPunct="1">
      <a:defRPr sz="8600" kern="1200">
        <a:solidFill>
          <a:schemeClr val="tx1"/>
        </a:solidFill>
        <a:latin typeface="+mn-lt"/>
        <a:ea typeface="+mn-ea"/>
        <a:cs typeface="+mn-cs"/>
      </a:defRPr>
    </a:lvl7pPr>
    <a:lvl8pPr marL="15361920" algn="l" defTabSz="2194560" rtl="0" eaLnBrk="1" latinLnBrk="0" hangingPunct="1">
      <a:defRPr sz="8600" kern="1200">
        <a:solidFill>
          <a:schemeClr val="tx1"/>
        </a:solidFill>
        <a:latin typeface="+mn-lt"/>
        <a:ea typeface="+mn-ea"/>
        <a:cs typeface="+mn-cs"/>
      </a:defRPr>
    </a:lvl8pPr>
    <a:lvl9pPr marL="17556480" algn="l" defTabSz="219456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132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1A4AF6-DB03-4C90-B7CA-D46A5EC4332D}" v="21" dt="2023-05-11T17:37:39.9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p:restoredLeft sz="7939" autoAdjust="0"/>
    <p:restoredTop sz="95822" autoAdjust="0"/>
  </p:normalViewPr>
  <p:slideViewPr>
    <p:cSldViewPr snapToGrid="0" snapToObjects="1" showGuides="1">
      <p:cViewPr>
        <p:scale>
          <a:sx n="19" d="100"/>
          <a:sy n="19" d="100"/>
        </p:scale>
        <p:origin x="768" y="160"/>
      </p:cViewPr>
      <p:guideLst>
        <p:guide orient="horz" pos="10368"/>
        <p:guide pos="132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Chapman" userId="85689033283df7a9" providerId="LiveId" clId="{5C1A4AF6-DB03-4C90-B7CA-D46A5EC4332D}"/>
    <pc:docChg chg="undo custSel modSld">
      <pc:chgData name="Katie Chapman" userId="85689033283df7a9" providerId="LiveId" clId="{5C1A4AF6-DB03-4C90-B7CA-D46A5EC4332D}" dt="2023-05-11T17:37:39.955" v="19"/>
      <pc:docMkLst>
        <pc:docMk/>
      </pc:docMkLst>
      <pc:sldChg chg="modSp mod">
        <pc:chgData name="Katie Chapman" userId="85689033283df7a9" providerId="LiveId" clId="{5C1A4AF6-DB03-4C90-B7CA-D46A5EC4332D}" dt="2023-05-11T17:37:39.955" v="19"/>
        <pc:sldMkLst>
          <pc:docMk/>
          <pc:sldMk cId="0" sldId="258"/>
        </pc:sldMkLst>
        <pc:graphicFrameChg chg="mod">
          <ac:chgData name="Katie Chapman" userId="85689033283df7a9" providerId="LiveId" clId="{5C1A4AF6-DB03-4C90-B7CA-D46A5EC4332D}" dt="2023-05-11T17:37:39.955" v="19"/>
          <ac:graphicFrameMkLst>
            <pc:docMk/>
            <pc:sldMk cId="0" sldId="258"/>
            <ac:graphicFrameMk id="8" creationId="{5C8F0B93-9686-B6B3-1398-F86E98FA5B52}"/>
          </ac:graphicFrameMkLst>
        </pc:graphicFrame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embeddings/oleObject1.bin"/><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embeddings/oleObject2.bin"/><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4600780835101373E-2"/>
          <c:y val="9.6063642317965898E-3"/>
          <c:w val="0.93539921916489865"/>
          <c:h val="0.85266661864976467"/>
        </c:manualLayout>
      </c:layout>
      <c:barChart>
        <c:barDir val="col"/>
        <c:grouping val="clustered"/>
        <c:varyColors val="0"/>
        <c:ser>
          <c:idx val="0"/>
          <c:order val="0"/>
          <c:tx>
            <c:strRef>
              <c:f>'[Data - Rebound V2.xlsx]Sheet1'!$D$43</c:f>
              <c:strCache>
                <c:ptCount val="1"/>
                <c:pt idx="0">
                  <c:v>Curriculum Time</c:v>
                </c:pt>
              </c:strCache>
            </c:strRef>
          </c:tx>
          <c:spPr>
            <a:solidFill>
              <a:schemeClr val="accent1"/>
            </a:solidFill>
            <a:ln>
              <a:noFill/>
            </a:ln>
            <a:effectLst/>
          </c:spPr>
          <c:invertIfNegative val="0"/>
          <c:errBars>
            <c:errBarType val="both"/>
            <c:errValType val="stdDev"/>
            <c:noEndCap val="0"/>
            <c:val val="1"/>
            <c:spPr>
              <a:noFill/>
              <a:ln w="9525" cap="flat" cmpd="sng" algn="ctr">
                <a:solidFill>
                  <a:schemeClr val="tx1">
                    <a:lumMod val="65000"/>
                    <a:lumOff val="35000"/>
                  </a:schemeClr>
                </a:solidFill>
                <a:round/>
              </a:ln>
              <a:effectLst/>
            </c:spPr>
          </c:errBars>
          <c:cat>
            <c:strRef>
              <c:f>'[Data - Rebound V2.xlsx]Sheet1'!$E$42:$I$42</c:f>
              <c:strCache>
                <c:ptCount val="5"/>
                <c:pt idx="0">
                  <c:v>Exploration</c:v>
                </c:pt>
                <c:pt idx="1">
                  <c:v>Realisation</c:v>
                </c:pt>
                <c:pt idx="2">
                  <c:v>Anticipation</c:v>
                </c:pt>
                <c:pt idx="3">
                  <c:v>Persistence</c:v>
                </c:pt>
                <c:pt idx="4">
                  <c:v>Initiation</c:v>
                </c:pt>
              </c:strCache>
            </c:strRef>
          </c:cat>
          <c:val>
            <c:numRef>
              <c:f>'[Data - Rebound V2.xlsx]Sheet1'!$E$43:$I$43</c:f>
              <c:numCache>
                <c:formatCode>#,##0</c:formatCode>
                <c:ptCount val="5"/>
                <c:pt idx="0">
                  <c:v>2.1818181818181817</c:v>
                </c:pt>
                <c:pt idx="1">
                  <c:v>2.3636363636363638</c:v>
                </c:pt>
                <c:pt idx="2">
                  <c:v>2.1818181818181817</c:v>
                </c:pt>
                <c:pt idx="3">
                  <c:v>2</c:v>
                </c:pt>
                <c:pt idx="4">
                  <c:v>2.1818181818181817</c:v>
                </c:pt>
              </c:numCache>
            </c:numRef>
          </c:val>
          <c:extLst>
            <c:ext xmlns:c16="http://schemas.microsoft.com/office/drawing/2014/chart" uri="{C3380CC4-5D6E-409C-BE32-E72D297353CC}">
              <c16:uniqueId val="{00000000-5038-4DEE-A9FE-40447FA2C83A}"/>
            </c:ext>
          </c:extLst>
        </c:ser>
        <c:ser>
          <c:idx val="1"/>
          <c:order val="1"/>
          <c:tx>
            <c:strRef>
              <c:f>'[Data - Rebound V2.xlsx]Sheet1'!$D$44</c:f>
              <c:strCache>
                <c:ptCount val="1"/>
                <c:pt idx="0">
                  <c:v>Rebound Therapy</c:v>
                </c:pt>
              </c:strCache>
            </c:strRef>
          </c:tx>
          <c:spPr>
            <a:solidFill>
              <a:schemeClr val="accent2"/>
            </a:solidFill>
            <a:ln>
              <a:noFill/>
            </a:ln>
            <a:effectLst/>
          </c:spPr>
          <c:invertIfNegative val="0"/>
          <c:errBars>
            <c:errBarType val="both"/>
            <c:errValType val="stdDev"/>
            <c:noEndCap val="0"/>
            <c:val val="1"/>
            <c:spPr>
              <a:noFill/>
              <a:ln w="9525" cap="flat" cmpd="sng" algn="ctr">
                <a:solidFill>
                  <a:schemeClr val="tx1">
                    <a:lumMod val="65000"/>
                    <a:lumOff val="35000"/>
                  </a:schemeClr>
                </a:solidFill>
                <a:round/>
              </a:ln>
              <a:effectLst/>
            </c:spPr>
          </c:errBars>
          <c:cat>
            <c:strRef>
              <c:f>'[Data - Rebound V2.xlsx]Sheet1'!$E$42:$I$42</c:f>
              <c:strCache>
                <c:ptCount val="5"/>
                <c:pt idx="0">
                  <c:v>Exploration</c:v>
                </c:pt>
                <c:pt idx="1">
                  <c:v>Realisation</c:v>
                </c:pt>
                <c:pt idx="2">
                  <c:v>Anticipation</c:v>
                </c:pt>
                <c:pt idx="3">
                  <c:v>Persistence</c:v>
                </c:pt>
                <c:pt idx="4">
                  <c:v>Initiation</c:v>
                </c:pt>
              </c:strCache>
            </c:strRef>
          </c:cat>
          <c:val>
            <c:numRef>
              <c:f>'[Data - Rebound V2.xlsx]Sheet1'!$E$44:$I$44</c:f>
              <c:numCache>
                <c:formatCode>#,##0</c:formatCode>
                <c:ptCount val="5"/>
                <c:pt idx="0">
                  <c:v>3.1818181818181817</c:v>
                </c:pt>
                <c:pt idx="1">
                  <c:v>2.9090909090909092</c:v>
                </c:pt>
                <c:pt idx="2">
                  <c:v>2.9090909090909092</c:v>
                </c:pt>
                <c:pt idx="3">
                  <c:v>3.1818181818181817</c:v>
                </c:pt>
                <c:pt idx="4">
                  <c:v>3.2727272727272729</c:v>
                </c:pt>
              </c:numCache>
            </c:numRef>
          </c:val>
          <c:extLst>
            <c:ext xmlns:c16="http://schemas.microsoft.com/office/drawing/2014/chart" uri="{C3380CC4-5D6E-409C-BE32-E72D297353CC}">
              <c16:uniqueId val="{00000001-5038-4DEE-A9FE-40447FA2C83A}"/>
            </c:ext>
          </c:extLst>
        </c:ser>
        <c:dLbls>
          <c:showLegendKey val="0"/>
          <c:showVal val="0"/>
          <c:showCatName val="0"/>
          <c:showSerName val="0"/>
          <c:showPercent val="0"/>
          <c:showBubbleSize val="0"/>
        </c:dLbls>
        <c:gapWidth val="150"/>
        <c:axId val="1943982736"/>
        <c:axId val="1943983696"/>
      </c:barChart>
      <c:catAx>
        <c:axId val="1943982736"/>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400" b="1" i="0" u="none" strike="noStrike" kern="1200" baseline="0">
                <a:solidFill>
                  <a:schemeClr val="tx1">
                    <a:lumMod val="65000"/>
                    <a:lumOff val="35000"/>
                  </a:schemeClr>
                </a:solidFill>
                <a:latin typeface="+mn-lt"/>
                <a:ea typeface="+mn-ea"/>
                <a:cs typeface="+mn-cs"/>
              </a:defRPr>
            </a:pPr>
            <a:endParaRPr lang="en-US"/>
          </a:p>
        </c:txPr>
        <c:crossAx val="1943983696"/>
        <c:crosses val="autoZero"/>
        <c:auto val="1"/>
        <c:lblAlgn val="ctr"/>
        <c:lblOffset val="100"/>
        <c:noMultiLvlLbl val="0"/>
      </c:catAx>
      <c:valAx>
        <c:axId val="1943983696"/>
        <c:scaling>
          <c:orientation val="minMax"/>
          <c:max val="4"/>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800" b="0" i="0" u="none" strike="noStrike" kern="1200" baseline="0">
                    <a:solidFill>
                      <a:schemeClr val="tx1">
                        <a:lumMod val="65000"/>
                        <a:lumOff val="35000"/>
                      </a:schemeClr>
                    </a:solidFill>
                    <a:latin typeface="+mn-lt"/>
                    <a:ea typeface="+mn-ea"/>
                    <a:cs typeface="+mn-cs"/>
                  </a:defRPr>
                </a:pPr>
                <a:r>
                  <a:rPr lang="en-GB" sz="2800" b="1" dirty="0"/>
                  <a:t>Engagement</a:t>
                </a:r>
                <a:r>
                  <a:rPr lang="en-GB" sz="2800" b="1" baseline="0" dirty="0"/>
                  <a:t> Profile Scores</a:t>
                </a:r>
                <a:endParaRPr lang="en-GB" sz="2800" b="1" dirty="0"/>
              </a:p>
            </c:rich>
          </c:tx>
          <c:overlay val="0"/>
          <c:spPr>
            <a:noFill/>
            <a:ln>
              <a:noFill/>
            </a:ln>
            <a:effectLst/>
          </c:spPr>
          <c:txPr>
            <a:bodyPr rot="-5400000" spcFirstLastPara="1" vertOverflow="ellipsis" vert="horz" wrap="square" anchor="ctr" anchorCtr="1"/>
            <a:lstStyle/>
            <a:p>
              <a:pPr>
                <a:defRPr sz="2800" b="0" i="0" u="none" strike="noStrike" kern="1200" baseline="0">
                  <a:solidFill>
                    <a:schemeClr val="tx1">
                      <a:lumMod val="65000"/>
                      <a:lumOff val="35000"/>
                    </a:schemeClr>
                  </a:solidFill>
                  <a:latin typeface="+mn-lt"/>
                  <a:ea typeface="+mn-ea"/>
                  <a:cs typeface="+mn-cs"/>
                </a:defRPr>
              </a:pPr>
              <a:endParaRPr lang="en-US"/>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43982736"/>
        <c:crosses val="autoZero"/>
        <c:crossBetween val="between"/>
        <c:majorUnit val="1"/>
      </c:valAx>
      <c:spPr>
        <a:noFill/>
        <a:ln>
          <a:noFill/>
        </a:ln>
        <a:effectLst/>
      </c:spPr>
    </c:plotArea>
    <c:legend>
      <c:legendPos val="b"/>
      <c:overlay val="1"/>
      <c:spPr>
        <a:noFill/>
        <a:ln>
          <a:noFill/>
        </a:ln>
        <a:effectLst/>
      </c:spPr>
      <c:txPr>
        <a:bodyPr rot="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'[Data - Rebound V2.xlsx]Sheet1'!$J$42</c:f>
              <c:strCache>
                <c:ptCount val="1"/>
                <c:pt idx="0">
                  <c:v>Overall score</c:v>
                </c:pt>
              </c:strCache>
            </c:strRef>
          </c:tx>
          <c:spPr>
            <a:solidFill>
              <a:schemeClr val="accent1"/>
            </a:solidFill>
            <a:ln>
              <a:noFill/>
            </a:ln>
            <a:effectLst/>
          </c:spPr>
          <c:invertIfNegative val="0"/>
          <c:errBars>
            <c:errBarType val="both"/>
            <c:errValType val="stdDev"/>
            <c:noEndCap val="0"/>
            <c:val val="1"/>
            <c:spPr>
              <a:noFill/>
              <a:ln w="9525" cap="flat" cmpd="sng" algn="ctr">
                <a:solidFill>
                  <a:schemeClr val="tx1">
                    <a:lumMod val="65000"/>
                    <a:lumOff val="35000"/>
                  </a:schemeClr>
                </a:solidFill>
                <a:round/>
              </a:ln>
              <a:effectLst/>
            </c:spPr>
          </c:errBars>
          <c:cat>
            <c:strRef>
              <c:f>'[Data - Rebound V2.xlsx]Sheet1'!$D$43:$D$44</c:f>
              <c:strCache>
                <c:ptCount val="2"/>
                <c:pt idx="0">
                  <c:v>Curriculum Time</c:v>
                </c:pt>
                <c:pt idx="1">
                  <c:v>Rebound Therapy</c:v>
                </c:pt>
              </c:strCache>
            </c:strRef>
          </c:cat>
          <c:val>
            <c:numRef>
              <c:f>'[Data - Rebound V2.xlsx]Sheet1'!$J$43:$J$44</c:f>
              <c:numCache>
                <c:formatCode>#,##0.0</c:formatCode>
                <c:ptCount val="2"/>
                <c:pt idx="0">
                  <c:v>10.909090909090908</c:v>
                </c:pt>
                <c:pt idx="1">
                  <c:v>15.454545454545455</c:v>
                </c:pt>
              </c:numCache>
            </c:numRef>
          </c:val>
          <c:extLst>
            <c:ext xmlns:c16="http://schemas.microsoft.com/office/drawing/2014/chart" uri="{C3380CC4-5D6E-409C-BE32-E72D297353CC}">
              <c16:uniqueId val="{00000000-6809-4617-B1D1-5B79E524FAE0}"/>
            </c:ext>
          </c:extLst>
        </c:ser>
        <c:dLbls>
          <c:showLegendKey val="0"/>
          <c:showVal val="0"/>
          <c:showCatName val="0"/>
          <c:showSerName val="0"/>
          <c:showPercent val="0"/>
          <c:showBubbleSize val="0"/>
        </c:dLbls>
        <c:gapWidth val="219"/>
        <c:overlap val="-27"/>
        <c:axId val="1993078992"/>
        <c:axId val="1993081392"/>
      </c:barChart>
      <c:catAx>
        <c:axId val="199307899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3200" b="1" i="0" u="none" strike="noStrike" kern="1200" baseline="0">
                <a:solidFill>
                  <a:schemeClr val="tx1">
                    <a:lumMod val="65000"/>
                    <a:lumOff val="35000"/>
                  </a:schemeClr>
                </a:solidFill>
                <a:latin typeface="+mn-lt"/>
                <a:ea typeface="+mn-ea"/>
                <a:cs typeface="+mn-cs"/>
              </a:defRPr>
            </a:pPr>
            <a:endParaRPr lang="en-US"/>
          </a:p>
        </c:txPr>
        <c:crossAx val="1993081392"/>
        <c:crosses val="autoZero"/>
        <c:auto val="1"/>
        <c:lblAlgn val="ctr"/>
        <c:lblOffset val="100"/>
        <c:noMultiLvlLbl val="0"/>
      </c:catAx>
      <c:valAx>
        <c:axId val="199308139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800" b="1" i="0" u="none" strike="noStrike" kern="1200" baseline="0">
                    <a:solidFill>
                      <a:schemeClr val="tx1">
                        <a:lumMod val="65000"/>
                        <a:lumOff val="35000"/>
                      </a:schemeClr>
                    </a:solidFill>
                    <a:latin typeface="+mn-lt"/>
                    <a:ea typeface="+mn-ea"/>
                    <a:cs typeface="+mn-cs"/>
                  </a:defRPr>
                </a:pPr>
                <a:r>
                  <a:rPr lang="en-GB" sz="2800" b="1"/>
                  <a:t>Total</a:t>
                </a:r>
                <a:r>
                  <a:rPr lang="en-GB" sz="2800" b="1" baseline="0"/>
                  <a:t> Engagement Profile Scores</a:t>
                </a:r>
                <a:endParaRPr lang="en-GB" sz="2800" b="1"/>
              </a:p>
            </c:rich>
          </c:tx>
          <c:overlay val="0"/>
          <c:spPr>
            <a:noFill/>
            <a:ln>
              <a:noFill/>
            </a:ln>
            <a:effectLst/>
          </c:spPr>
          <c:txPr>
            <a:bodyPr rot="-5400000" spcFirstLastPara="1" vertOverflow="ellipsis" vert="horz" wrap="square" anchor="ctr" anchorCtr="1"/>
            <a:lstStyle/>
            <a:p>
              <a:pPr>
                <a:defRPr sz="2800" b="1" i="0" u="none" strike="noStrike" kern="1200" baseline="0">
                  <a:solidFill>
                    <a:schemeClr val="tx1">
                      <a:lumMod val="65000"/>
                      <a:lumOff val="35000"/>
                    </a:schemeClr>
                  </a:solidFill>
                  <a:latin typeface="+mn-lt"/>
                  <a:ea typeface="+mn-ea"/>
                  <a:cs typeface="+mn-cs"/>
                </a:defRPr>
              </a:pPr>
              <a:endParaRPr lang="en-US"/>
            </a:p>
          </c:txPr>
        </c:title>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9307899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7DBC3B-A6A1-4F93-807E-4B803BDA13DF}" type="doc">
      <dgm:prSet loTypeId="urn:microsoft.com/office/officeart/2005/8/layout/chevron1" loCatId="process" qsTypeId="urn:microsoft.com/office/officeart/2005/8/quickstyle/simple1" qsCatId="simple" csTypeId="urn:microsoft.com/office/officeart/2005/8/colors/accent1_2" csCatId="accent1" phldr="1"/>
      <dgm:spPr/>
    </dgm:pt>
    <dgm:pt modelId="{ABF305D7-CB4C-44E2-AB54-B281423BBC75}">
      <dgm:prSet phldrT="[Text]"/>
      <dgm:spPr/>
      <dgm:t>
        <a:bodyPr/>
        <a:lstStyle/>
        <a:p>
          <a:r>
            <a:rPr lang="en-GB" dirty="0"/>
            <a:t>Observations of children</a:t>
          </a:r>
        </a:p>
      </dgm:t>
    </dgm:pt>
    <dgm:pt modelId="{75BC6BDF-8422-49FF-BBEE-38A4B8618799}" type="parTrans" cxnId="{8A34EC2D-A6D1-447E-A656-9B1A0C82BB92}">
      <dgm:prSet/>
      <dgm:spPr/>
      <dgm:t>
        <a:bodyPr/>
        <a:lstStyle/>
        <a:p>
          <a:endParaRPr lang="en-GB"/>
        </a:p>
      </dgm:t>
    </dgm:pt>
    <dgm:pt modelId="{384FA07C-2F40-4EF0-BEDF-D84ABC415968}" type="sibTrans" cxnId="{8A34EC2D-A6D1-447E-A656-9B1A0C82BB92}">
      <dgm:prSet/>
      <dgm:spPr/>
      <dgm:t>
        <a:bodyPr/>
        <a:lstStyle/>
        <a:p>
          <a:endParaRPr lang="en-GB"/>
        </a:p>
      </dgm:t>
    </dgm:pt>
    <dgm:pt modelId="{F73D6719-F6A4-4746-8963-E9331FBE2E41}">
      <dgm:prSet phldrT="[Text]"/>
      <dgm:spPr/>
      <dgm:t>
        <a:bodyPr/>
        <a:lstStyle/>
        <a:p>
          <a:r>
            <a:rPr lang="en-GB" dirty="0"/>
            <a:t>Review videos and  behaviour checklists</a:t>
          </a:r>
        </a:p>
      </dgm:t>
    </dgm:pt>
    <dgm:pt modelId="{57850E22-0E8B-4300-80E4-2B76E3DB00F1}" type="parTrans" cxnId="{98377DA0-4045-45F7-9610-C664FB5317A4}">
      <dgm:prSet/>
      <dgm:spPr/>
      <dgm:t>
        <a:bodyPr/>
        <a:lstStyle/>
        <a:p>
          <a:endParaRPr lang="en-GB"/>
        </a:p>
      </dgm:t>
    </dgm:pt>
    <dgm:pt modelId="{18432550-F76C-4429-B6DB-57F51BF5DA12}" type="sibTrans" cxnId="{98377DA0-4045-45F7-9610-C664FB5317A4}">
      <dgm:prSet/>
      <dgm:spPr/>
      <dgm:t>
        <a:bodyPr/>
        <a:lstStyle/>
        <a:p>
          <a:endParaRPr lang="en-GB"/>
        </a:p>
      </dgm:t>
    </dgm:pt>
    <dgm:pt modelId="{FBAD0AAD-5A4F-494C-B579-E8C83C60FFD2}">
      <dgm:prSet phldrT="[Text]"/>
      <dgm:spPr/>
      <dgm:t>
        <a:bodyPr/>
        <a:lstStyle/>
        <a:p>
          <a:r>
            <a:rPr lang="en-GB" dirty="0"/>
            <a:t>Complete engagement profiles</a:t>
          </a:r>
        </a:p>
      </dgm:t>
    </dgm:pt>
    <dgm:pt modelId="{E95DA3F8-A534-4C66-A511-66F4F92B4191}" type="parTrans" cxnId="{880B088C-4686-4A34-AF22-40DE65361609}">
      <dgm:prSet/>
      <dgm:spPr/>
      <dgm:t>
        <a:bodyPr/>
        <a:lstStyle/>
        <a:p>
          <a:endParaRPr lang="en-GB"/>
        </a:p>
      </dgm:t>
    </dgm:pt>
    <dgm:pt modelId="{B52BBCE0-77E5-4BA9-B6BC-C071F5074705}" type="sibTrans" cxnId="{880B088C-4686-4A34-AF22-40DE65361609}">
      <dgm:prSet/>
      <dgm:spPr/>
      <dgm:t>
        <a:bodyPr/>
        <a:lstStyle/>
        <a:p>
          <a:endParaRPr lang="en-GB"/>
        </a:p>
      </dgm:t>
    </dgm:pt>
    <dgm:pt modelId="{F8364DE4-FBE7-4E0A-BD3A-7F92D571532D}">
      <dgm:prSet/>
      <dgm:spPr/>
      <dgm:t>
        <a:bodyPr/>
        <a:lstStyle/>
        <a:p>
          <a:r>
            <a:rPr lang="en-GB" dirty="0"/>
            <a:t>Analyse data using a one way t-test</a:t>
          </a:r>
        </a:p>
      </dgm:t>
    </dgm:pt>
    <dgm:pt modelId="{3C5CB3DF-B2D5-4C4A-841A-EBD6413F8327}" type="parTrans" cxnId="{24E481A4-745D-40F6-AB70-5C450652006D}">
      <dgm:prSet/>
      <dgm:spPr/>
      <dgm:t>
        <a:bodyPr/>
        <a:lstStyle/>
        <a:p>
          <a:endParaRPr lang="en-GB"/>
        </a:p>
      </dgm:t>
    </dgm:pt>
    <dgm:pt modelId="{3DC8D30F-2330-4854-8846-9F34BE56DF3E}" type="sibTrans" cxnId="{24E481A4-745D-40F6-AB70-5C450652006D}">
      <dgm:prSet/>
      <dgm:spPr/>
      <dgm:t>
        <a:bodyPr/>
        <a:lstStyle/>
        <a:p>
          <a:endParaRPr lang="en-GB"/>
        </a:p>
      </dgm:t>
    </dgm:pt>
    <dgm:pt modelId="{F2B74B0F-FC36-4616-8FE5-F66B6C62FAE9}" type="pres">
      <dgm:prSet presAssocID="{047DBC3B-A6A1-4F93-807E-4B803BDA13DF}" presName="Name0" presStyleCnt="0">
        <dgm:presLayoutVars>
          <dgm:dir/>
          <dgm:animLvl val="lvl"/>
          <dgm:resizeHandles val="exact"/>
        </dgm:presLayoutVars>
      </dgm:prSet>
      <dgm:spPr/>
    </dgm:pt>
    <dgm:pt modelId="{8DF4C7EE-5A40-4C0A-9806-8852575B22ED}" type="pres">
      <dgm:prSet presAssocID="{ABF305D7-CB4C-44E2-AB54-B281423BBC75}" presName="parTxOnly" presStyleLbl="node1" presStyleIdx="0" presStyleCnt="4">
        <dgm:presLayoutVars>
          <dgm:chMax val="0"/>
          <dgm:chPref val="0"/>
          <dgm:bulletEnabled val="1"/>
        </dgm:presLayoutVars>
      </dgm:prSet>
      <dgm:spPr/>
    </dgm:pt>
    <dgm:pt modelId="{75D129CC-1A0F-4515-BFB7-75D324A2E082}" type="pres">
      <dgm:prSet presAssocID="{384FA07C-2F40-4EF0-BEDF-D84ABC415968}" presName="parTxOnlySpace" presStyleCnt="0"/>
      <dgm:spPr/>
    </dgm:pt>
    <dgm:pt modelId="{F958C3B0-FFF1-4FB8-96F4-70198508C751}" type="pres">
      <dgm:prSet presAssocID="{F73D6719-F6A4-4746-8963-E9331FBE2E41}" presName="parTxOnly" presStyleLbl="node1" presStyleIdx="1" presStyleCnt="4">
        <dgm:presLayoutVars>
          <dgm:chMax val="0"/>
          <dgm:chPref val="0"/>
          <dgm:bulletEnabled val="1"/>
        </dgm:presLayoutVars>
      </dgm:prSet>
      <dgm:spPr/>
    </dgm:pt>
    <dgm:pt modelId="{08DB7E10-1519-4BE6-BF98-EE13F6DF7C8A}" type="pres">
      <dgm:prSet presAssocID="{18432550-F76C-4429-B6DB-57F51BF5DA12}" presName="parTxOnlySpace" presStyleCnt="0"/>
      <dgm:spPr/>
    </dgm:pt>
    <dgm:pt modelId="{E0801829-E134-4BC6-A4AC-69F43909D2FE}" type="pres">
      <dgm:prSet presAssocID="{FBAD0AAD-5A4F-494C-B579-E8C83C60FFD2}" presName="parTxOnly" presStyleLbl="node1" presStyleIdx="2" presStyleCnt="4">
        <dgm:presLayoutVars>
          <dgm:chMax val="0"/>
          <dgm:chPref val="0"/>
          <dgm:bulletEnabled val="1"/>
        </dgm:presLayoutVars>
      </dgm:prSet>
      <dgm:spPr/>
    </dgm:pt>
    <dgm:pt modelId="{A8D92078-EF05-47F6-89C7-3837DF9EA131}" type="pres">
      <dgm:prSet presAssocID="{B52BBCE0-77E5-4BA9-B6BC-C071F5074705}" presName="parTxOnlySpace" presStyleCnt="0"/>
      <dgm:spPr/>
    </dgm:pt>
    <dgm:pt modelId="{13608059-CF7B-42CC-8CD0-5866B2559BB4}" type="pres">
      <dgm:prSet presAssocID="{F8364DE4-FBE7-4E0A-BD3A-7F92D571532D}" presName="parTxOnly" presStyleLbl="node1" presStyleIdx="3" presStyleCnt="4">
        <dgm:presLayoutVars>
          <dgm:chMax val="0"/>
          <dgm:chPref val="0"/>
          <dgm:bulletEnabled val="1"/>
        </dgm:presLayoutVars>
      </dgm:prSet>
      <dgm:spPr/>
    </dgm:pt>
  </dgm:ptLst>
  <dgm:cxnLst>
    <dgm:cxn modelId="{BE92A806-070C-432A-9E28-563EF62B9A2D}" type="presOf" srcId="{FBAD0AAD-5A4F-494C-B579-E8C83C60FFD2}" destId="{E0801829-E134-4BC6-A4AC-69F43909D2FE}" srcOrd="0" destOrd="0" presId="urn:microsoft.com/office/officeart/2005/8/layout/chevron1"/>
    <dgm:cxn modelId="{8A34EC2D-A6D1-447E-A656-9B1A0C82BB92}" srcId="{047DBC3B-A6A1-4F93-807E-4B803BDA13DF}" destId="{ABF305D7-CB4C-44E2-AB54-B281423BBC75}" srcOrd="0" destOrd="0" parTransId="{75BC6BDF-8422-49FF-BBEE-38A4B8618799}" sibTransId="{384FA07C-2F40-4EF0-BEDF-D84ABC415968}"/>
    <dgm:cxn modelId="{96048732-D294-4E4F-ABB4-7568CE583275}" type="presOf" srcId="{047DBC3B-A6A1-4F93-807E-4B803BDA13DF}" destId="{F2B74B0F-FC36-4616-8FE5-F66B6C62FAE9}" srcOrd="0" destOrd="0" presId="urn:microsoft.com/office/officeart/2005/8/layout/chevron1"/>
    <dgm:cxn modelId="{1947C987-2DA6-495E-B338-EA466310228C}" type="presOf" srcId="{F73D6719-F6A4-4746-8963-E9331FBE2E41}" destId="{F958C3B0-FFF1-4FB8-96F4-70198508C751}" srcOrd="0" destOrd="0" presId="urn:microsoft.com/office/officeart/2005/8/layout/chevron1"/>
    <dgm:cxn modelId="{880B088C-4686-4A34-AF22-40DE65361609}" srcId="{047DBC3B-A6A1-4F93-807E-4B803BDA13DF}" destId="{FBAD0AAD-5A4F-494C-B579-E8C83C60FFD2}" srcOrd="2" destOrd="0" parTransId="{E95DA3F8-A534-4C66-A511-66F4F92B4191}" sibTransId="{B52BBCE0-77E5-4BA9-B6BC-C071F5074705}"/>
    <dgm:cxn modelId="{98377DA0-4045-45F7-9610-C664FB5317A4}" srcId="{047DBC3B-A6A1-4F93-807E-4B803BDA13DF}" destId="{F73D6719-F6A4-4746-8963-E9331FBE2E41}" srcOrd="1" destOrd="0" parTransId="{57850E22-0E8B-4300-80E4-2B76E3DB00F1}" sibTransId="{18432550-F76C-4429-B6DB-57F51BF5DA12}"/>
    <dgm:cxn modelId="{24E481A4-745D-40F6-AB70-5C450652006D}" srcId="{047DBC3B-A6A1-4F93-807E-4B803BDA13DF}" destId="{F8364DE4-FBE7-4E0A-BD3A-7F92D571532D}" srcOrd="3" destOrd="0" parTransId="{3C5CB3DF-B2D5-4C4A-841A-EBD6413F8327}" sibTransId="{3DC8D30F-2330-4854-8846-9F34BE56DF3E}"/>
    <dgm:cxn modelId="{1FA300AD-1ACB-4C07-AC48-2660C1AE8D8A}" type="presOf" srcId="{F8364DE4-FBE7-4E0A-BD3A-7F92D571532D}" destId="{13608059-CF7B-42CC-8CD0-5866B2559BB4}" srcOrd="0" destOrd="0" presId="urn:microsoft.com/office/officeart/2005/8/layout/chevron1"/>
    <dgm:cxn modelId="{27B88BBF-84A6-4768-9AA1-1AA8B5899EA5}" type="presOf" srcId="{ABF305D7-CB4C-44E2-AB54-B281423BBC75}" destId="{8DF4C7EE-5A40-4C0A-9806-8852575B22ED}" srcOrd="0" destOrd="0" presId="urn:microsoft.com/office/officeart/2005/8/layout/chevron1"/>
    <dgm:cxn modelId="{1217E44A-4B09-42C9-9CF8-07D6ADC6EFFA}" type="presParOf" srcId="{F2B74B0F-FC36-4616-8FE5-F66B6C62FAE9}" destId="{8DF4C7EE-5A40-4C0A-9806-8852575B22ED}" srcOrd="0" destOrd="0" presId="urn:microsoft.com/office/officeart/2005/8/layout/chevron1"/>
    <dgm:cxn modelId="{3C3332D5-2695-4790-A6BD-B45F6296D20E}" type="presParOf" srcId="{F2B74B0F-FC36-4616-8FE5-F66B6C62FAE9}" destId="{75D129CC-1A0F-4515-BFB7-75D324A2E082}" srcOrd="1" destOrd="0" presId="urn:microsoft.com/office/officeart/2005/8/layout/chevron1"/>
    <dgm:cxn modelId="{F672973B-A0BF-482D-9964-19415DA9CCC7}" type="presParOf" srcId="{F2B74B0F-FC36-4616-8FE5-F66B6C62FAE9}" destId="{F958C3B0-FFF1-4FB8-96F4-70198508C751}" srcOrd="2" destOrd="0" presId="urn:microsoft.com/office/officeart/2005/8/layout/chevron1"/>
    <dgm:cxn modelId="{5222B193-D35F-405D-BC8C-9807D8C9AF19}" type="presParOf" srcId="{F2B74B0F-FC36-4616-8FE5-F66B6C62FAE9}" destId="{08DB7E10-1519-4BE6-BF98-EE13F6DF7C8A}" srcOrd="3" destOrd="0" presId="urn:microsoft.com/office/officeart/2005/8/layout/chevron1"/>
    <dgm:cxn modelId="{CF20E916-364C-4162-9476-497287DCFAC9}" type="presParOf" srcId="{F2B74B0F-FC36-4616-8FE5-F66B6C62FAE9}" destId="{E0801829-E134-4BC6-A4AC-69F43909D2FE}" srcOrd="4" destOrd="0" presId="urn:microsoft.com/office/officeart/2005/8/layout/chevron1"/>
    <dgm:cxn modelId="{5784ED3E-C156-4561-A3A1-A48FE053B874}" type="presParOf" srcId="{F2B74B0F-FC36-4616-8FE5-F66B6C62FAE9}" destId="{A8D92078-EF05-47F6-89C7-3837DF9EA131}" srcOrd="5" destOrd="0" presId="urn:microsoft.com/office/officeart/2005/8/layout/chevron1"/>
    <dgm:cxn modelId="{8040717B-AE62-41FC-BFD9-DCC28D58BCB2}" type="presParOf" srcId="{F2B74B0F-FC36-4616-8FE5-F66B6C62FAE9}" destId="{13608059-CF7B-42CC-8CD0-5866B2559BB4}" srcOrd="6" destOrd="0" presId="urn:microsoft.com/office/officeart/2005/8/layout/chevron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A73E6A-5F75-4993-B8CD-71BAFCA1F9E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A0985317-AD24-4493-9BB9-FEF140EDBE96}">
      <dgm:prSet phldrT="[Text]"/>
      <dgm:spPr/>
      <dgm:t>
        <a:bodyPr/>
        <a:lstStyle/>
        <a:p>
          <a:r>
            <a:rPr lang="en-GB" dirty="0"/>
            <a:t>Exploration</a:t>
          </a:r>
        </a:p>
      </dgm:t>
    </dgm:pt>
    <dgm:pt modelId="{AA6E2234-B998-4B3D-9D7C-0CC1A0EC2D9E}" type="parTrans" cxnId="{C0AF8E35-E7B7-4C89-B0F0-13D062A483A7}">
      <dgm:prSet/>
      <dgm:spPr/>
      <dgm:t>
        <a:bodyPr/>
        <a:lstStyle/>
        <a:p>
          <a:endParaRPr lang="en-GB"/>
        </a:p>
      </dgm:t>
    </dgm:pt>
    <dgm:pt modelId="{D7395519-39A2-435B-927E-A15E73DE0D62}" type="sibTrans" cxnId="{C0AF8E35-E7B7-4C89-B0F0-13D062A483A7}">
      <dgm:prSet/>
      <dgm:spPr/>
      <dgm:t>
        <a:bodyPr/>
        <a:lstStyle/>
        <a:p>
          <a:endParaRPr lang="en-GB"/>
        </a:p>
      </dgm:t>
    </dgm:pt>
    <dgm:pt modelId="{8188AA2C-9620-419A-AD5C-27654853351B}">
      <dgm:prSet phldrT="[Text]"/>
      <dgm:spPr/>
      <dgm:t>
        <a:bodyPr/>
        <a:lstStyle/>
        <a:p>
          <a:r>
            <a:rPr lang="en-GB" dirty="0"/>
            <a:t>Realisation</a:t>
          </a:r>
        </a:p>
      </dgm:t>
    </dgm:pt>
    <dgm:pt modelId="{A744D6BF-74AA-4214-B6E6-38D3658D9E7F}" type="parTrans" cxnId="{5AA2941E-E064-4A02-9401-3839E8784B11}">
      <dgm:prSet/>
      <dgm:spPr/>
      <dgm:t>
        <a:bodyPr/>
        <a:lstStyle/>
        <a:p>
          <a:endParaRPr lang="en-GB"/>
        </a:p>
      </dgm:t>
    </dgm:pt>
    <dgm:pt modelId="{F4B7A9EE-9F58-4472-879D-00B9BA6AEA92}" type="sibTrans" cxnId="{5AA2941E-E064-4A02-9401-3839E8784B11}">
      <dgm:prSet/>
      <dgm:spPr/>
      <dgm:t>
        <a:bodyPr/>
        <a:lstStyle/>
        <a:p>
          <a:endParaRPr lang="en-GB"/>
        </a:p>
      </dgm:t>
    </dgm:pt>
    <dgm:pt modelId="{C61A0030-A73A-4AC6-9441-1506A8342291}">
      <dgm:prSet phldrT="[Text]"/>
      <dgm:spPr/>
      <dgm:t>
        <a:bodyPr/>
        <a:lstStyle/>
        <a:p>
          <a:r>
            <a:rPr lang="en-GB" dirty="0"/>
            <a:t>Persistence</a:t>
          </a:r>
        </a:p>
      </dgm:t>
    </dgm:pt>
    <dgm:pt modelId="{A22B1BCD-C026-40E0-9C2E-9D87C9CE65D2}" type="parTrans" cxnId="{30FA62F5-7F6A-4E22-A4A8-C84D8B05C824}">
      <dgm:prSet/>
      <dgm:spPr/>
      <dgm:t>
        <a:bodyPr/>
        <a:lstStyle/>
        <a:p>
          <a:endParaRPr lang="en-GB"/>
        </a:p>
      </dgm:t>
    </dgm:pt>
    <dgm:pt modelId="{0676DF31-881D-4E76-8213-942CA644261A}" type="sibTrans" cxnId="{30FA62F5-7F6A-4E22-A4A8-C84D8B05C824}">
      <dgm:prSet/>
      <dgm:spPr/>
      <dgm:t>
        <a:bodyPr/>
        <a:lstStyle/>
        <a:p>
          <a:endParaRPr lang="en-GB"/>
        </a:p>
      </dgm:t>
    </dgm:pt>
    <dgm:pt modelId="{8340D4FD-F837-4BF3-914A-AEA950325A77}">
      <dgm:prSet phldrT="[Text]"/>
      <dgm:spPr/>
      <dgm:t>
        <a:bodyPr/>
        <a:lstStyle/>
        <a:p>
          <a:r>
            <a:rPr lang="en-GB" dirty="0"/>
            <a:t>Initiation</a:t>
          </a:r>
        </a:p>
      </dgm:t>
    </dgm:pt>
    <dgm:pt modelId="{1810B6F8-D037-4CA4-B6A1-5A3078B29C72}" type="parTrans" cxnId="{DCC6D3C1-898B-451B-9DCA-62848C61D619}">
      <dgm:prSet/>
      <dgm:spPr/>
      <dgm:t>
        <a:bodyPr/>
        <a:lstStyle/>
        <a:p>
          <a:endParaRPr lang="en-GB"/>
        </a:p>
      </dgm:t>
    </dgm:pt>
    <dgm:pt modelId="{B00E47F2-B1DD-4ACA-9B39-64CAA98B1182}" type="sibTrans" cxnId="{DCC6D3C1-898B-451B-9DCA-62848C61D619}">
      <dgm:prSet/>
      <dgm:spPr/>
      <dgm:t>
        <a:bodyPr/>
        <a:lstStyle/>
        <a:p>
          <a:endParaRPr lang="en-GB"/>
        </a:p>
      </dgm:t>
    </dgm:pt>
    <dgm:pt modelId="{5E1105EE-FCBA-43B1-B149-AEDF40AEE361}">
      <dgm:prSet phldrT="[Text]"/>
      <dgm:spPr/>
      <dgm:t>
        <a:bodyPr/>
        <a:lstStyle/>
        <a:p>
          <a:r>
            <a:rPr lang="en-GB" dirty="0"/>
            <a:t>Anticipation</a:t>
          </a:r>
        </a:p>
      </dgm:t>
    </dgm:pt>
    <dgm:pt modelId="{7D487438-480A-473A-B9EC-4C5DE8816991}" type="sibTrans" cxnId="{64C3145D-AEB3-4FCC-8A0F-2DAF6FBA8146}">
      <dgm:prSet/>
      <dgm:spPr/>
      <dgm:t>
        <a:bodyPr/>
        <a:lstStyle/>
        <a:p>
          <a:endParaRPr lang="en-GB"/>
        </a:p>
      </dgm:t>
    </dgm:pt>
    <dgm:pt modelId="{C76049F1-74BF-4A8A-83FF-045B0C31ACE3}" type="parTrans" cxnId="{64C3145D-AEB3-4FCC-8A0F-2DAF6FBA8146}">
      <dgm:prSet/>
      <dgm:spPr/>
      <dgm:t>
        <a:bodyPr/>
        <a:lstStyle/>
        <a:p>
          <a:endParaRPr lang="en-GB"/>
        </a:p>
      </dgm:t>
    </dgm:pt>
    <dgm:pt modelId="{700FDD39-4A25-4E93-A530-4F32AD26534E}" type="pres">
      <dgm:prSet presAssocID="{73A73E6A-5F75-4993-B8CD-71BAFCA1F9E7}" presName="diagram" presStyleCnt="0">
        <dgm:presLayoutVars>
          <dgm:dir/>
          <dgm:resizeHandles val="exact"/>
        </dgm:presLayoutVars>
      </dgm:prSet>
      <dgm:spPr/>
    </dgm:pt>
    <dgm:pt modelId="{24F2C64C-371E-4C9B-94F0-92835B78B71A}" type="pres">
      <dgm:prSet presAssocID="{A0985317-AD24-4493-9BB9-FEF140EDBE96}" presName="node" presStyleLbl="node1" presStyleIdx="0" presStyleCnt="5" custLinFactNeighborX="721" custLinFactNeighborY="-1082">
        <dgm:presLayoutVars>
          <dgm:bulletEnabled val="1"/>
        </dgm:presLayoutVars>
      </dgm:prSet>
      <dgm:spPr/>
    </dgm:pt>
    <dgm:pt modelId="{5D7DE1F0-D6E7-4768-80F8-05AAB06DA0CF}" type="pres">
      <dgm:prSet presAssocID="{D7395519-39A2-435B-927E-A15E73DE0D62}" presName="sibTrans" presStyleCnt="0"/>
      <dgm:spPr/>
    </dgm:pt>
    <dgm:pt modelId="{1C959BA4-8888-42B7-84E1-5477AF00FA2A}" type="pres">
      <dgm:prSet presAssocID="{8188AA2C-9620-419A-AD5C-27654853351B}" presName="node" presStyleLbl="node1" presStyleIdx="1" presStyleCnt="5">
        <dgm:presLayoutVars>
          <dgm:bulletEnabled val="1"/>
        </dgm:presLayoutVars>
      </dgm:prSet>
      <dgm:spPr/>
    </dgm:pt>
    <dgm:pt modelId="{3E1A09C0-1338-4AB8-9189-BC7B7B2A796E}" type="pres">
      <dgm:prSet presAssocID="{F4B7A9EE-9F58-4472-879D-00B9BA6AEA92}" presName="sibTrans" presStyleCnt="0"/>
      <dgm:spPr/>
    </dgm:pt>
    <dgm:pt modelId="{A3515D6B-F2C6-4A18-B417-8AE89064788D}" type="pres">
      <dgm:prSet presAssocID="{5E1105EE-FCBA-43B1-B149-AEDF40AEE361}" presName="node" presStyleLbl="node1" presStyleIdx="2" presStyleCnt="5">
        <dgm:presLayoutVars>
          <dgm:bulletEnabled val="1"/>
        </dgm:presLayoutVars>
      </dgm:prSet>
      <dgm:spPr/>
    </dgm:pt>
    <dgm:pt modelId="{9F557674-58F1-491E-9769-28647DD21A99}" type="pres">
      <dgm:prSet presAssocID="{7D487438-480A-473A-B9EC-4C5DE8816991}" presName="sibTrans" presStyleCnt="0"/>
      <dgm:spPr/>
    </dgm:pt>
    <dgm:pt modelId="{C501D3F8-7189-4E70-881F-A8794414443F}" type="pres">
      <dgm:prSet presAssocID="{C61A0030-A73A-4AC6-9441-1506A8342291}" presName="node" presStyleLbl="node1" presStyleIdx="3" presStyleCnt="5">
        <dgm:presLayoutVars>
          <dgm:bulletEnabled val="1"/>
        </dgm:presLayoutVars>
      </dgm:prSet>
      <dgm:spPr/>
    </dgm:pt>
    <dgm:pt modelId="{5E841ADD-2678-4239-ACF0-955CFB7F46AF}" type="pres">
      <dgm:prSet presAssocID="{0676DF31-881D-4E76-8213-942CA644261A}" presName="sibTrans" presStyleCnt="0"/>
      <dgm:spPr/>
    </dgm:pt>
    <dgm:pt modelId="{DEE7EC5D-2F20-4659-BD48-C4FDC0BB4DCB}" type="pres">
      <dgm:prSet presAssocID="{8340D4FD-F837-4BF3-914A-AEA950325A77}" presName="node" presStyleLbl="node1" presStyleIdx="4" presStyleCnt="5">
        <dgm:presLayoutVars>
          <dgm:bulletEnabled val="1"/>
        </dgm:presLayoutVars>
      </dgm:prSet>
      <dgm:spPr/>
    </dgm:pt>
  </dgm:ptLst>
  <dgm:cxnLst>
    <dgm:cxn modelId="{E42D6910-522E-4138-9894-186E169330A1}" type="presOf" srcId="{5E1105EE-FCBA-43B1-B149-AEDF40AEE361}" destId="{A3515D6B-F2C6-4A18-B417-8AE89064788D}" srcOrd="0" destOrd="0" presId="urn:microsoft.com/office/officeart/2005/8/layout/default"/>
    <dgm:cxn modelId="{5AA2941E-E064-4A02-9401-3839E8784B11}" srcId="{73A73E6A-5F75-4993-B8CD-71BAFCA1F9E7}" destId="{8188AA2C-9620-419A-AD5C-27654853351B}" srcOrd="1" destOrd="0" parTransId="{A744D6BF-74AA-4214-B6E6-38D3658D9E7F}" sibTransId="{F4B7A9EE-9F58-4472-879D-00B9BA6AEA92}"/>
    <dgm:cxn modelId="{BB1B5B2C-CAE0-4AB1-B383-1AD867478390}" type="presOf" srcId="{8188AA2C-9620-419A-AD5C-27654853351B}" destId="{1C959BA4-8888-42B7-84E1-5477AF00FA2A}" srcOrd="0" destOrd="0" presId="urn:microsoft.com/office/officeart/2005/8/layout/default"/>
    <dgm:cxn modelId="{C0AF8E35-E7B7-4C89-B0F0-13D062A483A7}" srcId="{73A73E6A-5F75-4993-B8CD-71BAFCA1F9E7}" destId="{A0985317-AD24-4493-9BB9-FEF140EDBE96}" srcOrd="0" destOrd="0" parTransId="{AA6E2234-B998-4B3D-9D7C-0CC1A0EC2D9E}" sibTransId="{D7395519-39A2-435B-927E-A15E73DE0D62}"/>
    <dgm:cxn modelId="{64C3145D-AEB3-4FCC-8A0F-2DAF6FBA8146}" srcId="{73A73E6A-5F75-4993-B8CD-71BAFCA1F9E7}" destId="{5E1105EE-FCBA-43B1-B149-AEDF40AEE361}" srcOrd="2" destOrd="0" parTransId="{C76049F1-74BF-4A8A-83FF-045B0C31ACE3}" sibTransId="{7D487438-480A-473A-B9EC-4C5DE8816991}"/>
    <dgm:cxn modelId="{E6437397-0D69-4E59-B61E-1F90B0F0F459}" type="presOf" srcId="{8340D4FD-F837-4BF3-914A-AEA950325A77}" destId="{DEE7EC5D-2F20-4659-BD48-C4FDC0BB4DCB}" srcOrd="0" destOrd="0" presId="urn:microsoft.com/office/officeart/2005/8/layout/default"/>
    <dgm:cxn modelId="{264956A7-9B0E-478D-94F8-4D3C628051FD}" type="presOf" srcId="{A0985317-AD24-4493-9BB9-FEF140EDBE96}" destId="{24F2C64C-371E-4C9B-94F0-92835B78B71A}" srcOrd="0" destOrd="0" presId="urn:microsoft.com/office/officeart/2005/8/layout/default"/>
    <dgm:cxn modelId="{41C1CFBC-1792-4864-BFE9-0D7C64EABF63}" type="presOf" srcId="{C61A0030-A73A-4AC6-9441-1506A8342291}" destId="{C501D3F8-7189-4E70-881F-A8794414443F}" srcOrd="0" destOrd="0" presId="urn:microsoft.com/office/officeart/2005/8/layout/default"/>
    <dgm:cxn modelId="{CFC888BF-E5EA-4A68-8DEC-A6C97A3FF844}" type="presOf" srcId="{73A73E6A-5F75-4993-B8CD-71BAFCA1F9E7}" destId="{700FDD39-4A25-4E93-A530-4F32AD26534E}" srcOrd="0" destOrd="0" presId="urn:microsoft.com/office/officeart/2005/8/layout/default"/>
    <dgm:cxn modelId="{DCC6D3C1-898B-451B-9DCA-62848C61D619}" srcId="{73A73E6A-5F75-4993-B8CD-71BAFCA1F9E7}" destId="{8340D4FD-F837-4BF3-914A-AEA950325A77}" srcOrd="4" destOrd="0" parTransId="{1810B6F8-D037-4CA4-B6A1-5A3078B29C72}" sibTransId="{B00E47F2-B1DD-4ACA-9B39-64CAA98B1182}"/>
    <dgm:cxn modelId="{30FA62F5-7F6A-4E22-A4A8-C84D8B05C824}" srcId="{73A73E6A-5F75-4993-B8CD-71BAFCA1F9E7}" destId="{C61A0030-A73A-4AC6-9441-1506A8342291}" srcOrd="3" destOrd="0" parTransId="{A22B1BCD-C026-40E0-9C2E-9D87C9CE65D2}" sibTransId="{0676DF31-881D-4E76-8213-942CA644261A}"/>
    <dgm:cxn modelId="{8C379B7D-A403-4A79-ABF7-B9B1B60228AC}" type="presParOf" srcId="{700FDD39-4A25-4E93-A530-4F32AD26534E}" destId="{24F2C64C-371E-4C9B-94F0-92835B78B71A}" srcOrd="0" destOrd="0" presId="urn:microsoft.com/office/officeart/2005/8/layout/default"/>
    <dgm:cxn modelId="{16850173-F192-4B61-800A-6D2688ACA914}" type="presParOf" srcId="{700FDD39-4A25-4E93-A530-4F32AD26534E}" destId="{5D7DE1F0-D6E7-4768-80F8-05AAB06DA0CF}" srcOrd="1" destOrd="0" presId="urn:microsoft.com/office/officeart/2005/8/layout/default"/>
    <dgm:cxn modelId="{1E722427-99E8-40E5-AAA9-DCF4432CA7BE}" type="presParOf" srcId="{700FDD39-4A25-4E93-A530-4F32AD26534E}" destId="{1C959BA4-8888-42B7-84E1-5477AF00FA2A}" srcOrd="2" destOrd="0" presId="urn:microsoft.com/office/officeart/2005/8/layout/default"/>
    <dgm:cxn modelId="{D245E126-1CB9-4A1F-99C1-C40E062F8A12}" type="presParOf" srcId="{700FDD39-4A25-4E93-A530-4F32AD26534E}" destId="{3E1A09C0-1338-4AB8-9189-BC7B7B2A796E}" srcOrd="3" destOrd="0" presId="urn:microsoft.com/office/officeart/2005/8/layout/default"/>
    <dgm:cxn modelId="{A21CA37D-5F54-4B58-94C2-E76A1F1D8665}" type="presParOf" srcId="{700FDD39-4A25-4E93-A530-4F32AD26534E}" destId="{A3515D6B-F2C6-4A18-B417-8AE89064788D}" srcOrd="4" destOrd="0" presId="urn:microsoft.com/office/officeart/2005/8/layout/default"/>
    <dgm:cxn modelId="{DC46F9CA-53FC-4482-9FB8-2B522BEB8E0F}" type="presParOf" srcId="{700FDD39-4A25-4E93-A530-4F32AD26534E}" destId="{9F557674-58F1-491E-9769-28647DD21A99}" srcOrd="5" destOrd="0" presId="urn:microsoft.com/office/officeart/2005/8/layout/default"/>
    <dgm:cxn modelId="{6993327F-F800-4077-97BA-DB8F68EF17AA}" type="presParOf" srcId="{700FDD39-4A25-4E93-A530-4F32AD26534E}" destId="{C501D3F8-7189-4E70-881F-A8794414443F}" srcOrd="6" destOrd="0" presId="urn:microsoft.com/office/officeart/2005/8/layout/default"/>
    <dgm:cxn modelId="{DC28C6DC-E491-480F-9FF8-8191DB77BB16}" type="presParOf" srcId="{700FDD39-4A25-4E93-A530-4F32AD26534E}" destId="{5E841ADD-2678-4239-ACF0-955CFB7F46AF}" srcOrd="7" destOrd="0" presId="urn:microsoft.com/office/officeart/2005/8/layout/default"/>
    <dgm:cxn modelId="{D23A7BF5-33E8-4430-B8AA-87F05BA89545}" type="presParOf" srcId="{700FDD39-4A25-4E93-A530-4F32AD26534E}" destId="{DEE7EC5D-2F20-4659-BD48-C4FDC0BB4DCB}" srcOrd="8" destOrd="0" presId="urn:microsoft.com/office/officeart/2005/8/layout/default"/>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F4C7EE-5A40-4C0A-9806-8852575B22ED}">
      <dsp:nvSpPr>
        <dsp:cNvPr id="0" name=""/>
        <dsp:cNvSpPr/>
      </dsp:nvSpPr>
      <dsp:spPr>
        <a:xfrm>
          <a:off x="6433" y="2038678"/>
          <a:ext cx="3744687" cy="1497875"/>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8014" tIns="36005" rIns="36005" bIns="36005" numCol="1" spcCol="1270" anchor="ctr" anchorCtr="0">
          <a:noAutofit/>
        </a:bodyPr>
        <a:lstStyle/>
        <a:p>
          <a:pPr marL="0" lvl="0" indent="0" algn="ctr" defTabSz="1200150">
            <a:lnSpc>
              <a:spcPct val="90000"/>
            </a:lnSpc>
            <a:spcBef>
              <a:spcPct val="0"/>
            </a:spcBef>
            <a:spcAft>
              <a:spcPct val="35000"/>
            </a:spcAft>
            <a:buNone/>
          </a:pPr>
          <a:r>
            <a:rPr lang="en-GB" sz="2700" kern="1200" dirty="0"/>
            <a:t>Observations of children</a:t>
          </a:r>
        </a:p>
      </dsp:txBody>
      <dsp:txXfrm>
        <a:off x="755371" y="2038678"/>
        <a:ext cx="2246812" cy="1497875"/>
      </dsp:txXfrm>
    </dsp:sp>
    <dsp:sp modelId="{F958C3B0-FFF1-4FB8-96F4-70198508C751}">
      <dsp:nvSpPr>
        <dsp:cNvPr id="0" name=""/>
        <dsp:cNvSpPr/>
      </dsp:nvSpPr>
      <dsp:spPr>
        <a:xfrm>
          <a:off x="3376652" y="2038678"/>
          <a:ext cx="3744687" cy="1497875"/>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8014" tIns="36005" rIns="36005" bIns="36005" numCol="1" spcCol="1270" anchor="ctr" anchorCtr="0">
          <a:noAutofit/>
        </a:bodyPr>
        <a:lstStyle/>
        <a:p>
          <a:pPr marL="0" lvl="0" indent="0" algn="ctr" defTabSz="1200150">
            <a:lnSpc>
              <a:spcPct val="90000"/>
            </a:lnSpc>
            <a:spcBef>
              <a:spcPct val="0"/>
            </a:spcBef>
            <a:spcAft>
              <a:spcPct val="35000"/>
            </a:spcAft>
            <a:buNone/>
          </a:pPr>
          <a:r>
            <a:rPr lang="en-GB" sz="2700" kern="1200" dirty="0"/>
            <a:t>Review videos and  behaviour checklists</a:t>
          </a:r>
        </a:p>
      </dsp:txBody>
      <dsp:txXfrm>
        <a:off x="4125590" y="2038678"/>
        <a:ext cx="2246812" cy="1497875"/>
      </dsp:txXfrm>
    </dsp:sp>
    <dsp:sp modelId="{E0801829-E134-4BC6-A4AC-69F43909D2FE}">
      <dsp:nvSpPr>
        <dsp:cNvPr id="0" name=""/>
        <dsp:cNvSpPr/>
      </dsp:nvSpPr>
      <dsp:spPr>
        <a:xfrm>
          <a:off x="6746871" y="2038678"/>
          <a:ext cx="3744687" cy="1497875"/>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8014" tIns="36005" rIns="36005" bIns="36005" numCol="1" spcCol="1270" anchor="ctr" anchorCtr="0">
          <a:noAutofit/>
        </a:bodyPr>
        <a:lstStyle/>
        <a:p>
          <a:pPr marL="0" lvl="0" indent="0" algn="ctr" defTabSz="1200150">
            <a:lnSpc>
              <a:spcPct val="90000"/>
            </a:lnSpc>
            <a:spcBef>
              <a:spcPct val="0"/>
            </a:spcBef>
            <a:spcAft>
              <a:spcPct val="35000"/>
            </a:spcAft>
            <a:buNone/>
          </a:pPr>
          <a:r>
            <a:rPr lang="en-GB" sz="2700" kern="1200" dirty="0"/>
            <a:t>Complete engagement profiles</a:t>
          </a:r>
        </a:p>
      </dsp:txBody>
      <dsp:txXfrm>
        <a:off x="7495809" y="2038678"/>
        <a:ext cx="2246812" cy="1497875"/>
      </dsp:txXfrm>
    </dsp:sp>
    <dsp:sp modelId="{13608059-CF7B-42CC-8CD0-5866B2559BB4}">
      <dsp:nvSpPr>
        <dsp:cNvPr id="0" name=""/>
        <dsp:cNvSpPr/>
      </dsp:nvSpPr>
      <dsp:spPr>
        <a:xfrm>
          <a:off x="10117090" y="2038678"/>
          <a:ext cx="3744687" cy="1497875"/>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8014" tIns="36005" rIns="36005" bIns="36005" numCol="1" spcCol="1270" anchor="ctr" anchorCtr="0">
          <a:noAutofit/>
        </a:bodyPr>
        <a:lstStyle/>
        <a:p>
          <a:pPr marL="0" lvl="0" indent="0" algn="ctr" defTabSz="1200150">
            <a:lnSpc>
              <a:spcPct val="90000"/>
            </a:lnSpc>
            <a:spcBef>
              <a:spcPct val="0"/>
            </a:spcBef>
            <a:spcAft>
              <a:spcPct val="35000"/>
            </a:spcAft>
            <a:buNone/>
          </a:pPr>
          <a:r>
            <a:rPr lang="en-GB" sz="2700" kern="1200" dirty="0"/>
            <a:t>Analyse data using a one way t-test</a:t>
          </a:r>
        </a:p>
      </dsp:txBody>
      <dsp:txXfrm>
        <a:off x="10866028" y="2038678"/>
        <a:ext cx="2246812" cy="14978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F2C64C-371E-4C9B-94F0-92835B78B71A}">
      <dsp:nvSpPr>
        <dsp:cNvPr id="0" name=""/>
        <dsp:cNvSpPr/>
      </dsp:nvSpPr>
      <dsp:spPr>
        <a:xfrm>
          <a:off x="9915569" y="0"/>
          <a:ext cx="1918270" cy="115096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Exploration</a:t>
          </a:r>
        </a:p>
      </dsp:txBody>
      <dsp:txXfrm>
        <a:off x="9915569" y="0"/>
        <a:ext cx="1918270" cy="1150962"/>
      </dsp:txXfrm>
    </dsp:sp>
    <dsp:sp modelId="{1C959BA4-8888-42B7-84E1-5477AF00FA2A}">
      <dsp:nvSpPr>
        <dsp:cNvPr id="0" name=""/>
        <dsp:cNvSpPr/>
      </dsp:nvSpPr>
      <dsp:spPr>
        <a:xfrm>
          <a:off x="12011836" y="604"/>
          <a:ext cx="1918270" cy="115096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Realisation</a:t>
          </a:r>
        </a:p>
      </dsp:txBody>
      <dsp:txXfrm>
        <a:off x="12011836" y="604"/>
        <a:ext cx="1918270" cy="1150962"/>
      </dsp:txXfrm>
    </dsp:sp>
    <dsp:sp modelId="{A3515D6B-F2C6-4A18-B417-8AE89064788D}">
      <dsp:nvSpPr>
        <dsp:cNvPr id="0" name=""/>
        <dsp:cNvSpPr/>
      </dsp:nvSpPr>
      <dsp:spPr>
        <a:xfrm>
          <a:off x="14121934" y="604"/>
          <a:ext cx="1918270" cy="115096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Anticipation</a:t>
          </a:r>
        </a:p>
      </dsp:txBody>
      <dsp:txXfrm>
        <a:off x="14121934" y="604"/>
        <a:ext cx="1918270" cy="1150962"/>
      </dsp:txXfrm>
    </dsp:sp>
    <dsp:sp modelId="{C501D3F8-7189-4E70-881F-A8794414443F}">
      <dsp:nvSpPr>
        <dsp:cNvPr id="0" name=""/>
        <dsp:cNvSpPr/>
      </dsp:nvSpPr>
      <dsp:spPr>
        <a:xfrm>
          <a:off x="16232031" y="604"/>
          <a:ext cx="1918270" cy="115096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Persistence</a:t>
          </a:r>
        </a:p>
      </dsp:txBody>
      <dsp:txXfrm>
        <a:off x="16232031" y="604"/>
        <a:ext cx="1918270" cy="1150962"/>
      </dsp:txXfrm>
    </dsp:sp>
    <dsp:sp modelId="{DEE7EC5D-2F20-4659-BD48-C4FDC0BB4DCB}">
      <dsp:nvSpPr>
        <dsp:cNvPr id="0" name=""/>
        <dsp:cNvSpPr/>
      </dsp:nvSpPr>
      <dsp:spPr>
        <a:xfrm>
          <a:off x="18342129" y="604"/>
          <a:ext cx="1918270" cy="115096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Initiation</a:t>
          </a:r>
        </a:p>
      </dsp:txBody>
      <dsp:txXfrm>
        <a:off x="18342129" y="604"/>
        <a:ext cx="1918270" cy="1150962"/>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67A1DF-0FFC-44ED-A1D3-B221649F1623}" type="datetimeFigureOut">
              <a:rPr lang="en-GB" smtClean="0"/>
              <a:t>11/05/2023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0879E4-B15E-4EE2-876E-4BBB2B74AB4E}" type="slidenum">
              <a:rPr lang="en-GB" smtClean="0"/>
              <a:t>‹#›</a:t>
            </a:fld>
            <a:endParaRPr lang="en-GB"/>
          </a:p>
        </p:txBody>
      </p:sp>
    </p:spTree>
    <p:extLst>
      <p:ext uri="{BB962C8B-B14F-4D97-AF65-F5344CB8AC3E}">
        <p14:creationId xmlns:p14="http://schemas.microsoft.com/office/powerpoint/2010/main" val="41581283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0879E4-B15E-4EE2-876E-4BBB2B74AB4E}" type="slidenum">
              <a:rPr lang="en-GB" smtClean="0"/>
              <a:t>1</a:t>
            </a:fld>
            <a:endParaRPr lang="en-GB"/>
          </a:p>
        </p:txBody>
      </p:sp>
    </p:spTree>
    <p:extLst>
      <p:ext uri="{BB962C8B-B14F-4D97-AF65-F5344CB8AC3E}">
        <p14:creationId xmlns:p14="http://schemas.microsoft.com/office/powerpoint/2010/main" val="2616720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91840" y="10226042"/>
            <a:ext cx="37307520" cy="7056120"/>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6583680" y="18653760"/>
            <a:ext cx="30723840" cy="8412480"/>
          </a:xfrm>
          <a:prstGeom prst="rect">
            <a:avLst/>
          </a:prstGeom>
        </p:spPr>
        <p:txBody>
          <a:bodyPr/>
          <a:lstStyle>
            <a:lvl1pPr marL="0" indent="0" algn="ctr">
              <a:buNone/>
              <a:defRPr>
                <a:solidFill>
                  <a:schemeClr val="tx1">
                    <a:tint val="75000"/>
                  </a:schemeClr>
                </a:solidFill>
              </a:defRPr>
            </a:lvl1pPr>
            <a:lvl2pPr marL="2194560" indent="0" algn="ctr">
              <a:buNone/>
              <a:defRPr>
                <a:solidFill>
                  <a:schemeClr val="tx1">
                    <a:tint val="75000"/>
                  </a:schemeClr>
                </a:solidFill>
              </a:defRPr>
            </a:lvl2pPr>
            <a:lvl3pPr marL="4389120" indent="0" algn="ctr">
              <a:buNone/>
              <a:defRPr>
                <a:solidFill>
                  <a:schemeClr val="tx1">
                    <a:tint val="75000"/>
                  </a:schemeClr>
                </a:solidFill>
              </a:defRPr>
            </a:lvl3pPr>
            <a:lvl4pPr marL="6583680" indent="0" algn="ctr">
              <a:buNone/>
              <a:defRPr>
                <a:solidFill>
                  <a:schemeClr val="tx1">
                    <a:tint val="75000"/>
                  </a:schemeClr>
                </a:solidFill>
              </a:defRPr>
            </a:lvl4pPr>
            <a:lvl5pPr marL="8778240" indent="0" algn="ctr">
              <a:buNone/>
              <a:defRPr>
                <a:solidFill>
                  <a:schemeClr val="tx1">
                    <a:tint val="75000"/>
                  </a:schemeClr>
                </a:solidFill>
              </a:defRPr>
            </a:lvl5pPr>
            <a:lvl6pPr marL="10972800" indent="0" algn="ctr">
              <a:buNone/>
              <a:defRPr>
                <a:solidFill>
                  <a:schemeClr val="tx1">
                    <a:tint val="75000"/>
                  </a:schemeClr>
                </a:solidFill>
              </a:defRPr>
            </a:lvl6pPr>
            <a:lvl7pPr marL="13167360" indent="0" algn="ctr">
              <a:buNone/>
              <a:defRPr>
                <a:solidFill>
                  <a:schemeClr val="tx1">
                    <a:tint val="75000"/>
                  </a:schemeClr>
                </a:solidFill>
              </a:defRPr>
            </a:lvl7pPr>
            <a:lvl8pPr marL="15361920" indent="0" algn="ctr">
              <a:buNone/>
              <a:defRPr>
                <a:solidFill>
                  <a:schemeClr val="tx1">
                    <a:tint val="75000"/>
                  </a:schemeClr>
                </a:solidFill>
              </a:defRPr>
            </a:lvl8pPr>
            <a:lvl9pPr marL="1755648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5/11/2023</a:t>
            </a:fld>
            <a:endParaRPr lang="en-US"/>
          </a:p>
        </p:txBody>
      </p:sp>
      <p:sp>
        <p:nvSpPr>
          <p:cNvPr id="5" name="Footer Placeholder 4"/>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6" name="Slide Number Placeholder 5"/>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194560" y="1318262"/>
            <a:ext cx="39502080" cy="5486400"/>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2194560" y="7680963"/>
            <a:ext cx="39502080" cy="217246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5/11/2023</a:t>
            </a:fld>
            <a:endParaRPr lang="en-US"/>
          </a:p>
        </p:txBody>
      </p:sp>
      <p:sp>
        <p:nvSpPr>
          <p:cNvPr id="5" name="Footer Placeholder 4"/>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6" name="Slide Number Placeholder 5"/>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67102" y="21153122"/>
            <a:ext cx="37307520" cy="6537960"/>
          </a:xfrm>
          <a:prstGeom prst="rect">
            <a:avLst/>
          </a:prstGeom>
        </p:spPr>
        <p:txBody>
          <a:bodyPr anchor="t"/>
          <a:lstStyle>
            <a:lvl1pPr algn="l">
              <a:defRPr sz="19200" b="1" cap="all"/>
            </a:lvl1pPr>
          </a:lstStyle>
          <a:p>
            <a:r>
              <a:rPr lang="en-US"/>
              <a:t>Click to edit Master title style</a:t>
            </a:r>
          </a:p>
        </p:txBody>
      </p:sp>
      <p:sp>
        <p:nvSpPr>
          <p:cNvPr id="3" name="Text Placeholder 2"/>
          <p:cNvSpPr>
            <a:spLocks noGrp="1"/>
          </p:cNvSpPr>
          <p:nvPr>
            <p:ph type="body" idx="1"/>
          </p:nvPr>
        </p:nvSpPr>
        <p:spPr>
          <a:xfrm>
            <a:off x="3467102" y="13952225"/>
            <a:ext cx="37307520" cy="7200898"/>
          </a:xfrm>
          <a:prstGeom prst="rect">
            <a:avLst/>
          </a:prstGeom>
        </p:spPr>
        <p:txBody>
          <a:bodyPr anchor="b"/>
          <a:lstStyle>
            <a:lvl1pPr marL="0" indent="0">
              <a:buNone/>
              <a:defRPr sz="9600">
                <a:solidFill>
                  <a:schemeClr val="tx1">
                    <a:tint val="75000"/>
                  </a:schemeClr>
                </a:solidFill>
              </a:defRPr>
            </a:lvl1pPr>
            <a:lvl2pPr marL="2194560" indent="0">
              <a:buNone/>
              <a:defRPr sz="8600">
                <a:solidFill>
                  <a:schemeClr val="tx1">
                    <a:tint val="75000"/>
                  </a:schemeClr>
                </a:solidFill>
              </a:defRPr>
            </a:lvl2pPr>
            <a:lvl3pPr marL="4389120" indent="0">
              <a:buNone/>
              <a:defRPr sz="7700">
                <a:solidFill>
                  <a:schemeClr val="tx1">
                    <a:tint val="75000"/>
                  </a:schemeClr>
                </a:solidFill>
              </a:defRPr>
            </a:lvl3pPr>
            <a:lvl4pPr marL="6583680" indent="0">
              <a:buNone/>
              <a:defRPr sz="6700">
                <a:solidFill>
                  <a:schemeClr val="tx1">
                    <a:tint val="75000"/>
                  </a:schemeClr>
                </a:solidFill>
              </a:defRPr>
            </a:lvl4pPr>
            <a:lvl5pPr marL="8778240" indent="0">
              <a:buNone/>
              <a:defRPr sz="6700">
                <a:solidFill>
                  <a:schemeClr val="tx1">
                    <a:tint val="75000"/>
                  </a:schemeClr>
                </a:solidFill>
              </a:defRPr>
            </a:lvl5pPr>
            <a:lvl6pPr marL="10972800" indent="0">
              <a:buNone/>
              <a:defRPr sz="6700">
                <a:solidFill>
                  <a:schemeClr val="tx1">
                    <a:tint val="75000"/>
                  </a:schemeClr>
                </a:solidFill>
              </a:defRPr>
            </a:lvl6pPr>
            <a:lvl7pPr marL="13167360" indent="0">
              <a:buNone/>
              <a:defRPr sz="6700">
                <a:solidFill>
                  <a:schemeClr val="tx1">
                    <a:tint val="75000"/>
                  </a:schemeClr>
                </a:solidFill>
              </a:defRPr>
            </a:lvl7pPr>
            <a:lvl8pPr marL="15361920" indent="0">
              <a:buNone/>
              <a:defRPr sz="6700">
                <a:solidFill>
                  <a:schemeClr val="tx1">
                    <a:tint val="75000"/>
                  </a:schemeClr>
                </a:solidFill>
              </a:defRPr>
            </a:lvl8pPr>
            <a:lvl9pPr marL="17556480" indent="0">
              <a:buNone/>
              <a:defRPr sz="67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5/11/2023</a:t>
            </a:fld>
            <a:endParaRPr lang="en-US"/>
          </a:p>
        </p:txBody>
      </p:sp>
      <p:sp>
        <p:nvSpPr>
          <p:cNvPr id="5" name="Footer Placeholder 4"/>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6" name="Slide Number Placeholder 5"/>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194560" y="1318262"/>
            <a:ext cx="39502080" cy="54864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10530842" y="36865560"/>
            <a:ext cx="94442280" cy="104279702"/>
          </a:xfrm>
          <a:prstGeom prst="rect">
            <a:avLst/>
          </a:prstGeom>
        </p:spPr>
        <p:txBody>
          <a:bodyPr/>
          <a:lstStyle>
            <a:lvl1pPr>
              <a:defRPr sz="13400"/>
            </a:lvl1pPr>
            <a:lvl2pPr>
              <a:defRPr sz="11500"/>
            </a:lvl2pPr>
            <a:lvl3pPr>
              <a:defRPr sz="9600"/>
            </a:lvl3pPr>
            <a:lvl4pPr>
              <a:defRPr sz="8600"/>
            </a:lvl4pPr>
            <a:lvl5pPr>
              <a:defRPr sz="8600"/>
            </a:lvl5pPr>
            <a:lvl6pPr>
              <a:defRPr sz="8600"/>
            </a:lvl6pPr>
            <a:lvl7pPr>
              <a:defRPr sz="8600"/>
            </a:lvl7pPr>
            <a:lvl8pPr>
              <a:defRPr sz="8600"/>
            </a:lvl8pPr>
            <a:lvl9pPr>
              <a:defRPr sz="8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05704642" y="36865560"/>
            <a:ext cx="94442280" cy="104279702"/>
          </a:xfrm>
          <a:prstGeom prst="rect">
            <a:avLst/>
          </a:prstGeom>
        </p:spPr>
        <p:txBody>
          <a:bodyPr/>
          <a:lstStyle>
            <a:lvl1pPr>
              <a:defRPr sz="13400"/>
            </a:lvl1pPr>
            <a:lvl2pPr>
              <a:defRPr sz="11500"/>
            </a:lvl2pPr>
            <a:lvl3pPr>
              <a:defRPr sz="9600"/>
            </a:lvl3pPr>
            <a:lvl4pPr>
              <a:defRPr sz="8600"/>
            </a:lvl4pPr>
            <a:lvl5pPr>
              <a:defRPr sz="8600"/>
            </a:lvl5pPr>
            <a:lvl6pPr>
              <a:defRPr sz="8600"/>
            </a:lvl6pPr>
            <a:lvl7pPr>
              <a:defRPr sz="8600"/>
            </a:lvl7pPr>
            <a:lvl8pPr>
              <a:defRPr sz="8600"/>
            </a:lvl8pPr>
            <a:lvl9pPr>
              <a:defRPr sz="8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5/11/2023</a:t>
            </a:fld>
            <a:endParaRPr lang="en-US"/>
          </a:p>
        </p:txBody>
      </p:sp>
      <p:sp>
        <p:nvSpPr>
          <p:cNvPr id="6" name="Footer Placeholder 5"/>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7" name="Slide Number Placeholder 6"/>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94560" y="1318262"/>
            <a:ext cx="39502080" cy="54864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194560" y="7368542"/>
            <a:ext cx="19392902" cy="3070858"/>
          </a:xfrm>
          <a:prstGeom prst="rect">
            <a:avLst/>
          </a:prstGeom>
        </p:spPr>
        <p:txBody>
          <a:bodyPr anchor="b"/>
          <a:lstStyle>
            <a:lvl1pPr marL="0" indent="0">
              <a:buNone/>
              <a:defRPr sz="11500" b="1"/>
            </a:lvl1pPr>
            <a:lvl2pPr marL="2194560" indent="0">
              <a:buNone/>
              <a:defRPr sz="9600" b="1"/>
            </a:lvl2pPr>
            <a:lvl3pPr marL="4389120" indent="0">
              <a:buNone/>
              <a:defRPr sz="8600" b="1"/>
            </a:lvl3pPr>
            <a:lvl4pPr marL="6583680" indent="0">
              <a:buNone/>
              <a:defRPr sz="7700" b="1"/>
            </a:lvl4pPr>
            <a:lvl5pPr marL="8778240" indent="0">
              <a:buNone/>
              <a:defRPr sz="7700" b="1"/>
            </a:lvl5pPr>
            <a:lvl6pPr marL="10972800" indent="0">
              <a:buNone/>
              <a:defRPr sz="7700" b="1"/>
            </a:lvl6pPr>
            <a:lvl7pPr marL="13167360" indent="0">
              <a:buNone/>
              <a:defRPr sz="7700" b="1"/>
            </a:lvl7pPr>
            <a:lvl8pPr marL="15361920" indent="0">
              <a:buNone/>
              <a:defRPr sz="7700" b="1"/>
            </a:lvl8pPr>
            <a:lvl9pPr marL="17556480" indent="0">
              <a:buNone/>
              <a:defRPr sz="7700" b="1"/>
            </a:lvl9pPr>
          </a:lstStyle>
          <a:p>
            <a:pPr lvl="0"/>
            <a:r>
              <a:rPr lang="en-US"/>
              <a:t>Click to edit Master text styles</a:t>
            </a:r>
          </a:p>
        </p:txBody>
      </p:sp>
      <p:sp>
        <p:nvSpPr>
          <p:cNvPr id="4" name="Content Placeholder 3"/>
          <p:cNvSpPr>
            <a:spLocks noGrp="1"/>
          </p:cNvSpPr>
          <p:nvPr>
            <p:ph sz="half" idx="2"/>
          </p:nvPr>
        </p:nvSpPr>
        <p:spPr>
          <a:xfrm>
            <a:off x="2194560" y="10439400"/>
            <a:ext cx="19392902" cy="18966182"/>
          </a:xfrm>
          <a:prstGeom prst="rect">
            <a:avLst/>
          </a:prstGeom>
        </p:spPr>
        <p:txBody>
          <a:bodyPr/>
          <a:lstStyle>
            <a:lvl1pPr>
              <a:defRPr sz="11500"/>
            </a:lvl1pPr>
            <a:lvl2pPr>
              <a:defRPr sz="9600"/>
            </a:lvl2pPr>
            <a:lvl3pPr>
              <a:defRPr sz="8600"/>
            </a:lvl3pPr>
            <a:lvl4pPr>
              <a:defRPr sz="7700"/>
            </a:lvl4pPr>
            <a:lvl5pPr>
              <a:defRPr sz="7700"/>
            </a:lvl5pPr>
            <a:lvl6pPr>
              <a:defRPr sz="7700"/>
            </a:lvl6pPr>
            <a:lvl7pPr>
              <a:defRPr sz="7700"/>
            </a:lvl7pPr>
            <a:lvl8pPr>
              <a:defRPr sz="7700"/>
            </a:lvl8pPr>
            <a:lvl9pPr>
              <a:defRPr sz="7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2296122" y="7368542"/>
            <a:ext cx="19400520" cy="3070858"/>
          </a:xfrm>
          <a:prstGeom prst="rect">
            <a:avLst/>
          </a:prstGeom>
        </p:spPr>
        <p:txBody>
          <a:bodyPr anchor="b"/>
          <a:lstStyle>
            <a:lvl1pPr marL="0" indent="0">
              <a:buNone/>
              <a:defRPr sz="11500" b="1"/>
            </a:lvl1pPr>
            <a:lvl2pPr marL="2194560" indent="0">
              <a:buNone/>
              <a:defRPr sz="9600" b="1"/>
            </a:lvl2pPr>
            <a:lvl3pPr marL="4389120" indent="0">
              <a:buNone/>
              <a:defRPr sz="8600" b="1"/>
            </a:lvl3pPr>
            <a:lvl4pPr marL="6583680" indent="0">
              <a:buNone/>
              <a:defRPr sz="7700" b="1"/>
            </a:lvl4pPr>
            <a:lvl5pPr marL="8778240" indent="0">
              <a:buNone/>
              <a:defRPr sz="7700" b="1"/>
            </a:lvl5pPr>
            <a:lvl6pPr marL="10972800" indent="0">
              <a:buNone/>
              <a:defRPr sz="7700" b="1"/>
            </a:lvl6pPr>
            <a:lvl7pPr marL="13167360" indent="0">
              <a:buNone/>
              <a:defRPr sz="7700" b="1"/>
            </a:lvl7pPr>
            <a:lvl8pPr marL="15361920" indent="0">
              <a:buNone/>
              <a:defRPr sz="7700" b="1"/>
            </a:lvl8pPr>
            <a:lvl9pPr marL="17556480" indent="0">
              <a:buNone/>
              <a:defRPr sz="7700" b="1"/>
            </a:lvl9pPr>
          </a:lstStyle>
          <a:p>
            <a:pPr lvl="0"/>
            <a:r>
              <a:rPr lang="en-US"/>
              <a:t>Click to edit Master text styles</a:t>
            </a:r>
          </a:p>
        </p:txBody>
      </p:sp>
      <p:sp>
        <p:nvSpPr>
          <p:cNvPr id="6" name="Content Placeholder 5"/>
          <p:cNvSpPr>
            <a:spLocks noGrp="1"/>
          </p:cNvSpPr>
          <p:nvPr>
            <p:ph sz="quarter" idx="4"/>
          </p:nvPr>
        </p:nvSpPr>
        <p:spPr>
          <a:xfrm>
            <a:off x="22296122" y="10439400"/>
            <a:ext cx="19400520" cy="18966182"/>
          </a:xfrm>
          <a:prstGeom prst="rect">
            <a:avLst/>
          </a:prstGeom>
        </p:spPr>
        <p:txBody>
          <a:bodyPr/>
          <a:lstStyle>
            <a:lvl1pPr>
              <a:defRPr sz="11500"/>
            </a:lvl1pPr>
            <a:lvl2pPr>
              <a:defRPr sz="9600"/>
            </a:lvl2pPr>
            <a:lvl3pPr>
              <a:defRPr sz="8600"/>
            </a:lvl3pPr>
            <a:lvl4pPr>
              <a:defRPr sz="7700"/>
            </a:lvl4pPr>
            <a:lvl5pPr>
              <a:defRPr sz="7700"/>
            </a:lvl5pPr>
            <a:lvl6pPr>
              <a:defRPr sz="7700"/>
            </a:lvl6pPr>
            <a:lvl7pPr>
              <a:defRPr sz="7700"/>
            </a:lvl7pPr>
            <a:lvl8pPr>
              <a:defRPr sz="7700"/>
            </a:lvl8pPr>
            <a:lvl9pPr>
              <a:defRPr sz="7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5/11/2023</a:t>
            </a:fld>
            <a:endParaRPr lang="en-US"/>
          </a:p>
        </p:txBody>
      </p:sp>
      <p:sp>
        <p:nvSpPr>
          <p:cNvPr id="8" name="Footer Placeholder 7"/>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9" name="Slide Number Placeholder 8"/>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194560" y="1318262"/>
            <a:ext cx="39502080" cy="5486400"/>
          </a:xfrm>
          <a:prstGeom prst="rect">
            <a:avLst/>
          </a:prstGeom>
        </p:spPr>
        <p:txBody>
          <a:bodyPr/>
          <a:lstStyle/>
          <a:p>
            <a:r>
              <a:rPr lang="en-US"/>
              <a:t>Click to edit Master title style</a:t>
            </a:r>
          </a:p>
        </p:txBody>
      </p:sp>
      <p:sp>
        <p:nvSpPr>
          <p:cNvPr id="3" name="Date Placeholder 2"/>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5/11/2023</a:t>
            </a:fld>
            <a:endParaRPr lang="en-US"/>
          </a:p>
        </p:txBody>
      </p:sp>
      <p:sp>
        <p:nvSpPr>
          <p:cNvPr id="4" name="Footer Placeholder 3"/>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5" name="Slide Number Placeholder 4"/>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5/11/2023</a:t>
            </a:fld>
            <a:endParaRPr lang="en-US"/>
          </a:p>
        </p:txBody>
      </p:sp>
      <p:sp>
        <p:nvSpPr>
          <p:cNvPr id="3" name="Footer Placeholder 2"/>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4" name="Slide Number Placeholder 3"/>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3" y="1310640"/>
            <a:ext cx="14439902" cy="5577840"/>
          </a:xfrm>
          <a:prstGeom prst="rect">
            <a:avLst/>
          </a:prstGeom>
        </p:spPr>
        <p:txBody>
          <a:bodyPr anchor="b"/>
          <a:lstStyle>
            <a:lvl1pPr algn="l">
              <a:defRPr sz="9600" b="1"/>
            </a:lvl1pPr>
          </a:lstStyle>
          <a:p>
            <a:r>
              <a:rPr lang="en-US"/>
              <a:t>Click to edit Master title style</a:t>
            </a:r>
          </a:p>
        </p:txBody>
      </p:sp>
      <p:sp>
        <p:nvSpPr>
          <p:cNvPr id="3" name="Content Placeholder 2"/>
          <p:cNvSpPr>
            <a:spLocks noGrp="1"/>
          </p:cNvSpPr>
          <p:nvPr>
            <p:ph idx="1"/>
          </p:nvPr>
        </p:nvSpPr>
        <p:spPr>
          <a:xfrm>
            <a:off x="17160240" y="1310643"/>
            <a:ext cx="24536400" cy="28094942"/>
          </a:xfrm>
          <a:prstGeom prst="rect">
            <a:avLst/>
          </a:prstGeom>
        </p:spPr>
        <p:txBody>
          <a:bodyPr/>
          <a:lstStyle>
            <a:lvl1pPr>
              <a:defRPr sz="15400"/>
            </a:lvl1pPr>
            <a:lvl2pPr>
              <a:defRPr sz="13400"/>
            </a:lvl2pPr>
            <a:lvl3pPr>
              <a:defRPr sz="11500"/>
            </a:lvl3pPr>
            <a:lvl4pPr>
              <a:defRPr sz="9600"/>
            </a:lvl4pPr>
            <a:lvl5pPr>
              <a:defRPr sz="9600"/>
            </a:lvl5pPr>
            <a:lvl6pPr>
              <a:defRPr sz="9600"/>
            </a:lvl6pPr>
            <a:lvl7pPr>
              <a:defRPr sz="9600"/>
            </a:lvl7pPr>
            <a:lvl8pPr>
              <a:defRPr sz="9600"/>
            </a:lvl8pPr>
            <a:lvl9pPr>
              <a:defRPr sz="9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194563" y="6888483"/>
            <a:ext cx="14439902" cy="22517102"/>
          </a:xfrm>
          <a:prstGeom prst="rect">
            <a:avLst/>
          </a:prstGeom>
        </p:spPr>
        <p:txBody>
          <a:bodyPr/>
          <a:lstStyle>
            <a:lvl1pPr marL="0" indent="0">
              <a:buNone/>
              <a:defRPr sz="6700"/>
            </a:lvl1pPr>
            <a:lvl2pPr marL="2194560" indent="0">
              <a:buNone/>
              <a:defRPr sz="5800"/>
            </a:lvl2pPr>
            <a:lvl3pPr marL="4389120" indent="0">
              <a:buNone/>
              <a:defRPr sz="4800"/>
            </a:lvl3pPr>
            <a:lvl4pPr marL="6583680" indent="0">
              <a:buNone/>
              <a:defRPr sz="4300"/>
            </a:lvl4pPr>
            <a:lvl5pPr marL="8778240" indent="0">
              <a:buNone/>
              <a:defRPr sz="4300"/>
            </a:lvl5pPr>
            <a:lvl6pPr marL="10972800" indent="0">
              <a:buNone/>
              <a:defRPr sz="4300"/>
            </a:lvl6pPr>
            <a:lvl7pPr marL="13167360" indent="0">
              <a:buNone/>
              <a:defRPr sz="4300"/>
            </a:lvl7pPr>
            <a:lvl8pPr marL="15361920" indent="0">
              <a:buNone/>
              <a:defRPr sz="4300"/>
            </a:lvl8pPr>
            <a:lvl9pPr marL="17556480" indent="0">
              <a:buNone/>
              <a:defRPr sz="4300"/>
            </a:lvl9pPr>
          </a:lstStyle>
          <a:p>
            <a:pPr lvl="0"/>
            <a:r>
              <a:rPr lang="en-US"/>
              <a:t>Click to edit Master text styles</a:t>
            </a:r>
          </a:p>
        </p:txBody>
      </p:sp>
      <p:sp>
        <p:nvSpPr>
          <p:cNvPr id="5" name="Date Placeholder 4"/>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5/11/2023</a:t>
            </a:fld>
            <a:endParaRPr lang="en-US"/>
          </a:p>
        </p:txBody>
      </p:sp>
      <p:sp>
        <p:nvSpPr>
          <p:cNvPr id="6" name="Footer Placeholder 5"/>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7" name="Slide Number Placeholder 6"/>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2982" y="23042880"/>
            <a:ext cx="26334720" cy="2720342"/>
          </a:xfrm>
          <a:prstGeom prst="rect">
            <a:avLst/>
          </a:prstGeom>
        </p:spPr>
        <p:txBody>
          <a:bodyPr anchor="b"/>
          <a:lstStyle>
            <a:lvl1pPr algn="l">
              <a:defRPr sz="9600" b="1"/>
            </a:lvl1pPr>
          </a:lstStyle>
          <a:p>
            <a:r>
              <a:rPr lang="en-US"/>
              <a:t>Click to edit Master title style</a:t>
            </a:r>
          </a:p>
        </p:txBody>
      </p:sp>
      <p:sp>
        <p:nvSpPr>
          <p:cNvPr id="3" name="Picture Placeholder 2"/>
          <p:cNvSpPr>
            <a:spLocks noGrp="1"/>
          </p:cNvSpPr>
          <p:nvPr>
            <p:ph type="pic" idx="1"/>
          </p:nvPr>
        </p:nvSpPr>
        <p:spPr>
          <a:xfrm>
            <a:off x="8602982" y="2941320"/>
            <a:ext cx="26334720" cy="19751040"/>
          </a:xfrm>
          <a:prstGeom prst="rect">
            <a:avLst/>
          </a:prstGeom>
        </p:spPr>
        <p:txBody>
          <a:bodyPr/>
          <a:lstStyle>
            <a:lvl1pPr marL="0" indent="0">
              <a:buNone/>
              <a:defRPr sz="15400"/>
            </a:lvl1pPr>
            <a:lvl2pPr marL="2194560" indent="0">
              <a:buNone/>
              <a:defRPr sz="13400"/>
            </a:lvl2pPr>
            <a:lvl3pPr marL="4389120" indent="0">
              <a:buNone/>
              <a:defRPr sz="11500"/>
            </a:lvl3pPr>
            <a:lvl4pPr marL="6583680" indent="0">
              <a:buNone/>
              <a:defRPr sz="9600"/>
            </a:lvl4pPr>
            <a:lvl5pPr marL="8778240" indent="0">
              <a:buNone/>
              <a:defRPr sz="9600"/>
            </a:lvl5pPr>
            <a:lvl6pPr marL="10972800" indent="0">
              <a:buNone/>
              <a:defRPr sz="9600"/>
            </a:lvl6pPr>
            <a:lvl7pPr marL="13167360" indent="0">
              <a:buNone/>
              <a:defRPr sz="9600"/>
            </a:lvl7pPr>
            <a:lvl8pPr marL="15361920" indent="0">
              <a:buNone/>
              <a:defRPr sz="9600"/>
            </a:lvl8pPr>
            <a:lvl9pPr marL="17556480" indent="0">
              <a:buNone/>
              <a:defRPr sz="9600"/>
            </a:lvl9pPr>
          </a:lstStyle>
          <a:p>
            <a:endParaRPr lang="en-US"/>
          </a:p>
        </p:txBody>
      </p:sp>
      <p:sp>
        <p:nvSpPr>
          <p:cNvPr id="4" name="Text Placeholder 3"/>
          <p:cNvSpPr>
            <a:spLocks noGrp="1"/>
          </p:cNvSpPr>
          <p:nvPr>
            <p:ph type="body" sz="half" idx="2"/>
          </p:nvPr>
        </p:nvSpPr>
        <p:spPr>
          <a:xfrm>
            <a:off x="8602982" y="25763222"/>
            <a:ext cx="26334720" cy="3863338"/>
          </a:xfrm>
          <a:prstGeom prst="rect">
            <a:avLst/>
          </a:prstGeom>
        </p:spPr>
        <p:txBody>
          <a:bodyPr/>
          <a:lstStyle>
            <a:lvl1pPr marL="0" indent="0">
              <a:buNone/>
              <a:defRPr sz="6700"/>
            </a:lvl1pPr>
            <a:lvl2pPr marL="2194560" indent="0">
              <a:buNone/>
              <a:defRPr sz="5800"/>
            </a:lvl2pPr>
            <a:lvl3pPr marL="4389120" indent="0">
              <a:buNone/>
              <a:defRPr sz="4800"/>
            </a:lvl3pPr>
            <a:lvl4pPr marL="6583680" indent="0">
              <a:buNone/>
              <a:defRPr sz="4300"/>
            </a:lvl4pPr>
            <a:lvl5pPr marL="8778240" indent="0">
              <a:buNone/>
              <a:defRPr sz="4300"/>
            </a:lvl5pPr>
            <a:lvl6pPr marL="10972800" indent="0">
              <a:buNone/>
              <a:defRPr sz="4300"/>
            </a:lvl6pPr>
            <a:lvl7pPr marL="13167360" indent="0">
              <a:buNone/>
              <a:defRPr sz="4300"/>
            </a:lvl7pPr>
            <a:lvl8pPr marL="15361920" indent="0">
              <a:buNone/>
              <a:defRPr sz="4300"/>
            </a:lvl8pPr>
            <a:lvl9pPr marL="17556480" indent="0">
              <a:buNone/>
              <a:defRPr sz="4300"/>
            </a:lvl9pPr>
          </a:lstStyle>
          <a:p>
            <a:pPr lvl="0"/>
            <a:r>
              <a:rPr lang="en-US"/>
              <a:t>Click to edit Master text styles</a:t>
            </a:r>
          </a:p>
        </p:txBody>
      </p:sp>
      <p:sp>
        <p:nvSpPr>
          <p:cNvPr id="5" name="Date Placeholder 4"/>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5/11/2023</a:t>
            </a:fld>
            <a:endParaRPr lang="en-US"/>
          </a:p>
        </p:txBody>
      </p:sp>
      <p:sp>
        <p:nvSpPr>
          <p:cNvPr id="6" name="Footer Placeholder 5"/>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7" name="Slide Number Placeholder 6"/>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2194560" y="1318262"/>
            <a:ext cx="39502080" cy="54864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2194560" y="7680963"/>
            <a:ext cx="39502080" cy="21724622"/>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5/11/2023</a:t>
            </a:fld>
            <a:endParaRPr lang="en-US"/>
          </a:p>
        </p:txBody>
      </p:sp>
      <p:sp>
        <p:nvSpPr>
          <p:cNvPr id="5" name="Footer Placeholder 4"/>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6" name="Slide Number Placeholder 5"/>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2742905" y="6324600"/>
            <a:ext cx="47404018" cy="134820662"/>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10530843" y="6324600"/>
            <a:ext cx="141480542" cy="134820662"/>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5/11/2023</a:t>
            </a:fld>
            <a:endParaRPr lang="en-US"/>
          </a:p>
        </p:txBody>
      </p:sp>
      <p:sp>
        <p:nvSpPr>
          <p:cNvPr id="5" name="Footer Placeholder 4"/>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6" name="Slide Number Placeholder 5"/>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2194560" rtl="0" eaLnBrk="1" latinLnBrk="0" hangingPunct="1">
        <a:spcBef>
          <a:spcPct val="0"/>
        </a:spcBef>
        <a:buNone/>
        <a:defRPr sz="21100" kern="1200">
          <a:solidFill>
            <a:schemeClr val="tx1"/>
          </a:solidFill>
          <a:latin typeface="+mj-lt"/>
          <a:ea typeface="+mj-ea"/>
          <a:cs typeface="+mj-cs"/>
        </a:defRPr>
      </a:lvl1pPr>
    </p:titleStyle>
    <p:bodyStyle>
      <a:lvl1pPr marL="1645920" indent="-1645920" algn="l" defTabSz="2194560" rtl="0" eaLnBrk="1" latinLnBrk="0" hangingPunct="1">
        <a:spcBef>
          <a:spcPct val="20000"/>
        </a:spcBef>
        <a:buFont typeface="Arial"/>
        <a:buChar char="•"/>
        <a:defRPr sz="15400" kern="1200">
          <a:solidFill>
            <a:schemeClr val="tx1"/>
          </a:solidFill>
          <a:latin typeface="+mn-lt"/>
          <a:ea typeface="+mn-ea"/>
          <a:cs typeface="+mn-cs"/>
        </a:defRPr>
      </a:lvl1pPr>
      <a:lvl2pPr marL="3566160" indent="-1371600" algn="l" defTabSz="2194560" rtl="0" eaLnBrk="1" latinLnBrk="0" hangingPunct="1">
        <a:spcBef>
          <a:spcPct val="20000"/>
        </a:spcBef>
        <a:buFont typeface="Arial"/>
        <a:buChar char="–"/>
        <a:defRPr sz="13400" kern="1200">
          <a:solidFill>
            <a:schemeClr val="tx1"/>
          </a:solidFill>
          <a:latin typeface="+mn-lt"/>
          <a:ea typeface="+mn-ea"/>
          <a:cs typeface="+mn-cs"/>
        </a:defRPr>
      </a:lvl2pPr>
      <a:lvl3pPr marL="5486400" indent="-1097280" algn="l" defTabSz="2194560" rtl="0" eaLnBrk="1" latinLnBrk="0" hangingPunct="1">
        <a:spcBef>
          <a:spcPct val="20000"/>
        </a:spcBef>
        <a:buFont typeface="Arial"/>
        <a:buChar char="•"/>
        <a:defRPr sz="11500" kern="1200">
          <a:solidFill>
            <a:schemeClr val="tx1"/>
          </a:solidFill>
          <a:latin typeface="+mn-lt"/>
          <a:ea typeface="+mn-ea"/>
          <a:cs typeface="+mn-cs"/>
        </a:defRPr>
      </a:lvl3pPr>
      <a:lvl4pPr marL="7680960" indent="-1097280" algn="l" defTabSz="2194560" rtl="0" eaLnBrk="1" latinLnBrk="0" hangingPunct="1">
        <a:spcBef>
          <a:spcPct val="20000"/>
        </a:spcBef>
        <a:buFont typeface="Arial"/>
        <a:buChar char="–"/>
        <a:defRPr sz="9600" kern="1200">
          <a:solidFill>
            <a:schemeClr val="tx1"/>
          </a:solidFill>
          <a:latin typeface="+mn-lt"/>
          <a:ea typeface="+mn-ea"/>
          <a:cs typeface="+mn-cs"/>
        </a:defRPr>
      </a:lvl4pPr>
      <a:lvl5pPr marL="9875520" indent="-1097280" algn="l" defTabSz="2194560" rtl="0" eaLnBrk="1" latinLnBrk="0" hangingPunct="1">
        <a:spcBef>
          <a:spcPct val="20000"/>
        </a:spcBef>
        <a:buFont typeface="Arial"/>
        <a:buChar char="»"/>
        <a:defRPr sz="9600" kern="1200">
          <a:solidFill>
            <a:schemeClr val="tx1"/>
          </a:solidFill>
          <a:latin typeface="+mn-lt"/>
          <a:ea typeface="+mn-ea"/>
          <a:cs typeface="+mn-cs"/>
        </a:defRPr>
      </a:lvl5pPr>
      <a:lvl6pPr marL="12070080" indent="-1097280" algn="l" defTabSz="2194560" rtl="0" eaLnBrk="1" latinLnBrk="0" hangingPunct="1">
        <a:spcBef>
          <a:spcPct val="20000"/>
        </a:spcBef>
        <a:buFont typeface="Arial"/>
        <a:buChar char="•"/>
        <a:defRPr sz="9600" kern="1200">
          <a:solidFill>
            <a:schemeClr val="tx1"/>
          </a:solidFill>
          <a:latin typeface="+mn-lt"/>
          <a:ea typeface="+mn-ea"/>
          <a:cs typeface="+mn-cs"/>
        </a:defRPr>
      </a:lvl6pPr>
      <a:lvl7pPr marL="14264640" indent="-1097280" algn="l" defTabSz="2194560" rtl="0" eaLnBrk="1" latinLnBrk="0" hangingPunct="1">
        <a:spcBef>
          <a:spcPct val="20000"/>
        </a:spcBef>
        <a:buFont typeface="Arial"/>
        <a:buChar char="•"/>
        <a:defRPr sz="9600" kern="1200">
          <a:solidFill>
            <a:schemeClr val="tx1"/>
          </a:solidFill>
          <a:latin typeface="+mn-lt"/>
          <a:ea typeface="+mn-ea"/>
          <a:cs typeface="+mn-cs"/>
        </a:defRPr>
      </a:lvl7pPr>
      <a:lvl8pPr marL="16459200" indent="-1097280" algn="l" defTabSz="2194560" rtl="0" eaLnBrk="1" latinLnBrk="0" hangingPunct="1">
        <a:spcBef>
          <a:spcPct val="20000"/>
        </a:spcBef>
        <a:buFont typeface="Arial"/>
        <a:buChar char="•"/>
        <a:defRPr sz="9600" kern="1200">
          <a:solidFill>
            <a:schemeClr val="tx1"/>
          </a:solidFill>
          <a:latin typeface="+mn-lt"/>
          <a:ea typeface="+mn-ea"/>
          <a:cs typeface="+mn-cs"/>
        </a:defRPr>
      </a:lvl8pPr>
      <a:lvl9pPr marL="18653760" indent="-1097280" algn="l" defTabSz="2194560" rtl="0" eaLnBrk="1" latinLnBrk="0" hangingPunct="1">
        <a:spcBef>
          <a:spcPct val="20000"/>
        </a:spcBef>
        <a:buFont typeface="Arial"/>
        <a:buChar char="•"/>
        <a:defRPr sz="9600" kern="1200">
          <a:solidFill>
            <a:schemeClr val="tx1"/>
          </a:solidFill>
          <a:latin typeface="+mn-lt"/>
          <a:ea typeface="+mn-ea"/>
          <a:cs typeface="+mn-cs"/>
        </a:defRPr>
      </a:lvl9pPr>
    </p:bodyStyle>
    <p:otherStyle>
      <a:defPPr>
        <a:defRPr lang="en-US"/>
      </a:defPPr>
      <a:lvl1pPr marL="0" algn="l" defTabSz="2194560" rtl="0" eaLnBrk="1" latinLnBrk="0" hangingPunct="1">
        <a:defRPr sz="8600" kern="1200">
          <a:solidFill>
            <a:schemeClr val="tx1"/>
          </a:solidFill>
          <a:latin typeface="+mn-lt"/>
          <a:ea typeface="+mn-ea"/>
          <a:cs typeface="+mn-cs"/>
        </a:defRPr>
      </a:lvl1pPr>
      <a:lvl2pPr marL="2194560" algn="l" defTabSz="2194560" rtl="0" eaLnBrk="1" latinLnBrk="0" hangingPunct="1">
        <a:defRPr sz="8600" kern="1200">
          <a:solidFill>
            <a:schemeClr val="tx1"/>
          </a:solidFill>
          <a:latin typeface="+mn-lt"/>
          <a:ea typeface="+mn-ea"/>
          <a:cs typeface="+mn-cs"/>
        </a:defRPr>
      </a:lvl2pPr>
      <a:lvl3pPr marL="4389120" algn="l" defTabSz="2194560" rtl="0" eaLnBrk="1" latinLnBrk="0" hangingPunct="1">
        <a:defRPr sz="8600" kern="1200">
          <a:solidFill>
            <a:schemeClr val="tx1"/>
          </a:solidFill>
          <a:latin typeface="+mn-lt"/>
          <a:ea typeface="+mn-ea"/>
          <a:cs typeface="+mn-cs"/>
        </a:defRPr>
      </a:lvl3pPr>
      <a:lvl4pPr marL="6583680" algn="l" defTabSz="2194560" rtl="0" eaLnBrk="1" latinLnBrk="0" hangingPunct="1">
        <a:defRPr sz="8600" kern="1200">
          <a:solidFill>
            <a:schemeClr val="tx1"/>
          </a:solidFill>
          <a:latin typeface="+mn-lt"/>
          <a:ea typeface="+mn-ea"/>
          <a:cs typeface="+mn-cs"/>
        </a:defRPr>
      </a:lvl4pPr>
      <a:lvl5pPr marL="8778240" algn="l" defTabSz="2194560" rtl="0" eaLnBrk="1" latinLnBrk="0" hangingPunct="1">
        <a:defRPr sz="8600" kern="1200">
          <a:solidFill>
            <a:schemeClr val="tx1"/>
          </a:solidFill>
          <a:latin typeface="+mn-lt"/>
          <a:ea typeface="+mn-ea"/>
          <a:cs typeface="+mn-cs"/>
        </a:defRPr>
      </a:lvl5pPr>
      <a:lvl6pPr marL="10972800" algn="l" defTabSz="2194560" rtl="0" eaLnBrk="1" latinLnBrk="0" hangingPunct="1">
        <a:defRPr sz="8600" kern="1200">
          <a:solidFill>
            <a:schemeClr val="tx1"/>
          </a:solidFill>
          <a:latin typeface="+mn-lt"/>
          <a:ea typeface="+mn-ea"/>
          <a:cs typeface="+mn-cs"/>
        </a:defRPr>
      </a:lvl6pPr>
      <a:lvl7pPr marL="13167360" algn="l" defTabSz="2194560" rtl="0" eaLnBrk="1" latinLnBrk="0" hangingPunct="1">
        <a:defRPr sz="8600" kern="1200">
          <a:solidFill>
            <a:schemeClr val="tx1"/>
          </a:solidFill>
          <a:latin typeface="+mn-lt"/>
          <a:ea typeface="+mn-ea"/>
          <a:cs typeface="+mn-cs"/>
        </a:defRPr>
      </a:lvl7pPr>
      <a:lvl8pPr marL="15361920" algn="l" defTabSz="2194560" rtl="0" eaLnBrk="1" latinLnBrk="0" hangingPunct="1">
        <a:defRPr sz="8600" kern="1200">
          <a:solidFill>
            <a:schemeClr val="tx1"/>
          </a:solidFill>
          <a:latin typeface="+mn-lt"/>
          <a:ea typeface="+mn-ea"/>
          <a:cs typeface="+mn-cs"/>
        </a:defRPr>
      </a:lvl8pPr>
      <a:lvl9pPr marL="17556480" algn="l" defTabSz="219456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QuickStyle" Target="../diagrams/quickStyle1.xml"/><Relationship Id="rId13" Type="http://schemas.openxmlformats.org/officeDocument/2006/relationships/diagramQuickStyle" Target="../diagrams/quickStyle2.xml"/><Relationship Id="rId18" Type="http://schemas.openxmlformats.org/officeDocument/2006/relationships/image" Target="../media/image4.JPG"/><Relationship Id="rId3" Type="http://schemas.openxmlformats.org/officeDocument/2006/relationships/image" Target="../media/image1.png"/><Relationship Id="rId7" Type="http://schemas.openxmlformats.org/officeDocument/2006/relationships/diagramLayout" Target="../diagrams/layout1.xml"/><Relationship Id="rId12" Type="http://schemas.openxmlformats.org/officeDocument/2006/relationships/diagramLayout" Target="../diagrams/layout2.xml"/><Relationship Id="rId17" Type="http://schemas.openxmlformats.org/officeDocument/2006/relationships/image" Target="../media/image3.png"/><Relationship Id="rId2" Type="http://schemas.openxmlformats.org/officeDocument/2006/relationships/notesSlide" Target="../notesSlides/notesSlide1.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diagramData" Target="../diagrams/data1.xml"/><Relationship Id="rId11" Type="http://schemas.openxmlformats.org/officeDocument/2006/relationships/diagramData" Target="../diagrams/data2.xml"/><Relationship Id="rId5" Type="http://schemas.openxmlformats.org/officeDocument/2006/relationships/chart" Target="../charts/chart2.xml"/><Relationship Id="rId15" Type="http://schemas.microsoft.com/office/2007/relationships/diagramDrawing" Target="../diagrams/drawing2.xml"/><Relationship Id="rId10" Type="http://schemas.microsoft.com/office/2007/relationships/diagramDrawing" Target="../diagrams/drawing1.xml"/><Relationship Id="rId19" Type="http://schemas.openxmlformats.org/officeDocument/2006/relationships/image" Target="../media/image5.jpeg"/><Relationship Id="rId4" Type="http://schemas.openxmlformats.org/officeDocument/2006/relationships/chart" Target="../charts/chart1.xml"/><Relationship Id="rId9" Type="http://schemas.openxmlformats.org/officeDocument/2006/relationships/diagramColors" Target="../diagrams/colors1.xml"/><Relationship Id="rId14" Type="http://schemas.openxmlformats.org/officeDocument/2006/relationships/diagramColors" Target="../diagrams/colors2.xml"/></Relationships>
</file>

<file path=ppt/slides/_rels/slide2.xml.rels><?xml version="1.0" encoding="UTF-8" standalone="yes"?>
<Relationships xmlns="http://schemas.openxmlformats.org/package/2006/relationships"><Relationship Id="rId3" Type="http://schemas.openxmlformats.org/officeDocument/2006/relationships/hyperlink" Target="http://www.reboundtherapy.org/" TargetMode="External"/><Relationship Id="rId2" Type="http://schemas.openxmlformats.org/officeDocument/2006/relationships/hyperlink" Target="https://www.gov.uk/government/publications/the-engagement-model"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ound Diagonal Corner Rectangle 112">
            <a:extLst>
              <a:ext uri="{FF2B5EF4-FFF2-40B4-BE49-F238E27FC236}">
                <a16:creationId xmlns:a16="http://schemas.microsoft.com/office/drawing/2014/main" id="{72D5B350-D7D0-0992-ECE8-B940062E6BF8}"/>
              </a:ext>
            </a:extLst>
          </p:cNvPr>
          <p:cNvSpPr/>
          <p:nvPr/>
        </p:nvSpPr>
        <p:spPr>
          <a:xfrm>
            <a:off x="29808229" y="5839361"/>
            <a:ext cx="13824000" cy="18352098"/>
          </a:xfrm>
          <a:prstGeom prst="round2DiagRect">
            <a:avLst>
              <a:gd name="adj1" fmla="val 0"/>
              <a:gd name="adj2" fmla="val 0"/>
            </a:avLst>
          </a:prstGeom>
          <a:solidFill>
            <a:schemeClr val="bg1">
              <a:lumMod val="75000"/>
            </a:schemeClr>
          </a:solidFill>
        </p:spPr>
        <p:style>
          <a:lnRef idx="3">
            <a:schemeClr val="lt1"/>
          </a:lnRef>
          <a:fillRef idx="1">
            <a:schemeClr val="accent1"/>
          </a:fillRef>
          <a:effectRef idx="1">
            <a:schemeClr val="accent1"/>
          </a:effectRef>
          <a:fontRef idx="minor">
            <a:schemeClr val="lt1"/>
          </a:fontRef>
        </p:style>
        <p:txBody>
          <a:bodyPr rtlCol="0" anchor="ctr"/>
          <a:lstStyle/>
          <a:p>
            <a:pPr algn="ctr"/>
            <a:endParaRPr lang="en-US"/>
          </a:p>
        </p:txBody>
      </p:sp>
      <p:sp>
        <p:nvSpPr>
          <p:cNvPr id="48" name="Round Diagonal Corner Rectangle 47"/>
          <p:cNvSpPr/>
          <p:nvPr/>
        </p:nvSpPr>
        <p:spPr>
          <a:xfrm>
            <a:off x="626810" y="5832950"/>
            <a:ext cx="15784967" cy="7572179"/>
          </a:xfrm>
          <a:prstGeom prst="round2DiagRect">
            <a:avLst>
              <a:gd name="adj1" fmla="val 0"/>
              <a:gd name="adj2" fmla="val 0"/>
            </a:avLst>
          </a:prstGeom>
          <a:solidFill>
            <a:schemeClr val="bg1">
              <a:lumMod val="75000"/>
            </a:schemeClr>
          </a:solidFill>
        </p:spPr>
        <p:style>
          <a:lnRef idx="3">
            <a:schemeClr val="lt1"/>
          </a:lnRef>
          <a:fillRef idx="1">
            <a:schemeClr val="accent1"/>
          </a:fillRef>
          <a:effectRef idx="1">
            <a:schemeClr val="accent1"/>
          </a:effectRef>
          <a:fontRef idx="minor">
            <a:schemeClr val="lt1"/>
          </a:fontRef>
        </p:style>
        <p:txBody>
          <a:bodyPr rtlCol="0" anchor="ctr"/>
          <a:lstStyle/>
          <a:p>
            <a:pPr algn="ctr"/>
            <a:endParaRPr lang="en-US"/>
          </a:p>
        </p:txBody>
      </p:sp>
      <p:sp>
        <p:nvSpPr>
          <p:cNvPr id="56" name="Round Diagonal Corner Rectangle 55"/>
          <p:cNvSpPr/>
          <p:nvPr/>
        </p:nvSpPr>
        <p:spPr>
          <a:xfrm>
            <a:off x="626810" y="4597504"/>
            <a:ext cx="15786000" cy="1278117"/>
          </a:xfrm>
          <a:prstGeom prst="round2DiagRect">
            <a:avLst/>
          </a:prstGeom>
          <a:ln>
            <a:noFill/>
          </a:ln>
          <a:effectLst>
            <a:outerShdw blurRad="40000" dist="58039" dir="5040000" rotWithShape="0">
              <a:srgbClr val="000000">
                <a:alpha val="38000"/>
              </a:srgbClr>
            </a:outerShdw>
          </a:effectLst>
        </p:spPr>
        <p:style>
          <a:lnRef idx="3">
            <a:schemeClr val="lt1"/>
          </a:lnRef>
          <a:fillRef idx="1">
            <a:schemeClr val="accent1"/>
          </a:fillRef>
          <a:effectRef idx="1">
            <a:schemeClr val="accent1"/>
          </a:effectRef>
          <a:fontRef idx="minor">
            <a:schemeClr val="lt1"/>
          </a:fontRef>
        </p:style>
        <p:txBody>
          <a:bodyPr rtlCol="0" anchor="ctr"/>
          <a:lstStyle/>
          <a:p>
            <a:pPr algn="ctr"/>
            <a:endParaRPr lang="en-US"/>
          </a:p>
        </p:txBody>
      </p:sp>
      <p:sp>
        <p:nvSpPr>
          <p:cNvPr id="57" name="TextBox 56"/>
          <p:cNvSpPr txBox="1"/>
          <p:nvPr/>
        </p:nvSpPr>
        <p:spPr>
          <a:xfrm>
            <a:off x="2240059" y="4721255"/>
            <a:ext cx="12558467" cy="1200329"/>
          </a:xfrm>
          <a:prstGeom prst="rect">
            <a:avLst/>
          </a:prstGeom>
          <a:noFill/>
        </p:spPr>
        <p:txBody>
          <a:bodyPr wrap="square" rtlCol="0">
            <a:spAutoFit/>
          </a:bodyPr>
          <a:lstStyle/>
          <a:p>
            <a:pPr algn="ctr"/>
            <a:r>
              <a:rPr lang="en-US" sz="7200" b="1" dirty="0">
                <a:solidFill>
                  <a:schemeClr val="bg1"/>
                </a:solidFill>
              </a:rPr>
              <a:t>Introduction</a:t>
            </a:r>
          </a:p>
        </p:txBody>
      </p:sp>
      <p:sp>
        <p:nvSpPr>
          <p:cNvPr id="59" name="Round Diagonal Corner Rectangle 58"/>
          <p:cNvSpPr/>
          <p:nvPr/>
        </p:nvSpPr>
        <p:spPr>
          <a:xfrm>
            <a:off x="635556" y="21159522"/>
            <a:ext cx="15786000" cy="11281794"/>
          </a:xfrm>
          <a:prstGeom prst="round2DiagRect">
            <a:avLst>
              <a:gd name="adj1" fmla="val 0"/>
              <a:gd name="adj2" fmla="val 0"/>
            </a:avLst>
          </a:prstGeom>
          <a:solidFill>
            <a:schemeClr val="bg1">
              <a:lumMod val="75000"/>
            </a:schemeClr>
          </a:solidFill>
        </p:spPr>
        <p:style>
          <a:lnRef idx="3">
            <a:schemeClr val="lt1"/>
          </a:lnRef>
          <a:fillRef idx="1">
            <a:schemeClr val="accent1"/>
          </a:fillRef>
          <a:effectRef idx="1">
            <a:schemeClr val="accent1"/>
          </a:effectRef>
          <a:fontRef idx="minor">
            <a:schemeClr val="lt1"/>
          </a:fontRef>
        </p:style>
        <p:txBody>
          <a:bodyPr rtlCol="0" anchor="ctr"/>
          <a:lstStyle/>
          <a:p>
            <a:pPr algn="ctr"/>
            <a:endParaRPr lang="en-US" sz="4400" dirty="0"/>
          </a:p>
        </p:txBody>
      </p:sp>
      <p:sp>
        <p:nvSpPr>
          <p:cNvPr id="64" name="Round Diagonal Corner Rectangle 63"/>
          <p:cNvSpPr/>
          <p:nvPr/>
        </p:nvSpPr>
        <p:spPr>
          <a:xfrm>
            <a:off x="635554" y="14976624"/>
            <a:ext cx="15786000" cy="4436686"/>
          </a:xfrm>
          <a:prstGeom prst="round2DiagRect">
            <a:avLst>
              <a:gd name="adj1" fmla="val 0"/>
              <a:gd name="adj2" fmla="val 0"/>
            </a:avLst>
          </a:prstGeom>
          <a:solidFill>
            <a:schemeClr val="bg1">
              <a:lumMod val="75000"/>
            </a:schemeClr>
          </a:solidFill>
        </p:spPr>
        <p:style>
          <a:lnRef idx="3">
            <a:schemeClr val="lt1"/>
          </a:lnRef>
          <a:fillRef idx="1">
            <a:schemeClr val="accent1"/>
          </a:fillRef>
          <a:effectRef idx="1">
            <a:schemeClr val="accent1"/>
          </a:effectRef>
          <a:fontRef idx="minor">
            <a:schemeClr val="lt1"/>
          </a:fontRef>
        </p:style>
        <p:txBody>
          <a:bodyPr rtlCol="0" anchor="ctr"/>
          <a:lstStyle/>
          <a:p>
            <a:pPr marL="342900" lvl="0" indent="-342900">
              <a:lnSpc>
                <a:spcPct val="107000"/>
              </a:lnSpc>
              <a:buFont typeface="Symbol" panose="05050102010706020507" pitchFamily="18" charset="2"/>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2" name="Round Diagonal Corner Rectangle 61"/>
          <p:cNvSpPr/>
          <p:nvPr/>
        </p:nvSpPr>
        <p:spPr>
          <a:xfrm>
            <a:off x="646808" y="13712884"/>
            <a:ext cx="15786000" cy="1278000"/>
          </a:xfrm>
          <a:prstGeom prst="round2DiagRect">
            <a:avLst/>
          </a:prstGeom>
          <a:ln>
            <a:noFill/>
          </a:ln>
          <a:effectLst>
            <a:outerShdw blurRad="40000" dist="58039" dir="5040000" rotWithShape="0">
              <a:srgbClr val="000000">
                <a:alpha val="38000"/>
              </a:srgbClr>
            </a:outerShdw>
          </a:effectLst>
        </p:spPr>
        <p:style>
          <a:lnRef idx="3">
            <a:schemeClr val="lt1"/>
          </a:lnRef>
          <a:fillRef idx="1">
            <a:schemeClr val="accent1"/>
          </a:fillRef>
          <a:effectRef idx="1">
            <a:schemeClr val="accent1"/>
          </a:effectRef>
          <a:fontRef idx="minor">
            <a:schemeClr val="lt1"/>
          </a:fontRef>
        </p:style>
        <p:txBody>
          <a:bodyPr rtlCol="0" anchor="ctr"/>
          <a:lstStyle/>
          <a:p>
            <a:pPr algn="ctr"/>
            <a:endParaRPr lang="en-US"/>
          </a:p>
        </p:txBody>
      </p:sp>
      <p:sp>
        <p:nvSpPr>
          <p:cNvPr id="69" name="Round Diagonal Corner Rectangle 68"/>
          <p:cNvSpPr/>
          <p:nvPr/>
        </p:nvSpPr>
        <p:spPr>
          <a:xfrm>
            <a:off x="646808" y="19883716"/>
            <a:ext cx="15786000" cy="1278000"/>
          </a:xfrm>
          <a:prstGeom prst="round2DiagRect">
            <a:avLst/>
          </a:prstGeom>
          <a:ln>
            <a:noFill/>
          </a:ln>
          <a:effectLst>
            <a:outerShdw blurRad="40000" dist="58039" dir="5040000" rotWithShape="0">
              <a:srgbClr val="000000">
                <a:alpha val="38000"/>
              </a:srgbClr>
            </a:outerShdw>
          </a:effectLst>
        </p:spPr>
        <p:style>
          <a:lnRef idx="3">
            <a:schemeClr val="lt1"/>
          </a:lnRef>
          <a:fillRef idx="1">
            <a:schemeClr val="accent1"/>
          </a:fillRef>
          <a:effectRef idx="1">
            <a:schemeClr val="accent1"/>
          </a:effectRef>
          <a:fontRef idx="minor">
            <a:schemeClr val="lt1"/>
          </a:fontRef>
        </p:style>
        <p:txBody>
          <a:bodyPr rtlCol="0" anchor="ctr"/>
          <a:lstStyle/>
          <a:p>
            <a:pPr algn="ctr"/>
            <a:endParaRPr lang="en-US"/>
          </a:p>
        </p:txBody>
      </p:sp>
      <p:sp>
        <p:nvSpPr>
          <p:cNvPr id="70" name="TextBox 69"/>
          <p:cNvSpPr txBox="1"/>
          <p:nvPr/>
        </p:nvSpPr>
        <p:spPr>
          <a:xfrm>
            <a:off x="3871504" y="19921455"/>
            <a:ext cx="9282190" cy="1200329"/>
          </a:xfrm>
          <a:prstGeom prst="rect">
            <a:avLst/>
          </a:prstGeom>
          <a:noFill/>
        </p:spPr>
        <p:txBody>
          <a:bodyPr wrap="square" rtlCol="0">
            <a:spAutoFit/>
          </a:bodyPr>
          <a:lstStyle/>
          <a:p>
            <a:pPr algn="ctr"/>
            <a:r>
              <a:rPr lang="en-US" sz="7200" b="1" dirty="0">
                <a:solidFill>
                  <a:schemeClr val="bg1"/>
                </a:solidFill>
              </a:rPr>
              <a:t>Methods</a:t>
            </a:r>
          </a:p>
        </p:txBody>
      </p:sp>
      <p:sp>
        <p:nvSpPr>
          <p:cNvPr id="71" name="TextBox 70"/>
          <p:cNvSpPr txBox="1"/>
          <p:nvPr/>
        </p:nvSpPr>
        <p:spPr>
          <a:xfrm>
            <a:off x="934632" y="6110824"/>
            <a:ext cx="15218778" cy="7294305"/>
          </a:xfrm>
          <a:prstGeom prst="rect">
            <a:avLst/>
          </a:prstGeom>
          <a:noFill/>
        </p:spPr>
        <p:txBody>
          <a:bodyPr wrap="square" rtlCol="0">
            <a:spAutoFit/>
          </a:bodyPr>
          <a:lstStyle/>
          <a:p>
            <a:pPr marL="571500" indent="-571500" algn="just">
              <a:buFont typeface="Arial" panose="020B0604020202020204" pitchFamily="34" charset="0"/>
              <a:buChar char="•"/>
            </a:pPr>
            <a:r>
              <a:rPr lang="en-US" sz="3600" dirty="0">
                <a:latin typeface="Calibri" panose="020F0502020204030204" pitchFamily="34" charset="0"/>
                <a:cs typeface="Calibri" panose="020F0502020204030204" pitchFamily="34" charset="0"/>
              </a:rPr>
              <a:t>Rebound therapy is the use of trampolines ‘to provide opportunities for enhanced movement patterns, therapeutic positioning, exercise and recreation’ (ReboundTherapy.org, 2018). </a:t>
            </a:r>
          </a:p>
          <a:p>
            <a:pPr marL="571500" indent="-571500" algn="just">
              <a:buFont typeface="Arial" panose="020B0604020202020204" pitchFamily="34" charset="0"/>
              <a:buChar char="•"/>
            </a:pPr>
            <a:r>
              <a:rPr lang="en-US" sz="3600" dirty="0">
                <a:latin typeface="Calibri" panose="020F0502020204030204" pitchFamily="34" charset="0"/>
                <a:cs typeface="Calibri" panose="020F0502020204030204" pitchFamily="34" charset="0"/>
              </a:rPr>
              <a:t>Jones </a:t>
            </a:r>
            <a:r>
              <a:rPr lang="en-US" sz="3600" i="1" dirty="0">
                <a:latin typeface="Calibri" panose="020F0502020204030204" pitchFamily="34" charset="0"/>
                <a:cs typeface="Calibri" panose="020F0502020204030204" pitchFamily="34" charset="0"/>
              </a:rPr>
              <a:t>et al</a:t>
            </a:r>
            <a:r>
              <a:rPr lang="en-US" sz="3600" dirty="0">
                <a:latin typeface="Calibri" panose="020F0502020204030204" pitchFamily="34" charset="0"/>
                <a:cs typeface="Calibri" panose="020F0502020204030204" pitchFamily="34" charset="0"/>
              </a:rPr>
              <a:t>. (2007) identified that rebound therapy can increase physical activity and engagement in adults with profound and multiple learning disabilities. The impact on engagement in children is uninvestigated.</a:t>
            </a:r>
          </a:p>
          <a:p>
            <a:pPr marL="571500" indent="-571500" algn="just">
              <a:buFont typeface="Arial" panose="020B0604020202020204" pitchFamily="34" charset="0"/>
              <a:buChar char="•"/>
            </a:pPr>
            <a:r>
              <a:rPr lang="en-US" sz="3600" dirty="0">
                <a:latin typeface="Calibri" panose="020F0502020204030204" pitchFamily="34" charset="0"/>
                <a:cs typeface="Calibri" panose="020F0502020204030204" pitchFamily="34" charset="0"/>
              </a:rPr>
              <a:t>Hinchcliffe (2022) described the necessity of a causal link between engagement and learning if learning is to happen for individuals not engaged in subject specific study.</a:t>
            </a:r>
          </a:p>
          <a:p>
            <a:pPr marL="571500" indent="-571500" algn="just">
              <a:buFont typeface="Arial" panose="020B0604020202020204" pitchFamily="34" charset="0"/>
              <a:buChar char="•"/>
            </a:pPr>
            <a:r>
              <a:rPr lang="en-US" sz="3600" dirty="0">
                <a:latin typeface="Calibri" panose="020F0502020204030204" pitchFamily="34" charset="0"/>
                <a:cs typeface="Calibri" panose="020F0502020204030204" pitchFamily="34" charset="0"/>
              </a:rPr>
              <a:t>Engagement scales have been identified as useful to inform practice by establishing the effectiveness of educational and therapeutic activities (Hinchcliffe, 2022; </a:t>
            </a:r>
            <a:r>
              <a:rPr lang="en-US" sz="3600" dirty="0" err="1">
                <a:latin typeface="Calibri" panose="020F0502020204030204" pitchFamily="34" charset="0"/>
                <a:cs typeface="Calibri" panose="020F0502020204030204" pitchFamily="34" charset="0"/>
              </a:rPr>
              <a:t>Kashida</a:t>
            </a:r>
            <a:r>
              <a:rPr lang="en-US" sz="3600" dirty="0">
                <a:latin typeface="Calibri" panose="020F0502020204030204" pitchFamily="34" charset="0"/>
                <a:cs typeface="Calibri" panose="020F0502020204030204" pitchFamily="34" charset="0"/>
              </a:rPr>
              <a:t> and Kemp, 2006; Wrona and Wrona, 2021; ) and may distinguish rebound therapy from other interventions.</a:t>
            </a:r>
          </a:p>
        </p:txBody>
      </p:sp>
      <p:sp>
        <p:nvSpPr>
          <p:cNvPr id="75" name="Round Diagonal Corner Rectangle 74"/>
          <p:cNvSpPr/>
          <p:nvPr/>
        </p:nvSpPr>
        <p:spPr>
          <a:xfrm>
            <a:off x="29808231" y="4535237"/>
            <a:ext cx="13824000" cy="1278000"/>
          </a:xfrm>
          <a:prstGeom prst="round2DiagRect">
            <a:avLst/>
          </a:prstGeom>
          <a:ln>
            <a:noFill/>
          </a:ln>
          <a:effectLst>
            <a:outerShdw blurRad="40000" dist="58039" dir="5040000" rotWithShape="0">
              <a:srgbClr val="000000">
                <a:alpha val="38000"/>
              </a:srgbClr>
            </a:outerShdw>
          </a:effectLst>
        </p:spPr>
        <p:style>
          <a:lnRef idx="3">
            <a:schemeClr val="lt1"/>
          </a:lnRef>
          <a:fillRef idx="1">
            <a:schemeClr val="accent1"/>
          </a:fillRef>
          <a:effectRef idx="1">
            <a:schemeClr val="accent1"/>
          </a:effectRef>
          <a:fontRef idx="minor">
            <a:schemeClr val="lt1"/>
          </a:fontRef>
        </p:style>
        <p:txBody>
          <a:bodyPr rtlCol="0" anchor="ctr"/>
          <a:lstStyle/>
          <a:p>
            <a:pPr algn="ctr"/>
            <a:endParaRPr lang="en-US"/>
          </a:p>
        </p:txBody>
      </p:sp>
      <p:sp>
        <p:nvSpPr>
          <p:cNvPr id="76" name="TextBox 75"/>
          <p:cNvSpPr txBox="1"/>
          <p:nvPr/>
        </p:nvSpPr>
        <p:spPr>
          <a:xfrm>
            <a:off x="31149633" y="4632621"/>
            <a:ext cx="10853298" cy="1200329"/>
          </a:xfrm>
          <a:prstGeom prst="rect">
            <a:avLst/>
          </a:prstGeom>
          <a:noFill/>
        </p:spPr>
        <p:txBody>
          <a:bodyPr wrap="square" rtlCol="0">
            <a:spAutoFit/>
          </a:bodyPr>
          <a:lstStyle/>
          <a:p>
            <a:pPr algn="ctr"/>
            <a:r>
              <a:rPr lang="en-US" sz="7200" b="1" dirty="0">
                <a:solidFill>
                  <a:schemeClr val="bg1"/>
                </a:solidFill>
              </a:rPr>
              <a:t>Results</a:t>
            </a:r>
          </a:p>
        </p:txBody>
      </p:sp>
      <p:sp>
        <p:nvSpPr>
          <p:cNvPr id="113" name="Round Diagonal Corner Rectangle 112"/>
          <p:cNvSpPr/>
          <p:nvPr/>
        </p:nvSpPr>
        <p:spPr>
          <a:xfrm>
            <a:off x="29808231" y="26242515"/>
            <a:ext cx="13824000" cy="5813013"/>
          </a:xfrm>
          <a:prstGeom prst="round2DiagRect">
            <a:avLst>
              <a:gd name="adj1" fmla="val 0"/>
              <a:gd name="adj2" fmla="val 0"/>
            </a:avLst>
          </a:prstGeom>
          <a:solidFill>
            <a:schemeClr val="bg1">
              <a:lumMod val="75000"/>
            </a:schemeClr>
          </a:solidFill>
        </p:spPr>
        <p:style>
          <a:lnRef idx="3">
            <a:schemeClr val="lt1"/>
          </a:lnRef>
          <a:fillRef idx="1">
            <a:schemeClr val="accent1"/>
          </a:fillRef>
          <a:effectRef idx="1">
            <a:schemeClr val="accent1"/>
          </a:effectRef>
          <a:fontRef idx="minor">
            <a:schemeClr val="lt1"/>
          </a:fontRef>
        </p:style>
        <p:txBody>
          <a:bodyPr rtlCol="0" anchor="ctr"/>
          <a:lstStyle/>
          <a:p>
            <a:pPr algn="ctr"/>
            <a:endParaRPr lang="en-US"/>
          </a:p>
        </p:txBody>
      </p:sp>
      <p:sp>
        <p:nvSpPr>
          <p:cNvPr id="114" name="Round Diagonal Corner Rectangle 113"/>
          <p:cNvSpPr/>
          <p:nvPr/>
        </p:nvSpPr>
        <p:spPr>
          <a:xfrm>
            <a:off x="29808231" y="24941953"/>
            <a:ext cx="13824000" cy="1278000"/>
          </a:xfrm>
          <a:prstGeom prst="round2DiagRect">
            <a:avLst/>
          </a:prstGeom>
          <a:ln>
            <a:noFill/>
          </a:ln>
          <a:effectLst>
            <a:outerShdw blurRad="40000" dist="58039" dir="5040000" rotWithShape="0">
              <a:srgbClr val="000000">
                <a:alpha val="38000"/>
              </a:srgbClr>
            </a:outerShdw>
          </a:effectLst>
        </p:spPr>
        <p:style>
          <a:lnRef idx="3">
            <a:schemeClr val="lt1"/>
          </a:lnRef>
          <a:fillRef idx="1">
            <a:schemeClr val="accent1"/>
          </a:fillRef>
          <a:effectRef idx="1">
            <a:schemeClr val="accent1"/>
          </a:effectRef>
          <a:fontRef idx="minor">
            <a:schemeClr val="lt1"/>
          </a:fontRef>
        </p:style>
        <p:txBody>
          <a:bodyPr rtlCol="0" anchor="ctr"/>
          <a:lstStyle/>
          <a:p>
            <a:pPr algn="ctr"/>
            <a:endParaRPr lang="en-US"/>
          </a:p>
        </p:txBody>
      </p:sp>
      <p:sp>
        <p:nvSpPr>
          <p:cNvPr id="115" name="TextBox 114"/>
          <p:cNvSpPr txBox="1"/>
          <p:nvPr/>
        </p:nvSpPr>
        <p:spPr>
          <a:xfrm>
            <a:off x="30627016" y="24980788"/>
            <a:ext cx="12186426" cy="1200329"/>
          </a:xfrm>
          <a:prstGeom prst="rect">
            <a:avLst/>
          </a:prstGeom>
          <a:noFill/>
        </p:spPr>
        <p:txBody>
          <a:bodyPr wrap="square" rtlCol="0">
            <a:spAutoFit/>
          </a:bodyPr>
          <a:lstStyle/>
          <a:p>
            <a:pPr algn="ctr"/>
            <a:r>
              <a:rPr lang="en-US" sz="7200" b="1" dirty="0">
                <a:solidFill>
                  <a:schemeClr val="bg1"/>
                </a:solidFill>
              </a:rPr>
              <a:t>Conclusions</a:t>
            </a:r>
          </a:p>
        </p:txBody>
      </p:sp>
      <p:sp>
        <p:nvSpPr>
          <p:cNvPr id="116" name="TextBox 115"/>
          <p:cNvSpPr txBox="1"/>
          <p:nvPr/>
        </p:nvSpPr>
        <p:spPr>
          <a:xfrm>
            <a:off x="30008142" y="26423217"/>
            <a:ext cx="13233600" cy="5693866"/>
          </a:xfrm>
          <a:prstGeom prst="rect">
            <a:avLst/>
          </a:prstGeom>
          <a:noFill/>
        </p:spPr>
        <p:txBody>
          <a:bodyPr wrap="square" rtlCol="0">
            <a:spAutoFit/>
          </a:bodyPr>
          <a:lstStyle/>
          <a:p>
            <a:pPr algn="just"/>
            <a:r>
              <a:rPr lang="en-US" sz="3600" dirty="0">
                <a:cs typeface="Georgia"/>
              </a:rPr>
              <a:t>Rebound therapy is an effective intervention to improve engagement in children with severe and profound and multiple learning disabilities. It has a significant impact on all five areas of engagement in comparison to curriculum time, with the highest impact being on persistence and initiation. It allows individuals to show their ‘inner will’ </a:t>
            </a:r>
            <a:r>
              <a:rPr lang="en-US" sz="4000" dirty="0">
                <a:cs typeface="Georgia"/>
              </a:rPr>
              <a:t>(</a:t>
            </a:r>
            <a:r>
              <a:rPr lang="en-GB" sz="3600" dirty="0" err="1">
                <a:effectLst/>
                <a:ea typeface="Calibri" panose="020F0502020204030204" pitchFamily="34" charset="0"/>
              </a:rPr>
              <a:t>Granlund</a:t>
            </a:r>
            <a:r>
              <a:rPr lang="en-GB" sz="3600" dirty="0">
                <a:effectLst/>
                <a:ea typeface="Calibri" panose="020F0502020204030204" pitchFamily="34" charset="0"/>
              </a:rPr>
              <a:t> and Wilder, 2003, p565) through initiation and be independent. </a:t>
            </a:r>
            <a:r>
              <a:rPr lang="en-GB" sz="3600" dirty="0">
                <a:ea typeface="Calibri" panose="020F0502020204030204" pitchFamily="34" charset="0"/>
              </a:rPr>
              <a:t>Future research is necessary to determine participants’ lived experiences of rebound therapy and ascertain their views. This research could also be replicated for children with different special educational needs, including autism.</a:t>
            </a:r>
            <a:endParaRPr lang="en-GB" sz="3600" dirty="0">
              <a:effectLst/>
              <a:ea typeface="Calibri" panose="020F0502020204030204" pitchFamily="34" charset="0"/>
            </a:endParaRPr>
          </a:p>
        </p:txBody>
      </p:sp>
      <p:sp>
        <p:nvSpPr>
          <p:cNvPr id="2" name="TextBox 1">
            <a:extLst>
              <a:ext uri="{FF2B5EF4-FFF2-40B4-BE49-F238E27FC236}">
                <a16:creationId xmlns:a16="http://schemas.microsoft.com/office/drawing/2014/main" id="{E6606FAB-F669-44D4-2026-E99EC0158A5E}"/>
              </a:ext>
            </a:extLst>
          </p:cNvPr>
          <p:cNvSpPr txBox="1"/>
          <p:nvPr/>
        </p:nvSpPr>
        <p:spPr>
          <a:xfrm>
            <a:off x="1042165" y="228710"/>
            <a:ext cx="36834390" cy="4062651"/>
          </a:xfrm>
          <a:prstGeom prst="rect">
            <a:avLst/>
          </a:prstGeom>
          <a:noFill/>
        </p:spPr>
        <p:txBody>
          <a:bodyPr wrap="square" rtlCol="0">
            <a:spAutoFit/>
          </a:bodyPr>
          <a:lstStyle/>
          <a:p>
            <a:r>
              <a:rPr lang="en-GB" b="1" dirty="0"/>
              <a:t>The Impact of Rebound Therapy on Engagement in Children with Severe and Profound and Multiple Learning Disabilities.</a:t>
            </a:r>
          </a:p>
          <a:p>
            <a:r>
              <a:rPr lang="en-GB" dirty="0"/>
              <a:t>Katie Chapman</a:t>
            </a:r>
          </a:p>
        </p:txBody>
      </p:sp>
      <p:pic>
        <p:nvPicPr>
          <p:cNvPr id="4" name="Picture 3">
            <a:extLst>
              <a:ext uri="{FF2B5EF4-FFF2-40B4-BE49-F238E27FC236}">
                <a16:creationId xmlns:a16="http://schemas.microsoft.com/office/drawing/2014/main" id="{299E6D6F-3E99-B074-3B92-38F3D817E1FF}"/>
              </a:ext>
            </a:extLst>
          </p:cNvPr>
          <p:cNvPicPr>
            <a:picLocks noChangeAspect="1"/>
          </p:cNvPicPr>
          <p:nvPr/>
        </p:nvPicPr>
        <p:blipFill rotWithShape="1">
          <a:blip r:embed="rId3"/>
          <a:srcRect l="12944" t="31115" r="50000" b="44749"/>
          <a:stretch/>
        </p:blipFill>
        <p:spPr>
          <a:xfrm>
            <a:off x="35807530" y="516808"/>
            <a:ext cx="7623938" cy="3310456"/>
          </a:xfrm>
          <a:prstGeom prst="rect">
            <a:avLst/>
          </a:prstGeom>
        </p:spPr>
      </p:pic>
      <p:graphicFrame>
        <p:nvGraphicFramePr>
          <p:cNvPr id="8" name="Chart 7">
            <a:extLst>
              <a:ext uri="{FF2B5EF4-FFF2-40B4-BE49-F238E27FC236}">
                <a16:creationId xmlns:a16="http://schemas.microsoft.com/office/drawing/2014/main" id="{5C8F0B93-9686-B6B3-1398-F86E98FA5B52}"/>
              </a:ext>
            </a:extLst>
          </p:cNvPr>
          <p:cNvGraphicFramePr>
            <a:graphicFrameLocks noGrp="1"/>
          </p:cNvGraphicFramePr>
          <p:nvPr>
            <p:extLst>
              <p:ext uri="{D42A27DB-BD31-4B8C-83A1-F6EECF244321}">
                <p14:modId xmlns:p14="http://schemas.microsoft.com/office/powerpoint/2010/main" val="738265066"/>
              </p:ext>
            </p:extLst>
          </p:nvPr>
        </p:nvGraphicFramePr>
        <p:xfrm>
          <a:off x="16654580" y="14990884"/>
          <a:ext cx="12333600" cy="8330400"/>
        </p:xfrm>
        <a:graphic>
          <a:graphicData uri="http://schemas.openxmlformats.org/drawingml/2006/chart">
            <c:chart xmlns:c="http://schemas.openxmlformats.org/drawingml/2006/chart" xmlns:r="http://schemas.openxmlformats.org/officeDocument/2006/relationships" r:id="rId4"/>
          </a:graphicData>
        </a:graphic>
      </p:graphicFrame>
      <p:sp>
        <p:nvSpPr>
          <p:cNvPr id="12" name="TextBox 11">
            <a:extLst>
              <a:ext uri="{FF2B5EF4-FFF2-40B4-BE49-F238E27FC236}">
                <a16:creationId xmlns:a16="http://schemas.microsoft.com/office/drawing/2014/main" id="{64DCDAC3-0328-6291-8FA1-DFE3F0FC53A7}"/>
              </a:ext>
            </a:extLst>
          </p:cNvPr>
          <p:cNvSpPr txBox="1"/>
          <p:nvPr/>
        </p:nvSpPr>
        <p:spPr>
          <a:xfrm flipH="1">
            <a:off x="17637874" y="23590756"/>
            <a:ext cx="10367011" cy="2062103"/>
          </a:xfrm>
          <a:prstGeom prst="rect">
            <a:avLst/>
          </a:prstGeom>
          <a:noFill/>
        </p:spPr>
        <p:txBody>
          <a:bodyPr wrap="square" rtlCol="0">
            <a:spAutoFit/>
          </a:bodyPr>
          <a:lstStyle/>
          <a:p>
            <a:r>
              <a:rPr lang="en-GB" sz="3200" dirty="0"/>
              <a:t>Fig 2: Differences in levels of engagement in the five areas of the engagement model.</a:t>
            </a:r>
          </a:p>
          <a:p>
            <a:r>
              <a:rPr lang="en-GB" sz="3200" dirty="0"/>
              <a:t>Exploration p = 0.006  Realisation p = 0.041 Anticipation = p 0.027  Persistence p = 0.001 Initiation p = &lt;0.001 </a:t>
            </a:r>
          </a:p>
        </p:txBody>
      </p:sp>
      <p:graphicFrame>
        <p:nvGraphicFramePr>
          <p:cNvPr id="15" name="Chart 14">
            <a:extLst>
              <a:ext uri="{FF2B5EF4-FFF2-40B4-BE49-F238E27FC236}">
                <a16:creationId xmlns:a16="http://schemas.microsoft.com/office/drawing/2014/main" id="{1B6CD4D6-9C12-2090-2D59-E30A5A4DAA05}"/>
              </a:ext>
            </a:extLst>
          </p:cNvPr>
          <p:cNvGraphicFramePr>
            <a:graphicFrameLocks noGrp="1"/>
          </p:cNvGraphicFramePr>
          <p:nvPr>
            <p:extLst>
              <p:ext uri="{D42A27DB-BD31-4B8C-83A1-F6EECF244321}">
                <p14:modId xmlns:p14="http://schemas.microsoft.com/office/powerpoint/2010/main" val="2300484871"/>
              </p:ext>
            </p:extLst>
          </p:nvPr>
        </p:nvGraphicFramePr>
        <p:xfrm>
          <a:off x="17105912" y="4678351"/>
          <a:ext cx="12332265" cy="8329995"/>
        </p:xfrm>
        <a:graphic>
          <a:graphicData uri="http://schemas.openxmlformats.org/drawingml/2006/chart">
            <c:chart xmlns:c="http://schemas.openxmlformats.org/drawingml/2006/chart" xmlns:r="http://schemas.openxmlformats.org/officeDocument/2006/relationships" r:id="rId5"/>
          </a:graphicData>
        </a:graphic>
      </p:graphicFrame>
      <p:sp>
        <p:nvSpPr>
          <p:cNvPr id="16" name="TextBox 15">
            <a:extLst>
              <a:ext uri="{FF2B5EF4-FFF2-40B4-BE49-F238E27FC236}">
                <a16:creationId xmlns:a16="http://schemas.microsoft.com/office/drawing/2014/main" id="{B388010C-77A2-166A-CBFE-AC5039DF6268}"/>
              </a:ext>
            </a:extLst>
          </p:cNvPr>
          <p:cNvSpPr txBox="1"/>
          <p:nvPr/>
        </p:nvSpPr>
        <p:spPr>
          <a:xfrm flipH="1">
            <a:off x="18088537" y="13417350"/>
            <a:ext cx="10367011" cy="1077218"/>
          </a:xfrm>
          <a:prstGeom prst="rect">
            <a:avLst/>
          </a:prstGeom>
          <a:noFill/>
        </p:spPr>
        <p:txBody>
          <a:bodyPr wrap="square" rtlCol="0">
            <a:spAutoFit/>
          </a:bodyPr>
          <a:lstStyle/>
          <a:p>
            <a:r>
              <a:rPr lang="en-GB" sz="3200" dirty="0"/>
              <a:t>Fig 1: Difference in total level of engagement (combined scores from the five areas) p = 0.002</a:t>
            </a:r>
          </a:p>
        </p:txBody>
      </p:sp>
      <p:sp>
        <p:nvSpPr>
          <p:cNvPr id="17" name="AutoShape 2" descr="Evidence image #2">
            <a:extLst>
              <a:ext uri="{FF2B5EF4-FFF2-40B4-BE49-F238E27FC236}">
                <a16:creationId xmlns:a16="http://schemas.microsoft.com/office/drawing/2014/main" id="{FD1DFCB5-CE5A-0C7B-9C7D-981F4DEEC71A}"/>
              </a:ext>
            </a:extLst>
          </p:cNvPr>
          <p:cNvSpPr>
            <a:spLocks noChangeAspect="1" noChangeArrowheads="1"/>
          </p:cNvSpPr>
          <p:nvPr/>
        </p:nvSpPr>
        <p:spPr bwMode="auto">
          <a:xfrm>
            <a:off x="21793200" y="163068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5" name="TextBox 24">
            <a:extLst>
              <a:ext uri="{FF2B5EF4-FFF2-40B4-BE49-F238E27FC236}">
                <a16:creationId xmlns:a16="http://schemas.microsoft.com/office/drawing/2014/main" id="{72D54D09-6506-E708-D943-46EC21E17FC4}"/>
              </a:ext>
            </a:extLst>
          </p:cNvPr>
          <p:cNvSpPr txBox="1"/>
          <p:nvPr/>
        </p:nvSpPr>
        <p:spPr>
          <a:xfrm>
            <a:off x="1679224" y="13752505"/>
            <a:ext cx="13755946" cy="1200329"/>
          </a:xfrm>
          <a:prstGeom prst="rect">
            <a:avLst/>
          </a:prstGeom>
          <a:noFill/>
        </p:spPr>
        <p:txBody>
          <a:bodyPr wrap="square" rtlCol="0">
            <a:spAutoFit/>
          </a:bodyPr>
          <a:lstStyle/>
          <a:p>
            <a:pPr algn="ctr"/>
            <a:r>
              <a:rPr lang="en-US" sz="7200" b="1" dirty="0">
                <a:solidFill>
                  <a:schemeClr val="bg1"/>
                </a:solidFill>
              </a:rPr>
              <a:t>Aims and Objectives</a:t>
            </a:r>
          </a:p>
        </p:txBody>
      </p:sp>
      <p:sp>
        <p:nvSpPr>
          <p:cNvPr id="30" name="TextBox 29">
            <a:extLst>
              <a:ext uri="{FF2B5EF4-FFF2-40B4-BE49-F238E27FC236}">
                <a16:creationId xmlns:a16="http://schemas.microsoft.com/office/drawing/2014/main" id="{AE5D01DB-0E5F-B45F-84B4-971B12A32A54}"/>
              </a:ext>
            </a:extLst>
          </p:cNvPr>
          <p:cNvSpPr txBox="1"/>
          <p:nvPr/>
        </p:nvSpPr>
        <p:spPr>
          <a:xfrm>
            <a:off x="871789" y="21243085"/>
            <a:ext cx="15281621" cy="11356955"/>
          </a:xfrm>
          <a:prstGeom prst="rect">
            <a:avLst/>
          </a:prstGeom>
          <a:noFill/>
        </p:spPr>
        <p:txBody>
          <a:bodyPr wrap="square" rtlCol="0">
            <a:spAutoFit/>
          </a:bodyPr>
          <a:lstStyle/>
          <a:p>
            <a:pPr algn="just"/>
            <a:r>
              <a:rPr lang="en-GB" sz="3600" dirty="0"/>
              <a:t>This research adopted a quantitative approach to compare engagement in rebound therapy and curriculum time. It used a behaviourist approach to interpret responses. A participatory approach was used so the children were able to actively participate in the research and have their voices heard (</a:t>
            </a:r>
            <a:r>
              <a:rPr lang="en-GB" sz="3600" i="1" dirty="0" err="1"/>
              <a:t>deHaas</a:t>
            </a:r>
            <a:r>
              <a:rPr lang="en-GB" sz="3600" i="1" dirty="0"/>
              <a:t> et al</a:t>
            </a:r>
            <a:r>
              <a:rPr lang="en-GB" sz="3600" dirty="0"/>
              <a:t>., 2022). Parental permission was obtained prior to the study.</a:t>
            </a:r>
          </a:p>
          <a:p>
            <a:pPr algn="just"/>
            <a:endParaRPr lang="en-GB" sz="2400" dirty="0"/>
          </a:p>
          <a:p>
            <a:pPr algn="just"/>
            <a:r>
              <a:rPr lang="en-GB" sz="3600" b="1" dirty="0"/>
              <a:t>Participants: </a:t>
            </a:r>
          </a:p>
          <a:p>
            <a:pPr marL="571500" indent="-571500" algn="just">
              <a:buFont typeface="Wingdings" panose="05000000000000000000" pitchFamily="2" charset="2"/>
              <a:buChar char="Ø"/>
            </a:pPr>
            <a:r>
              <a:rPr lang="en-GB" sz="3600" dirty="0"/>
              <a:t>11 participants aged between 4 and 11 (M=7.55, SD=2.38) with severe or profound and multiple learning disabilities</a:t>
            </a:r>
          </a:p>
          <a:p>
            <a:pPr marL="571500" indent="-571500" algn="just">
              <a:buFont typeface="Wingdings" panose="05000000000000000000" pitchFamily="2" charset="2"/>
              <a:buChar char="Ø"/>
            </a:pPr>
            <a:r>
              <a:rPr lang="en-GB" sz="3600" dirty="0"/>
              <a:t>5 Girls (M=6.60, SD=2.33) and 6 Boys (M=8.33, SD=2.13)</a:t>
            </a:r>
          </a:p>
          <a:p>
            <a:pPr algn="just"/>
            <a:endParaRPr lang="en-GB" sz="2400" dirty="0"/>
          </a:p>
          <a:p>
            <a:pPr algn="just"/>
            <a:r>
              <a:rPr lang="en-GB" sz="3600" b="1" dirty="0"/>
              <a:t>Data collection: </a:t>
            </a:r>
            <a:r>
              <a:rPr lang="en-GB" sz="3600" dirty="0"/>
              <a:t>The engagement model (DfE, 2020) was used to collect data and scores were informed by observations, behaviour checklists and video. Results were recorded in engagement profiles using Evidence for Learning software. Pupils were scored in each of the five areas of engagement using the scale below:</a:t>
            </a:r>
          </a:p>
          <a:p>
            <a:pPr algn="just"/>
            <a:endParaRPr lang="en-GB" sz="3600" dirty="0"/>
          </a:p>
          <a:p>
            <a:pPr algn="just"/>
            <a:endParaRPr lang="en-GB" sz="3600" dirty="0"/>
          </a:p>
          <a:p>
            <a:pPr algn="just"/>
            <a:r>
              <a:rPr lang="en-GB" sz="3600" b="1" dirty="0"/>
              <a:t>Process:</a:t>
            </a:r>
          </a:p>
          <a:p>
            <a:pPr algn="just"/>
            <a:endParaRPr lang="en-GB" sz="3600" dirty="0"/>
          </a:p>
          <a:p>
            <a:endParaRPr lang="en-GB" sz="3600" dirty="0"/>
          </a:p>
          <a:p>
            <a:endParaRPr lang="en-GB" sz="3600" dirty="0"/>
          </a:p>
        </p:txBody>
      </p:sp>
      <p:graphicFrame>
        <p:nvGraphicFramePr>
          <p:cNvPr id="31" name="Diagram 30">
            <a:extLst>
              <a:ext uri="{FF2B5EF4-FFF2-40B4-BE49-F238E27FC236}">
                <a16:creationId xmlns:a16="http://schemas.microsoft.com/office/drawing/2014/main" id="{1E019B76-CE1C-4751-4E72-D5A7010BAB12}"/>
              </a:ext>
            </a:extLst>
          </p:cNvPr>
          <p:cNvGraphicFramePr/>
          <p:nvPr>
            <p:extLst>
              <p:ext uri="{D42A27DB-BD31-4B8C-83A1-F6EECF244321}">
                <p14:modId xmlns:p14="http://schemas.microsoft.com/office/powerpoint/2010/main" val="2066874805"/>
              </p:ext>
            </p:extLst>
          </p:nvPr>
        </p:nvGraphicFramePr>
        <p:xfrm>
          <a:off x="2535065" y="28746966"/>
          <a:ext cx="13868211" cy="557523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5" name="TextBox 4">
            <a:extLst>
              <a:ext uri="{FF2B5EF4-FFF2-40B4-BE49-F238E27FC236}">
                <a16:creationId xmlns:a16="http://schemas.microsoft.com/office/drawing/2014/main" id="{A8DCB98F-A831-C411-58A4-A2D0ABCF6F80}"/>
              </a:ext>
            </a:extLst>
          </p:cNvPr>
          <p:cNvSpPr txBox="1"/>
          <p:nvPr/>
        </p:nvSpPr>
        <p:spPr>
          <a:xfrm>
            <a:off x="960984" y="15111558"/>
            <a:ext cx="15192426" cy="4889415"/>
          </a:xfrm>
          <a:prstGeom prst="rect">
            <a:avLst/>
          </a:prstGeom>
          <a:noFill/>
        </p:spPr>
        <p:txBody>
          <a:bodyPr wrap="square" rtlCol="0">
            <a:spAutoFit/>
          </a:bodyPr>
          <a:lstStyle/>
          <a:p>
            <a:pPr marL="342900" lvl="0" indent="-342900" algn="just">
              <a:lnSpc>
                <a:spcPct val="107000"/>
              </a:lnSpc>
              <a:spcAft>
                <a:spcPts val="800"/>
              </a:spcAft>
              <a:buFont typeface="Symbol" panose="05050102010706020507" pitchFamily="18" charset="2"/>
              <a:buChar char=""/>
            </a:pPr>
            <a:r>
              <a:rPr lang="en-GB" sz="3600" dirty="0">
                <a:effectLst/>
                <a:ea typeface="Calibri" panose="020F0502020204030204" pitchFamily="34" charset="0"/>
                <a:cs typeface="Times New Roman" panose="02020603050405020304" pitchFamily="18" charset="0"/>
              </a:rPr>
              <a:t>To investigate the impact of rebound therapy on the five areas of engagement (DfE, 2020; Carpenter </a:t>
            </a:r>
            <a:r>
              <a:rPr lang="en-GB" sz="3600" i="1" dirty="0">
                <a:effectLst/>
                <a:ea typeface="Calibri" panose="020F0502020204030204" pitchFamily="34" charset="0"/>
                <a:cs typeface="Times New Roman" panose="02020603050405020304" pitchFamily="18" charset="0"/>
              </a:rPr>
              <a:t>et al., </a:t>
            </a:r>
            <a:r>
              <a:rPr lang="en-GB" sz="3600" dirty="0">
                <a:effectLst/>
                <a:ea typeface="Calibri" panose="020F0502020204030204" pitchFamily="34" charset="0"/>
                <a:cs typeface="Times New Roman" panose="02020603050405020304" pitchFamily="18" charset="0"/>
              </a:rPr>
              <a:t>2015) in children with severe and profound and multiple learning disabilities.</a:t>
            </a:r>
          </a:p>
          <a:p>
            <a:pPr marL="342900" lvl="0" indent="-342900" algn="just">
              <a:lnSpc>
                <a:spcPct val="107000"/>
              </a:lnSpc>
              <a:spcAft>
                <a:spcPts val="800"/>
              </a:spcAft>
              <a:buFont typeface="Symbol" panose="05050102010706020507" pitchFamily="18" charset="2"/>
              <a:buChar char=""/>
            </a:pPr>
            <a:endParaRPr lang="en-GB" sz="3600" dirty="0">
              <a:effectLst/>
              <a:ea typeface="Calibri" panose="020F0502020204030204" pitchFamily="34" charset="0"/>
              <a:cs typeface="Times New Roman" panose="02020603050405020304" pitchFamily="18" charset="0"/>
            </a:endParaRPr>
          </a:p>
          <a:p>
            <a:pPr lvl="0" algn="just">
              <a:lnSpc>
                <a:spcPct val="107000"/>
              </a:lnSpc>
              <a:spcAft>
                <a:spcPts val="800"/>
              </a:spcAft>
            </a:pPr>
            <a:endParaRPr lang="en-GB" sz="1600" dirty="0">
              <a:effectLst/>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pPr>
            <a:r>
              <a:rPr lang="en-GB" sz="3600" dirty="0">
                <a:ea typeface="Calibri" panose="020F0502020204030204" pitchFamily="34" charset="0"/>
                <a:cs typeface="Times New Roman" panose="02020603050405020304" pitchFamily="18" charset="0"/>
              </a:rPr>
              <a:t>To inform school pedagogy by establishing whether rebound therapy is an effective intervention to increase overall engagement in this population.</a:t>
            </a:r>
            <a:endParaRPr lang="en-GB" sz="3600"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endParaRPr lang="en-GB" sz="3600" dirty="0">
              <a:ea typeface="Calibri" panose="020F0502020204030204" pitchFamily="34" charset="0"/>
              <a:cs typeface="Times New Roman" panose="02020603050405020304" pitchFamily="18" charset="0"/>
            </a:endParaRPr>
          </a:p>
        </p:txBody>
      </p:sp>
      <p:graphicFrame>
        <p:nvGraphicFramePr>
          <p:cNvPr id="6" name="Diagram 5">
            <a:extLst>
              <a:ext uri="{FF2B5EF4-FFF2-40B4-BE49-F238E27FC236}">
                <a16:creationId xmlns:a16="http://schemas.microsoft.com/office/drawing/2014/main" id="{EE052209-7193-00C1-5A56-235A4EB10ABF}"/>
              </a:ext>
            </a:extLst>
          </p:cNvPr>
          <p:cNvGraphicFramePr/>
          <p:nvPr>
            <p:extLst>
              <p:ext uri="{D42A27DB-BD31-4B8C-83A1-F6EECF244321}">
                <p14:modId xmlns:p14="http://schemas.microsoft.com/office/powerpoint/2010/main" val="2665718650"/>
              </p:ext>
            </p:extLst>
          </p:nvPr>
        </p:nvGraphicFramePr>
        <p:xfrm>
          <a:off x="-6439710" y="16881072"/>
          <a:ext cx="30162139" cy="1152172"/>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graphicFrame>
        <p:nvGraphicFramePr>
          <p:cNvPr id="7" name="Table 8">
            <a:extLst>
              <a:ext uri="{FF2B5EF4-FFF2-40B4-BE49-F238E27FC236}">
                <a16:creationId xmlns:a16="http://schemas.microsoft.com/office/drawing/2014/main" id="{F100EE09-BF31-FC9F-153A-BDCD6F0607DE}"/>
              </a:ext>
            </a:extLst>
          </p:cNvPr>
          <p:cNvGraphicFramePr>
            <a:graphicFrameLocks noGrp="1"/>
          </p:cNvGraphicFramePr>
          <p:nvPr>
            <p:extLst>
              <p:ext uri="{D42A27DB-BD31-4B8C-83A1-F6EECF244321}">
                <p14:modId xmlns:p14="http://schemas.microsoft.com/office/powerpoint/2010/main" val="1605215683"/>
              </p:ext>
            </p:extLst>
          </p:nvPr>
        </p:nvGraphicFramePr>
        <p:xfrm>
          <a:off x="934632" y="29276840"/>
          <a:ext cx="15405801" cy="773259"/>
        </p:xfrm>
        <a:graphic>
          <a:graphicData uri="http://schemas.openxmlformats.org/drawingml/2006/table">
            <a:tbl>
              <a:tblPr firstRow="1" bandRow="1">
                <a:tableStyleId>{5C22544A-7EE6-4342-B048-85BDC9FD1C3A}</a:tableStyleId>
              </a:tblPr>
              <a:tblGrid>
                <a:gridCol w="2796746">
                  <a:extLst>
                    <a:ext uri="{9D8B030D-6E8A-4147-A177-3AD203B41FA5}">
                      <a16:colId xmlns:a16="http://schemas.microsoft.com/office/drawing/2014/main" val="1023930883"/>
                    </a:ext>
                  </a:extLst>
                </a:gridCol>
                <a:gridCol w="2190148">
                  <a:extLst>
                    <a:ext uri="{9D8B030D-6E8A-4147-A177-3AD203B41FA5}">
                      <a16:colId xmlns:a16="http://schemas.microsoft.com/office/drawing/2014/main" val="4123910847"/>
                    </a:ext>
                  </a:extLst>
                </a:gridCol>
                <a:gridCol w="3477763">
                  <a:extLst>
                    <a:ext uri="{9D8B030D-6E8A-4147-A177-3AD203B41FA5}">
                      <a16:colId xmlns:a16="http://schemas.microsoft.com/office/drawing/2014/main" val="2481562083"/>
                    </a:ext>
                  </a:extLst>
                </a:gridCol>
                <a:gridCol w="3610134">
                  <a:extLst>
                    <a:ext uri="{9D8B030D-6E8A-4147-A177-3AD203B41FA5}">
                      <a16:colId xmlns:a16="http://schemas.microsoft.com/office/drawing/2014/main" val="911374542"/>
                    </a:ext>
                  </a:extLst>
                </a:gridCol>
                <a:gridCol w="3331010">
                  <a:extLst>
                    <a:ext uri="{9D8B030D-6E8A-4147-A177-3AD203B41FA5}">
                      <a16:colId xmlns:a16="http://schemas.microsoft.com/office/drawing/2014/main" val="3128347454"/>
                    </a:ext>
                  </a:extLst>
                </a:gridCol>
              </a:tblGrid>
              <a:tr h="773259">
                <a:tc>
                  <a:txBody>
                    <a:bodyPr/>
                    <a:lstStyle/>
                    <a:p>
                      <a:r>
                        <a:rPr lang="en-GB" sz="3200" b="0" dirty="0"/>
                        <a:t>Disengaged = 0</a:t>
                      </a:r>
                    </a:p>
                  </a:txBody>
                  <a:tcPr/>
                </a:tc>
                <a:tc>
                  <a:txBody>
                    <a:bodyPr/>
                    <a:lstStyle/>
                    <a:p>
                      <a:r>
                        <a:rPr lang="en-GB" sz="3200" b="0" dirty="0"/>
                        <a:t>Fleeting = 1</a:t>
                      </a:r>
                    </a:p>
                  </a:txBody>
                  <a:tcPr/>
                </a:tc>
                <a:tc>
                  <a:txBody>
                    <a:bodyPr/>
                    <a:lstStyle/>
                    <a:p>
                      <a:r>
                        <a:rPr lang="en-GB" sz="3200" b="0" dirty="0"/>
                        <a:t>Partly Sustained = 2</a:t>
                      </a:r>
                    </a:p>
                  </a:txBody>
                  <a:tcPr/>
                </a:tc>
                <a:tc>
                  <a:txBody>
                    <a:bodyPr/>
                    <a:lstStyle/>
                    <a:p>
                      <a:r>
                        <a:rPr lang="en-GB" sz="3200" b="0" dirty="0"/>
                        <a:t>Mostly Sustained = 3</a:t>
                      </a:r>
                    </a:p>
                  </a:txBody>
                  <a:tcPr/>
                </a:tc>
                <a:tc>
                  <a:txBody>
                    <a:bodyPr/>
                    <a:lstStyle/>
                    <a:p>
                      <a:r>
                        <a:rPr lang="en-GB" sz="3200" b="0" dirty="0"/>
                        <a:t>Fully Sustained = 4</a:t>
                      </a:r>
                    </a:p>
                  </a:txBody>
                  <a:tcPr/>
                </a:tc>
                <a:extLst>
                  <a:ext uri="{0D108BD9-81ED-4DB2-BD59-A6C34878D82A}">
                    <a16:rowId xmlns:a16="http://schemas.microsoft.com/office/drawing/2014/main" val="1004387634"/>
                  </a:ext>
                </a:extLst>
              </a:tr>
            </a:tbl>
          </a:graphicData>
        </a:graphic>
      </p:graphicFrame>
      <p:pic>
        <p:nvPicPr>
          <p:cNvPr id="20" name="Picture 19">
            <a:extLst>
              <a:ext uri="{FF2B5EF4-FFF2-40B4-BE49-F238E27FC236}">
                <a16:creationId xmlns:a16="http://schemas.microsoft.com/office/drawing/2014/main" id="{F2ED94D6-0E1A-5125-C822-E9ECB28B1EC6}"/>
              </a:ext>
            </a:extLst>
          </p:cNvPr>
          <p:cNvPicPr>
            <a:picLocks noChangeAspect="1"/>
          </p:cNvPicPr>
          <p:nvPr/>
        </p:nvPicPr>
        <p:blipFill rotWithShape="1">
          <a:blip r:embed="rId16"/>
          <a:srcRect l="27585" t="23313" r="33556" b="16048"/>
          <a:stretch/>
        </p:blipFill>
        <p:spPr>
          <a:xfrm>
            <a:off x="30386188" y="20115685"/>
            <a:ext cx="3684086" cy="383257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2" name="AutoShape 2" descr="Evidence image #3">
            <a:extLst>
              <a:ext uri="{FF2B5EF4-FFF2-40B4-BE49-F238E27FC236}">
                <a16:creationId xmlns:a16="http://schemas.microsoft.com/office/drawing/2014/main" id="{B173CA01-AE0F-553B-460A-AE0E1A9E1899}"/>
              </a:ext>
            </a:extLst>
          </p:cNvPr>
          <p:cNvSpPr>
            <a:spLocks noChangeAspect="1" noChangeArrowheads="1"/>
          </p:cNvSpPr>
          <p:nvPr/>
        </p:nvSpPr>
        <p:spPr bwMode="auto">
          <a:xfrm>
            <a:off x="21945600" y="164592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4" name="Picture 23">
            <a:extLst>
              <a:ext uri="{FF2B5EF4-FFF2-40B4-BE49-F238E27FC236}">
                <a16:creationId xmlns:a16="http://schemas.microsoft.com/office/drawing/2014/main" id="{6C2A3902-8127-0CE4-8FC0-D6E99AD87A59}"/>
              </a:ext>
            </a:extLst>
          </p:cNvPr>
          <p:cNvPicPr>
            <a:picLocks noChangeAspect="1"/>
          </p:cNvPicPr>
          <p:nvPr/>
        </p:nvPicPr>
        <p:blipFill rotWithShape="1">
          <a:blip r:embed="rId17"/>
          <a:srcRect l="33826" t="24840" r="37296" b="32435"/>
          <a:stretch/>
        </p:blipFill>
        <p:spPr>
          <a:xfrm>
            <a:off x="35128989" y="20136460"/>
            <a:ext cx="3864908" cy="381180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9" name="TextBox 28">
            <a:extLst>
              <a:ext uri="{FF2B5EF4-FFF2-40B4-BE49-F238E27FC236}">
                <a16:creationId xmlns:a16="http://schemas.microsoft.com/office/drawing/2014/main" id="{54939EDA-02F4-06FD-653A-D5FE80DE38E5}"/>
              </a:ext>
            </a:extLst>
          </p:cNvPr>
          <p:cNvSpPr txBox="1"/>
          <p:nvPr/>
        </p:nvSpPr>
        <p:spPr>
          <a:xfrm>
            <a:off x="30030002" y="6282994"/>
            <a:ext cx="13234388" cy="15604272"/>
          </a:xfrm>
          <a:prstGeom prst="rect">
            <a:avLst/>
          </a:prstGeom>
          <a:noFill/>
        </p:spPr>
        <p:txBody>
          <a:bodyPr wrap="square" rtlCol="0">
            <a:spAutoFit/>
          </a:bodyPr>
          <a:lstStyle/>
          <a:p>
            <a:pPr algn="just"/>
            <a:r>
              <a:rPr lang="en-US" sz="3600" b="1" dirty="0">
                <a:latin typeface="Calibri" panose="020F0502020204030204" pitchFamily="34" charset="0"/>
                <a:cs typeface="Calibri" panose="020F0502020204030204" pitchFamily="34" charset="0"/>
              </a:rPr>
              <a:t>Overall</a:t>
            </a:r>
            <a:r>
              <a:rPr lang="en-US" sz="3600" dirty="0">
                <a:latin typeface="Calibri" panose="020F0502020204030204" pitchFamily="34" charset="0"/>
                <a:cs typeface="Calibri" panose="020F0502020204030204" pitchFamily="34" charset="0"/>
              </a:rPr>
              <a:t> engagement in participants was found to be higher in rebound therapy sessions than curriculum time by 42%. </a:t>
            </a:r>
          </a:p>
          <a:p>
            <a:pPr algn="just"/>
            <a:endParaRPr lang="en-US" sz="3600" dirty="0">
              <a:latin typeface="Calibri" panose="020F0502020204030204" pitchFamily="34" charset="0"/>
              <a:cs typeface="Calibri" panose="020F0502020204030204" pitchFamily="34" charset="0"/>
            </a:endParaRPr>
          </a:p>
          <a:p>
            <a:pPr algn="just"/>
            <a:r>
              <a:rPr lang="en-US" sz="3600" dirty="0">
                <a:latin typeface="Calibri" panose="020F0502020204030204" pitchFamily="34" charset="0"/>
                <a:cs typeface="Calibri" panose="020F0502020204030204" pitchFamily="34" charset="0"/>
              </a:rPr>
              <a:t>Results show that engagement was higher in all five areas during rebound therapy. I drew conclusions as to what this meant for my participants by </a:t>
            </a:r>
            <a:r>
              <a:rPr lang="en-US" sz="3600" dirty="0" err="1">
                <a:latin typeface="Calibri" panose="020F0502020204030204" pitchFamily="34" charset="0"/>
                <a:cs typeface="Calibri" panose="020F0502020204030204" pitchFamily="34" charset="0"/>
              </a:rPr>
              <a:t>analysing</a:t>
            </a:r>
            <a:r>
              <a:rPr lang="en-US" sz="3600" dirty="0">
                <a:latin typeface="Calibri" panose="020F0502020204030204" pitchFamily="34" charset="0"/>
                <a:cs typeface="Calibri" panose="020F0502020204030204" pitchFamily="34" charset="0"/>
              </a:rPr>
              <a:t> the engagement descriptors (DfE, 2020; Carpenter </a:t>
            </a:r>
            <a:r>
              <a:rPr lang="en-US" sz="3600" i="1" dirty="0">
                <a:latin typeface="Calibri" panose="020F0502020204030204" pitchFamily="34" charset="0"/>
                <a:cs typeface="Calibri" panose="020F0502020204030204" pitchFamily="34" charset="0"/>
              </a:rPr>
              <a:t>et al</a:t>
            </a:r>
            <a:r>
              <a:rPr lang="en-US" sz="3600" dirty="0">
                <a:latin typeface="Calibri" panose="020F0502020204030204" pitchFamily="34" charset="0"/>
                <a:cs typeface="Calibri" panose="020F0502020204030204" pitchFamily="34" charset="0"/>
              </a:rPr>
              <a:t>., 2015)</a:t>
            </a:r>
          </a:p>
          <a:p>
            <a:pPr marL="571500" indent="-571500" algn="just">
              <a:buFont typeface="Arial" panose="020B0604020202020204" pitchFamily="34" charset="0"/>
              <a:buChar char="•"/>
            </a:pPr>
            <a:r>
              <a:rPr lang="en-US" sz="3600" dirty="0">
                <a:latin typeface="Calibri" panose="020F0502020204030204" pitchFamily="34" charset="0"/>
                <a:cs typeface="Calibri" panose="020F0502020204030204" pitchFamily="34" charset="0"/>
              </a:rPr>
              <a:t> </a:t>
            </a:r>
            <a:r>
              <a:rPr lang="en-US" sz="3600" b="1" dirty="0">
                <a:latin typeface="Calibri" panose="020F0502020204030204" pitchFamily="34" charset="0"/>
                <a:cs typeface="Calibri" panose="020F0502020204030204" pitchFamily="34" charset="0"/>
              </a:rPr>
              <a:t>Exploration</a:t>
            </a:r>
            <a:r>
              <a:rPr lang="en-US" sz="3600" dirty="0">
                <a:latin typeface="Calibri" panose="020F0502020204030204" pitchFamily="34" charset="0"/>
                <a:cs typeface="Calibri" panose="020F0502020204030204" pitchFamily="34" charset="0"/>
              </a:rPr>
              <a:t> was 46% higher. Participants demonstrated more curiosity and were better able to build on their first responses to the trampoline, individualized exercises and a range of props e.g., parachutes, therapy balls.</a:t>
            </a:r>
          </a:p>
          <a:p>
            <a:pPr marL="571500" indent="-571500" algn="just">
              <a:buFont typeface="Arial" panose="020B0604020202020204" pitchFamily="34" charset="0"/>
              <a:buChar char="•"/>
            </a:pPr>
            <a:r>
              <a:rPr lang="en-US" sz="3600" b="1" dirty="0" err="1">
                <a:latin typeface="Calibri" panose="020F0502020204030204" pitchFamily="34" charset="0"/>
                <a:cs typeface="Calibri" panose="020F0502020204030204" pitchFamily="34" charset="0"/>
              </a:rPr>
              <a:t>Realisation</a:t>
            </a:r>
            <a:r>
              <a:rPr lang="en-US" sz="3600" dirty="0">
                <a:latin typeface="Calibri" panose="020F0502020204030204" pitchFamily="34" charset="0"/>
                <a:cs typeface="Calibri" panose="020F0502020204030204" pitchFamily="34" charset="0"/>
              </a:rPr>
              <a:t> was 23% higher, showing that children sought control during rebound therapy and were able make more discoveries during the different exercises e.g., moving faster, shifting positions.</a:t>
            </a:r>
          </a:p>
          <a:p>
            <a:pPr marL="571500" indent="-571500" algn="just">
              <a:buFont typeface="Arial" panose="020B0604020202020204" pitchFamily="34" charset="0"/>
              <a:buChar char="•"/>
            </a:pPr>
            <a:r>
              <a:rPr lang="en-US" sz="3600" b="1" dirty="0">
                <a:latin typeface="Calibri" panose="020F0502020204030204" pitchFamily="34" charset="0"/>
                <a:cs typeface="Calibri" panose="020F0502020204030204" pitchFamily="34" charset="0"/>
              </a:rPr>
              <a:t>Anticipation</a:t>
            </a:r>
            <a:r>
              <a:rPr lang="en-US" sz="3600" dirty="0">
                <a:latin typeface="Calibri" panose="020F0502020204030204" pitchFamily="34" charset="0"/>
                <a:cs typeface="Calibri" panose="020F0502020204030204" pitchFamily="34" charset="0"/>
              </a:rPr>
              <a:t> was 33% higher. Participants showed a greater understanding that rebound therapy and each exercise was beginning and finishing. They also associated the trampoline and additional props with events.</a:t>
            </a:r>
          </a:p>
          <a:p>
            <a:pPr marL="571500" indent="-571500" algn="just">
              <a:buFont typeface="Arial" panose="020B0604020202020204" pitchFamily="34" charset="0"/>
              <a:buChar char="•"/>
            </a:pPr>
            <a:r>
              <a:rPr lang="en-US" sz="3600" b="1" dirty="0">
                <a:latin typeface="Calibri" panose="020F0502020204030204" pitchFamily="34" charset="0"/>
                <a:cs typeface="Calibri" panose="020F0502020204030204" pitchFamily="34" charset="0"/>
              </a:rPr>
              <a:t>Persistence</a:t>
            </a:r>
            <a:r>
              <a:rPr lang="en-US" sz="3600" dirty="0">
                <a:latin typeface="Calibri" panose="020F0502020204030204" pitchFamily="34" charset="0"/>
                <a:cs typeface="Calibri" panose="020F0502020204030204" pitchFamily="34" charset="0"/>
              </a:rPr>
              <a:t> was 59% higher as participants sustained attention for longer in order to find out more about what the trampoline had to offer.</a:t>
            </a:r>
          </a:p>
          <a:p>
            <a:pPr marL="571500" indent="-571500" algn="just">
              <a:buFont typeface="Arial" panose="020B0604020202020204" pitchFamily="34" charset="0"/>
              <a:buChar char="•"/>
            </a:pPr>
            <a:r>
              <a:rPr lang="en-US" sz="3600" b="1" dirty="0">
                <a:latin typeface="Calibri" panose="020F0502020204030204" pitchFamily="34" charset="0"/>
                <a:cs typeface="Calibri" panose="020F0502020204030204" pitchFamily="34" charset="0"/>
              </a:rPr>
              <a:t>Initiation</a:t>
            </a:r>
            <a:r>
              <a:rPr lang="en-US" sz="3600" dirty="0">
                <a:latin typeface="Calibri" panose="020F0502020204030204" pitchFamily="34" charset="0"/>
                <a:cs typeface="Calibri" panose="020F0502020204030204" pitchFamily="34" charset="0"/>
              </a:rPr>
              <a:t> was 50% higher. Participants took more spontaneous and independent action to bring about preferred outcomes e.g., pushing down on the trampoline bed in different positions to generate movement.</a:t>
            </a:r>
          </a:p>
          <a:p>
            <a:pPr algn="just"/>
            <a:endParaRPr lang="en-US" sz="3600" dirty="0">
              <a:latin typeface="Calibri" panose="020F0502020204030204" pitchFamily="34" charset="0"/>
              <a:cs typeface="Calibri" panose="020F0502020204030204" pitchFamily="34" charset="0"/>
            </a:endParaRPr>
          </a:p>
          <a:p>
            <a:pPr algn="just"/>
            <a:endParaRPr lang="en-US" sz="3600" dirty="0">
              <a:latin typeface="Calibri" panose="020F0502020204030204" pitchFamily="34" charset="0"/>
              <a:cs typeface="Calibri" panose="020F0502020204030204" pitchFamily="34" charset="0"/>
            </a:endParaRPr>
          </a:p>
          <a:p>
            <a:pPr marL="571500" indent="-571500" algn="just">
              <a:buFont typeface="Arial" panose="020B0604020202020204" pitchFamily="34" charset="0"/>
              <a:buChar char="•"/>
            </a:pPr>
            <a:endParaRPr lang="en-US" sz="3600" dirty="0">
              <a:latin typeface="Calibri" panose="020F0502020204030204" pitchFamily="34" charset="0"/>
              <a:cs typeface="Calibri" panose="020F0502020204030204" pitchFamily="34" charset="0"/>
            </a:endParaRPr>
          </a:p>
        </p:txBody>
      </p:sp>
      <p:pic>
        <p:nvPicPr>
          <p:cNvPr id="28" name="Picture 27" descr="A group of children holding hands&#10;&#10;Description automatically generated with medium confidence">
            <a:extLst>
              <a:ext uri="{FF2B5EF4-FFF2-40B4-BE49-F238E27FC236}">
                <a16:creationId xmlns:a16="http://schemas.microsoft.com/office/drawing/2014/main" id="{9359451A-3418-4A25-E522-1F4F3EEA1E00}"/>
              </a:ext>
            </a:extLst>
          </p:cNvPr>
          <p:cNvPicPr>
            <a:picLocks noChangeAspect="1"/>
          </p:cNvPicPr>
          <p:nvPr/>
        </p:nvPicPr>
        <p:blipFill rotWithShape="1">
          <a:blip r:embed="rId18"/>
          <a:srcRect l="3762"/>
          <a:stretch/>
        </p:blipFill>
        <p:spPr>
          <a:xfrm rot="5400000">
            <a:off x="39629042" y="20533070"/>
            <a:ext cx="3838766" cy="29916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graphicFrame>
        <p:nvGraphicFramePr>
          <p:cNvPr id="32" name="Table 31">
            <a:extLst>
              <a:ext uri="{FF2B5EF4-FFF2-40B4-BE49-F238E27FC236}">
                <a16:creationId xmlns:a16="http://schemas.microsoft.com/office/drawing/2014/main" id="{AA51C166-8A10-4E94-6286-3FCE339EC2A9}"/>
              </a:ext>
            </a:extLst>
          </p:cNvPr>
          <p:cNvGraphicFramePr>
            <a:graphicFrameLocks noGrp="1"/>
          </p:cNvGraphicFramePr>
          <p:nvPr>
            <p:extLst>
              <p:ext uri="{D42A27DB-BD31-4B8C-83A1-F6EECF244321}">
                <p14:modId xmlns:p14="http://schemas.microsoft.com/office/powerpoint/2010/main" val="1253425980"/>
              </p:ext>
            </p:extLst>
          </p:nvPr>
        </p:nvGraphicFramePr>
        <p:xfrm>
          <a:off x="17104577" y="26233069"/>
          <a:ext cx="12333600" cy="5572147"/>
        </p:xfrm>
        <a:graphic>
          <a:graphicData uri="http://schemas.openxmlformats.org/drawingml/2006/table">
            <a:tbl>
              <a:tblPr firstRow="1" firstCol="1" bandRow="1">
                <a:tableStyleId>{5C22544A-7EE6-4342-B048-85BDC9FD1C3A}</a:tableStyleId>
              </a:tblPr>
              <a:tblGrid>
                <a:gridCol w="4259852">
                  <a:extLst>
                    <a:ext uri="{9D8B030D-6E8A-4147-A177-3AD203B41FA5}">
                      <a16:colId xmlns:a16="http://schemas.microsoft.com/office/drawing/2014/main" val="1193238733"/>
                    </a:ext>
                  </a:extLst>
                </a:gridCol>
                <a:gridCol w="8073748">
                  <a:extLst>
                    <a:ext uri="{9D8B030D-6E8A-4147-A177-3AD203B41FA5}">
                      <a16:colId xmlns:a16="http://schemas.microsoft.com/office/drawing/2014/main" val="3818293748"/>
                    </a:ext>
                  </a:extLst>
                </a:gridCol>
              </a:tblGrid>
              <a:tr h="5572147">
                <a:tc>
                  <a:txBody>
                    <a:bodyPr/>
                    <a:lstStyle/>
                    <a:p>
                      <a:pPr>
                        <a:lnSpc>
                          <a:spcPct val="107000"/>
                        </a:lnSpc>
                        <a:spcAft>
                          <a:spcPts val="800"/>
                        </a:spcAft>
                      </a:pPr>
                      <a:r>
                        <a:rPr lang="en-GB" sz="1100" kern="100" dirty="0">
                          <a:effectLst/>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3200" kern="100" dirty="0">
                          <a:effectLst/>
                        </a:rPr>
                        <a:t>Rebound Therapy Exercises for X</a:t>
                      </a:r>
                      <a:endParaRPr lang="en-GB" sz="2800" kern="100" dirty="0">
                        <a:effectLst/>
                      </a:endParaRPr>
                    </a:p>
                    <a:p>
                      <a:pPr>
                        <a:lnSpc>
                          <a:spcPct val="107000"/>
                        </a:lnSpc>
                        <a:spcAft>
                          <a:spcPts val="800"/>
                        </a:spcAft>
                      </a:pPr>
                      <a:r>
                        <a:rPr lang="en-GB" sz="2400" kern="100" dirty="0">
                          <a:effectLst/>
                        </a:rPr>
                        <a:t> </a:t>
                      </a:r>
                      <a:endParaRPr lang="en-GB" sz="2000" kern="100" dirty="0">
                        <a:effectLst/>
                      </a:endParaRPr>
                    </a:p>
                    <a:p>
                      <a:pPr marL="342900" lvl="0" indent="-342900">
                        <a:lnSpc>
                          <a:spcPct val="107000"/>
                        </a:lnSpc>
                        <a:buFont typeface="+mj-lt"/>
                        <a:buAutoNum type="arabicParenR"/>
                      </a:pPr>
                      <a:r>
                        <a:rPr lang="en-GB" sz="2400" kern="100" dirty="0">
                          <a:effectLst/>
                        </a:rPr>
                        <a:t>Long sitting with v-cushion below knees and upper trunk support.</a:t>
                      </a:r>
                      <a:endParaRPr lang="en-GB" sz="2000" kern="100" dirty="0">
                        <a:effectLst/>
                      </a:endParaRPr>
                    </a:p>
                    <a:p>
                      <a:pPr marL="342900" lvl="0" indent="-342900">
                        <a:lnSpc>
                          <a:spcPct val="107000"/>
                        </a:lnSpc>
                        <a:buFont typeface="+mj-lt"/>
                        <a:buAutoNum type="arabicParenR"/>
                      </a:pPr>
                      <a:r>
                        <a:rPr lang="en-GB" sz="2400" kern="100" dirty="0">
                          <a:effectLst/>
                        </a:rPr>
                        <a:t>Log rolling.</a:t>
                      </a:r>
                    </a:p>
                    <a:p>
                      <a:pPr marL="342900" lvl="0" indent="-342900">
                        <a:lnSpc>
                          <a:spcPct val="107000"/>
                        </a:lnSpc>
                        <a:buFont typeface="+mj-lt"/>
                        <a:buAutoNum type="arabicParenR"/>
                      </a:pPr>
                      <a:r>
                        <a:rPr lang="en-GB" sz="2400" kern="100" dirty="0">
                          <a:effectLst/>
                        </a:rPr>
                        <a:t>Prone and supine positions on a therapy ball.</a:t>
                      </a:r>
                    </a:p>
                    <a:p>
                      <a:pPr marL="342900" lvl="0" indent="-342900">
                        <a:lnSpc>
                          <a:spcPct val="107000"/>
                        </a:lnSpc>
                        <a:buFont typeface="+mj-lt"/>
                        <a:buAutoNum type="arabicParenR"/>
                      </a:pPr>
                      <a:r>
                        <a:rPr lang="en-GB" sz="2400" kern="100" dirty="0">
                          <a:effectLst/>
                        </a:rPr>
                        <a:t>Four-point kneeling.</a:t>
                      </a:r>
                      <a:endParaRPr lang="en-GB" sz="2000" kern="100" dirty="0">
                        <a:effectLst/>
                      </a:endParaRPr>
                    </a:p>
                    <a:p>
                      <a:pPr marL="342900" lvl="0" indent="-342900">
                        <a:lnSpc>
                          <a:spcPct val="107000"/>
                        </a:lnSpc>
                        <a:buFont typeface="+mj-lt"/>
                        <a:buAutoNum type="arabicParenR"/>
                      </a:pPr>
                      <a:r>
                        <a:rPr lang="en-GB" sz="2400" kern="100" dirty="0">
                          <a:effectLst/>
                        </a:rPr>
                        <a:t>High kneeling at a therapy ball.</a:t>
                      </a:r>
                    </a:p>
                    <a:p>
                      <a:pPr marL="342900" lvl="0" indent="-342900">
                        <a:lnSpc>
                          <a:spcPct val="107000"/>
                        </a:lnSpc>
                        <a:buFont typeface="+mj-lt"/>
                        <a:buAutoNum type="arabicParenR"/>
                      </a:pPr>
                      <a:r>
                        <a:rPr lang="en-GB" sz="2400" kern="100" dirty="0">
                          <a:effectLst/>
                        </a:rPr>
                        <a:t>High kneeling with two hands held.</a:t>
                      </a:r>
                    </a:p>
                    <a:p>
                      <a:pPr marL="342900" lvl="0" indent="-342900">
                        <a:lnSpc>
                          <a:spcPct val="107000"/>
                        </a:lnSpc>
                        <a:buFont typeface="+mj-lt"/>
                        <a:buAutoNum type="arabicParenR"/>
                      </a:pPr>
                      <a:r>
                        <a:rPr lang="en-GB" sz="2400" kern="100" dirty="0">
                          <a:effectLst/>
                        </a:rPr>
                        <a:t>Standing with two hands held and support at the hips.</a:t>
                      </a:r>
                      <a:endParaRPr lang="en-GB" sz="2000" kern="100" dirty="0">
                        <a:effectLst/>
                      </a:endParaRPr>
                    </a:p>
                    <a:p>
                      <a:pPr marL="342900" lvl="0" indent="-342900">
                        <a:lnSpc>
                          <a:spcPct val="107000"/>
                        </a:lnSpc>
                        <a:spcAft>
                          <a:spcPts val="800"/>
                        </a:spcAft>
                        <a:buFont typeface="+mj-lt"/>
                        <a:buAutoNum type="arabicParenR"/>
                      </a:pPr>
                      <a:r>
                        <a:rPr lang="en-GB" sz="2400" kern="100" dirty="0">
                          <a:effectLst/>
                        </a:rPr>
                        <a:t>Sitting on a therapy roll with support at the hips to balance.</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63458364"/>
                  </a:ext>
                </a:extLst>
              </a:tr>
            </a:tbl>
          </a:graphicData>
        </a:graphic>
      </p:graphicFrame>
      <p:pic>
        <p:nvPicPr>
          <p:cNvPr id="1025" name="Picture 18" descr="A picture containing clothing, person, playground, human face&#10;&#10;Description automatically generated">
            <a:extLst>
              <a:ext uri="{FF2B5EF4-FFF2-40B4-BE49-F238E27FC236}">
                <a16:creationId xmlns:a16="http://schemas.microsoft.com/office/drawing/2014/main" id="{C4BD1AB0-27F9-8B95-AD01-346C5DC78627}"/>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r="14091" b="4572"/>
          <a:stretch>
            <a:fillRect/>
          </a:stretch>
        </p:blipFill>
        <p:spPr bwMode="auto">
          <a:xfrm rot="5400000">
            <a:off x="16894352" y="27014166"/>
            <a:ext cx="4832891" cy="400995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3" name="TextBox 32">
            <a:extLst>
              <a:ext uri="{FF2B5EF4-FFF2-40B4-BE49-F238E27FC236}">
                <a16:creationId xmlns:a16="http://schemas.microsoft.com/office/drawing/2014/main" id="{1AD510A3-C3DE-38E4-BB68-6774266120C2}"/>
              </a:ext>
            </a:extLst>
          </p:cNvPr>
          <p:cNvSpPr txBox="1"/>
          <p:nvPr/>
        </p:nvSpPr>
        <p:spPr>
          <a:xfrm>
            <a:off x="17305821" y="32003047"/>
            <a:ext cx="11932445" cy="584775"/>
          </a:xfrm>
          <a:prstGeom prst="rect">
            <a:avLst/>
          </a:prstGeom>
          <a:noFill/>
        </p:spPr>
        <p:txBody>
          <a:bodyPr wrap="square" rtlCol="0">
            <a:spAutoFit/>
          </a:bodyPr>
          <a:lstStyle/>
          <a:p>
            <a:r>
              <a:rPr lang="en-GB" sz="3200" dirty="0"/>
              <a:t>Fig 3: Example rebound therapy programme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14D94-4B9E-498A-886D-62D7F6C72FAC}"/>
              </a:ext>
            </a:extLst>
          </p:cNvPr>
          <p:cNvSpPr>
            <a:spLocks noGrp="1"/>
          </p:cNvSpPr>
          <p:nvPr>
            <p:ph type="title"/>
          </p:nvPr>
        </p:nvSpPr>
        <p:spPr>
          <a:xfrm>
            <a:off x="2194560" y="1318262"/>
            <a:ext cx="39502080" cy="3199950"/>
          </a:xfrm>
        </p:spPr>
        <p:txBody>
          <a:bodyPr/>
          <a:lstStyle/>
          <a:p>
            <a:r>
              <a:rPr lang="en-US" sz="12300" b="1" dirty="0"/>
              <a:t>References</a:t>
            </a:r>
            <a:endParaRPr lang="en-GB" sz="12300" b="1" dirty="0"/>
          </a:p>
        </p:txBody>
      </p:sp>
      <p:sp>
        <p:nvSpPr>
          <p:cNvPr id="3" name="Content Placeholder 2">
            <a:extLst>
              <a:ext uri="{FF2B5EF4-FFF2-40B4-BE49-F238E27FC236}">
                <a16:creationId xmlns:a16="http://schemas.microsoft.com/office/drawing/2014/main" id="{58CCBA4F-3790-4211-9DF7-0642E03D0DB3}"/>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15136215-0F97-49E9-8F9C-0105BE930C67}"/>
              </a:ext>
            </a:extLst>
          </p:cNvPr>
          <p:cNvSpPr>
            <a:spLocks noGrp="1"/>
          </p:cNvSpPr>
          <p:nvPr>
            <p:ph sz="half" idx="2"/>
          </p:nvPr>
        </p:nvSpPr>
        <p:spPr/>
        <p:txBody>
          <a:bodyPr/>
          <a:lstStyle/>
          <a:p>
            <a:endParaRPr lang="en-GB"/>
          </a:p>
        </p:txBody>
      </p:sp>
      <p:sp>
        <p:nvSpPr>
          <p:cNvPr id="5" name="Rectangle 4">
            <a:extLst>
              <a:ext uri="{FF2B5EF4-FFF2-40B4-BE49-F238E27FC236}">
                <a16:creationId xmlns:a16="http://schemas.microsoft.com/office/drawing/2014/main" id="{25A2C8F2-9834-4F3D-A8A2-F3F1937F2501}"/>
              </a:ext>
            </a:extLst>
          </p:cNvPr>
          <p:cNvSpPr/>
          <p:nvPr/>
        </p:nvSpPr>
        <p:spPr>
          <a:xfrm>
            <a:off x="2194560" y="4560084"/>
            <a:ext cx="38792075" cy="51367908"/>
          </a:xfrm>
          <a:prstGeom prst="rect">
            <a:avLst/>
          </a:prstGeom>
        </p:spPr>
        <p:txBody>
          <a:bodyPr wrap="square">
            <a:spAutoFit/>
          </a:bodyPr>
          <a:lstStyle/>
          <a:p>
            <a:r>
              <a:rPr lang="en-GB" sz="4800" dirty="0">
                <a:latin typeface="Times New Roman" panose="02020603050405020304" pitchFamily="18" charset="0"/>
                <a:ea typeface="Calibri" panose="020F0502020204030204" pitchFamily="34" charset="0"/>
              </a:rPr>
              <a:t>Carpenter, B </a:t>
            </a:r>
            <a:r>
              <a:rPr lang="en-GB" sz="4800" i="1" dirty="0">
                <a:latin typeface="Times New Roman" panose="02020603050405020304" pitchFamily="18" charset="0"/>
                <a:ea typeface="Calibri" panose="020F0502020204030204" pitchFamily="34" charset="0"/>
              </a:rPr>
              <a:t>et al</a:t>
            </a:r>
            <a:r>
              <a:rPr lang="en-GB" sz="4800" dirty="0">
                <a:latin typeface="Times New Roman" panose="02020603050405020304" pitchFamily="18" charset="0"/>
                <a:ea typeface="Calibri" panose="020F0502020204030204" pitchFamily="34" charset="0"/>
              </a:rPr>
              <a:t>. (2015) ‘Engaging learners with complex learning difficulties and disabilities: a resource book for teachers and teaching assistances’ Routledge</a:t>
            </a:r>
            <a:br>
              <a:rPr lang="en-GB" sz="4800" dirty="0">
                <a:latin typeface="Times New Roman" panose="02020603050405020304" pitchFamily="18" charset="0"/>
                <a:ea typeface="Calibri" panose="020F0502020204030204" pitchFamily="34" charset="0"/>
              </a:rPr>
            </a:br>
            <a:br>
              <a:rPr lang="en-GB" sz="4800" dirty="0">
                <a:latin typeface="Times New Roman" panose="02020603050405020304" pitchFamily="18" charset="0"/>
                <a:ea typeface="Calibri" panose="020F0502020204030204" pitchFamily="34" charset="0"/>
              </a:rPr>
            </a:br>
            <a:r>
              <a:rPr lang="en-GB" sz="4800" kern="0" dirty="0" err="1">
                <a:solidFill>
                  <a:srgbClr val="3A3A3A"/>
                </a:solidFill>
                <a:latin typeface="Times New Roman" panose="02020603050405020304" pitchFamily="18" charset="0"/>
                <a:ea typeface="Calibri" panose="020F0502020204030204" pitchFamily="34" charset="0"/>
                <a:cs typeface="Times New Roman" panose="02020603050405020304" pitchFamily="18" charset="0"/>
              </a:rPr>
              <a:t>deHass</a:t>
            </a:r>
            <a:r>
              <a:rPr lang="en-GB" sz="4800" kern="0" dirty="0">
                <a:solidFill>
                  <a:srgbClr val="3A3A3A"/>
                </a:solidFill>
                <a:latin typeface="Times New Roman" panose="02020603050405020304" pitchFamily="18" charset="0"/>
                <a:ea typeface="Calibri" panose="020F0502020204030204" pitchFamily="34" charset="0"/>
                <a:cs typeface="Times New Roman" panose="02020603050405020304" pitchFamily="18" charset="0"/>
              </a:rPr>
              <a:t>, C. </a:t>
            </a:r>
            <a:r>
              <a:rPr lang="en-GB" sz="4800" i="1" kern="0" dirty="0">
                <a:solidFill>
                  <a:srgbClr val="3A3A3A"/>
                </a:solidFill>
                <a:latin typeface="Times New Roman" panose="02020603050405020304" pitchFamily="18" charset="0"/>
                <a:ea typeface="Calibri" panose="020F0502020204030204" pitchFamily="34" charset="0"/>
                <a:cs typeface="Times New Roman" panose="02020603050405020304" pitchFamily="18" charset="0"/>
              </a:rPr>
              <a:t>et al. </a:t>
            </a:r>
            <a:r>
              <a:rPr lang="en-GB" sz="4800" kern="0" dirty="0">
                <a:solidFill>
                  <a:srgbClr val="3A3A3A"/>
                </a:solidFill>
                <a:latin typeface="Times New Roman" panose="02020603050405020304" pitchFamily="18" charset="0"/>
                <a:ea typeface="Calibri" panose="020F0502020204030204" pitchFamily="34" charset="0"/>
                <a:cs typeface="Times New Roman" panose="02020603050405020304" pitchFamily="18" charset="0"/>
              </a:rPr>
              <a:t>(2022)</a:t>
            </a:r>
            <a:r>
              <a:rPr lang="en-GB" sz="4800" i="1" kern="0" dirty="0">
                <a:solidFill>
                  <a:srgbClr val="3A3A3A"/>
                </a:solidFill>
                <a:latin typeface="Times New Roman" panose="02020603050405020304" pitchFamily="18" charset="0"/>
                <a:ea typeface="Calibri" panose="020F0502020204030204" pitchFamily="34" charset="0"/>
                <a:cs typeface="Times New Roman" panose="02020603050405020304" pitchFamily="18" charset="0"/>
              </a:rPr>
              <a:t> ‘</a:t>
            </a:r>
            <a:r>
              <a:rPr lang="en-GB" sz="4800" kern="0" dirty="0">
                <a:latin typeface="Times New Roman" panose="02020603050405020304" pitchFamily="18" charset="0"/>
                <a:ea typeface="Calibri" panose="020F0502020204030204" pitchFamily="34" charset="0"/>
                <a:cs typeface="Times New Roman" panose="02020603050405020304" pitchFamily="18" charset="0"/>
              </a:rPr>
              <a:t>Doing Research Inclusively: Understanding What It Means to Do Research with and Alongside People with Profound Intellectual Disabilities’ </a:t>
            </a:r>
            <a:r>
              <a:rPr lang="en-GB" sz="4800" i="1" kern="0" dirty="0">
                <a:latin typeface="Times New Roman" panose="02020603050405020304" pitchFamily="18" charset="0"/>
                <a:ea typeface="Calibri" panose="020F0502020204030204" pitchFamily="34" charset="0"/>
                <a:cs typeface="Times New Roman" panose="02020603050405020304" pitchFamily="18" charset="0"/>
              </a:rPr>
              <a:t>Social Sciences</a:t>
            </a:r>
            <a:r>
              <a:rPr lang="en-GB" sz="4800" kern="0" dirty="0">
                <a:latin typeface="Times New Roman" panose="02020603050405020304" pitchFamily="18" charset="0"/>
                <a:ea typeface="Calibri" panose="020F0502020204030204" pitchFamily="34" charset="0"/>
                <a:cs typeface="Times New Roman" panose="02020603050405020304" pitchFamily="18" charset="0"/>
              </a:rPr>
              <a:t> 11: 159. https:// doi.org/10.3390/socsci11040159</a:t>
            </a:r>
          </a:p>
          <a:p>
            <a:endParaRPr lang="en-US" sz="4800" kern="0" dirty="0">
              <a:latin typeface="Times New Roman" panose="02020603050405020304" pitchFamily="18" charset="0"/>
              <a:ea typeface="Calibri" panose="020F0502020204030204" pitchFamily="34" charset="0"/>
              <a:cs typeface="Times New Roman" panose="02020603050405020304" pitchFamily="18" charset="0"/>
            </a:endParaRPr>
          </a:p>
          <a:p>
            <a:r>
              <a:rPr lang="en-GB" sz="4800" kern="0" dirty="0">
                <a:latin typeface="Times New Roman" panose="02020603050405020304" pitchFamily="18" charset="0"/>
                <a:ea typeface="Calibri" panose="020F0502020204030204" pitchFamily="34" charset="0"/>
                <a:cs typeface="Times New Roman" panose="02020603050405020304" pitchFamily="18" charset="0"/>
              </a:rPr>
              <a:t>DfE (2020) ‘The engagement model: guidance for maintained schools, academies (including free schools) and local authorities’. Available at: </a:t>
            </a:r>
            <a:r>
              <a:rPr lang="en-GB" sz="4800" kern="0" dirty="0">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https://www.gov.uk/government/publications/the-engagement-model</a:t>
            </a:r>
            <a:r>
              <a:rPr lang="en-GB" sz="4800" kern="0" dirty="0">
                <a:latin typeface="Times New Roman" panose="02020603050405020304" pitchFamily="18" charset="0"/>
                <a:ea typeface="Calibri" panose="020F0502020204030204" pitchFamily="34" charset="0"/>
                <a:cs typeface="Times New Roman" panose="02020603050405020304" pitchFamily="18" charset="0"/>
              </a:rPr>
              <a:t> (Accessed: 10th April 2023)</a:t>
            </a:r>
          </a:p>
          <a:p>
            <a:endParaRPr lang="en-GB" sz="4800" kern="0" dirty="0">
              <a:latin typeface="Times New Roman" panose="02020603050405020304" pitchFamily="18" charset="0"/>
              <a:ea typeface="Calibri" panose="020F0502020204030204" pitchFamily="34" charset="0"/>
              <a:cs typeface="Times New Roman" panose="02020603050405020304" pitchFamily="18" charset="0"/>
            </a:endParaRPr>
          </a:p>
          <a:p>
            <a:r>
              <a:rPr lang="en-GB" sz="4800" kern="0" dirty="0">
                <a:latin typeface="Times New Roman" panose="02020603050405020304" pitchFamily="18" charset="0"/>
                <a:ea typeface="Calibri" panose="020F0502020204030204" pitchFamily="34" charset="0"/>
                <a:cs typeface="Times New Roman" panose="02020603050405020304" pitchFamily="18" charset="0"/>
              </a:rPr>
              <a:t>Wilder, J. and </a:t>
            </a:r>
            <a:r>
              <a:rPr lang="en-GB" sz="4800" kern="0" dirty="0" err="1">
                <a:latin typeface="Times New Roman" panose="02020603050405020304" pitchFamily="18" charset="0"/>
                <a:ea typeface="Calibri" panose="020F0502020204030204" pitchFamily="34" charset="0"/>
                <a:cs typeface="Times New Roman" panose="02020603050405020304" pitchFamily="18" charset="0"/>
              </a:rPr>
              <a:t>Granlund</a:t>
            </a:r>
            <a:r>
              <a:rPr lang="en-GB" sz="4800" kern="0" dirty="0">
                <a:latin typeface="Times New Roman" panose="02020603050405020304" pitchFamily="18" charset="0"/>
                <a:ea typeface="Calibri" panose="020F0502020204030204" pitchFamily="34" charset="0"/>
                <a:cs typeface="Times New Roman" panose="02020603050405020304" pitchFamily="18" charset="0"/>
              </a:rPr>
              <a:t>, M. (2003) </a:t>
            </a:r>
            <a:r>
              <a:rPr lang="en-GB" sz="4400" kern="0" dirty="0">
                <a:latin typeface="Times New Roman" panose="02020603050405020304" pitchFamily="18" charset="0"/>
                <a:ea typeface="Calibri" panose="020F0502020204030204" pitchFamily="34" charset="0"/>
                <a:cs typeface="Times New Roman" panose="02020603050405020304" pitchFamily="18" charset="0"/>
              </a:rPr>
              <a:t>‘</a:t>
            </a:r>
            <a:r>
              <a:rPr lang="en-GB" sz="4800" dirty="0">
                <a:latin typeface="Times New Roman" panose="02020603050405020304" pitchFamily="18" charset="0"/>
                <a:cs typeface="Times New Roman" panose="02020603050405020304" pitchFamily="18" charset="0"/>
              </a:rPr>
              <a:t>Behaviour style and interaction between seven children with multiple disabilities and their caregivers’ </a:t>
            </a:r>
            <a:r>
              <a:rPr lang="en-GB" sz="4800" i="1" dirty="0">
                <a:latin typeface="Times New Roman" panose="02020603050405020304" pitchFamily="18" charset="0"/>
                <a:cs typeface="Times New Roman" panose="02020603050405020304" pitchFamily="18" charset="0"/>
              </a:rPr>
              <a:t>Child: Care, Health &amp; Development</a:t>
            </a:r>
            <a:r>
              <a:rPr lang="en-GB" sz="4800" dirty="0">
                <a:latin typeface="Times New Roman" panose="02020603050405020304" pitchFamily="18" charset="0"/>
                <a:cs typeface="Times New Roman" panose="02020603050405020304" pitchFamily="18" charset="0"/>
              </a:rPr>
              <a:t>, Vol.29 (6) pp.559–567 </a:t>
            </a:r>
            <a:r>
              <a:rPr lang="en-GB" sz="4800" b="0" i="0" dirty="0">
                <a:solidFill>
                  <a:srgbClr val="3A3A3A"/>
                </a:solidFill>
                <a:effectLst/>
                <a:latin typeface="Times New Roman" panose="02020603050405020304" pitchFamily="18" charset="0"/>
                <a:cs typeface="Times New Roman" panose="02020603050405020304" pitchFamily="18" charset="0"/>
              </a:rPr>
              <a:t>DOI: 10.1046/j.1365-2214.2003.00377.x</a:t>
            </a:r>
            <a:endParaRPr lang="en-GB" sz="4800" kern="0" dirty="0">
              <a:latin typeface="Times New Roman" panose="02020603050405020304" pitchFamily="18" charset="0"/>
              <a:ea typeface="Calibri" panose="020F0502020204030204" pitchFamily="34" charset="0"/>
              <a:cs typeface="Times New Roman" panose="02020603050405020304" pitchFamily="18" charset="0"/>
            </a:endParaRPr>
          </a:p>
          <a:p>
            <a:endParaRPr lang="en-GB" sz="4800" kern="0" dirty="0">
              <a:latin typeface="Times New Roman" panose="02020603050405020304" pitchFamily="18" charset="0"/>
              <a:ea typeface="Calibri" panose="020F0502020204030204" pitchFamily="34" charset="0"/>
              <a:cs typeface="Times New Roman" panose="02020603050405020304" pitchFamily="18" charset="0"/>
            </a:endParaRPr>
          </a:p>
          <a:p>
            <a:r>
              <a:rPr lang="en-GB" sz="4800" kern="0" dirty="0">
                <a:latin typeface="Times New Roman" panose="02020603050405020304" pitchFamily="18" charset="0"/>
                <a:ea typeface="Calibri" panose="020F0502020204030204" pitchFamily="34" charset="0"/>
                <a:cs typeface="Times New Roman" panose="02020603050405020304" pitchFamily="18" charset="0"/>
              </a:rPr>
              <a:t>Hinchcliffe, V. (2022) ‘The Rochford review, pre-key stage standards and the engagement model – what does it all mean to schools and for children with SLD and PMLD?’ </a:t>
            </a:r>
            <a:r>
              <a:rPr lang="en-GB" sz="4800" i="1" kern="0" dirty="0">
                <a:solidFill>
                  <a:srgbClr val="3A3A3A"/>
                </a:solidFill>
                <a:latin typeface="Times New Roman" panose="02020603050405020304" pitchFamily="18" charset="0"/>
                <a:ea typeface="Calibri" panose="020F0502020204030204" pitchFamily="34" charset="0"/>
                <a:cs typeface="Times New Roman" panose="02020603050405020304" pitchFamily="18" charset="0"/>
              </a:rPr>
              <a:t>Support for learning,</a:t>
            </a:r>
            <a:r>
              <a:rPr lang="en-GB" sz="4800" kern="0" dirty="0">
                <a:solidFill>
                  <a:srgbClr val="3A3A3A"/>
                </a:solidFill>
                <a:latin typeface="Times New Roman" panose="02020603050405020304" pitchFamily="18" charset="0"/>
                <a:ea typeface="Calibri" panose="020F0502020204030204" pitchFamily="34" charset="0"/>
                <a:cs typeface="Times New Roman" panose="02020603050405020304" pitchFamily="18" charset="0"/>
              </a:rPr>
              <a:t> </a:t>
            </a:r>
            <a:r>
              <a:rPr lang="en-GB" sz="4800" i="1" kern="0" dirty="0">
                <a:solidFill>
                  <a:srgbClr val="3A3A3A"/>
                </a:solidFill>
                <a:latin typeface="Times New Roman" panose="02020603050405020304" pitchFamily="18" charset="0"/>
                <a:ea typeface="Calibri" panose="020F0502020204030204" pitchFamily="34" charset="0"/>
                <a:cs typeface="Times New Roman" panose="02020603050405020304" pitchFamily="18" charset="0"/>
              </a:rPr>
              <a:t>Vol.37 (1), pp. 62-79</a:t>
            </a:r>
            <a:r>
              <a:rPr lang="en-GB" sz="4800" kern="0" dirty="0">
                <a:solidFill>
                  <a:srgbClr val="3A3A3A"/>
                </a:solidFill>
                <a:latin typeface="Times New Roman" panose="02020603050405020304" pitchFamily="18" charset="0"/>
                <a:ea typeface="Calibri" panose="020F0502020204030204" pitchFamily="34" charset="0"/>
                <a:cs typeface="Times New Roman" panose="02020603050405020304" pitchFamily="18" charset="0"/>
              </a:rPr>
              <a:t> </a:t>
            </a:r>
            <a:r>
              <a:rPr lang="en-GB" sz="4800" kern="0" dirty="0">
                <a:latin typeface="Times New Roman" panose="02020603050405020304" pitchFamily="18" charset="0"/>
                <a:ea typeface="Calibri" panose="020F0502020204030204" pitchFamily="34" charset="0"/>
                <a:cs typeface="Times New Roman" panose="02020603050405020304" pitchFamily="18" charset="0"/>
              </a:rPr>
              <a:t>DOI: 10.1111/1467-9604.12395</a:t>
            </a:r>
          </a:p>
          <a:p>
            <a:endParaRPr lang="en-GB" sz="4800" kern="0" dirty="0">
              <a:latin typeface="Times New Roman" panose="02020603050405020304" pitchFamily="18" charset="0"/>
              <a:ea typeface="Calibri" panose="020F0502020204030204" pitchFamily="34" charset="0"/>
              <a:cs typeface="Times New Roman" panose="02020603050405020304" pitchFamily="18" charset="0"/>
            </a:endParaRPr>
          </a:p>
          <a:p>
            <a:r>
              <a:rPr lang="en-GB" sz="4800" dirty="0">
                <a:latin typeface="Times New Roman" panose="02020603050405020304" pitchFamily="18" charset="0"/>
                <a:ea typeface="Calibri" panose="020F0502020204030204" pitchFamily="34" charset="0"/>
                <a:cs typeface="Times New Roman" panose="02020603050405020304" pitchFamily="18" charset="0"/>
              </a:rPr>
              <a:t>Jones, M.C. </a:t>
            </a:r>
            <a:r>
              <a:rPr lang="en-GB" sz="4800" i="1" dirty="0">
                <a:latin typeface="Times New Roman" panose="02020603050405020304" pitchFamily="18" charset="0"/>
                <a:ea typeface="Calibri" panose="020F0502020204030204" pitchFamily="34" charset="0"/>
                <a:cs typeface="Times New Roman" panose="02020603050405020304" pitchFamily="18" charset="0"/>
              </a:rPr>
              <a:t>et al. </a:t>
            </a:r>
            <a:r>
              <a:rPr lang="en-GB" sz="4800" dirty="0">
                <a:latin typeface="Times New Roman" panose="02020603050405020304" pitchFamily="18" charset="0"/>
                <a:ea typeface="Calibri" panose="020F0502020204030204" pitchFamily="34" charset="0"/>
                <a:cs typeface="Times New Roman" panose="02020603050405020304" pitchFamily="18" charset="0"/>
              </a:rPr>
              <a:t>(2007) ‘Behavioural and Psychosocial Outcomes of a 16-Week Rebound Therapy-Based Exercise Program for People With Profound Intellectual Disabilities’ </a:t>
            </a:r>
            <a:r>
              <a:rPr lang="en-GB" sz="4800" i="1" dirty="0">
                <a:latin typeface="Times New Roman" panose="02020603050405020304" pitchFamily="18" charset="0"/>
                <a:ea typeface="Calibri" panose="020F0502020204030204" pitchFamily="34" charset="0"/>
                <a:cs typeface="Times New Roman" panose="02020603050405020304" pitchFamily="18" charset="0"/>
              </a:rPr>
              <a:t>Journal of Policy and Practice in Intellectual Disabilities, Vol 4 (2),</a:t>
            </a:r>
            <a:r>
              <a:rPr lang="en-GB" sz="4800" dirty="0">
                <a:latin typeface="Times New Roman" panose="02020603050405020304" pitchFamily="18" charset="0"/>
                <a:ea typeface="Calibri" panose="020F0502020204030204" pitchFamily="34" charset="0"/>
                <a:cs typeface="Times New Roman" panose="02020603050405020304" pitchFamily="18" charset="0"/>
              </a:rPr>
              <a:t> pp. 111-119 </a:t>
            </a:r>
            <a:r>
              <a:rPr lang="en-GB" sz="4800" dirty="0">
                <a:solidFill>
                  <a:srgbClr val="3A3A3A"/>
                </a:solidFill>
                <a:latin typeface="Times New Roman" panose="02020603050405020304" pitchFamily="18" charset="0"/>
                <a:ea typeface="Calibri" panose="020F0502020204030204" pitchFamily="34" charset="0"/>
                <a:cs typeface="Times New Roman" panose="02020603050405020304" pitchFamily="18" charset="0"/>
              </a:rPr>
              <a:t>DOI: 10.1111/j.1741-1130.2007.00108.x</a:t>
            </a:r>
            <a:br>
              <a:rPr lang="en-GB" sz="8000" dirty="0">
                <a:solidFill>
                  <a:srgbClr val="3A3A3A"/>
                </a:solidFill>
                <a:latin typeface="Times New Roman" panose="02020603050405020304" pitchFamily="18" charset="0"/>
                <a:ea typeface="Calibri" panose="020F0502020204030204" pitchFamily="34" charset="0"/>
                <a:cs typeface="Times New Roman" panose="02020603050405020304" pitchFamily="18" charset="0"/>
              </a:rPr>
            </a:br>
            <a:endParaRPr lang="en-GB" sz="8000" dirty="0">
              <a:solidFill>
                <a:srgbClr val="3A3A3A"/>
              </a:solidFill>
              <a:latin typeface="Times New Roman" panose="02020603050405020304" pitchFamily="18" charset="0"/>
              <a:ea typeface="Calibri" panose="020F0502020204030204" pitchFamily="34" charset="0"/>
              <a:cs typeface="Times New Roman" panose="02020603050405020304" pitchFamily="18" charset="0"/>
            </a:endParaRPr>
          </a:p>
          <a:p>
            <a:r>
              <a:rPr lang="en-GB" sz="4800" dirty="0" err="1">
                <a:solidFill>
                  <a:srgbClr val="3A3A3A"/>
                </a:solidFill>
                <a:latin typeface="Times New Roman" panose="02020603050405020304" pitchFamily="18" charset="0"/>
                <a:ea typeface="Calibri" panose="020F0502020204030204" pitchFamily="34" charset="0"/>
                <a:cs typeface="Times New Roman" panose="02020603050405020304" pitchFamily="18" charset="0"/>
              </a:rPr>
              <a:t>Kashida</a:t>
            </a:r>
            <a:r>
              <a:rPr lang="en-GB" sz="4800" dirty="0">
                <a:solidFill>
                  <a:srgbClr val="3A3A3A"/>
                </a:solidFill>
                <a:latin typeface="Times New Roman" panose="02020603050405020304" pitchFamily="18" charset="0"/>
                <a:ea typeface="Calibri" panose="020F0502020204030204" pitchFamily="34" charset="0"/>
                <a:cs typeface="Times New Roman" panose="02020603050405020304" pitchFamily="18" charset="0"/>
              </a:rPr>
              <a:t>, Y. and Kemp, C. (2006) ‘</a:t>
            </a:r>
            <a:r>
              <a:rPr lang="en-GB" sz="4800" dirty="0">
                <a:latin typeface="Times New Roman" panose="02020603050405020304" pitchFamily="18" charset="0"/>
                <a:ea typeface="Calibri" panose="020F0502020204030204" pitchFamily="34" charset="0"/>
                <a:cs typeface="Times New Roman" panose="02020603050405020304" pitchFamily="18" charset="0"/>
              </a:rPr>
              <a:t>A Measure of Engagement for children with intellectual disabilities in early childhood settings’</a:t>
            </a:r>
            <a:r>
              <a:rPr lang="en-GB" sz="4800" dirty="0">
                <a:solidFill>
                  <a:srgbClr val="3A3A3A"/>
                </a:solidFill>
                <a:latin typeface="Times New Roman" panose="02020603050405020304" pitchFamily="18" charset="0"/>
                <a:ea typeface="Calibri" panose="020F0502020204030204" pitchFamily="34" charset="0"/>
                <a:cs typeface="Times New Roman" panose="02020603050405020304" pitchFamily="18" charset="0"/>
              </a:rPr>
              <a:t> </a:t>
            </a:r>
            <a:r>
              <a:rPr lang="en-GB" sz="4800" i="1" dirty="0">
                <a:solidFill>
                  <a:srgbClr val="3A3A3A"/>
                </a:solidFill>
                <a:latin typeface="Times New Roman" panose="02020603050405020304" pitchFamily="18" charset="0"/>
                <a:ea typeface="Calibri" panose="020F0502020204030204" pitchFamily="34" charset="0"/>
                <a:cs typeface="Times New Roman" panose="02020603050405020304" pitchFamily="18" charset="0"/>
              </a:rPr>
              <a:t>Journal </a:t>
            </a:r>
            <a:r>
              <a:rPr lang="en-GB" sz="4800" i="1" dirty="0">
                <a:latin typeface="Times New Roman" panose="02020603050405020304" pitchFamily="18" charset="0"/>
                <a:ea typeface="Calibri" panose="020F0502020204030204" pitchFamily="34" charset="0"/>
                <a:cs typeface="Times New Roman" panose="02020603050405020304" pitchFamily="18" charset="0"/>
              </a:rPr>
              <a:t>of intellectual</a:t>
            </a:r>
            <a:r>
              <a:rPr lang="en-GB" sz="4800" i="1" dirty="0">
                <a:solidFill>
                  <a:srgbClr val="3A3A3A"/>
                </a:solidFill>
                <a:latin typeface="Times New Roman" panose="02020603050405020304" pitchFamily="18" charset="0"/>
                <a:ea typeface="Calibri" panose="020F0502020204030204" pitchFamily="34" charset="0"/>
                <a:cs typeface="Times New Roman" panose="02020603050405020304" pitchFamily="18" charset="0"/>
              </a:rPr>
              <a:t> &amp; developmental disability, Vol.31 (2)</a:t>
            </a:r>
            <a:r>
              <a:rPr lang="en-GB" sz="4800" dirty="0">
                <a:solidFill>
                  <a:srgbClr val="3A3A3A"/>
                </a:solidFill>
                <a:latin typeface="Times New Roman" panose="02020603050405020304" pitchFamily="18" charset="0"/>
                <a:ea typeface="Calibri" panose="020F0502020204030204" pitchFamily="34" charset="0"/>
                <a:cs typeface="Times New Roman" panose="02020603050405020304" pitchFamily="18" charset="0"/>
              </a:rPr>
              <a:t>, pp. 101-114 DOI: 10.1080/13668250600710823</a:t>
            </a:r>
            <a:br>
              <a:rPr lang="en-GB" sz="8000" dirty="0">
                <a:solidFill>
                  <a:srgbClr val="3A3A3A"/>
                </a:solidFill>
                <a:latin typeface="Times New Roman" panose="02020603050405020304" pitchFamily="18" charset="0"/>
                <a:ea typeface="Calibri" panose="020F0502020204030204" pitchFamily="34" charset="0"/>
                <a:cs typeface="Times New Roman" panose="02020603050405020304" pitchFamily="18" charset="0"/>
              </a:rPr>
            </a:br>
            <a:endParaRPr lang="en-GB" sz="4800" dirty="0">
              <a:solidFill>
                <a:srgbClr val="3A3A3A"/>
              </a:solidFill>
              <a:latin typeface="Times New Roman" panose="02020603050405020304" pitchFamily="18" charset="0"/>
              <a:ea typeface="Calibri" panose="020F0502020204030204" pitchFamily="34" charset="0"/>
              <a:cs typeface="Times New Roman" panose="02020603050405020304" pitchFamily="18" charset="0"/>
            </a:endParaRPr>
          </a:p>
          <a:p>
            <a:r>
              <a:rPr lang="en-GB" sz="4800" dirty="0">
                <a:solidFill>
                  <a:srgbClr val="3A3A3A"/>
                </a:solidFill>
                <a:latin typeface="Times New Roman" panose="02020603050405020304" pitchFamily="18" charset="0"/>
                <a:ea typeface="Calibri" panose="020F0502020204030204" pitchFamily="34" charset="0"/>
                <a:cs typeface="Times New Roman" panose="02020603050405020304" pitchFamily="18" charset="0"/>
              </a:rPr>
              <a:t>ReboundTherapy.org (2018) </a:t>
            </a:r>
            <a:r>
              <a:rPr lang="en-GB" sz="4800" i="1" dirty="0">
                <a:solidFill>
                  <a:srgbClr val="3A3A3A"/>
                </a:solidFill>
                <a:latin typeface="Times New Roman" panose="02020603050405020304" pitchFamily="18" charset="0"/>
                <a:ea typeface="Calibri" panose="020F0502020204030204" pitchFamily="34" charset="0"/>
                <a:cs typeface="Times New Roman" panose="02020603050405020304" pitchFamily="18" charset="0"/>
              </a:rPr>
              <a:t>Introduction </a:t>
            </a:r>
            <a:r>
              <a:rPr lang="en-GB" sz="4800" dirty="0">
                <a:solidFill>
                  <a:srgbClr val="3A3A3A"/>
                </a:solidFill>
                <a:latin typeface="Times New Roman" panose="02020603050405020304" pitchFamily="18" charset="0"/>
                <a:ea typeface="Calibri" panose="020F0502020204030204" pitchFamily="34" charset="0"/>
                <a:cs typeface="Times New Roman" panose="02020603050405020304" pitchFamily="18" charset="0"/>
              </a:rPr>
              <a:t>Available at: </a:t>
            </a:r>
            <a:r>
              <a:rPr lang="en-GB" sz="4800" u="sng" dirty="0">
                <a:solidFill>
                  <a:srgbClr val="0000FF"/>
                </a:solidFill>
                <a:latin typeface="Times New Roman" panose="02020603050405020304" pitchFamily="18" charset="0"/>
                <a:ea typeface="Calibri" panose="020F0502020204030204" pitchFamily="34" charset="0"/>
                <a:cs typeface="Times New Roman" panose="02020603050405020304" pitchFamily="18" charset="0"/>
                <a:hlinkClick r:id="rId3"/>
              </a:rPr>
              <a:t>www.reboundtherapy.org</a:t>
            </a:r>
            <a:r>
              <a:rPr lang="en-GB" sz="4800" dirty="0">
                <a:latin typeface="Times New Roman" panose="02020603050405020304" pitchFamily="18" charset="0"/>
                <a:ea typeface="Calibri" panose="020F0502020204030204" pitchFamily="34" charset="0"/>
                <a:cs typeface="Times New Roman" panose="02020603050405020304" pitchFamily="18" charset="0"/>
              </a:rPr>
              <a:t> (Accessed: 10</a:t>
            </a:r>
            <a:r>
              <a:rPr lang="en-GB" sz="48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4800" dirty="0">
                <a:latin typeface="Times New Roman" panose="02020603050405020304" pitchFamily="18" charset="0"/>
                <a:ea typeface="Calibri" panose="020F0502020204030204" pitchFamily="34" charset="0"/>
                <a:cs typeface="Times New Roman" panose="02020603050405020304" pitchFamily="18" charset="0"/>
              </a:rPr>
              <a:t> April 2023).</a:t>
            </a:r>
          </a:p>
          <a:p>
            <a:endParaRPr lang="en-GB" sz="4800" dirty="0">
              <a:latin typeface="Times New Roman" panose="02020603050405020304" pitchFamily="18" charset="0"/>
              <a:ea typeface="Calibri" panose="020F0502020204030204" pitchFamily="34" charset="0"/>
              <a:cs typeface="Times New Roman" panose="02020603050405020304" pitchFamily="18" charset="0"/>
            </a:endParaRPr>
          </a:p>
          <a:p>
            <a:r>
              <a:rPr lang="en-GB" sz="4800" dirty="0">
                <a:latin typeface="Times New Roman" panose="02020603050405020304" pitchFamily="18" charset="0"/>
                <a:ea typeface="Calibri" panose="020F0502020204030204" pitchFamily="34" charset="0"/>
                <a:cs typeface="Times New Roman" panose="02020603050405020304" pitchFamily="18" charset="0"/>
              </a:rPr>
              <a:t>Wrona, S. and Wrona, K. (2021) ‘Engagement of Children with Special Educational Needs in Accordance with the Routines Based Model‘ </a:t>
            </a:r>
            <a:r>
              <a:rPr lang="en-GB" sz="4800" i="1" dirty="0">
                <a:solidFill>
                  <a:srgbClr val="3A3A3A"/>
                </a:solidFill>
                <a:latin typeface="Times New Roman" panose="02020603050405020304" pitchFamily="18" charset="0"/>
                <a:ea typeface="Calibri" panose="020F0502020204030204" pitchFamily="34" charset="0"/>
                <a:cs typeface="Times New Roman" panose="02020603050405020304" pitchFamily="18" charset="0"/>
              </a:rPr>
              <a:t>International Journal of Special Education; International journal of special education, Vol.36 (1)</a:t>
            </a:r>
            <a:r>
              <a:rPr lang="en-GB" sz="4800" dirty="0">
                <a:solidFill>
                  <a:srgbClr val="3A3A3A"/>
                </a:solidFill>
                <a:latin typeface="Times New Roman" panose="02020603050405020304" pitchFamily="18" charset="0"/>
                <a:ea typeface="Calibri" panose="020F0502020204030204" pitchFamily="34" charset="0"/>
                <a:cs typeface="Times New Roman" panose="02020603050405020304" pitchFamily="18" charset="0"/>
              </a:rPr>
              <a:t>, p.27 DOI: 10.52291/ijse.2021.36.3</a:t>
            </a:r>
            <a:br>
              <a:rPr lang="en-GB" sz="9600" dirty="0">
                <a:latin typeface="Calibri" panose="020F0502020204030204" pitchFamily="34" charset="0"/>
                <a:ea typeface="Calibri" panose="020F0502020204030204" pitchFamily="34" charset="0"/>
                <a:cs typeface="Times New Roman" panose="02020603050405020304" pitchFamily="18" charset="0"/>
              </a:rPr>
            </a:br>
            <a:br>
              <a:rPr lang="en-GB" sz="9600" dirty="0">
                <a:solidFill>
                  <a:srgbClr val="3A3A3A"/>
                </a:solidFill>
                <a:latin typeface="Source Sans Pro" panose="020B0503030403020204" pitchFamily="34" charset="0"/>
                <a:ea typeface="Calibri" panose="020F0502020204030204" pitchFamily="34" charset="0"/>
                <a:cs typeface="Times New Roman" panose="02020603050405020304" pitchFamily="18" charset="0"/>
              </a:rPr>
            </a:br>
            <a:br>
              <a:rPr lang="en-GB" sz="9600" dirty="0">
                <a:latin typeface="Calibri" panose="020F0502020204030204" pitchFamily="34" charset="0"/>
                <a:ea typeface="Calibri" panose="020F0502020204030204" pitchFamily="34" charset="0"/>
                <a:cs typeface="Times New Roman" panose="02020603050405020304" pitchFamily="18" charset="0"/>
              </a:rPr>
            </a:br>
            <a:br>
              <a:rPr lang="en-GB" sz="23900" dirty="0">
                <a:solidFill>
                  <a:srgbClr val="3A3A3A"/>
                </a:solidFill>
                <a:latin typeface="Times New Roman" panose="02020603050405020304" pitchFamily="18" charset="0"/>
                <a:ea typeface="Calibri" panose="020F0502020204030204" pitchFamily="34" charset="0"/>
                <a:cs typeface="Times New Roman" panose="02020603050405020304" pitchFamily="18" charset="0"/>
              </a:rPr>
            </a:br>
            <a:br>
              <a:rPr lang="en-GB" sz="9600" dirty="0">
                <a:latin typeface="Times New Roman" panose="02020603050405020304" pitchFamily="18" charset="0"/>
                <a:ea typeface="Calibri" panose="020F0502020204030204" pitchFamily="34" charset="0"/>
                <a:cs typeface="Times New Roman" panose="02020603050405020304" pitchFamily="18" charset="0"/>
              </a:rPr>
            </a:br>
            <a:br>
              <a:rPr lang="en-GB" sz="95200" kern="100" dirty="0">
                <a:latin typeface="Calibri" panose="020F0502020204030204" pitchFamily="34" charset="0"/>
                <a:ea typeface="Calibri" panose="020F0502020204030204" pitchFamily="34" charset="0"/>
                <a:cs typeface="Times New Roman" panose="02020603050405020304" pitchFamily="18" charset="0"/>
              </a:rPr>
            </a:br>
            <a:endParaRPr lang="en-GB" sz="23900" kern="100" dirty="0">
              <a:latin typeface="Calibri" panose="020F0502020204030204" pitchFamily="34" charset="0"/>
              <a:ea typeface="Calibri" panose="020F0502020204030204" pitchFamily="34" charset="0"/>
              <a:cs typeface="Times New Roman" panose="02020603050405020304" pitchFamily="18" charset="0"/>
            </a:endParaRPr>
          </a:p>
          <a:p>
            <a:endParaRPr lang="en-GB" sz="6000" kern="0" dirty="0">
              <a:latin typeface="Times New Roman" panose="02020603050405020304" pitchFamily="18" charset="0"/>
              <a:ea typeface="Calibri" panose="020F0502020204030204" pitchFamily="34" charset="0"/>
              <a:cs typeface="Times New Roman" panose="02020603050405020304" pitchFamily="18" charset="0"/>
            </a:endParaRPr>
          </a:p>
          <a:p>
            <a:endParaRPr lang="en-GB" sz="6000" kern="0" dirty="0">
              <a:latin typeface="Times New Roman" panose="02020603050405020304" pitchFamily="18" charset="0"/>
              <a:ea typeface="Calibri" panose="020F0502020204030204" pitchFamily="34" charset="0"/>
              <a:cs typeface="Times New Roman" panose="02020603050405020304" pitchFamily="18" charset="0"/>
            </a:endParaRPr>
          </a:p>
          <a:p>
            <a:br>
              <a:rPr lang="en-GB" sz="8800" kern="0" dirty="0">
                <a:latin typeface="Times New Roman" panose="02020603050405020304" pitchFamily="18" charset="0"/>
                <a:ea typeface="Calibri" panose="020F0502020204030204" pitchFamily="34" charset="0"/>
                <a:cs typeface="Times New Roman" panose="02020603050405020304" pitchFamily="18" charset="0"/>
              </a:rPr>
            </a:br>
            <a:br>
              <a:rPr lang="en-GB" sz="8800"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Tree>
    <p:extLst>
      <p:ext uri="{BB962C8B-B14F-4D97-AF65-F5344CB8AC3E}">
        <p14:creationId xmlns:p14="http://schemas.microsoft.com/office/powerpoint/2010/main" val="11526503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1284</TotalTime>
  <Words>1332</Words>
  <Application>Microsoft Office PowerPoint</Application>
  <PresentationFormat>Custom</PresentationFormat>
  <Paragraphs>85</Paragraphs>
  <Slides>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Arial</vt:lpstr>
      <vt:lpstr>Calibri</vt:lpstr>
      <vt:lpstr>Source Sans Pro</vt:lpstr>
      <vt:lpstr>Symbol</vt:lpstr>
      <vt:lpstr>Times New Roman</vt:lpstr>
      <vt:lpstr>Wingdings</vt:lpstr>
      <vt:lpstr>Office Theme</vt:lpstr>
      <vt:lpstr>PowerPoint Presentation</vt:lpstr>
      <vt:lpstr>References</vt:lpstr>
    </vt:vector>
  </TitlesOfParts>
  <Company>Unlimited Software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Vicki Pollack</dc:creator>
  <cp:lastModifiedBy>Katie Chapman</cp:lastModifiedBy>
  <cp:revision>22</cp:revision>
  <dcterms:created xsi:type="dcterms:W3CDTF">2012-10-29T19:18:59Z</dcterms:created>
  <dcterms:modified xsi:type="dcterms:W3CDTF">2023-05-11T17:37:45Z</dcterms:modified>
</cp:coreProperties>
</file>