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8"/>
  </p:notesMasterIdLst>
  <p:sldIdLst>
    <p:sldId id="256" r:id="rId2"/>
    <p:sldId id="257" r:id="rId3"/>
    <p:sldId id="258" r:id="rId4"/>
    <p:sldId id="259" r:id="rId5"/>
    <p:sldId id="260" r:id="rId6"/>
    <p:sldId id="261" r:id="rId7"/>
    <p:sldId id="262" r:id="rId8"/>
    <p:sldId id="264" r:id="rId9"/>
    <p:sldId id="265" r:id="rId10"/>
    <p:sldId id="266" r:id="rId11"/>
    <p:sldId id="267" r:id="rId12"/>
    <p:sldId id="268" r:id="rId13"/>
    <p:sldId id="269" r:id="rId14"/>
    <p:sldId id="270" r:id="rId15"/>
    <p:sldId id="271" r:id="rId16"/>
    <p:sldId id="272" r:id="rId17"/>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E85F15C-66AA-4C4F-A7C8-06EFC880DE01}">
  <a:tblStyle styleId="{9E85F15C-66AA-4C4F-A7C8-06EFC880DE01}"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140" autoAdjust="0"/>
    <p:restoredTop sz="72955" autoAdjust="0"/>
  </p:normalViewPr>
  <p:slideViewPr>
    <p:cSldViewPr snapToGrid="0">
      <p:cViewPr varScale="1">
        <p:scale>
          <a:sx n="86" d="100"/>
          <a:sy n="86" d="100"/>
        </p:scale>
        <p:origin x="1030" y="2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e60df231b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e60df231b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b="1">
                <a:solidFill>
                  <a:schemeClr val="dk1"/>
                </a:solidFill>
              </a:rPr>
              <a:t>Introduction</a:t>
            </a:r>
            <a:endParaRPr b="1">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GB">
                <a:solidFill>
                  <a:schemeClr val="dk1"/>
                </a:solidFill>
              </a:rPr>
              <a:t>The aim of the assessment is to analyze the information available about Starbucks to produce an analyzed management report. The business operations at Starbucks, alongside a brief overview of the company, shall be provided. Both quantitative and qualitative research has been conducted. Primary data collection technique shall be used to formulate a survey to analyze if the recommendation of a new product shall be feasible to the consumers of Starbucks. Evaluation and interpretation of both qualitative and quantitative data shall be conducted, finally evaluating the survey findings. </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e60df231b6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e60df231b6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b="1">
                <a:solidFill>
                  <a:schemeClr val="dk1"/>
                </a:solidFill>
              </a:rPr>
              <a:t>Business activities of Starbucks</a:t>
            </a:r>
            <a:endParaRPr b="1">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GB" sz="1200">
                <a:solidFill>
                  <a:srgbClr val="202124"/>
                </a:solidFill>
                <a:highlight>
                  <a:srgbClr val="FFFFFF"/>
                </a:highlight>
              </a:rPr>
              <a:t>Zev Siegl, Jerry Baldwin, Gordon Bowker began the company Starbucks in 1971. Their initial business, which sold moderate cocoa beans and machinery, was located in Pike Place Market. From 1971 to 1976, the first Starbucks was located at 2000 Western Avenue. The business was later relocated to 1912 Pike Place. They bought green cocoa beans from Peet's for the first year of business, subsequently started purchasing immediately from suppliers. In 1982, businessman Howard Schultz acquired the business and recommended that the corporation sell ground coffee beverages in addition to beans after a trip to Milan. The shareholders challenged the concept, arguing that diversifying towards the beverage market would divert the corporation's attention away from its core operation. To them, espresso was something that had to be made at residence (Starbucks, 2021).</a:t>
            </a:r>
            <a:endParaRPr sz="1200">
              <a:solidFill>
                <a:srgbClr val="202124"/>
              </a:solidFill>
              <a:highlight>
                <a:srgbClr val="FFFFFF"/>
              </a:highlight>
            </a:endParaRPr>
          </a:p>
          <a:p>
            <a:pPr marL="0" lvl="0" indent="0" algn="l" rtl="0">
              <a:lnSpc>
                <a:spcPct val="115000"/>
              </a:lnSpc>
              <a:spcBef>
                <a:spcPts val="0"/>
              </a:spcBef>
              <a:spcAft>
                <a:spcPts val="0"/>
              </a:spcAft>
              <a:buClr>
                <a:schemeClr val="dk1"/>
              </a:buClr>
              <a:buSzPts val="1100"/>
              <a:buFont typeface="Arial"/>
              <a:buNone/>
            </a:pPr>
            <a:r>
              <a:rPr lang="en-GB" sz="1200">
                <a:solidFill>
                  <a:srgbClr val="202124"/>
                </a:solidFill>
                <a:highlight>
                  <a:srgbClr val="FFFFFF"/>
                </a:highlight>
              </a:rPr>
              <a:t>Starbucks' business processes are focused on providing customized items to customers in a timely manner while improving overall levels of revenue and excellence. Starbucks uses a variety of procedures and procedures to achieve this objective the preponderance of which are controlled and developed by the Seattle headquarters. The performance of Starbucks Coffee Company is determined by how well the 10 operational administration strategies are implemented. These selections allude to the various sectors of the business operations where the administration should handle distinct commercial goals Starbucks, as a worldwide company, uses a variety of ways and regulations to meet these operational administration concerns. </a:t>
            </a:r>
            <a:endParaRPr sz="1200">
              <a:solidFill>
                <a:srgbClr val="202124"/>
              </a:solidFill>
              <a:highlight>
                <a:srgbClr val="FFFFFF"/>
              </a:highlight>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e60df231b6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e60df231b6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b="1">
                <a:solidFill>
                  <a:srgbClr val="202124"/>
                </a:solidFill>
                <a:highlight>
                  <a:srgbClr val="FFFFFF"/>
                </a:highlight>
              </a:rPr>
              <a:t>1. Product and solution development</a:t>
            </a:r>
            <a:r>
              <a:rPr lang="en-GB" sz="1200">
                <a:solidFill>
                  <a:srgbClr val="202124"/>
                </a:solidFill>
                <a:highlight>
                  <a:srgbClr val="FFFFFF"/>
                </a:highlight>
              </a:rPr>
              <a:t>: Starbucks places a priority on the aesthetics of its products and operations. The corporation's extensive variation generalist approach, as well as its superior pricing policy, are tied to the elite quality. Some products, such as Starbucks cups, are also designed by other companies, such as producers.</a:t>
            </a:r>
            <a:endParaRPr sz="1200">
              <a:solidFill>
                <a:srgbClr val="202124"/>
              </a:solidFill>
              <a:highlight>
                <a:srgbClr val="FFFFFF"/>
              </a:highlight>
            </a:endParaRPr>
          </a:p>
          <a:p>
            <a:pPr marL="0" lvl="0" indent="0" algn="l" rtl="0">
              <a:lnSpc>
                <a:spcPct val="115000"/>
              </a:lnSpc>
              <a:spcBef>
                <a:spcPts val="0"/>
              </a:spcBef>
              <a:spcAft>
                <a:spcPts val="0"/>
              </a:spcAft>
              <a:buClr>
                <a:schemeClr val="dk1"/>
              </a:buClr>
              <a:buSzPts val="1100"/>
              <a:buFont typeface="Arial"/>
              <a:buNone/>
            </a:pPr>
            <a:r>
              <a:rPr lang="en-GB" sz="1200" b="1">
                <a:solidFill>
                  <a:srgbClr val="202124"/>
                </a:solidFill>
                <a:highlight>
                  <a:srgbClr val="FFFFFF"/>
                </a:highlight>
              </a:rPr>
              <a:t>2. Quality Control</a:t>
            </a:r>
            <a:r>
              <a:rPr lang="en-GB" sz="1200">
                <a:solidFill>
                  <a:srgbClr val="202124"/>
                </a:solidFill>
                <a:highlight>
                  <a:srgbClr val="FFFFFF"/>
                </a:highlight>
              </a:rPr>
              <a:t>: The premium feature is also used by Starbucks in qualified process improvement. Exceptional services are guaranteed by servant management and a welcoming atmosphere. Starbucks uses good excellence in this judgment domain of operational administration to fit with the company's luxury marketing strategy.</a:t>
            </a:r>
            <a:endParaRPr sz="1200">
              <a:solidFill>
                <a:srgbClr val="202124"/>
              </a:solidFill>
              <a:highlight>
                <a:srgbClr val="FFFFFF"/>
              </a:highlight>
            </a:endParaRPr>
          </a:p>
          <a:p>
            <a:pPr marL="0" lvl="0" indent="0" algn="l" rtl="0">
              <a:lnSpc>
                <a:spcPct val="115000"/>
              </a:lnSpc>
              <a:spcBef>
                <a:spcPts val="0"/>
              </a:spcBef>
              <a:spcAft>
                <a:spcPts val="0"/>
              </a:spcAft>
              <a:buClr>
                <a:schemeClr val="dk1"/>
              </a:buClr>
              <a:buSzPts val="1100"/>
              <a:buFont typeface="Arial"/>
              <a:buNone/>
            </a:pPr>
            <a:r>
              <a:rPr lang="en-GB" sz="1200" b="1">
                <a:solidFill>
                  <a:srgbClr val="202124"/>
                </a:solidFill>
                <a:highlight>
                  <a:srgbClr val="FFFFFF"/>
                </a:highlight>
              </a:rPr>
              <a:t>3. Designing Processes and Resources:</a:t>
            </a:r>
            <a:r>
              <a:rPr lang="en-GB" sz="1200">
                <a:solidFill>
                  <a:srgbClr val="202124"/>
                </a:solidFill>
                <a:highlight>
                  <a:srgbClr val="FFFFFF"/>
                </a:highlight>
              </a:rPr>
              <a:t> Starbucks' profitability is due in part to the precision of its processes and capacities. The corporation's operations are extremely productive as seen by the cafés. Starbucks also optimizes production as utilization by developing procedures to match consumer changes.</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e60df231b6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e60df231b6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b="1">
                <a:solidFill>
                  <a:srgbClr val="202124"/>
                </a:solidFill>
                <a:highlight>
                  <a:srgbClr val="FFFFFF"/>
                </a:highlight>
              </a:rPr>
              <a:t>4. Location Planning.</a:t>
            </a:r>
            <a:r>
              <a:rPr lang="en-GB" sz="1200">
                <a:solidFill>
                  <a:srgbClr val="202124"/>
                </a:solidFill>
                <a:highlight>
                  <a:srgbClr val="FFFFFF"/>
                </a:highlight>
              </a:rPr>
              <a:t> Starbucks' geographical approach concentrates on urban areas, particularly those with considerable concentrations of the moderate and higher classes. The majority of the cafés are located in heavily populated regions. Additionally, Starbucks uses a deliberate concentration of cafés in the same regional location to acquire marketplace dominance and push rivals off on occurrence.</a:t>
            </a:r>
            <a:endParaRPr sz="1200">
              <a:solidFill>
                <a:srgbClr val="202124"/>
              </a:solidFill>
              <a:highlight>
                <a:srgbClr val="FFFFFF"/>
              </a:highlight>
            </a:endParaRPr>
          </a:p>
          <a:p>
            <a:pPr marL="0" lvl="0" indent="0" algn="l" rtl="0">
              <a:lnSpc>
                <a:spcPct val="115000"/>
              </a:lnSpc>
              <a:spcBef>
                <a:spcPts val="0"/>
              </a:spcBef>
              <a:spcAft>
                <a:spcPts val="0"/>
              </a:spcAft>
              <a:buClr>
                <a:schemeClr val="dk1"/>
              </a:buClr>
              <a:buSzPts val="1100"/>
              <a:buFont typeface="Arial"/>
              <a:buNone/>
            </a:pPr>
            <a:r>
              <a:rPr lang="en-GB" sz="1200" b="1">
                <a:solidFill>
                  <a:srgbClr val="202124"/>
                </a:solidFill>
                <a:highlight>
                  <a:srgbClr val="FFFFFF"/>
                </a:highlight>
              </a:rPr>
              <a:t>5. Layout Concept &amp; Development: </a:t>
            </a:r>
            <a:r>
              <a:rPr lang="en-GB" sz="1200">
                <a:solidFill>
                  <a:srgbClr val="202124"/>
                </a:solidFill>
                <a:highlight>
                  <a:srgbClr val="FFFFFF"/>
                </a:highlight>
              </a:rPr>
              <a:t>Starbucks cafés are designed to optimize operational efficiencies. It also promotes a welcoming and cordial environment in line with the corporation's corporate philosophy. As  Starbucks' emphasis is on quality client encounters which include increased rates for extra legroom in cafés, this arrangement plan would not maximize capacity utilization for comfortable seating.</a:t>
            </a:r>
            <a:endParaRPr sz="1200">
              <a:solidFill>
                <a:srgbClr val="202124"/>
              </a:solidFill>
              <a:highlight>
                <a:srgbClr val="FFFFFF"/>
              </a:highlight>
            </a:endParaRPr>
          </a:p>
          <a:p>
            <a:pPr marL="0" lvl="0" indent="0" algn="l" rtl="0">
              <a:lnSpc>
                <a:spcPct val="115000"/>
              </a:lnSpc>
              <a:spcBef>
                <a:spcPts val="0"/>
              </a:spcBef>
              <a:spcAft>
                <a:spcPts val="0"/>
              </a:spcAft>
              <a:buClr>
                <a:schemeClr val="dk1"/>
              </a:buClr>
              <a:buSzPts val="1100"/>
              <a:buFont typeface="Arial"/>
              <a:buNone/>
            </a:pPr>
            <a:r>
              <a:rPr lang="en-GB" sz="1200" b="1">
                <a:solidFill>
                  <a:srgbClr val="202124"/>
                </a:solidFill>
                <a:highlight>
                  <a:srgbClr val="FFFFFF"/>
                </a:highlight>
              </a:rPr>
              <a:t>6. Innovative products and services: </a:t>
            </a:r>
            <a:r>
              <a:rPr lang="en-GB" sz="1200">
                <a:solidFill>
                  <a:srgbClr val="202124"/>
                </a:solidFill>
                <a:highlight>
                  <a:srgbClr val="FFFFFF"/>
                </a:highlight>
              </a:rPr>
              <a:t>Starbucks maintains a variety of seasonal refreshments, from summer spritz varying in different flavors from Balsamic Strawberry to Blood orange tea spritz. Ranging from a varied range of cakes to croissants and sandwiches, Starbucks is a leading company in cappuccinos and organic filtered coffee. They amplify corporate social responsibility through the Starbucks Foundation, which is 2020, the Starbucks Foundation-funded national and international COVID-19 projects that provide humanitarian relief to individuals in crisis while also assisting in the rebuilding and endurance of communities, in over 400 Neighborhood Grants to promote COVID-19 public responsiveness (Starbucks, 2021). </a:t>
            </a:r>
            <a:endParaRPr sz="1200">
              <a:solidFill>
                <a:srgbClr val="202124"/>
              </a:solidFill>
              <a:highlight>
                <a:srgbClr val="FFFFFF"/>
              </a:highlight>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e60df231b6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e60df231b6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b="1">
                <a:solidFill>
                  <a:schemeClr val="dk1"/>
                </a:solidFill>
              </a:rPr>
              <a:t>Recommended product or service for Starbucks and why</a:t>
            </a:r>
            <a:endParaRPr b="1">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GB">
                <a:solidFill>
                  <a:schemeClr val="dk1"/>
                </a:solidFill>
              </a:rPr>
              <a:t>Starbucks has a range of products and services to dominate the beverage industry. Starbucks is facing a big dilemma of the ongoing global economic catastrophe which has forced the company to close many outlets across the globe (Starbucks, 2021). </a:t>
            </a:r>
            <a:r>
              <a:rPr lang="en-GB" sz="1200">
                <a:solidFill>
                  <a:srgbClr val="202124"/>
                </a:solidFill>
                <a:highlight>
                  <a:srgbClr val="FFFFFF"/>
                </a:highlight>
              </a:rPr>
              <a:t>Starbucks' key rivals are Dunkin Donuts, McDonald's, and Nestle in the United States, as well as Costa Coffee and Caffè Nero in the United Kingdom, Starbucks' two largest business areas. Each store is famous for coffee, beverages, and fast food. </a:t>
            </a:r>
            <a:endParaRPr sz="1200">
              <a:solidFill>
                <a:srgbClr val="202124"/>
              </a:solidFill>
              <a:highlight>
                <a:srgbClr val="FFFFFF"/>
              </a:highlight>
            </a:endParaRPr>
          </a:p>
          <a:p>
            <a:pPr marL="0" lvl="0" indent="0" algn="l" rtl="0">
              <a:lnSpc>
                <a:spcPct val="115000"/>
              </a:lnSpc>
              <a:spcBef>
                <a:spcPts val="0"/>
              </a:spcBef>
              <a:spcAft>
                <a:spcPts val="0"/>
              </a:spcAft>
              <a:buClr>
                <a:schemeClr val="dk1"/>
              </a:buClr>
              <a:buSzPts val="1100"/>
              <a:buFont typeface="Arial"/>
              <a:buNone/>
            </a:pPr>
            <a:r>
              <a:rPr lang="en-GB">
                <a:solidFill>
                  <a:schemeClr val="dk1"/>
                </a:solidFill>
              </a:rPr>
              <a:t>Opponents are yet another issue that Starbucks is grappling with. There are a lot of coffee houses throughout the globe, so having the capability of standing apart and attracting clients is crucial. </a:t>
            </a:r>
            <a:r>
              <a:rPr lang="en-GB" sz="1200">
                <a:solidFill>
                  <a:srgbClr val="202124"/>
                </a:solidFill>
                <a:highlight>
                  <a:srgbClr val="FFFFFF"/>
                </a:highlight>
              </a:rPr>
              <a:t>Starbucks' key rivals are Dunkin Donuts, McDonald's, and Nestle in the United States, as well as Costa Coffee and Caffè Nero in the United Kingdom, Starbucks' two largest business areas. Each store is famous for coffee, beverages, and fast food. Starbucks shall be able to stand out once they begin establishing products and services that are distinct from the others (Team and Team, 2021). </a:t>
            </a:r>
            <a:endParaRPr sz="1200">
              <a:solidFill>
                <a:srgbClr val="202124"/>
              </a:solidFill>
              <a:highlight>
                <a:srgbClr val="FFFFFF"/>
              </a:highlight>
            </a:endParaRPr>
          </a:p>
          <a:p>
            <a:pPr marL="0" lvl="0" indent="0" algn="l" rtl="0">
              <a:lnSpc>
                <a:spcPct val="115000"/>
              </a:lnSpc>
              <a:spcBef>
                <a:spcPts val="0"/>
              </a:spcBef>
              <a:spcAft>
                <a:spcPts val="0"/>
              </a:spcAft>
              <a:buClr>
                <a:schemeClr val="dk1"/>
              </a:buClr>
              <a:buSzPts val="1100"/>
              <a:buFont typeface="Arial"/>
              <a:buNone/>
            </a:pPr>
            <a:r>
              <a:rPr lang="en-GB" sz="1200">
                <a:solidFill>
                  <a:srgbClr val="202124"/>
                </a:solidFill>
                <a:highlight>
                  <a:srgbClr val="FFFFFF"/>
                </a:highlight>
              </a:rPr>
              <a:t>Starbucks should introduce daily meal plans for office goers and college students who are living outside their residence and cannot find ample time to cook a fresh meal for lunch and dinner at home. There are several individuals who are studying and working in the UK (Statista, 2021). After heavy classes and part-time jobs, it is impossible for students to accommodate a proper food schedule. Starbucks meals shall allow these groups of individuals to either drop by the store and pick up their readymade lunchbox menus or to order them according to their convenience at any time of the day. In the same way, they shall be able to pick up or order their dinner box, according to convenience. These meal boxes should include fresh and healthy meals that are sustainable and pocket-friendly. As the products are known for their expensive structure, which is not affordable by all segments of society, this plan has to be affordable so as to attract a wide range of consumers. As the pandemic has strained economic dishevelment for Starbucks, the strategy of involving sustainable meal plans will allow Starbucks to retain its name in the beverage industry by incorporating a method that has not been adopted by its rivals and increase its market area </a:t>
            </a:r>
            <a:r>
              <a:rPr lang="en-GB" sz="1000">
                <a:solidFill>
                  <a:srgbClr val="202124"/>
                </a:solidFill>
                <a:highlight>
                  <a:srgbClr val="FFFFFF"/>
                </a:highlight>
              </a:rPr>
              <a:t>(Number of Starbucks Worldwide 2021/2022: Facts, Statistics, and Trends - Financesonline.com, 2021)</a:t>
            </a:r>
            <a:endParaRPr sz="1200">
              <a:solidFill>
                <a:srgbClr val="202124"/>
              </a:solidFill>
              <a:highlight>
                <a:srgbClr val="FFFFFF"/>
              </a:highlight>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e60df231b6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e60df231b6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dirty="0">
                <a:solidFill>
                  <a:srgbClr val="202124"/>
                </a:solidFill>
                <a:highlight>
                  <a:srgbClr val="FFFFFF"/>
                </a:highlight>
              </a:rPr>
              <a:t>This idea is recommended for Starbucks, as it is sustainable, and is at par with the discrepancies due to sales and the degeneration of mental space to spend upon products of luxury, due to the financial dilemma. As the sending capacity has decreased, it is feasible for Starbucks to accommodate such a strategy that can help it increase consumers and sales, thereby proclaiming a stance in the competitive industrial space. There are over 2.46 million students and 28.9 employees in the UK, as of 2019-2020 statistics </a:t>
            </a:r>
            <a:r>
              <a:rPr lang="en-GB" sz="900" dirty="0">
                <a:solidFill>
                  <a:srgbClr val="202124"/>
                </a:solidFill>
                <a:highlight>
                  <a:srgbClr val="FFFFFF"/>
                </a:highlight>
              </a:rPr>
              <a:t>(Employment in the UK - Office for National Statistics, 2021)</a:t>
            </a:r>
            <a:r>
              <a:rPr lang="en-GB" sz="1100" dirty="0">
                <a:solidFill>
                  <a:srgbClr val="202124"/>
                </a:solidFill>
                <a:highlight>
                  <a:srgbClr val="FFFFFF"/>
                </a:highlight>
              </a:rPr>
              <a:t>. Even though meal services are provided by several restaurants all over the UK, Starbucks has a huge brand image with over 37.8 million customers worldwide. This shall allow them to attract customers easily with an already outstanding market base </a:t>
            </a:r>
            <a:r>
              <a:rPr lang="en-GB" sz="900" dirty="0">
                <a:solidFill>
                  <a:srgbClr val="202124"/>
                </a:solidFill>
                <a:highlight>
                  <a:srgbClr val="FFFFFF"/>
                </a:highlight>
              </a:rPr>
              <a:t>(Number of students in the UK 2019 | Statista, 2021)</a:t>
            </a:r>
            <a:r>
              <a:rPr lang="en-GB" sz="1100" dirty="0">
                <a:solidFill>
                  <a:srgbClr val="202124"/>
                </a:solidFill>
                <a:highlight>
                  <a:srgbClr val="FFFFFF"/>
                </a:highlight>
              </a:rPr>
              <a:t>.</a:t>
            </a:r>
            <a:endParaRPr lang="en-GB" dirty="0">
              <a:solidFill>
                <a:schemeClr val="dk1"/>
              </a:solidFill>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e60df231b6_0_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e60df231b6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b="1">
                <a:solidFill>
                  <a:schemeClr val="dk1"/>
                </a:solidFill>
              </a:rPr>
              <a:t>Target Audience</a:t>
            </a:r>
            <a:endParaRPr b="1">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GB">
                <a:solidFill>
                  <a:schemeClr val="dk1"/>
                </a:solidFill>
              </a:rPr>
              <a:t>The data collected in the above segments are from quantitative research methods, where already studied and analyzed work upon the assessment topic has been conducted. It has been done through company websites and statistical data, already determined.  The target audience for these lunch and dinner boxes includes college students, staying away from home. It shall be time-convenient for them as well as pocket-friendly. Office-goers, working mothers, as well as working students shall be able to benefit from this and thus can be the main target audience. It shall also be feasible for traveling business persons who are new to the city and are not confident to try food places they are not well aware of. The quality of Starbucks shall allow them confidence and also be a pocket-friendly and time-saving method to savor a healthy meal. The age group for the main target audience shall be between nineteen to thirty-two (Statista, 2021).</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e60df231b6_0_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e60df231b6_0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a:solidFill>
                  <a:schemeClr val="dk1"/>
                </a:solidFill>
              </a:rPr>
              <a:t> </a:t>
            </a:r>
            <a:endParaRPr>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GB" b="1">
                <a:solidFill>
                  <a:schemeClr val="dk1"/>
                </a:solidFill>
              </a:rPr>
              <a:t>Primary Data survey</a:t>
            </a:r>
            <a:endParaRPr b="1">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GB">
                <a:solidFill>
                  <a:schemeClr val="dk1"/>
                </a:solidFill>
              </a:rPr>
              <a:t>A primary data analysis shall be conducted involving a group of 45 customers of Starbucks, who are either academically involved or are working, through a survey questionnaire. The research has been conducted online, due to pandemic restrictions, keeping in mind the ethics involved. The respondents were taken proper consent of, and their confidentiality was protected.</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e60df231b6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e60df231b6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e60df231b6_0_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e60df231b6_0_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e60df231b6_0_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e60df231b6_0_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e60df231b6_0_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e60df231b6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e60df231b6_0_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 name="Google Shape;140;ge60df231b6_0_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e60df231b6_0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e60df231b6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e60df231b6_0_1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e60df231b6_0_1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0" y="0"/>
            <a:ext cx="8520600" cy="4443274"/>
          </a:xfrm>
          <a:prstGeom prst="rect">
            <a:avLst/>
          </a:prstGeom>
        </p:spPr>
        <p:txBody>
          <a:bodyPr spcFirstLastPara="1" wrap="square" lIns="91425" tIns="91425" rIns="91425" bIns="91425" anchor="b" anchorCtr="0">
            <a:normAutofit/>
          </a:bodyPr>
          <a:lstStyle/>
          <a:p>
            <a:pPr marL="0" lvl="0" indent="0" algn="ctr" rtl="0">
              <a:lnSpc>
                <a:spcPct val="115000"/>
              </a:lnSpc>
              <a:spcBef>
                <a:spcPts val="0"/>
              </a:spcBef>
              <a:spcAft>
                <a:spcPts val="0"/>
              </a:spcAft>
              <a:buClr>
                <a:schemeClr val="dk1"/>
              </a:buClr>
              <a:buSzPct val="100000"/>
              <a:buFont typeface="Arial"/>
              <a:buNone/>
            </a:pPr>
            <a:r>
              <a:rPr lang="en-GB" sz="1400" b="1" i="1" dirty="0">
                <a:solidFill>
                  <a:schemeClr val="tx2">
                    <a:lumMod val="10000"/>
                  </a:schemeClr>
                </a:solidFill>
              </a:rPr>
              <a:t>Students name &amp; Student ID number</a:t>
            </a:r>
            <a:br>
              <a:rPr lang="en-GB" sz="1400" b="1" i="1" dirty="0">
                <a:solidFill>
                  <a:schemeClr val="tx2">
                    <a:lumMod val="10000"/>
                  </a:schemeClr>
                </a:solidFill>
              </a:rPr>
            </a:br>
            <a:endParaRPr sz="1400" b="1" i="1" dirty="0">
              <a:solidFill>
                <a:schemeClr val="tx2">
                  <a:lumMod val="10000"/>
                </a:schemeClr>
              </a:solidFill>
            </a:endParaRPr>
          </a:p>
          <a:p>
            <a:pPr marL="0" lvl="0" indent="0" algn="ctr" rtl="0">
              <a:lnSpc>
                <a:spcPct val="115000"/>
              </a:lnSpc>
              <a:spcBef>
                <a:spcPts val="0"/>
              </a:spcBef>
              <a:spcAft>
                <a:spcPts val="0"/>
              </a:spcAft>
              <a:buClr>
                <a:schemeClr val="dk1"/>
              </a:buClr>
              <a:buSzPct val="100000"/>
              <a:buFont typeface="Arial"/>
              <a:buNone/>
            </a:pPr>
            <a:r>
              <a:rPr lang="en-GB" sz="1100" b="1" dirty="0">
                <a:solidFill>
                  <a:schemeClr val="tx1"/>
                </a:solidFill>
                <a:latin typeface="+mn-lt"/>
              </a:rPr>
              <a:t>Marius Nicolae </a:t>
            </a:r>
            <a:r>
              <a:rPr lang="en-GB" sz="1100" b="1" dirty="0" err="1">
                <a:solidFill>
                  <a:schemeClr val="tx1"/>
                </a:solidFill>
                <a:latin typeface="+mn-lt"/>
              </a:rPr>
              <a:t>Mateescu</a:t>
            </a:r>
            <a:r>
              <a:rPr lang="en-GB" sz="1100" b="1" dirty="0">
                <a:solidFill>
                  <a:schemeClr val="tx1"/>
                </a:solidFill>
                <a:latin typeface="+mn-lt"/>
              </a:rPr>
              <a:t> (2029319)</a:t>
            </a:r>
            <a:br>
              <a:rPr lang="en-GB" sz="1100" b="1" dirty="0">
                <a:solidFill>
                  <a:schemeClr val="tx1"/>
                </a:solidFill>
                <a:latin typeface="+mn-lt"/>
              </a:rPr>
            </a:br>
            <a:r>
              <a:rPr lang="en-GB" sz="1100" b="1" dirty="0" err="1">
                <a:solidFill>
                  <a:schemeClr val="tx1"/>
                </a:solidFill>
                <a:latin typeface="+mn-lt"/>
              </a:rPr>
              <a:t>Ivilina</a:t>
            </a:r>
            <a:r>
              <a:rPr lang="en-GB" sz="1100" b="1" dirty="0">
                <a:solidFill>
                  <a:schemeClr val="tx1"/>
                </a:solidFill>
                <a:latin typeface="+mn-lt"/>
              </a:rPr>
              <a:t> </a:t>
            </a:r>
            <a:r>
              <a:rPr lang="en-GB" sz="1100" b="1" dirty="0" err="1">
                <a:solidFill>
                  <a:schemeClr val="tx1"/>
                </a:solidFill>
                <a:latin typeface="+mn-lt"/>
              </a:rPr>
              <a:t>Atanasova</a:t>
            </a:r>
            <a:r>
              <a:rPr lang="en-GB" sz="1100" b="1" dirty="0">
                <a:solidFill>
                  <a:schemeClr val="tx1"/>
                </a:solidFill>
                <a:latin typeface="+mn-lt"/>
              </a:rPr>
              <a:t> (2028391)</a:t>
            </a:r>
            <a:br>
              <a:rPr lang="en-GB" sz="1100" b="1" dirty="0">
                <a:solidFill>
                  <a:schemeClr val="tx1"/>
                </a:solidFill>
                <a:latin typeface="+mn-lt"/>
              </a:rPr>
            </a:br>
            <a:r>
              <a:rPr lang="en-GB" sz="1100" b="1" dirty="0">
                <a:solidFill>
                  <a:schemeClr val="tx1"/>
                </a:solidFill>
                <a:latin typeface="+mn-lt"/>
              </a:rPr>
              <a:t>George Valentin </a:t>
            </a:r>
            <a:r>
              <a:rPr lang="en-GB" sz="1100" b="1" dirty="0" err="1">
                <a:solidFill>
                  <a:schemeClr val="tx1"/>
                </a:solidFill>
                <a:latin typeface="+mn-lt"/>
              </a:rPr>
              <a:t>Priboi</a:t>
            </a:r>
            <a:r>
              <a:rPr lang="en-GB" sz="1100" b="1" dirty="0">
                <a:solidFill>
                  <a:schemeClr val="tx1"/>
                </a:solidFill>
                <a:latin typeface="+mn-lt"/>
              </a:rPr>
              <a:t> (2029732)</a:t>
            </a:r>
            <a:br>
              <a:rPr lang="en-GB" sz="1100" b="1" dirty="0">
                <a:solidFill>
                  <a:schemeClr val="tx1"/>
                </a:solidFill>
                <a:latin typeface="+mn-lt"/>
              </a:rPr>
            </a:br>
            <a:r>
              <a:rPr lang="en-GB" sz="1100" b="1" dirty="0">
                <a:solidFill>
                  <a:schemeClr val="tx1"/>
                </a:solidFill>
                <a:latin typeface="+mn-lt"/>
              </a:rPr>
              <a:t>Cristina Valentina Solomon (2025748</a:t>
            </a:r>
            <a:br>
              <a:rPr lang="en-GB" sz="1100" b="1" dirty="0">
                <a:solidFill>
                  <a:schemeClr val="tx1"/>
                </a:solidFill>
                <a:latin typeface="+mn-lt"/>
              </a:rPr>
            </a:br>
            <a:br>
              <a:rPr lang="en-GB" sz="1100" b="1" dirty="0">
                <a:solidFill>
                  <a:schemeClr val="tx1"/>
                </a:solidFill>
                <a:latin typeface="+mn-lt"/>
              </a:rPr>
            </a:br>
            <a:br>
              <a:rPr lang="en-GB" sz="1100" b="1" dirty="0">
                <a:solidFill>
                  <a:schemeClr val="tx1"/>
                </a:solidFill>
                <a:latin typeface="+mn-lt"/>
              </a:rPr>
            </a:br>
            <a:br>
              <a:rPr lang="en-GB" sz="1100" b="1" dirty="0">
                <a:solidFill>
                  <a:schemeClr val="tx1"/>
                </a:solidFill>
                <a:latin typeface="+mn-lt"/>
              </a:rPr>
            </a:br>
            <a:endParaRPr sz="1100" b="1" dirty="0">
              <a:solidFill>
                <a:schemeClr val="tx1"/>
              </a:solidFill>
              <a:latin typeface="+mn-lt"/>
            </a:endParaRPr>
          </a:p>
          <a:p>
            <a:pPr marL="0" lvl="0" indent="0" algn="ctr" rtl="0">
              <a:lnSpc>
                <a:spcPct val="115000"/>
              </a:lnSpc>
              <a:spcBef>
                <a:spcPts val="0"/>
              </a:spcBef>
              <a:spcAft>
                <a:spcPts val="0"/>
              </a:spcAft>
              <a:buClr>
                <a:schemeClr val="dk1"/>
              </a:buClr>
              <a:buSzPct val="100000"/>
              <a:buFont typeface="Arial"/>
              <a:buNone/>
            </a:pPr>
            <a:r>
              <a:rPr lang="en-GB" sz="1100" b="1" dirty="0"/>
              <a:t>Program: Bachelor of Arts Business Management</a:t>
            </a:r>
            <a:endParaRPr sz="1100" b="1" dirty="0"/>
          </a:p>
          <a:p>
            <a:pPr marL="0" lvl="0" indent="0" algn="ctr" rtl="0">
              <a:lnSpc>
                <a:spcPct val="115000"/>
              </a:lnSpc>
              <a:spcBef>
                <a:spcPts val="0"/>
              </a:spcBef>
              <a:spcAft>
                <a:spcPts val="0"/>
              </a:spcAft>
              <a:buClr>
                <a:schemeClr val="dk1"/>
              </a:buClr>
              <a:buSzPct val="100000"/>
              <a:buFont typeface="Arial"/>
              <a:buNone/>
            </a:pPr>
            <a:r>
              <a:rPr lang="en-GB" sz="1100" b="1" dirty="0"/>
              <a:t>Module: Academic Skills</a:t>
            </a:r>
            <a:endParaRPr sz="1100" b="1" dirty="0"/>
          </a:p>
          <a:p>
            <a:pPr marL="0" lvl="0" indent="0" algn="ctr" rtl="0">
              <a:lnSpc>
                <a:spcPct val="115000"/>
              </a:lnSpc>
              <a:spcBef>
                <a:spcPts val="0"/>
              </a:spcBef>
              <a:spcAft>
                <a:spcPts val="0"/>
              </a:spcAft>
              <a:buClr>
                <a:schemeClr val="dk1"/>
              </a:buClr>
              <a:buSzPct val="100000"/>
              <a:buFont typeface="Arial"/>
              <a:buNone/>
            </a:pPr>
            <a:r>
              <a:rPr lang="en-GB" sz="1100" b="1" dirty="0"/>
              <a:t>Module code: LCBB4000 </a:t>
            </a:r>
            <a:br>
              <a:rPr lang="en-GB" sz="1100" b="1" dirty="0"/>
            </a:br>
            <a:r>
              <a:rPr lang="en-GB" sz="1100" b="1" dirty="0"/>
              <a:t>Module Coordinator: </a:t>
            </a:r>
            <a:r>
              <a:rPr lang="en-GB" sz="1100" b="1" dirty="0" err="1"/>
              <a:t>Dr.</a:t>
            </a:r>
            <a:r>
              <a:rPr lang="en-GB" sz="1100" b="1" dirty="0"/>
              <a:t> </a:t>
            </a:r>
            <a:r>
              <a:rPr lang="en-GB" sz="1100" b="1" dirty="0" err="1"/>
              <a:t>Tarila</a:t>
            </a:r>
            <a:r>
              <a:rPr lang="en-GB" sz="1100" b="1" dirty="0"/>
              <a:t> </a:t>
            </a:r>
            <a:r>
              <a:rPr lang="en-GB" sz="1100" b="1" dirty="0" err="1"/>
              <a:t>Zuofa</a:t>
            </a:r>
            <a:endParaRPr sz="1100" b="1" dirty="0"/>
          </a:p>
          <a:p>
            <a:pPr marL="0" lvl="0" indent="0" algn="ctr" rtl="0">
              <a:lnSpc>
                <a:spcPct val="115000"/>
              </a:lnSpc>
              <a:spcBef>
                <a:spcPts val="0"/>
              </a:spcBef>
              <a:spcAft>
                <a:spcPts val="0"/>
              </a:spcAft>
              <a:buClr>
                <a:schemeClr val="dk1"/>
              </a:buClr>
              <a:buSzPct val="100000"/>
              <a:buFont typeface="Arial"/>
              <a:buNone/>
            </a:pPr>
            <a:r>
              <a:rPr lang="en-GB" sz="1100" b="1" dirty="0"/>
              <a:t>Assignment Title: Group Presentation</a:t>
            </a:r>
            <a:br>
              <a:rPr lang="en-GB" sz="1100" b="1" dirty="0"/>
            </a:br>
            <a:r>
              <a:rPr lang="en-GB" sz="1100" b="1" dirty="0"/>
              <a:t>Presented by: Group D </a:t>
            </a:r>
            <a:endParaRPr sz="1100" b="1" dirty="0"/>
          </a:p>
          <a:p>
            <a:pPr marL="0" lvl="0" indent="0" algn="ctr" rtl="0">
              <a:spcBef>
                <a:spcPts val="0"/>
              </a:spcBef>
              <a:spcAft>
                <a:spcPts val="0"/>
              </a:spcAft>
              <a:buNone/>
            </a:pPr>
            <a:endParaRPr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Introduction</a:t>
            </a:r>
            <a:endParaRPr/>
          </a:p>
        </p:txBody>
      </p:sp>
      <p:sp>
        <p:nvSpPr>
          <p:cNvPr id="60" name="Google Shape;60;p1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61950" algn="l" rtl="0">
              <a:spcBef>
                <a:spcPts val="0"/>
              </a:spcBef>
              <a:spcAft>
                <a:spcPts val="0"/>
              </a:spcAft>
              <a:buSzPts val="2100"/>
              <a:buChar char="●"/>
            </a:pPr>
            <a:r>
              <a:rPr lang="en-GB" sz="1400" dirty="0">
                <a:solidFill>
                  <a:schemeClr val="dk1"/>
                </a:solidFill>
              </a:rPr>
              <a:t>The aim of the assessment is to </a:t>
            </a:r>
            <a:r>
              <a:rPr lang="en-GB" sz="1400" dirty="0" err="1">
                <a:solidFill>
                  <a:schemeClr val="dk1"/>
                </a:solidFill>
              </a:rPr>
              <a:t>analyze</a:t>
            </a:r>
            <a:r>
              <a:rPr lang="en-GB" sz="1400" dirty="0">
                <a:solidFill>
                  <a:schemeClr val="dk1"/>
                </a:solidFill>
              </a:rPr>
              <a:t> the information available about Starbucks to produce an </a:t>
            </a:r>
            <a:r>
              <a:rPr lang="en-GB" sz="1400" dirty="0" err="1">
                <a:solidFill>
                  <a:schemeClr val="dk1"/>
                </a:solidFill>
              </a:rPr>
              <a:t>analyzed</a:t>
            </a:r>
            <a:r>
              <a:rPr lang="en-GB" sz="1400" dirty="0">
                <a:solidFill>
                  <a:schemeClr val="dk1"/>
                </a:solidFill>
              </a:rPr>
              <a:t> management report.</a:t>
            </a:r>
          </a:p>
          <a:p>
            <a:pPr marL="95250" lvl="0" indent="0" algn="l" rtl="0">
              <a:spcBef>
                <a:spcPts val="0"/>
              </a:spcBef>
              <a:spcAft>
                <a:spcPts val="0"/>
              </a:spcAft>
              <a:buSzPts val="2100"/>
              <a:buNone/>
            </a:pPr>
            <a:endParaRPr sz="1400" dirty="0">
              <a:solidFill>
                <a:schemeClr val="dk1"/>
              </a:solidFill>
            </a:endParaRPr>
          </a:p>
          <a:p>
            <a:pPr marL="457200" lvl="0" indent="-330200" algn="l" rtl="0">
              <a:spcBef>
                <a:spcPts val="0"/>
              </a:spcBef>
              <a:spcAft>
                <a:spcPts val="0"/>
              </a:spcAft>
              <a:buClr>
                <a:schemeClr val="dk1"/>
              </a:buClr>
              <a:buSzPts val="1600"/>
              <a:buChar char="●"/>
            </a:pPr>
            <a:r>
              <a:rPr lang="en-GB" sz="1300" dirty="0">
                <a:solidFill>
                  <a:schemeClr val="dk1"/>
                </a:solidFill>
              </a:rPr>
              <a:t> Primary data collection technique shall be used to formulate a survey to </a:t>
            </a:r>
            <a:r>
              <a:rPr lang="en-GB" sz="1300" dirty="0" err="1">
                <a:solidFill>
                  <a:schemeClr val="dk1"/>
                </a:solidFill>
              </a:rPr>
              <a:t>analyze</a:t>
            </a:r>
            <a:r>
              <a:rPr lang="en-GB" sz="1300" dirty="0">
                <a:solidFill>
                  <a:schemeClr val="dk1"/>
                </a:solidFill>
              </a:rPr>
              <a:t> if the recommendation of a new product shall be feasible to the consumers of Starbucks</a:t>
            </a:r>
            <a:endParaRPr sz="1600" dirty="0">
              <a:solidFill>
                <a:schemeClr val="dk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lnSpc>
                <a:spcPct val="115000"/>
              </a:lnSpc>
              <a:spcBef>
                <a:spcPts val="0"/>
              </a:spcBef>
              <a:spcAft>
                <a:spcPts val="0"/>
              </a:spcAft>
              <a:buClr>
                <a:schemeClr val="dk1"/>
              </a:buClr>
              <a:buSzPct val="58579"/>
              <a:buFont typeface="Arial"/>
              <a:buNone/>
            </a:pPr>
            <a:r>
              <a:rPr lang="en-GB" sz="1877" b="1"/>
              <a:t>Business activities of Starbucks</a:t>
            </a:r>
            <a:endParaRPr sz="1877" b="1"/>
          </a:p>
          <a:p>
            <a:pPr marL="0" lvl="0" indent="0" algn="l" rtl="0">
              <a:lnSpc>
                <a:spcPct val="115000"/>
              </a:lnSpc>
              <a:spcBef>
                <a:spcPts val="0"/>
              </a:spcBef>
              <a:spcAft>
                <a:spcPts val="0"/>
              </a:spcAft>
              <a:buClr>
                <a:schemeClr val="dk1"/>
              </a:buClr>
              <a:buSzPct val="39285"/>
              <a:buFont typeface="Arial"/>
              <a:buNone/>
            </a:pPr>
            <a:endParaRPr/>
          </a:p>
        </p:txBody>
      </p:sp>
      <p:sp>
        <p:nvSpPr>
          <p:cNvPr id="66" name="Google Shape;66;p1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sz="1200" dirty="0">
                <a:solidFill>
                  <a:srgbClr val="202124"/>
                </a:solidFill>
                <a:highlight>
                  <a:srgbClr val="FFFFFF"/>
                </a:highlight>
              </a:rPr>
              <a:t>Zev </a:t>
            </a:r>
            <a:r>
              <a:rPr lang="en-GB" sz="1200" dirty="0" err="1">
                <a:solidFill>
                  <a:srgbClr val="202124"/>
                </a:solidFill>
                <a:highlight>
                  <a:srgbClr val="FFFFFF"/>
                </a:highlight>
              </a:rPr>
              <a:t>Siegl</a:t>
            </a:r>
            <a:r>
              <a:rPr lang="en-GB" sz="1200" dirty="0">
                <a:solidFill>
                  <a:srgbClr val="202124"/>
                </a:solidFill>
                <a:highlight>
                  <a:srgbClr val="FFFFFF"/>
                </a:highlight>
              </a:rPr>
              <a:t>, Jerry Baldwin, Gordon Bowker began the company Starbucks in 1971. Their initial business, which sold moderate cocoa beans and machinery, was located in Pike Place Market</a:t>
            </a:r>
            <a:endParaRPr sz="2800" dirty="0">
              <a:solidFill>
                <a:schemeClr val="dk1"/>
              </a:solidFill>
            </a:endParaRPr>
          </a:p>
          <a:p>
            <a:pPr marL="457200" lvl="0" indent="-342900" algn="l" rtl="0">
              <a:spcBef>
                <a:spcPts val="0"/>
              </a:spcBef>
              <a:spcAft>
                <a:spcPts val="0"/>
              </a:spcAft>
              <a:buSzPts val="1800"/>
              <a:buChar char="●"/>
            </a:pPr>
            <a:r>
              <a:rPr lang="en-GB" sz="1200" dirty="0">
                <a:solidFill>
                  <a:srgbClr val="202124"/>
                </a:solidFill>
                <a:highlight>
                  <a:srgbClr val="FFFFFF"/>
                </a:highlight>
              </a:rPr>
              <a:t>In 1982, businessman Howard Schultz acquired the business and recommended that the corporation sell ground coffee beverages in addition to beans after a trip to Milan</a:t>
            </a:r>
            <a:endParaRPr dirty="0"/>
          </a:p>
        </p:txBody>
      </p:sp>
      <p:pic>
        <p:nvPicPr>
          <p:cNvPr id="2" name="Picture 1">
            <a:extLst>
              <a:ext uri="{FF2B5EF4-FFF2-40B4-BE49-F238E27FC236}">
                <a16:creationId xmlns:a16="http://schemas.microsoft.com/office/drawing/2014/main" id="{DB47A4DE-B0C6-47DF-B3E6-5F4BD944BD15}"/>
              </a:ext>
            </a:extLst>
          </p:cNvPr>
          <p:cNvPicPr>
            <a:picLocks noChangeAspect="1"/>
          </p:cNvPicPr>
          <p:nvPr/>
        </p:nvPicPr>
        <p:blipFill>
          <a:blip r:embed="rId3"/>
          <a:stretch>
            <a:fillRect/>
          </a:stretch>
        </p:blipFill>
        <p:spPr>
          <a:xfrm>
            <a:off x="4913194" y="2009211"/>
            <a:ext cx="3421678" cy="305702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1" name="Google Shape;71;p16"/>
          <p:cNvSpPr txBox="1">
            <a:spLocks noGrp="1"/>
          </p:cNvSpPr>
          <p:nvPr>
            <p:ph type="title"/>
          </p:nvPr>
        </p:nvSpPr>
        <p:spPr>
          <a:xfrm>
            <a:off x="311700" y="1008125"/>
            <a:ext cx="8520600" cy="3461782"/>
          </a:xfrm>
          <a:prstGeom prst="rect">
            <a:avLst/>
          </a:prstGeom>
        </p:spPr>
        <p:txBody>
          <a:bodyPr spcFirstLastPara="1" wrap="square" lIns="91425" tIns="91425" rIns="91425" bIns="91425" anchor="t" anchorCtr="0">
            <a:normAutofit/>
          </a:bodyPr>
          <a:lstStyle/>
          <a:p>
            <a:pPr marL="0" lvl="0" indent="0" algn="l" rtl="0">
              <a:lnSpc>
                <a:spcPct val="115000"/>
              </a:lnSpc>
              <a:spcBef>
                <a:spcPts val="0"/>
              </a:spcBef>
              <a:spcAft>
                <a:spcPts val="0"/>
              </a:spcAft>
              <a:buNone/>
            </a:pPr>
            <a:r>
              <a:rPr lang="en-GB" sz="1200" b="1" dirty="0">
                <a:solidFill>
                  <a:srgbClr val="202124"/>
                </a:solidFill>
                <a:highlight>
                  <a:srgbClr val="FFFFFF"/>
                </a:highlight>
              </a:rPr>
              <a:t>1. Product and solution development</a:t>
            </a:r>
            <a:r>
              <a:rPr lang="en-GB" sz="1200" dirty="0">
                <a:solidFill>
                  <a:srgbClr val="202124"/>
                </a:solidFill>
                <a:highlight>
                  <a:srgbClr val="FFFFFF"/>
                </a:highlight>
              </a:rPr>
              <a:t>: Starbucks places a priority on the aesthetics of its products and operations</a:t>
            </a:r>
            <a:br>
              <a:rPr lang="en-GB" sz="1200" dirty="0">
                <a:solidFill>
                  <a:srgbClr val="202124"/>
                </a:solidFill>
                <a:highlight>
                  <a:srgbClr val="FFFFFF"/>
                </a:highlight>
              </a:rPr>
            </a:br>
            <a:endParaRPr sz="1200" dirty="0">
              <a:solidFill>
                <a:srgbClr val="202124"/>
              </a:solidFill>
              <a:highlight>
                <a:srgbClr val="FFFFFF"/>
              </a:highlight>
            </a:endParaRPr>
          </a:p>
          <a:p>
            <a:pPr marL="0" lvl="0" indent="0" algn="l" rtl="0">
              <a:lnSpc>
                <a:spcPct val="115000"/>
              </a:lnSpc>
              <a:spcBef>
                <a:spcPts val="0"/>
              </a:spcBef>
              <a:spcAft>
                <a:spcPts val="0"/>
              </a:spcAft>
              <a:buNone/>
            </a:pPr>
            <a:r>
              <a:rPr lang="en-GB" sz="1200" b="1" dirty="0">
                <a:solidFill>
                  <a:srgbClr val="202124"/>
                </a:solidFill>
                <a:highlight>
                  <a:srgbClr val="FFFFFF"/>
                </a:highlight>
              </a:rPr>
              <a:t>2. Quality Control</a:t>
            </a:r>
            <a:r>
              <a:rPr lang="en-GB" sz="1200" dirty="0">
                <a:solidFill>
                  <a:srgbClr val="202124"/>
                </a:solidFill>
                <a:highlight>
                  <a:srgbClr val="FFFFFF"/>
                </a:highlight>
              </a:rPr>
              <a:t>: The premium feature is also used by Starbucks in qualified process improvement.</a:t>
            </a:r>
            <a:br>
              <a:rPr lang="en-GB" sz="1200" dirty="0">
                <a:solidFill>
                  <a:srgbClr val="202124"/>
                </a:solidFill>
                <a:highlight>
                  <a:srgbClr val="FFFFFF"/>
                </a:highlight>
              </a:rPr>
            </a:br>
            <a:endParaRPr sz="1200" dirty="0">
              <a:solidFill>
                <a:srgbClr val="202124"/>
              </a:solidFill>
              <a:highlight>
                <a:srgbClr val="FFFFFF"/>
              </a:highlight>
            </a:endParaRPr>
          </a:p>
          <a:p>
            <a:pPr marL="0" lvl="0" indent="0" algn="l" rtl="0">
              <a:lnSpc>
                <a:spcPct val="115000"/>
              </a:lnSpc>
              <a:spcBef>
                <a:spcPts val="0"/>
              </a:spcBef>
              <a:spcAft>
                <a:spcPts val="0"/>
              </a:spcAft>
              <a:buClr>
                <a:schemeClr val="dk1"/>
              </a:buClr>
              <a:buSzPts val="1100"/>
              <a:buFont typeface="Arial"/>
              <a:buNone/>
            </a:pPr>
            <a:r>
              <a:rPr lang="en-GB" sz="1200" b="1" dirty="0">
                <a:solidFill>
                  <a:srgbClr val="202124"/>
                </a:solidFill>
                <a:highlight>
                  <a:srgbClr val="FFFFFF"/>
                </a:highlight>
              </a:rPr>
              <a:t>3. Designing Processes and Resources:</a:t>
            </a:r>
            <a:r>
              <a:rPr lang="en-GB" sz="1200" dirty="0">
                <a:solidFill>
                  <a:srgbClr val="202124"/>
                </a:solidFill>
                <a:highlight>
                  <a:srgbClr val="FFFFFF"/>
                </a:highlight>
              </a:rPr>
              <a:t> Starbucks' profitability is due in part to the precision of its processes and capacities.</a:t>
            </a:r>
            <a:endParaRPr sz="1200" dirty="0">
              <a:solidFill>
                <a:srgbClr val="202124"/>
              </a:solidFill>
              <a:highlight>
                <a:srgbClr val="FFFFFF"/>
              </a:highligh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7"/>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200" b="1" dirty="0">
                <a:solidFill>
                  <a:srgbClr val="202124"/>
                </a:solidFill>
                <a:highlight>
                  <a:srgbClr val="FFFFFF"/>
                </a:highlight>
              </a:rPr>
              <a:t>4. Location Planning.</a:t>
            </a:r>
            <a:r>
              <a:rPr lang="en-GB" sz="1200" dirty="0">
                <a:solidFill>
                  <a:srgbClr val="202124"/>
                </a:solidFill>
                <a:highlight>
                  <a:srgbClr val="FFFFFF"/>
                </a:highlight>
              </a:rPr>
              <a:t> Starbucks' geographical approach concentrates on urban areas, particularly those with considerable concentrations of the moderate and higher classes. </a:t>
            </a:r>
          </a:p>
          <a:p>
            <a:pPr marL="0" lvl="0" indent="0" algn="l" rtl="0">
              <a:spcBef>
                <a:spcPts val="0"/>
              </a:spcBef>
              <a:spcAft>
                <a:spcPts val="0"/>
              </a:spcAft>
              <a:buNone/>
            </a:pPr>
            <a:endParaRPr sz="1200" dirty="0">
              <a:solidFill>
                <a:srgbClr val="202124"/>
              </a:solidFill>
              <a:highlight>
                <a:srgbClr val="FFFFFF"/>
              </a:highlight>
            </a:endParaRPr>
          </a:p>
          <a:p>
            <a:pPr marL="0" lvl="0" indent="0" algn="l" rtl="0">
              <a:spcBef>
                <a:spcPts val="0"/>
              </a:spcBef>
              <a:spcAft>
                <a:spcPts val="0"/>
              </a:spcAft>
              <a:buNone/>
            </a:pPr>
            <a:r>
              <a:rPr lang="en-GB" sz="1200" b="1" dirty="0">
                <a:solidFill>
                  <a:srgbClr val="202124"/>
                </a:solidFill>
                <a:highlight>
                  <a:srgbClr val="FFFFFF"/>
                </a:highlight>
              </a:rPr>
              <a:t>5. Layout Concept &amp; Development: </a:t>
            </a:r>
            <a:r>
              <a:rPr lang="en-GB" sz="1200" dirty="0">
                <a:solidFill>
                  <a:srgbClr val="202124"/>
                </a:solidFill>
                <a:highlight>
                  <a:srgbClr val="FFFFFF"/>
                </a:highlight>
              </a:rPr>
              <a:t>Starbucks cafés are designed to optimize operational efficiencies.</a:t>
            </a:r>
          </a:p>
          <a:p>
            <a:pPr marL="0" lvl="0" indent="0" algn="l" rtl="0">
              <a:spcBef>
                <a:spcPts val="0"/>
              </a:spcBef>
              <a:spcAft>
                <a:spcPts val="0"/>
              </a:spcAft>
              <a:buNone/>
            </a:pPr>
            <a:endParaRPr sz="1200" dirty="0">
              <a:solidFill>
                <a:srgbClr val="202124"/>
              </a:solidFill>
              <a:highlight>
                <a:srgbClr val="FFFFFF"/>
              </a:highlight>
            </a:endParaRPr>
          </a:p>
          <a:p>
            <a:pPr marL="0" lvl="0" indent="0" algn="l" rtl="0">
              <a:spcBef>
                <a:spcPts val="0"/>
              </a:spcBef>
              <a:spcAft>
                <a:spcPts val="0"/>
              </a:spcAft>
              <a:buClr>
                <a:schemeClr val="dk1"/>
              </a:buClr>
              <a:buSzPts val="1100"/>
              <a:buFont typeface="Arial"/>
              <a:buNone/>
            </a:pPr>
            <a:r>
              <a:rPr lang="en-GB" sz="1200" b="1" dirty="0">
                <a:solidFill>
                  <a:srgbClr val="202124"/>
                </a:solidFill>
                <a:highlight>
                  <a:srgbClr val="FFFFFF"/>
                </a:highlight>
              </a:rPr>
              <a:t>6. Innovative products and services: </a:t>
            </a:r>
            <a:r>
              <a:rPr lang="en-GB" sz="1200" dirty="0">
                <a:solidFill>
                  <a:srgbClr val="202124"/>
                </a:solidFill>
                <a:highlight>
                  <a:srgbClr val="FFFFFF"/>
                </a:highlight>
              </a:rPr>
              <a:t>Starbucks maintains a variety of seasonal refreshments, from summer spritz varying in different </a:t>
            </a:r>
            <a:r>
              <a:rPr lang="en-GB" sz="1200" dirty="0" err="1">
                <a:solidFill>
                  <a:srgbClr val="202124"/>
                </a:solidFill>
                <a:highlight>
                  <a:srgbClr val="FFFFFF"/>
                </a:highlight>
              </a:rPr>
              <a:t>flavors</a:t>
            </a:r>
            <a:r>
              <a:rPr lang="en-GB" sz="1200" dirty="0">
                <a:solidFill>
                  <a:srgbClr val="202124"/>
                </a:solidFill>
                <a:highlight>
                  <a:srgbClr val="FFFFFF"/>
                </a:highlight>
              </a:rPr>
              <a:t> from Balsamic Strawberry to Blood orange tea spritz</a:t>
            </a:r>
            <a:endParaRPr sz="1200" dirty="0">
              <a:solidFill>
                <a:srgbClr val="202124"/>
              </a:solidFill>
              <a:highlight>
                <a:srgbClr val="FFFFFF"/>
              </a:highligh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lnSpc>
                <a:spcPct val="115000"/>
              </a:lnSpc>
              <a:spcBef>
                <a:spcPts val="0"/>
              </a:spcBef>
              <a:spcAft>
                <a:spcPts val="0"/>
              </a:spcAft>
              <a:buClr>
                <a:schemeClr val="dk1"/>
              </a:buClr>
              <a:buSzPct val="66442"/>
              <a:buFont typeface="Arial"/>
              <a:buNone/>
            </a:pPr>
            <a:r>
              <a:rPr lang="en-GB" sz="1655" b="1"/>
              <a:t>Recommended product or service for Starbucks and why</a:t>
            </a:r>
            <a:endParaRPr sz="1655" b="1"/>
          </a:p>
          <a:p>
            <a:pPr marL="0" lvl="0" indent="0" algn="l" rtl="0">
              <a:lnSpc>
                <a:spcPct val="115000"/>
              </a:lnSpc>
              <a:spcBef>
                <a:spcPts val="0"/>
              </a:spcBef>
              <a:spcAft>
                <a:spcPts val="0"/>
              </a:spcAft>
              <a:buClr>
                <a:schemeClr val="dk1"/>
              </a:buClr>
              <a:buSzPct val="39285"/>
              <a:buFont typeface="Arial"/>
              <a:buNone/>
            </a:pPr>
            <a:endParaRPr/>
          </a:p>
        </p:txBody>
      </p:sp>
      <p:sp>
        <p:nvSpPr>
          <p:cNvPr id="82" name="Google Shape;82;p18"/>
          <p:cNvSpPr txBox="1">
            <a:spLocks noGrp="1"/>
          </p:cNvSpPr>
          <p:nvPr>
            <p:ph type="body" idx="1"/>
          </p:nvPr>
        </p:nvSpPr>
        <p:spPr>
          <a:xfrm>
            <a:off x="311700" y="1127275"/>
            <a:ext cx="8520600" cy="3416400"/>
          </a:xfrm>
          <a:prstGeom prst="rect">
            <a:avLst/>
          </a:prstGeom>
        </p:spPr>
        <p:txBody>
          <a:bodyPr spcFirstLastPara="1" wrap="square" lIns="91425" tIns="91425" rIns="91425" bIns="91425" anchor="t" anchorCtr="0">
            <a:normAutofit/>
          </a:bodyPr>
          <a:lstStyle/>
          <a:p>
            <a:pPr marL="457200" lvl="0" indent="-298450" algn="l" rtl="0">
              <a:spcBef>
                <a:spcPts val="0"/>
              </a:spcBef>
              <a:spcAft>
                <a:spcPts val="0"/>
              </a:spcAft>
              <a:buClr>
                <a:schemeClr val="dk1"/>
              </a:buClr>
              <a:buSzPts val="1100"/>
              <a:buChar char="●"/>
            </a:pPr>
            <a:r>
              <a:rPr lang="en-GB" sz="1100" dirty="0">
                <a:solidFill>
                  <a:schemeClr val="dk1"/>
                </a:solidFill>
              </a:rPr>
              <a:t>Starbucks has a range of products and services to dominate the beverage industry. Starbucks is facing a big dilemma of the ongoing global economic catastrophe which has forced the company to close many outlets across the globe </a:t>
            </a:r>
          </a:p>
          <a:p>
            <a:pPr marL="158750" lvl="0" indent="0" algn="l" rtl="0">
              <a:spcBef>
                <a:spcPts val="0"/>
              </a:spcBef>
              <a:spcAft>
                <a:spcPts val="0"/>
              </a:spcAft>
              <a:buClr>
                <a:schemeClr val="dk1"/>
              </a:buClr>
              <a:buSzPts val="1100"/>
              <a:buNone/>
            </a:pPr>
            <a:endParaRPr sz="1100" dirty="0">
              <a:solidFill>
                <a:schemeClr val="dk1"/>
              </a:solidFill>
            </a:endParaRPr>
          </a:p>
          <a:p>
            <a:pPr marL="457200" lvl="0" indent="-298450" algn="l" rtl="0">
              <a:spcBef>
                <a:spcPts val="0"/>
              </a:spcBef>
              <a:spcAft>
                <a:spcPts val="0"/>
              </a:spcAft>
              <a:buClr>
                <a:schemeClr val="dk1"/>
              </a:buClr>
              <a:buSzPts val="1100"/>
              <a:buChar char="●"/>
            </a:pPr>
            <a:r>
              <a:rPr lang="en-GB" sz="1200" dirty="0">
                <a:solidFill>
                  <a:srgbClr val="202124"/>
                </a:solidFill>
                <a:highlight>
                  <a:srgbClr val="FFFFFF"/>
                </a:highlight>
              </a:rPr>
              <a:t>Starbucks' key rivals are Dunkin Donuts, McDonald's, and Nestle in the United States, as well as Costa Coffee.</a:t>
            </a:r>
          </a:p>
          <a:p>
            <a:pPr marL="158750" lvl="0" indent="0" algn="l" rtl="0">
              <a:spcBef>
                <a:spcPts val="0"/>
              </a:spcBef>
              <a:spcAft>
                <a:spcPts val="0"/>
              </a:spcAft>
              <a:buClr>
                <a:schemeClr val="dk1"/>
              </a:buClr>
              <a:buSzPts val="1100"/>
              <a:buNone/>
            </a:pPr>
            <a:endParaRPr sz="1200" dirty="0">
              <a:solidFill>
                <a:srgbClr val="202124"/>
              </a:solidFill>
              <a:highlight>
                <a:srgbClr val="FFFFFF"/>
              </a:highlight>
            </a:endParaRPr>
          </a:p>
          <a:p>
            <a:pPr marL="457200" lvl="0" indent="-304800" algn="l" rtl="0">
              <a:spcBef>
                <a:spcPts val="0"/>
              </a:spcBef>
              <a:spcAft>
                <a:spcPts val="0"/>
              </a:spcAft>
              <a:buClr>
                <a:srgbClr val="202124"/>
              </a:buClr>
              <a:buSzPts val="1200"/>
              <a:buChar char="●"/>
            </a:pPr>
            <a:r>
              <a:rPr lang="en-GB" sz="1200" dirty="0">
                <a:solidFill>
                  <a:srgbClr val="202124"/>
                </a:solidFill>
                <a:highlight>
                  <a:srgbClr val="FFFFFF"/>
                </a:highlight>
              </a:rPr>
              <a:t>After heavy classes and part-time jobs, it is impossible for students to accommodate a proper food schedule. Starbucks meals shall allow these groups of individuals to either drop by the store and pick up their readymade lunchbox menus or to order them according to their convenience at any time of the day. </a:t>
            </a:r>
            <a:endParaRPr sz="1200" dirty="0">
              <a:solidFill>
                <a:srgbClr val="202124"/>
              </a:solidFill>
              <a:highlight>
                <a:srgbClr val="FFFFFF"/>
              </a:highlight>
            </a:endParaRPr>
          </a:p>
          <a:p>
            <a:pPr marL="0" lvl="0" indent="0" algn="l" rtl="0">
              <a:spcBef>
                <a:spcPts val="0"/>
              </a:spcBef>
              <a:spcAft>
                <a:spcPts val="1200"/>
              </a:spcAft>
              <a:buNone/>
            </a:pP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990"/>
              <a:buNone/>
            </a:pPr>
            <a:r>
              <a:rPr lang="en-GB" sz="2120"/>
              <a:t>Why is the idea recommended?</a:t>
            </a:r>
            <a:endParaRPr sz="1820"/>
          </a:p>
        </p:txBody>
      </p:sp>
      <p:sp>
        <p:nvSpPr>
          <p:cNvPr id="88" name="Google Shape;88;p1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sz="1200" dirty="0">
                <a:solidFill>
                  <a:srgbClr val="202124"/>
                </a:solidFill>
                <a:highlight>
                  <a:srgbClr val="FFFFFF"/>
                </a:highlight>
              </a:rPr>
              <a:t>This idea is recommended for Starbucks, as it is sustainable, and is at par with the discrepancies due to sales and the degeneration of mental space to spend upon products of luxury, due to the financial dilemma</a:t>
            </a:r>
          </a:p>
          <a:p>
            <a:pPr marL="114300" lvl="0" indent="0" algn="l" rtl="0">
              <a:spcBef>
                <a:spcPts val="0"/>
              </a:spcBef>
              <a:spcAft>
                <a:spcPts val="0"/>
              </a:spcAft>
              <a:buSzPts val="1800"/>
              <a:buNone/>
            </a:pPr>
            <a:endParaRPr sz="1200" dirty="0">
              <a:solidFill>
                <a:srgbClr val="202124"/>
              </a:solidFill>
              <a:highlight>
                <a:srgbClr val="FFFFFF"/>
              </a:highlight>
            </a:endParaRPr>
          </a:p>
          <a:p>
            <a:pPr marL="457200" lvl="0" indent="-304800" algn="l" rtl="0">
              <a:spcBef>
                <a:spcPts val="0"/>
              </a:spcBef>
              <a:spcAft>
                <a:spcPts val="0"/>
              </a:spcAft>
              <a:buClr>
                <a:srgbClr val="202124"/>
              </a:buClr>
              <a:buSzPts val="1200"/>
              <a:buChar char="●"/>
            </a:pPr>
            <a:r>
              <a:rPr lang="en-GB" sz="1200" dirty="0">
                <a:solidFill>
                  <a:srgbClr val="202124"/>
                </a:solidFill>
                <a:highlight>
                  <a:srgbClr val="FFFFFF"/>
                </a:highlight>
              </a:rPr>
              <a:t> There are over 2.46 million students and 28.9 employees in the UK, as of 2019-2020 statistics</a:t>
            </a:r>
          </a:p>
          <a:p>
            <a:pPr marL="457200" lvl="0" indent="-304800" algn="l" rtl="0">
              <a:spcBef>
                <a:spcPts val="0"/>
              </a:spcBef>
              <a:spcAft>
                <a:spcPts val="0"/>
              </a:spcAft>
              <a:buClr>
                <a:srgbClr val="202124"/>
              </a:buClr>
              <a:buSzPts val="1200"/>
              <a:buChar char="●"/>
            </a:pPr>
            <a:endParaRPr lang="en-GB" sz="1200" dirty="0">
              <a:solidFill>
                <a:srgbClr val="202124"/>
              </a:solidFill>
              <a:highlight>
                <a:srgbClr val="FFFFFF"/>
              </a:highlight>
            </a:endParaRPr>
          </a:p>
          <a:p>
            <a:pPr indent="-304800">
              <a:buClr>
                <a:srgbClr val="202124"/>
              </a:buClr>
              <a:buSzPts val="1200"/>
            </a:pPr>
            <a:r>
              <a:rPr lang="en-GB" sz="1200" dirty="0">
                <a:solidFill>
                  <a:srgbClr val="202124"/>
                </a:solidFill>
                <a:highlight>
                  <a:srgbClr val="FFFFFF"/>
                </a:highlight>
              </a:rPr>
              <a:t> Even though meal services are provided by several restaurants all over the UK, Starbucks has a huge brand image with over 37.8 million customers worldwide.</a:t>
            </a:r>
            <a:endParaRPr lang="en-GB" sz="1200" dirty="0"/>
          </a:p>
          <a:p>
            <a:pPr marL="152400" lvl="0" indent="0" algn="l" rtl="0">
              <a:spcBef>
                <a:spcPts val="0"/>
              </a:spcBef>
              <a:spcAft>
                <a:spcPts val="0"/>
              </a:spcAft>
              <a:buClr>
                <a:srgbClr val="202124"/>
              </a:buClr>
              <a:buSzPts val="1200"/>
              <a:buNone/>
            </a:pPr>
            <a:endParaRPr sz="1200" dirty="0">
              <a:solidFill>
                <a:srgbClr val="202124"/>
              </a:solidFill>
              <a:highlight>
                <a:srgbClr val="FFFFFF"/>
              </a:highligh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lnSpc>
                <a:spcPct val="115000"/>
              </a:lnSpc>
              <a:spcBef>
                <a:spcPts val="0"/>
              </a:spcBef>
              <a:spcAft>
                <a:spcPts val="0"/>
              </a:spcAft>
              <a:buClr>
                <a:schemeClr val="dk1"/>
              </a:buClr>
              <a:buSzPct val="62264"/>
              <a:buFont typeface="Arial"/>
              <a:buNone/>
            </a:pPr>
            <a:r>
              <a:rPr lang="en-GB" sz="1766" b="1"/>
              <a:t>Target Audience</a:t>
            </a:r>
            <a:endParaRPr sz="1766" b="1"/>
          </a:p>
          <a:p>
            <a:pPr marL="0" lvl="0" indent="0" algn="l" rtl="0">
              <a:lnSpc>
                <a:spcPct val="115000"/>
              </a:lnSpc>
              <a:spcBef>
                <a:spcPts val="0"/>
              </a:spcBef>
              <a:spcAft>
                <a:spcPts val="0"/>
              </a:spcAft>
              <a:buClr>
                <a:schemeClr val="dk1"/>
              </a:buClr>
              <a:buSzPct val="39285"/>
              <a:buFont typeface="Arial"/>
              <a:buNone/>
            </a:pPr>
            <a:endParaRPr/>
          </a:p>
        </p:txBody>
      </p:sp>
      <p:sp>
        <p:nvSpPr>
          <p:cNvPr id="99" name="Google Shape;99;p21"/>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sz="1100" dirty="0">
                <a:solidFill>
                  <a:schemeClr val="dk1"/>
                </a:solidFill>
              </a:rPr>
              <a:t>The data collected in the above segments are from quantitative research methods, where already studied and </a:t>
            </a:r>
            <a:r>
              <a:rPr lang="en-GB" sz="1100" dirty="0" err="1">
                <a:solidFill>
                  <a:schemeClr val="dk1"/>
                </a:solidFill>
              </a:rPr>
              <a:t>analyzed</a:t>
            </a:r>
            <a:r>
              <a:rPr lang="en-GB" sz="1100" dirty="0">
                <a:solidFill>
                  <a:schemeClr val="dk1"/>
                </a:solidFill>
              </a:rPr>
              <a:t> work upon the assessment topic has been conducted</a:t>
            </a:r>
          </a:p>
          <a:p>
            <a:pPr marL="114300" lvl="0" indent="0" algn="l" rtl="0">
              <a:spcBef>
                <a:spcPts val="0"/>
              </a:spcBef>
              <a:spcAft>
                <a:spcPts val="0"/>
              </a:spcAft>
              <a:buSzPts val="1800"/>
              <a:buNone/>
            </a:pPr>
            <a:endParaRPr sz="2800" dirty="0">
              <a:solidFill>
                <a:schemeClr val="dk1"/>
              </a:solidFill>
            </a:endParaRPr>
          </a:p>
          <a:p>
            <a:pPr marL="457200" lvl="0" indent="-342900" algn="l" rtl="0">
              <a:spcBef>
                <a:spcPts val="0"/>
              </a:spcBef>
              <a:spcAft>
                <a:spcPts val="0"/>
              </a:spcAft>
              <a:buSzPts val="1800"/>
              <a:buChar char="●"/>
            </a:pPr>
            <a:r>
              <a:rPr lang="en-GB" sz="1100" dirty="0">
                <a:solidFill>
                  <a:schemeClr val="dk1"/>
                </a:solidFill>
              </a:rPr>
              <a:t>The quality of Starbucks shall allow them confidence and also be a pocket-friendly and time-saving method to </a:t>
            </a:r>
            <a:r>
              <a:rPr lang="en-GB" sz="1100" dirty="0" err="1">
                <a:solidFill>
                  <a:schemeClr val="dk1"/>
                </a:solidFill>
              </a:rPr>
              <a:t>savor</a:t>
            </a:r>
            <a:r>
              <a:rPr lang="en-GB" sz="1100" dirty="0">
                <a:solidFill>
                  <a:schemeClr val="dk1"/>
                </a:solidFill>
              </a:rPr>
              <a:t> a healthy meal. The age group for the main target audience shall be between nineteen to thirty-two. </a:t>
            </a:r>
            <a:endParaRPr sz="1100" dirty="0">
              <a:solidFill>
                <a:schemeClr val="dk1"/>
              </a:solidFill>
            </a:endParaRPr>
          </a:p>
          <a:p>
            <a:pPr marL="457200" lvl="0" indent="0" algn="l" rtl="0">
              <a:spcBef>
                <a:spcPts val="0"/>
              </a:spcBef>
              <a:spcAft>
                <a:spcPts val="1200"/>
              </a:spcAft>
              <a:buNone/>
            </a:pPr>
            <a:endParaRPr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lnSpc>
                <a:spcPct val="115000"/>
              </a:lnSpc>
              <a:spcBef>
                <a:spcPts val="0"/>
              </a:spcBef>
              <a:spcAft>
                <a:spcPts val="0"/>
              </a:spcAft>
              <a:buClr>
                <a:schemeClr val="dk1"/>
              </a:buClr>
              <a:buSzPct val="66442"/>
              <a:buFont typeface="Arial"/>
              <a:buNone/>
            </a:pPr>
            <a:r>
              <a:rPr lang="en-GB" sz="1655" b="1"/>
              <a:t>Primary Data survey</a:t>
            </a:r>
            <a:endParaRPr sz="1655" b="1"/>
          </a:p>
          <a:p>
            <a:pPr marL="0" lvl="0" indent="0" algn="l" rtl="0">
              <a:lnSpc>
                <a:spcPct val="115000"/>
              </a:lnSpc>
              <a:spcBef>
                <a:spcPts val="0"/>
              </a:spcBef>
              <a:spcAft>
                <a:spcPts val="0"/>
              </a:spcAft>
              <a:buClr>
                <a:schemeClr val="dk1"/>
              </a:buClr>
              <a:buSzPct val="39285"/>
              <a:buFont typeface="Arial"/>
              <a:buNone/>
            </a:pPr>
            <a:endParaRPr/>
          </a:p>
        </p:txBody>
      </p:sp>
      <p:sp>
        <p:nvSpPr>
          <p:cNvPr id="105" name="Google Shape;105;p22"/>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Clr>
                <a:schemeClr val="dk1"/>
              </a:buClr>
              <a:buSzPts val="1100"/>
              <a:buFont typeface="Arial"/>
              <a:buNone/>
            </a:pPr>
            <a:r>
              <a:rPr lang="en-GB" sz="1100">
                <a:solidFill>
                  <a:schemeClr val="dk1"/>
                </a:solidFill>
              </a:rPr>
              <a:t>A primary data analysis shall be conducted involving a group of 45 customers of Starbucks, who are either academically involved or are working, through a survey questionnaire</a:t>
            </a:r>
            <a:endParaRPr sz="2800">
              <a:solidFill>
                <a:schemeClr val="dk1"/>
              </a:solidFill>
            </a:endParaRPr>
          </a:p>
          <a:p>
            <a:pPr marL="0" lvl="0" indent="0" algn="l" rtl="0">
              <a:spcBef>
                <a:spcPts val="0"/>
              </a:spcBef>
              <a:spcAft>
                <a:spcPts val="1200"/>
              </a:spcAft>
              <a:buNone/>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457200" lvl="0" indent="-291465" algn="l" rtl="0">
              <a:lnSpc>
                <a:spcPct val="115000"/>
              </a:lnSpc>
              <a:spcBef>
                <a:spcPts val="0"/>
              </a:spcBef>
              <a:spcAft>
                <a:spcPts val="0"/>
              </a:spcAft>
              <a:buSzPct val="100000"/>
              <a:buAutoNum type="arabicPeriod"/>
            </a:pPr>
            <a:r>
              <a:rPr lang="en-GB" sz="1100" b="1"/>
              <a:t>Are you aware of Starbucks?</a:t>
            </a:r>
            <a:endParaRPr sz="1100" b="1"/>
          </a:p>
          <a:p>
            <a:pPr marL="0" lvl="0" indent="0" algn="l" rtl="0">
              <a:spcBef>
                <a:spcPts val="0"/>
              </a:spcBef>
              <a:spcAft>
                <a:spcPts val="0"/>
              </a:spcAft>
              <a:buNone/>
            </a:pPr>
            <a:endParaRPr/>
          </a:p>
        </p:txBody>
      </p:sp>
      <p:graphicFrame>
        <p:nvGraphicFramePr>
          <p:cNvPr id="111" name="Google Shape;111;p23"/>
          <p:cNvGraphicFramePr/>
          <p:nvPr/>
        </p:nvGraphicFramePr>
        <p:xfrm>
          <a:off x="355800" y="857250"/>
          <a:ext cx="7239000" cy="1143000"/>
        </p:xfrm>
        <a:graphic>
          <a:graphicData uri="http://schemas.openxmlformats.org/drawingml/2006/table">
            <a:tbl>
              <a:tblPr>
                <a:noFill/>
                <a:tableStyleId>{9E85F15C-66AA-4C4F-A7C8-06EFC880DE01}</a:tableStyleId>
              </a:tblPr>
              <a:tblGrid>
                <a:gridCol w="1809750">
                  <a:extLst>
                    <a:ext uri="{9D8B030D-6E8A-4147-A177-3AD203B41FA5}">
                      <a16:colId xmlns:a16="http://schemas.microsoft.com/office/drawing/2014/main" val="20000"/>
                    </a:ext>
                  </a:extLst>
                </a:gridCol>
                <a:gridCol w="1809750">
                  <a:extLst>
                    <a:ext uri="{9D8B030D-6E8A-4147-A177-3AD203B41FA5}">
                      <a16:colId xmlns:a16="http://schemas.microsoft.com/office/drawing/2014/main" val="20001"/>
                    </a:ext>
                  </a:extLst>
                </a:gridCol>
                <a:gridCol w="1809750">
                  <a:extLst>
                    <a:ext uri="{9D8B030D-6E8A-4147-A177-3AD203B41FA5}">
                      <a16:colId xmlns:a16="http://schemas.microsoft.com/office/drawing/2014/main" val="20002"/>
                    </a:ext>
                  </a:extLst>
                </a:gridCol>
                <a:gridCol w="1809750">
                  <a:extLst>
                    <a:ext uri="{9D8B030D-6E8A-4147-A177-3AD203B41FA5}">
                      <a16:colId xmlns:a16="http://schemas.microsoft.com/office/drawing/2014/main" val="20003"/>
                    </a:ext>
                  </a:extLst>
                </a:gridCol>
              </a:tblGrid>
              <a:tr h="381000">
                <a:tc>
                  <a:txBody>
                    <a:bodyPr/>
                    <a:lstStyle/>
                    <a:p>
                      <a:pPr marL="0" lvl="0" indent="0" algn="l" rtl="0">
                        <a:spcBef>
                          <a:spcPts val="0"/>
                        </a:spcBef>
                        <a:spcAft>
                          <a:spcPts val="0"/>
                        </a:spcAft>
                        <a:buNone/>
                      </a:pPr>
                      <a:r>
                        <a:rPr lang="en-GB" sz="1100" b="1"/>
                        <a:t>Options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Percentage</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Total Respondents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Total response</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GB" sz="1100" b="1"/>
                        <a:t>Yes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100%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45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45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en-GB" sz="1100" b="1"/>
                        <a:t>No</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bl>
          </a:graphicData>
        </a:graphic>
      </p:graphicFrame>
      <p:sp>
        <p:nvSpPr>
          <p:cNvPr id="112" name="Google Shape;112;p23"/>
          <p:cNvSpPr txBox="1"/>
          <p:nvPr/>
        </p:nvSpPr>
        <p:spPr>
          <a:xfrm>
            <a:off x="504350" y="2429425"/>
            <a:ext cx="6933600" cy="785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a:t>2. </a:t>
            </a:r>
            <a:r>
              <a:rPr lang="en-GB" sz="1100" b="1">
                <a:solidFill>
                  <a:schemeClr val="dk1"/>
                </a:solidFill>
              </a:rPr>
              <a:t>How frequently do you visit Starbucks?</a:t>
            </a:r>
            <a:endParaRPr sz="1100" b="1">
              <a:solidFill>
                <a:schemeClr val="dk1"/>
              </a:solidFill>
            </a:endParaRPr>
          </a:p>
          <a:p>
            <a:pPr marL="0" lvl="0" indent="0" algn="l" rtl="0">
              <a:spcBef>
                <a:spcPts val="0"/>
              </a:spcBef>
              <a:spcAft>
                <a:spcPts val="0"/>
              </a:spcAft>
              <a:buNone/>
            </a:pPr>
            <a:endParaRPr sz="1100" b="1">
              <a:solidFill>
                <a:schemeClr val="dk1"/>
              </a:solidFill>
            </a:endParaRPr>
          </a:p>
          <a:p>
            <a:pPr marL="0" lvl="0" indent="0" algn="l" rtl="0">
              <a:spcBef>
                <a:spcPts val="0"/>
              </a:spcBef>
              <a:spcAft>
                <a:spcPts val="0"/>
              </a:spcAft>
              <a:buNone/>
            </a:pPr>
            <a:endParaRPr/>
          </a:p>
        </p:txBody>
      </p:sp>
      <p:graphicFrame>
        <p:nvGraphicFramePr>
          <p:cNvPr id="113" name="Google Shape;113;p23"/>
          <p:cNvGraphicFramePr/>
          <p:nvPr/>
        </p:nvGraphicFramePr>
        <p:xfrm>
          <a:off x="351650" y="2955550"/>
          <a:ext cx="7239000" cy="1905000"/>
        </p:xfrm>
        <a:graphic>
          <a:graphicData uri="http://schemas.openxmlformats.org/drawingml/2006/table">
            <a:tbl>
              <a:tblPr>
                <a:noFill/>
                <a:tableStyleId>{9E85F15C-66AA-4C4F-A7C8-06EFC880DE01}</a:tableStyleId>
              </a:tblPr>
              <a:tblGrid>
                <a:gridCol w="1809750">
                  <a:extLst>
                    <a:ext uri="{9D8B030D-6E8A-4147-A177-3AD203B41FA5}">
                      <a16:colId xmlns:a16="http://schemas.microsoft.com/office/drawing/2014/main" val="20000"/>
                    </a:ext>
                  </a:extLst>
                </a:gridCol>
                <a:gridCol w="1809750">
                  <a:extLst>
                    <a:ext uri="{9D8B030D-6E8A-4147-A177-3AD203B41FA5}">
                      <a16:colId xmlns:a16="http://schemas.microsoft.com/office/drawing/2014/main" val="20001"/>
                    </a:ext>
                  </a:extLst>
                </a:gridCol>
                <a:gridCol w="1809750">
                  <a:extLst>
                    <a:ext uri="{9D8B030D-6E8A-4147-A177-3AD203B41FA5}">
                      <a16:colId xmlns:a16="http://schemas.microsoft.com/office/drawing/2014/main" val="20002"/>
                    </a:ext>
                  </a:extLst>
                </a:gridCol>
                <a:gridCol w="1809750">
                  <a:extLst>
                    <a:ext uri="{9D8B030D-6E8A-4147-A177-3AD203B41FA5}">
                      <a16:colId xmlns:a16="http://schemas.microsoft.com/office/drawing/2014/main" val="20003"/>
                    </a:ext>
                  </a:extLst>
                </a:gridCol>
              </a:tblGrid>
              <a:tr h="381000">
                <a:tc>
                  <a:txBody>
                    <a:bodyPr/>
                    <a:lstStyle/>
                    <a:p>
                      <a:pPr marL="0" lvl="0" indent="0" algn="l" rtl="0">
                        <a:spcBef>
                          <a:spcPts val="0"/>
                        </a:spcBef>
                        <a:spcAft>
                          <a:spcPts val="0"/>
                        </a:spcAft>
                        <a:buNone/>
                      </a:pPr>
                      <a:r>
                        <a:rPr lang="en-GB" sz="1100" b="1"/>
                        <a:t>Options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Percentage</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Total Respondents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Total response</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GB" sz="1100" b="1"/>
                        <a:t>Regularly</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55.5%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25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en-GB" sz="1100" b="1"/>
                        <a:t>Often</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11.1%</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None/>
                      </a:pPr>
                      <a:r>
                        <a:rPr lang="en-GB" sz="1100" b="1"/>
                        <a:t>Occasionally</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33.3%</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15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381000">
                <a:tc>
                  <a:txBody>
                    <a:bodyPr/>
                    <a:lstStyle/>
                    <a:p>
                      <a:pPr marL="0" lvl="0" indent="0" algn="l" rtl="0">
                        <a:spcBef>
                          <a:spcPts val="0"/>
                        </a:spcBef>
                        <a:spcAft>
                          <a:spcPts val="0"/>
                        </a:spcAft>
                        <a:buNone/>
                      </a:pPr>
                      <a:r>
                        <a:rPr lang="en-GB" sz="1100" b="1"/>
                        <a:t>Never</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lnSpc>
                <a:spcPct val="115000"/>
              </a:lnSpc>
              <a:spcBef>
                <a:spcPts val="0"/>
              </a:spcBef>
              <a:spcAft>
                <a:spcPts val="0"/>
              </a:spcAft>
              <a:buNone/>
            </a:pPr>
            <a:r>
              <a:rPr lang="en-GB" sz="1100" b="1"/>
              <a:t>3. Do you think Starbucks should include the idea of delivering lunch and dinner boxes to the office will be attractive?</a:t>
            </a:r>
            <a:endParaRPr sz="1100" b="1"/>
          </a:p>
          <a:p>
            <a:pPr marL="0" lvl="0" indent="0" algn="l" rtl="0">
              <a:spcBef>
                <a:spcPts val="0"/>
              </a:spcBef>
              <a:spcAft>
                <a:spcPts val="0"/>
              </a:spcAft>
              <a:buNone/>
            </a:pPr>
            <a:endParaRPr/>
          </a:p>
        </p:txBody>
      </p:sp>
      <p:sp>
        <p:nvSpPr>
          <p:cNvPr id="119" name="Google Shape;119;p24"/>
          <p:cNvSpPr txBox="1">
            <a:spLocks noGrp="1"/>
          </p:cNvSpPr>
          <p:nvPr>
            <p:ph type="body" idx="1"/>
          </p:nvPr>
        </p:nvSpPr>
        <p:spPr>
          <a:xfrm>
            <a:off x="269675" y="2824950"/>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100" b="1">
                <a:solidFill>
                  <a:schemeClr val="dk1"/>
                </a:solidFill>
              </a:rPr>
              <a:t>4. Do you think lunch and dinner boxes are a feasible product for Starbucks’ business?</a:t>
            </a:r>
            <a:endParaRPr sz="1100" b="1">
              <a:solidFill>
                <a:schemeClr val="dk1"/>
              </a:solidFill>
            </a:endParaRPr>
          </a:p>
          <a:p>
            <a:pPr marL="0" lvl="0" indent="0" algn="l" rtl="0">
              <a:spcBef>
                <a:spcPts val="0"/>
              </a:spcBef>
              <a:spcAft>
                <a:spcPts val="0"/>
              </a:spcAft>
              <a:buNone/>
            </a:pPr>
            <a:endParaRPr sz="1100" b="1">
              <a:solidFill>
                <a:schemeClr val="dk1"/>
              </a:solidFill>
            </a:endParaRPr>
          </a:p>
        </p:txBody>
      </p:sp>
      <p:graphicFrame>
        <p:nvGraphicFramePr>
          <p:cNvPr id="120" name="Google Shape;120;p24"/>
          <p:cNvGraphicFramePr/>
          <p:nvPr/>
        </p:nvGraphicFramePr>
        <p:xfrm>
          <a:off x="381000" y="804025"/>
          <a:ext cx="7239000" cy="1905000"/>
        </p:xfrm>
        <a:graphic>
          <a:graphicData uri="http://schemas.openxmlformats.org/drawingml/2006/table">
            <a:tbl>
              <a:tblPr>
                <a:noFill/>
                <a:tableStyleId>{9E85F15C-66AA-4C4F-A7C8-06EFC880DE01}</a:tableStyleId>
              </a:tblPr>
              <a:tblGrid>
                <a:gridCol w="1809750">
                  <a:extLst>
                    <a:ext uri="{9D8B030D-6E8A-4147-A177-3AD203B41FA5}">
                      <a16:colId xmlns:a16="http://schemas.microsoft.com/office/drawing/2014/main" val="20000"/>
                    </a:ext>
                  </a:extLst>
                </a:gridCol>
                <a:gridCol w="1809750">
                  <a:extLst>
                    <a:ext uri="{9D8B030D-6E8A-4147-A177-3AD203B41FA5}">
                      <a16:colId xmlns:a16="http://schemas.microsoft.com/office/drawing/2014/main" val="20001"/>
                    </a:ext>
                  </a:extLst>
                </a:gridCol>
                <a:gridCol w="1809750">
                  <a:extLst>
                    <a:ext uri="{9D8B030D-6E8A-4147-A177-3AD203B41FA5}">
                      <a16:colId xmlns:a16="http://schemas.microsoft.com/office/drawing/2014/main" val="20002"/>
                    </a:ext>
                  </a:extLst>
                </a:gridCol>
                <a:gridCol w="1809750">
                  <a:extLst>
                    <a:ext uri="{9D8B030D-6E8A-4147-A177-3AD203B41FA5}">
                      <a16:colId xmlns:a16="http://schemas.microsoft.com/office/drawing/2014/main" val="20003"/>
                    </a:ext>
                  </a:extLst>
                </a:gridCol>
              </a:tblGrid>
              <a:tr h="381000">
                <a:tc>
                  <a:txBody>
                    <a:bodyPr/>
                    <a:lstStyle/>
                    <a:p>
                      <a:pPr marL="0" lvl="0" indent="0" algn="l" rtl="0">
                        <a:spcBef>
                          <a:spcPts val="0"/>
                        </a:spcBef>
                        <a:spcAft>
                          <a:spcPts val="0"/>
                        </a:spcAft>
                        <a:buNone/>
                      </a:pPr>
                      <a:r>
                        <a:rPr lang="en-GB" sz="1100" b="1"/>
                        <a:t>Options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Percentage</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Total Respondents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Total response</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GB" sz="1100" b="1"/>
                        <a:t>Yes, obviously</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77.7%</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45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35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en-GB" sz="1100" b="1"/>
                        <a:t>Yes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22.2%</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10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None/>
                      </a:pPr>
                      <a:r>
                        <a:rPr lang="en-GB" sz="1100" b="1"/>
                        <a:t>No</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381000">
                <a:tc>
                  <a:txBody>
                    <a:bodyPr/>
                    <a:lstStyle/>
                    <a:p>
                      <a:pPr marL="0" lvl="0" indent="0" algn="l" rtl="0">
                        <a:spcBef>
                          <a:spcPts val="0"/>
                        </a:spcBef>
                        <a:spcAft>
                          <a:spcPts val="0"/>
                        </a:spcAft>
                        <a:buNone/>
                      </a:pPr>
                      <a:r>
                        <a:rPr lang="en-GB" sz="1100" b="1"/>
                        <a:t>Not at all</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graphicFrame>
        <p:nvGraphicFramePr>
          <p:cNvPr id="121" name="Google Shape;121;p24"/>
          <p:cNvGraphicFramePr/>
          <p:nvPr/>
        </p:nvGraphicFramePr>
        <p:xfrm>
          <a:off x="473450" y="3174075"/>
          <a:ext cx="7239000" cy="1905000"/>
        </p:xfrm>
        <a:graphic>
          <a:graphicData uri="http://schemas.openxmlformats.org/drawingml/2006/table">
            <a:tbl>
              <a:tblPr>
                <a:noFill/>
                <a:tableStyleId>{9E85F15C-66AA-4C4F-A7C8-06EFC880DE01}</a:tableStyleId>
              </a:tblPr>
              <a:tblGrid>
                <a:gridCol w="1809750">
                  <a:extLst>
                    <a:ext uri="{9D8B030D-6E8A-4147-A177-3AD203B41FA5}">
                      <a16:colId xmlns:a16="http://schemas.microsoft.com/office/drawing/2014/main" val="20000"/>
                    </a:ext>
                  </a:extLst>
                </a:gridCol>
                <a:gridCol w="1809750">
                  <a:extLst>
                    <a:ext uri="{9D8B030D-6E8A-4147-A177-3AD203B41FA5}">
                      <a16:colId xmlns:a16="http://schemas.microsoft.com/office/drawing/2014/main" val="20001"/>
                    </a:ext>
                  </a:extLst>
                </a:gridCol>
                <a:gridCol w="1809750">
                  <a:extLst>
                    <a:ext uri="{9D8B030D-6E8A-4147-A177-3AD203B41FA5}">
                      <a16:colId xmlns:a16="http://schemas.microsoft.com/office/drawing/2014/main" val="20002"/>
                    </a:ext>
                  </a:extLst>
                </a:gridCol>
                <a:gridCol w="1809750">
                  <a:extLst>
                    <a:ext uri="{9D8B030D-6E8A-4147-A177-3AD203B41FA5}">
                      <a16:colId xmlns:a16="http://schemas.microsoft.com/office/drawing/2014/main" val="20003"/>
                    </a:ext>
                  </a:extLst>
                </a:gridCol>
              </a:tblGrid>
              <a:tr h="381000">
                <a:tc>
                  <a:txBody>
                    <a:bodyPr/>
                    <a:lstStyle/>
                    <a:p>
                      <a:pPr marL="0" lvl="0" indent="0" algn="l" rtl="0">
                        <a:spcBef>
                          <a:spcPts val="0"/>
                        </a:spcBef>
                        <a:spcAft>
                          <a:spcPts val="0"/>
                        </a:spcAft>
                        <a:buNone/>
                      </a:pPr>
                      <a:r>
                        <a:rPr lang="en-GB" sz="1100" b="1"/>
                        <a:t>Options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Percentage</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Total Respondents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Total response</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GB" sz="1100" b="1"/>
                        <a:t>Yes, to a great extent</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88.8%</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45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40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en-GB" sz="1100" b="1"/>
                        <a:t>Yes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8.8%</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4</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None/>
                      </a:pPr>
                      <a:r>
                        <a:rPr lang="en-GB" sz="1100" b="1"/>
                        <a:t>No</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2.2%</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1</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381000">
                <a:tc>
                  <a:txBody>
                    <a:bodyPr/>
                    <a:lstStyle/>
                    <a:p>
                      <a:pPr marL="0" lvl="0" indent="0" algn="l" rtl="0">
                        <a:spcBef>
                          <a:spcPts val="0"/>
                        </a:spcBef>
                        <a:spcAft>
                          <a:spcPts val="0"/>
                        </a:spcAft>
                        <a:buNone/>
                      </a:pPr>
                      <a:r>
                        <a:rPr lang="en-GB" sz="1100" b="1"/>
                        <a:t>Not at all</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2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lnSpc>
                <a:spcPct val="115000"/>
              </a:lnSpc>
              <a:spcBef>
                <a:spcPts val="0"/>
              </a:spcBef>
              <a:spcAft>
                <a:spcPts val="0"/>
              </a:spcAft>
              <a:buNone/>
            </a:pPr>
            <a:r>
              <a:rPr lang="en-GB" sz="1100" b="1"/>
              <a:t>5. How far are you satisfied with the products and service already available at Starbucks?</a:t>
            </a:r>
            <a:endParaRPr sz="1100" b="1"/>
          </a:p>
          <a:p>
            <a:pPr marL="0" lvl="0" indent="0" algn="l" rtl="0">
              <a:lnSpc>
                <a:spcPct val="115000"/>
              </a:lnSpc>
              <a:spcBef>
                <a:spcPts val="0"/>
              </a:spcBef>
              <a:spcAft>
                <a:spcPts val="0"/>
              </a:spcAft>
              <a:buClr>
                <a:schemeClr val="dk1"/>
              </a:buClr>
              <a:buSzPct val="100000"/>
              <a:buFont typeface="Arial"/>
              <a:buNone/>
            </a:pPr>
            <a:endParaRPr sz="1100" b="1"/>
          </a:p>
          <a:p>
            <a:pPr marL="0" lvl="0" indent="0" algn="l" rtl="0">
              <a:spcBef>
                <a:spcPts val="0"/>
              </a:spcBef>
              <a:spcAft>
                <a:spcPts val="0"/>
              </a:spcAft>
              <a:buNone/>
            </a:pPr>
            <a:endParaRPr/>
          </a:p>
        </p:txBody>
      </p:sp>
      <p:sp>
        <p:nvSpPr>
          <p:cNvPr id="127" name="Google Shape;127;p25"/>
          <p:cNvSpPr txBox="1">
            <a:spLocks noGrp="1"/>
          </p:cNvSpPr>
          <p:nvPr>
            <p:ph type="body" idx="1"/>
          </p:nvPr>
        </p:nvSpPr>
        <p:spPr>
          <a:xfrm>
            <a:off x="84800" y="28333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900" b="1"/>
              <a:t>6. </a:t>
            </a:r>
            <a:r>
              <a:rPr lang="en-GB" sz="1100" b="1">
                <a:solidFill>
                  <a:schemeClr val="dk1"/>
                </a:solidFill>
              </a:rPr>
              <a:t>Will the lunch and dinner boxes be feasible for working people and students?</a:t>
            </a:r>
            <a:endParaRPr sz="1100" b="1">
              <a:solidFill>
                <a:schemeClr val="dk1"/>
              </a:solidFill>
            </a:endParaRPr>
          </a:p>
          <a:p>
            <a:pPr marL="0" lvl="0" indent="0" algn="l" rtl="0">
              <a:spcBef>
                <a:spcPts val="1200"/>
              </a:spcBef>
              <a:spcAft>
                <a:spcPts val="0"/>
              </a:spcAft>
              <a:buClr>
                <a:schemeClr val="dk1"/>
              </a:buClr>
              <a:buSzPts val="1100"/>
              <a:buFont typeface="Arial"/>
              <a:buNone/>
            </a:pPr>
            <a:endParaRPr sz="1100" b="1">
              <a:solidFill>
                <a:schemeClr val="dk1"/>
              </a:solidFill>
            </a:endParaRPr>
          </a:p>
          <a:p>
            <a:pPr marL="457200" lvl="0" indent="0" algn="l" rtl="0">
              <a:spcBef>
                <a:spcPts val="0"/>
              </a:spcBef>
              <a:spcAft>
                <a:spcPts val="0"/>
              </a:spcAft>
              <a:buClr>
                <a:schemeClr val="dk1"/>
              </a:buClr>
              <a:buSzPts val="1100"/>
              <a:buFont typeface="Arial"/>
              <a:buNone/>
            </a:pPr>
            <a:endParaRPr sz="1100" b="1">
              <a:solidFill>
                <a:schemeClr val="dk1"/>
              </a:solidFill>
            </a:endParaRPr>
          </a:p>
          <a:p>
            <a:pPr marL="0" lvl="0" indent="0" algn="l" rtl="0">
              <a:spcBef>
                <a:spcPts val="0"/>
              </a:spcBef>
              <a:spcAft>
                <a:spcPts val="1200"/>
              </a:spcAft>
              <a:buNone/>
            </a:pPr>
            <a:endParaRPr sz="900" b="1"/>
          </a:p>
        </p:txBody>
      </p:sp>
      <p:graphicFrame>
        <p:nvGraphicFramePr>
          <p:cNvPr id="128" name="Google Shape;128;p25"/>
          <p:cNvGraphicFramePr/>
          <p:nvPr/>
        </p:nvGraphicFramePr>
        <p:xfrm>
          <a:off x="204500" y="854450"/>
          <a:ext cx="7239000" cy="1905000"/>
        </p:xfrm>
        <a:graphic>
          <a:graphicData uri="http://schemas.openxmlformats.org/drawingml/2006/table">
            <a:tbl>
              <a:tblPr>
                <a:noFill/>
                <a:tableStyleId>{9E85F15C-66AA-4C4F-A7C8-06EFC880DE01}</a:tableStyleId>
              </a:tblPr>
              <a:tblGrid>
                <a:gridCol w="1809750">
                  <a:extLst>
                    <a:ext uri="{9D8B030D-6E8A-4147-A177-3AD203B41FA5}">
                      <a16:colId xmlns:a16="http://schemas.microsoft.com/office/drawing/2014/main" val="20000"/>
                    </a:ext>
                  </a:extLst>
                </a:gridCol>
                <a:gridCol w="1809750">
                  <a:extLst>
                    <a:ext uri="{9D8B030D-6E8A-4147-A177-3AD203B41FA5}">
                      <a16:colId xmlns:a16="http://schemas.microsoft.com/office/drawing/2014/main" val="20001"/>
                    </a:ext>
                  </a:extLst>
                </a:gridCol>
                <a:gridCol w="1809750">
                  <a:extLst>
                    <a:ext uri="{9D8B030D-6E8A-4147-A177-3AD203B41FA5}">
                      <a16:colId xmlns:a16="http://schemas.microsoft.com/office/drawing/2014/main" val="20002"/>
                    </a:ext>
                  </a:extLst>
                </a:gridCol>
                <a:gridCol w="1809750">
                  <a:extLst>
                    <a:ext uri="{9D8B030D-6E8A-4147-A177-3AD203B41FA5}">
                      <a16:colId xmlns:a16="http://schemas.microsoft.com/office/drawing/2014/main" val="20003"/>
                    </a:ext>
                  </a:extLst>
                </a:gridCol>
              </a:tblGrid>
              <a:tr h="381000">
                <a:tc>
                  <a:txBody>
                    <a:bodyPr/>
                    <a:lstStyle/>
                    <a:p>
                      <a:pPr marL="0" lvl="0" indent="0" algn="l" rtl="0">
                        <a:spcBef>
                          <a:spcPts val="0"/>
                        </a:spcBef>
                        <a:spcAft>
                          <a:spcPts val="0"/>
                        </a:spcAft>
                        <a:buNone/>
                      </a:pPr>
                      <a:r>
                        <a:rPr lang="en-GB" sz="1100" b="1"/>
                        <a:t>Options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Percentage</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Total Respondents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Total response</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GB" sz="1100" b="1"/>
                        <a:t>Yes, to a great extent</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88.8%</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45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40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en-GB" sz="1100" b="1"/>
                        <a:t>Yes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8.8%</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4</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None/>
                      </a:pPr>
                      <a:r>
                        <a:rPr lang="en-GB" sz="1100" b="1"/>
                        <a:t>No</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2.2%</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1</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381000">
                <a:tc>
                  <a:txBody>
                    <a:bodyPr/>
                    <a:lstStyle/>
                    <a:p>
                      <a:pPr marL="0" lvl="0" indent="0" algn="l" rtl="0">
                        <a:spcBef>
                          <a:spcPts val="0"/>
                        </a:spcBef>
                        <a:spcAft>
                          <a:spcPts val="0"/>
                        </a:spcAft>
                        <a:buNone/>
                      </a:pPr>
                      <a:r>
                        <a:rPr lang="en-GB" sz="1100" b="1"/>
                        <a:t>Not at all</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graphicFrame>
        <p:nvGraphicFramePr>
          <p:cNvPr id="129" name="Google Shape;129;p25"/>
          <p:cNvGraphicFramePr/>
          <p:nvPr/>
        </p:nvGraphicFramePr>
        <p:xfrm>
          <a:off x="204500" y="3174075"/>
          <a:ext cx="7239000" cy="1905000"/>
        </p:xfrm>
        <a:graphic>
          <a:graphicData uri="http://schemas.openxmlformats.org/drawingml/2006/table">
            <a:tbl>
              <a:tblPr>
                <a:noFill/>
                <a:tableStyleId>{9E85F15C-66AA-4C4F-A7C8-06EFC880DE01}</a:tableStyleId>
              </a:tblPr>
              <a:tblGrid>
                <a:gridCol w="1809750">
                  <a:extLst>
                    <a:ext uri="{9D8B030D-6E8A-4147-A177-3AD203B41FA5}">
                      <a16:colId xmlns:a16="http://schemas.microsoft.com/office/drawing/2014/main" val="20000"/>
                    </a:ext>
                  </a:extLst>
                </a:gridCol>
                <a:gridCol w="1809750">
                  <a:extLst>
                    <a:ext uri="{9D8B030D-6E8A-4147-A177-3AD203B41FA5}">
                      <a16:colId xmlns:a16="http://schemas.microsoft.com/office/drawing/2014/main" val="20001"/>
                    </a:ext>
                  </a:extLst>
                </a:gridCol>
                <a:gridCol w="1809750">
                  <a:extLst>
                    <a:ext uri="{9D8B030D-6E8A-4147-A177-3AD203B41FA5}">
                      <a16:colId xmlns:a16="http://schemas.microsoft.com/office/drawing/2014/main" val="20002"/>
                    </a:ext>
                  </a:extLst>
                </a:gridCol>
                <a:gridCol w="1809750">
                  <a:extLst>
                    <a:ext uri="{9D8B030D-6E8A-4147-A177-3AD203B41FA5}">
                      <a16:colId xmlns:a16="http://schemas.microsoft.com/office/drawing/2014/main" val="20003"/>
                    </a:ext>
                  </a:extLst>
                </a:gridCol>
              </a:tblGrid>
              <a:tr h="381000">
                <a:tc>
                  <a:txBody>
                    <a:bodyPr/>
                    <a:lstStyle/>
                    <a:p>
                      <a:pPr marL="0" lvl="0" indent="0" algn="l" rtl="0">
                        <a:spcBef>
                          <a:spcPts val="0"/>
                        </a:spcBef>
                        <a:spcAft>
                          <a:spcPts val="0"/>
                        </a:spcAft>
                        <a:buNone/>
                      </a:pPr>
                      <a:r>
                        <a:rPr lang="en-GB" sz="1100" b="1"/>
                        <a:t>Options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Percentage</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Total Respondents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Total response</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GB" sz="1100" b="1"/>
                        <a:t>Yes, to a great extent</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88.8%</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45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40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en-GB" sz="1100" b="1"/>
                        <a:t>Yes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11.1%</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None/>
                      </a:pPr>
                      <a:r>
                        <a:rPr lang="en-GB" sz="1100" b="1"/>
                        <a:t>No</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381000">
                <a:tc>
                  <a:txBody>
                    <a:bodyPr/>
                    <a:lstStyle/>
                    <a:p>
                      <a:pPr marL="0" lvl="0" indent="0" algn="l" rtl="0">
                        <a:spcBef>
                          <a:spcPts val="0"/>
                        </a:spcBef>
                        <a:spcAft>
                          <a:spcPts val="0"/>
                        </a:spcAft>
                        <a:buNone/>
                      </a:pPr>
                      <a:r>
                        <a:rPr lang="en-GB" sz="1100" b="1"/>
                        <a:t>Not at all</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2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lnSpc>
                <a:spcPct val="115000"/>
              </a:lnSpc>
              <a:spcBef>
                <a:spcPts val="0"/>
              </a:spcBef>
              <a:spcAft>
                <a:spcPts val="0"/>
              </a:spcAft>
              <a:buNone/>
            </a:pPr>
            <a:r>
              <a:rPr lang="en-GB" sz="1100" b="1"/>
              <a:t>7. What do you think should be the cost of the meals?</a:t>
            </a:r>
            <a:endParaRPr/>
          </a:p>
        </p:txBody>
      </p:sp>
      <p:sp>
        <p:nvSpPr>
          <p:cNvPr id="135" name="Google Shape;135;p26"/>
          <p:cNvSpPr txBox="1">
            <a:spLocks noGrp="1"/>
          </p:cNvSpPr>
          <p:nvPr>
            <p:ph type="body" idx="1"/>
          </p:nvPr>
        </p:nvSpPr>
        <p:spPr>
          <a:xfrm>
            <a:off x="177225" y="1727100"/>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endParaRPr/>
          </a:p>
          <a:p>
            <a:pPr marL="0" lvl="0" indent="0" algn="l" rtl="0">
              <a:spcBef>
                <a:spcPts val="1200"/>
              </a:spcBef>
              <a:spcAft>
                <a:spcPts val="0"/>
              </a:spcAft>
              <a:buNone/>
            </a:pPr>
            <a:endParaRPr/>
          </a:p>
          <a:p>
            <a:pPr marL="0" lvl="0" indent="0" algn="l" rtl="0">
              <a:spcBef>
                <a:spcPts val="1200"/>
              </a:spcBef>
              <a:spcAft>
                <a:spcPts val="0"/>
              </a:spcAft>
              <a:buNone/>
            </a:pPr>
            <a:r>
              <a:rPr lang="en-GB" sz="1000"/>
              <a:t>8. </a:t>
            </a:r>
            <a:r>
              <a:rPr lang="en-GB" sz="1100" b="1">
                <a:solidFill>
                  <a:schemeClr val="dk1"/>
                </a:solidFill>
              </a:rPr>
              <a:t>What type of food products should be included in the meals?</a:t>
            </a:r>
            <a:endParaRPr sz="1100" b="1">
              <a:solidFill>
                <a:schemeClr val="dk1"/>
              </a:solidFill>
            </a:endParaRPr>
          </a:p>
          <a:p>
            <a:pPr marL="0" lvl="0" indent="0" algn="l" rtl="0">
              <a:spcBef>
                <a:spcPts val="1200"/>
              </a:spcBef>
              <a:spcAft>
                <a:spcPts val="1200"/>
              </a:spcAft>
              <a:buNone/>
            </a:pPr>
            <a:endParaRPr sz="1100" b="1">
              <a:solidFill>
                <a:schemeClr val="dk1"/>
              </a:solidFill>
            </a:endParaRPr>
          </a:p>
        </p:txBody>
      </p:sp>
      <p:graphicFrame>
        <p:nvGraphicFramePr>
          <p:cNvPr id="136" name="Google Shape;136;p26"/>
          <p:cNvGraphicFramePr/>
          <p:nvPr/>
        </p:nvGraphicFramePr>
        <p:xfrm>
          <a:off x="311700" y="750800"/>
          <a:ext cx="7239000" cy="1905000"/>
        </p:xfrm>
        <a:graphic>
          <a:graphicData uri="http://schemas.openxmlformats.org/drawingml/2006/table">
            <a:tbl>
              <a:tblPr>
                <a:noFill/>
                <a:tableStyleId>{9E85F15C-66AA-4C4F-A7C8-06EFC880DE01}</a:tableStyleId>
              </a:tblPr>
              <a:tblGrid>
                <a:gridCol w="1809750">
                  <a:extLst>
                    <a:ext uri="{9D8B030D-6E8A-4147-A177-3AD203B41FA5}">
                      <a16:colId xmlns:a16="http://schemas.microsoft.com/office/drawing/2014/main" val="20000"/>
                    </a:ext>
                  </a:extLst>
                </a:gridCol>
                <a:gridCol w="1809750">
                  <a:extLst>
                    <a:ext uri="{9D8B030D-6E8A-4147-A177-3AD203B41FA5}">
                      <a16:colId xmlns:a16="http://schemas.microsoft.com/office/drawing/2014/main" val="20001"/>
                    </a:ext>
                  </a:extLst>
                </a:gridCol>
                <a:gridCol w="1809750">
                  <a:extLst>
                    <a:ext uri="{9D8B030D-6E8A-4147-A177-3AD203B41FA5}">
                      <a16:colId xmlns:a16="http://schemas.microsoft.com/office/drawing/2014/main" val="20002"/>
                    </a:ext>
                  </a:extLst>
                </a:gridCol>
                <a:gridCol w="1809750">
                  <a:extLst>
                    <a:ext uri="{9D8B030D-6E8A-4147-A177-3AD203B41FA5}">
                      <a16:colId xmlns:a16="http://schemas.microsoft.com/office/drawing/2014/main" val="20003"/>
                    </a:ext>
                  </a:extLst>
                </a:gridCol>
              </a:tblGrid>
              <a:tr h="381000">
                <a:tc>
                  <a:txBody>
                    <a:bodyPr/>
                    <a:lstStyle/>
                    <a:p>
                      <a:pPr marL="0" lvl="0" indent="0" algn="l" rtl="0">
                        <a:spcBef>
                          <a:spcPts val="0"/>
                        </a:spcBef>
                        <a:spcAft>
                          <a:spcPts val="0"/>
                        </a:spcAft>
                        <a:buNone/>
                      </a:pPr>
                      <a:r>
                        <a:rPr lang="en-GB" sz="1100" b="1"/>
                        <a:t>Options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Percentage</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Total Respondents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Total response</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GB" sz="1100" b="1"/>
                        <a:t>Below $5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77.7%</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45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35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en-GB" sz="1100" b="1"/>
                        <a:t>More than $5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11.1%</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None/>
                      </a:pPr>
                      <a:r>
                        <a:rPr lang="en-GB" sz="1100" b="1"/>
                        <a:t>Below $8</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11.1%</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381000">
                <a:tc>
                  <a:txBody>
                    <a:bodyPr/>
                    <a:lstStyle/>
                    <a:p>
                      <a:pPr marL="0" lvl="0" indent="0" algn="l" rtl="0">
                        <a:spcBef>
                          <a:spcPts val="0"/>
                        </a:spcBef>
                        <a:spcAft>
                          <a:spcPts val="0"/>
                        </a:spcAft>
                        <a:buNone/>
                      </a:pPr>
                      <a:r>
                        <a:rPr lang="en-GB" sz="1100" b="1"/>
                        <a:t>More than $10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graphicFrame>
        <p:nvGraphicFramePr>
          <p:cNvPr id="137" name="Google Shape;137;p26"/>
          <p:cNvGraphicFramePr/>
          <p:nvPr/>
        </p:nvGraphicFramePr>
        <p:xfrm>
          <a:off x="311700" y="2991850"/>
          <a:ext cx="7239000" cy="1905000"/>
        </p:xfrm>
        <a:graphic>
          <a:graphicData uri="http://schemas.openxmlformats.org/drawingml/2006/table">
            <a:tbl>
              <a:tblPr>
                <a:noFill/>
                <a:tableStyleId>{9E85F15C-66AA-4C4F-A7C8-06EFC880DE01}</a:tableStyleId>
              </a:tblPr>
              <a:tblGrid>
                <a:gridCol w="1809750">
                  <a:extLst>
                    <a:ext uri="{9D8B030D-6E8A-4147-A177-3AD203B41FA5}">
                      <a16:colId xmlns:a16="http://schemas.microsoft.com/office/drawing/2014/main" val="20000"/>
                    </a:ext>
                  </a:extLst>
                </a:gridCol>
                <a:gridCol w="1809750">
                  <a:extLst>
                    <a:ext uri="{9D8B030D-6E8A-4147-A177-3AD203B41FA5}">
                      <a16:colId xmlns:a16="http://schemas.microsoft.com/office/drawing/2014/main" val="20001"/>
                    </a:ext>
                  </a:extLst>
                </a:gridCol>
                <a:gridCol w="1809750">
                  <a:extLst>
                    <a:ext uri="{9D8B030D-6E8A-4147-A177-3AD203B41FA5}">
                      <a16:colId xmlns:a16="http://schemas.microsoft.com/office/drawing/2014/main" val="20002"/>
                    </a:ext>
                  </a:extLst>
                </a:gridCol>
                <a:gridCol w="1809750">
                  <a:extLst>
                    <a:ext uri="{9D8B030D-6E8A-4147-A177-3AD203B41FA5}">
                      <a16:colId xmlns:a16="http://schemas.microsoft.com/office/drawing/2014/main" val="20003"/>
                    </a:ext>
                  </a:extLst>
                </a:gridCol>
              </a:tblGrid>
              <a:tr h="381000">
                <a:tc>
                  <a:txBody>
                    <a:bodyPr/>
                    <a:lstStyle/>
                    <a:p>
                      <a:pPr marL="0" lvl="0" indent="0" algn="l" rtl="0">
                        <a:spcBef>
                          <a:spcPts val="0"/>
                        </a:spcBef>
                        <a:spcAft>
                          <a:spcPts val="0"/>
                        </a:spcAft>
                        <a:buNone/>
                      </a:pPr>
                      <a:r>
                        <a:rPr lang="en-GB" sz="1100" b="1"/>
                        <a:t>Options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Percentage</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Total Respondents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Total response</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GB" sz="1100" b="1"/>
                        <a:t>Healthy</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55.5%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45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25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en-GB" sz="1100" b="1"/>
                        <a:t>Healthy and Tasty</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22.2%</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10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None/>
                      </a:pPr>
                      <a:r>
                        <a:rPr lang="en-GB" sz="1100" b="1"/>
                        <a:t>Tasty only</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11.1%</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381000">
                <a:tc>
                  <a:txBody>
                    <a:bodyPr/>
                    <a:lstStyle/>
                    <a:p>
                      <a:pPr marL="0" lvl="0" indent="0" algn="l" rtl="0">
                        <a:spcBef>
                          <a:spcPts val="0"/>
                        </a:spcBef>
                        <a:spcAft>
                          <a:spcPts val="0"/>
                        </a:spcAft>
                        <a:buNone/>
                      </a:pPr>
                      <a:r>
                        <a:rPr lang="en-GB" sz="1100" b="1"/>
                        <a:t>Vegan</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11.1%</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2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lnSpc>
                <a:spcPct val="115000"/>
              </a:lnSpc>
              <a:spcBef>
                <a:spcPts val="0"/>
              </a:spcBef>
              <a:spcAft>
                <a:spcPts val="0"/>
              </a:spcAft>
              <a:buNone/>
            </a:pPr>
            <a:r>
              <a:rPr lang="en-GB" sz="1100" b="1"/>
              <a:t>9. Do you think the current price structure for products at Starbucks is affordable?</a:t>
            </a:r>
            <a:endParaRPr/>
          </a:p>
        </p:txBody>
      </p:sp>
      <p:sp>
        <p:nvSpPr>
          <p:cNvPr id="143" name="Google Shape;143;p27"/>
          <p:cNvSpPr txBox="1">
            <a:spLocks noGrp="1"/>
          </p:cNvSpPr>
          <p:nvPr>
            <p:ph type="body" idx="1"/>
          </p:nvPr>
        </p:nvSpPr>
        <p:spPr>
          <a:xfrm>
            <a:off x="311700" y="2827600"/>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100" b="1">
                <a:solidFill>
                  <a:schemeClr val="dk1"/>
                </a:solidFill>
              </a:rPr>
              <a:t>10. Do you think the meal boxes should also include a beverage with each box?</a:t>
            </a:r>
            <a:endParaRPr sz="1100" b="1">
              <a:solidFill>
                <a:schemeClr val="dk1"/>
              </a:solidFill>
            </a:endParaRPr>
          </a:p>
          <a:p>
            <a:pPr marL="457200" lvl="0" indent="0" algn="l" rtl="0">
              <a:spcBef>
                <a:spcPts val="0"/>
              </a:spcBef>
              <a:spcAft>
                <a:spcPts val="0"/>
              </a:spcAft>
              <a:buClr>
                <a:schemeClr val="dk1"/>
              </a:buClr>
              <a:buSzPts val="1100"/>
              <a:buFont typeface="Arial"/>
              <a:buNone/>
            </a:pPr>
            <a:endParaRPr sz="1100" b="1">
              <a:solidFill>
                <a:schemeClr val="dk1"/>
              </a:solidFill>
            </a:endParaRPr>
          </a:p>
          <a:p>
            <a:pPr marL="0" lvl="0" indent="0" algn="l" rtl="0">
              <a:spcBef>
                <a:spcPts val="0"/>
              </a:spcBef>
              <a:spcAft>
                <a:spcPts val="1200"/>
              </a:spcAft>
              <a:buNone/>
            </a:pPr>
            <a:endParaRPr/>
          </a:p>
        </p:txBody>
      </p:sp>
      <p:graphicFrame>
        <p:nvGraphicFramePr>
          <p:cNvPr id="144" name="Google Shape;144;p27"/>
          <p:cNvGraphicFramePr/>
          <p:nvPr/>
        </p:nvGraphicFramePr>
        <p:xfrm>
          <a:off x="428550" y="835650"/>
          <a:ext cx="5791200" cy="1905000"/>
        </p:xfrm>
        <a:graphic>
          <a:graphicData uri="http://schemas.openxmlformats.org/drawingml/2006/table">
            <a:tbl>
              <a:tblPr>
                <a:noFill/>
                <a:tableStyleId>{9E85F15C-66AA-4C4F-A7C8-06EFC880DE01}</a:tableStyleId>
              </a:tblPr>
              <a:tblGrid>
                <a:gridCol w="1447800">
                  <a:extLst>
                    <a:ext uri="{9D8B030D-6E8A-4147-A177-3AD203B41FA5}">
                      <a16:colId xmlns:a16="http://schemas.microsoft.com/office/drawing/2014/main" val="20000"/>
                    </a:ext>
                  </a:extLst>
                </a:gridCol>
                <a:gridCol w="1447800">
                  <a:extLst>
                    <a:ext uri="{9D8B030D-6E8A-4147-A177-3AD203B41FA5}">
                      <a16:colId xmlns:a16="http://schemas.microsoft.com/office/drawing/2014/main" val="20001"/>
                    </a:ext>
                  </a:extLst>
                </a:gridCol>
                <a:gridCol w="1447800">
                  <a:extLst>
                    <a:ext uri="{9D8B030D-6E8A-4147-A177-3AD203B41FA5}">
                      <a16:colId xmlns:a16="http://schemas.microsoft.com/office/drawing/2014/main" val="20002"/>
                    </a:ext>
                  </a:extLst>
                </a:gridCol>
                <a:gridCol w="1447800">
                  <a:extLst>
                    <a:ext uri="{9D8B030D-6E8A-4147-A177-3AD203B41FA5}">
                      <a16:colId xmlns:a16="http://schemas.microsoft.com/office/drawing/2014/main" val="20003"/>
                    </a:ext>
                  </a:extLst>
                </a:gridCol>
              </a:tblGrid>
              <a:tr h="381000">
                <a:tc>
                  <a:txBody>
                    <a:bodyPr/>
                    <a:lstStyle/>
                    <a:p>
                      <a:pPr marL="0" lvl="0" indent="0" algn="l" rtl="0">
                        <a:spcBef>
                          <a:spcPts val="0"/>
                        </a:spcBef>
                        <a:spcAft>
                          <a:spcPts val="0"/>
                        </a:spcAft>
                        <a:buNone/>
                      </a:pPr>
                      <a:r>
                        <a:rPr lang="en-GB" sz="1100" b="1"/>
                        <a:t>Options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Percentage</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Total Respondents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Total response</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GB" sz="1100" b="1"/>
                        <a:t>Yes, very</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45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en-GB" sz="1100" b="1"/>
                        <a:t>Yes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44.4%</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20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None/>
                      </a:pPr>
                      <a:r>
                        <a:rPr lang="en-GB" sz="1100" b="1"/>
                        <a:t>No</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44.4%</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20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381000">
                <a:tc>
                  <a:txBody>
                    <a:bodyPr/>
                    <a:lstStyle/>
                    <a:p>
                      <a:pPr marL="0" lvl="0" indent="0" algn="l" rtl="0">
                        <a:spcBef>
                          <a:spcPts val="0"/>
                        </a:spcBef>
                        <a:spcAft>
                          <a:spcPts val="0"/>
                        </a:spcAft>
                        <a:buNone/>
                      </a:pPr>
                      <a:r>
                        <a:rPr lang="en-GB" sz="1100" b="1"/>
                        <a:t>Not at all</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11.1%</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graphicFrame>
        <p:nvGraphicFramePr>
          <p:cNvPr id="145" name="Google Shape;145;p27"/>
          <p:cNvGraphicFramePr/>
          <p:nvPr/>
        </p:nvGraphicFramePr>
        <p:xfrm>
          <a:off x="376900" y="3146800"/>
          <a:ext cx="7239000" cy="1905000"/>
        </p:xfrm>
        <a:graphic>
          <a:graphicData uri="http://schemas.openxmlformats.org/drawingml/2006/table">
            <a:tbl>
              <a:tblPr>
                <a:noFill/>
                <a:tableStyleId>{9E85F15C-66AA-4C4F-A7C8-06EFC880DE01}</a:tableStyleId>
              </a:tblPr>
              <a:tblGrid>
                <a:gridCol w="1809750">
                  <a:extLst>
                    <a:ext uri="{9D8B030D-6E8A-4147-A177-3AD203B41FA5}">
                      <a16:colId xmlns:a16="http://schemas.microsoft.com/office/drawing/2014/main" val="20000"/>
                    </a:ext>
                  </a:extLst>
                </a:gridCol>
                <a:gridCol w="1809750">
                  <a:extLst>
                    <a:ext uri="{9D8B030D-6E8A-4147-A177-3AD203B41FA5}">
                      <a16:colId xmlns:a16="http://schemas.microsoft.com/office/drawing/2014/main" val="20001"/>
                    </a:ext>
                  </a:extLst>
                </a:gridCol>
                <a:gridCol w="1809750">
                  <a:extLst>
                    <a:ext uri="{9D8B030D-6E8A-4147-A177-3AD203B41FA5}">
                      <a16:colId xmlns:a16="http://schemas.microsoft.com/office/drawing/2014/main" val="20002"/>
                    </a:ext>
                  </a:extLst>
                </a:gridCol>
                <a:gridCol w="1809750">
                  <a:extLst>
                    <a:ext uri="{9D8B030D-6E8A-4147-A177-3AD203B41FA5}">
                      <a16:colId xmlns:a16="http://schemas.microsoft.com/office/drawing/2014/main" val="20003"/>
                    </a:ext>
                  </a:extLst>
                </a:gridCol>
              </a:tblGrid>
              <a:tr h="381000">
                <a:tc>
                  <a:txBody>
                    <a:bodyPr/>
                    <a:lstStyle/>
                    <a:p>
                      <a:pPr marL="0" lvl="0" indent="0" algn="l" rtl="0">
                        <a:spcBef>
                          <a:spcPts val="0"/>
                        </a:spcBef>
                        <a:spcAft>
                          <a:spcPts val="0"/>
                        </a:spcAft>
                        <a:buNone/>
                      </a:pPr>
                      <a:r>
                        <a:rPr lang="en-GB" sz="1100" b="1"/>
                        <a:t>Options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Percentage</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Total Respondents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Total response</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GB" sz="1100" b="1"/>
                        <a:t>Yes, obviously</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88.8%</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45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40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en-GB" sz="1100" b="1"/>
                        <a:t>Yes</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11.1%</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5</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None/>
                      </a:pPr>
                      <a:r>
                        <a:rPr lang="en-GB" sz="1100" b="1"/>
                        <a:t>No</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381000">
                <a:tc>
                  <a:txBody>
                    <a:bodyPr/>
                    <a:lstStyle/>
                    <a:p>
                      <a:pPr marL="0" lvl="0" indent="0" algn="l" rtl="0">
                        <a:spcBef>
                          <a:spcPts val="0"/>
                        </a:spcBef>
                        <a:spcAft>
                          <a:spcPts val="0"/>
                        </a:spcAft>
                        <a:buNone/>
                      </a:pPr>
                      <a:r>
                        <a:rPr lang="en-GB" sz="1100" b="1"/>
                        <a:t>Not at all</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GB" sz="1100" b="1"/>
                        <a:t>0</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2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lnSpc>
                <a:spcPct val="115000"/>
              </a:lnSpc>
              <a:spcBef>
                <a:spcPts val="0"/>
              </a:spcBef>
              <a:spcAft>
                <a:spcPts val="0"/>
              </a:spcAft>
              <a:buClr>
                <a:schemeClr val="dk1"/>
              </a:buClr>
              <a:buSzPct val="100000"/>
              <a:buFont typeface="Arial"/>
              <a:buNone/>
            </a:pPr>
            <a:r>
              <a:rPr lang="en-GB" sz="1100" b="1"/>
              <a:t>Survey summary</a:t>
            </a:r>
            <a:endParaRPr sz="1100" b="1"/>
          </a:p>
          <a:p>
            <a:pPr marL="0" lvl="0" indent="0" algn="l" rtl="0">
              <a:lnSpc>
                <a:spcPct val="115000"/>
              </a:lnSpc>
              <a:spcBef>
                <a:spcPts val="0"/>
              </a:spcBef>
              <a:spcAft>
                <a:spcPts val="0"/>
              </a:spcAft>
              <a:buClr>
                <a:schemeClr val="dk1"/>
              </a:buClr>
              <a:buSzPct val="39285"/>
              <a:buFont typeface="Arial"/>
              <a:buNone/>
            </a:pPr>
            <a:endParaRPr/>
          </a:p>
        </p:txBody>
      </p:sp>
      <p:sp>
        <p:nvSpPr>
          <p:cNvPr id="151" name="Google Shape;151;p2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sz="1100" dirty="0">
                <a:solidFill>
                  <a:schemeClr val="dk1"/>
                </a:solidFill>
              </a:rPr>
              <a:t>According to the survey, the first question that was asked to the 45 respondents in the questionnaire was whether they were aware of Starbucks or not. To this, 100% answered positively. </a:t>
            </a:r>
          </a:p>
          <a:p>
            <a:pPr marL="114300" lvl="0" indent="0" algn="l" rtl="0">
              <a:spcBef>
                <a:spcPts val="0"/>
              </a:spcBef>
              <a:spcAft>
                <a:spcPts val="0"/>
              </a:spcAft>
              <a:buSzPts val="1800"/>
              <a:buNone/>
            </a:pPr>
            <a:endParaRPr sz="2800" dirty="0">
              <a:solidFill>
                <a:schemeClr val="dk1"/>
              </a:solidFill>
            </a:endParaRPr>
          </a:p>
          <a:p>
            <a:pPr marL="457200" lvl="0" indent="-342900" algn="l" rtl="0">
              <a:spcBef>
                <a:spcPts val="0"/>
              </a:spcBef>
              <a:spcAft>
                <a:spcPts val="0"/>
              </a:spcAft>
              <a:buSzPts val="1800"/>
              <a:buChar char="●"/>
            </a:pPr>
            <a:r>
              <a:rPr lang="en-GB" sz="1100" dirty="0">
                <a:solidFill>
                  <a:schemeClr val="dk1"/>
                </a:solidFill>
              </a:rPr>
              <a:t>The next question asked the participants whether the lunch and dinner boxes were feasible for students and working individuals. To this, 40 (88.8%) responded saying they were satisfied to a great extent, 5 (11.1%) responded to yes, while 0% responded to both no, and not at all.</a:t>
            </a:r>
            <a:endParaRPr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2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Reference</a:t>
            </a:r>
            <a:endParaRPr/>
          </a:p>
        </p:txBody>
      </p:sp>
      <p:sp>
        <p:nvSpPr>
          <p:cNvPr id="157" name="Google Shape;157;p2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lnSpcReduction="10000"/>
          </a:bodyPr>
          <a:lstStyle/>
          <a:p>
            <a:pPr marL="0" lvl="0" indent="0" algn="l" rtl="0">
              <a:spcBef>
                <a:spcPts val="0"/>
              </a:spcBef>
              <a:spcAft>
                <a:spcPts val="0"/>
              </a:spcAft>
              <a:buClr>
                <a:schemeClr val="dk1"/>
              </a:buClr>
              <a:buSzPct val="100000"/>
              <a:buFont typeface="Arial"/>
              <a:buNone/>
            </a:pPr>
            <a:r>
              <a:rPr lang="en-GB" sz="1100">
                <a:solidFill>
                  <a:schemeClr val="dk1"/>
                </a:solidFill>
              </a:rPr>
              <a:t>Chang, W.J., 2020. Experiential marketing, brand image and brand loyalty: a case study of Starbucks. British Food Journal.</a:t>
            </a:r>
            <a:endParaRPr sz="1100">
              <a:solidFill>
                <a:schemeClr val="dk1"/>
              </a:solidFill>
            </a:endParaRPr>
          </a:p>
          <a:p>
            <a:pPr marL="0" lvl="0" indent="0" algn="l" rtl="0">
              <a:spcBef>
                <a:spcPts val="0"/>
              </a:spcBef>
              <a:spcAft>
                <a:spcPts val="0"/>
              </a:spcAft>
              <a:buClr>
                <a:schemeClr val="dk1"/>
              </a:buClr>
              <a:buSzPct val="100000"/>
              <a:buFont typeface="Arial"/>
              <a:buNone/>
            </a:pPr>
            <a:endParaRPr sz="1100">
              <a:solidFill>
                <a:schemeClr val="dk1"/>
              </a:solidFill>
            </a:endParaRPr>
          </a:p>
          <a:p>
            <a:pPr marL="0" lvl="0" indent="0" algn="l" rtl="0">
              <a:spcBef>
                <a:spcPts val="0"/>
              </a:spcBef>
              <a:spcAft>
                <a:spcPts val="0"/>
              </a:spcAft>
              <a:buClr>
                <a:schemeClr val="dk1"/>
              </a:buClr>
              <a:buSzPct val="64705"/>
              <a:buFont typeface="Arial"/>
              <a:buNone/>
            </a:pPr>
            <a:endParaRPr sz="1700">
              <a:solidFill>
                <a:schemeClr val="dk1"/>
              </a:solidFill>
            </a:endParaRPr>
          </a:p>
          <a:p>
            <a:pPr marL="571500" lvl="0" indent="-279400" algn="l" rtl="0">
              <a:spcBef>
                <a:spcPts val="400"/>
              </a:spcBef>
              <a:spcAft>
                <a:spcPts val="0"/>
              </a:spcAft>
              <a:buClr>
                <a:schemeClr val="dk1"/>
              </a:buClr>
              <a:buSzPct val="100000"/>
              <a:buFont typeface="Arial"/>
              <a:buNone/>
            </a:pPr>
            <a:r>
              <a:rPr lang="en-GB" sz="1100">
                <a:solidFill>
                  <a:schemeClr val="dk1"/>
                </a:solidFill>
              </a:rPr>
              <a:t>Financesonline.com. 2021. </a:t>
            </a:r>
            <a:r>
              <a:rPr lang="en-GB" sz="1100" i="1">
                <a:solidFill>
                  <a:schemeClr val="dk1"/>
                </a:solidFill>
              </a:rPr>
              <a:t>Number of Starbucks Worldwide 2021/2022: Facts, Statistics, and Trends - Financesonline.com</a:t>
            </a:r>
            <a:r>
              <a:rPr lang="en-GB" sz="1100">
                <a:solidFill>
                  <a:schemeClr val="dk1"/>
                </a:solidFill>
              </a:rPr>
              <a:t>. [online] Available at: &lt;https://financesonline.com/number-of-starbucks-worldwide/&gt; [Accessed 23 July 2021].</a:t>
            </a:r>
            <a:endParaRPr sz="1100">
              <a:solidFill>
                <a:schemeClr val="dk1"/>
              </a:solidFill>
            </a:endParaRPr>
          </a:p>
          <a:p>
            <a:pPr marL="571500" lvl="0" indent="-279400" algn="l" rtl="0">
              <a:spcBef>
                <a:spcPts val="900"/>
              </a:spcBef>
              <a:spcAft>
                <a:spcPts val="0"/>
              </a:spcAft>
              <a:buClr>
                <a:schemeClr val="dk1"/>
              </a:buClr>
              <a:buSzPct val="100000"/>
              <a:buFont typeface="Arial"/>
              <a:buNone/>
            </a:pPr>
            <a:r>
              <a:rPr lang="en-GB" sz="1100">
                <a:solidFill>
                  <a:schemeClr val="dk1"/>
                </a:solidFill>
              </a:rPr>
              <a:t>Ons.gov.uk. 2021. </a:t>
            </a:r>
            <a:r>
              <a:rPr lang="en-GB" sz="1100" i="1">
                <a:solidFill>
                  <a:schemeClr val="dk1"/>
                </a:solidFill>
              </a:rPr>
              <a:t>Employment in the UK - Office for National Statistics</a:t>
            </a:r>
            <a:r>
              <a:rPr lang="en-GB" sz="1100">
                <a:solidFill>
                  <a:schemeClr val="dk1"/>
                </a:solidFill>
              </a:rPr>
              <a:t>. [online] Available at: &lt;https://www.ons.gov.uk/employmentandlabourmarket/peopleinwork/employmentandemployeetypes/bulletins/employmentintheuk/latest&gt; [Accessed 23 July 2021].</a:t>
            </a:r>
            <a:endParaRPr sz="1100">
              <a:solidFill>
                <a:schemeClr val="dk1"/>
              </a:solidFill>
            </a:endParaRPr>
          </a:p>
          <a:p>
            <a:pPr marL="571500" lvl="0" indent="-279400" algn="l" rtl="0">
              <a:spcBef>
                <a:spcPts val="900"/>
              </a:spcBef>
              <a:spcAft>
                <a:spcPts val="0"/>
              </a:spcAft>
              <a:buClr>
                <a:schemeClr val="dk1"/>
              </a:buClr>
              <a:buSzPct val="100000"/>
              <a:buFont typeface="Arial"/>
              <a:buNone/>
            </a:pPr>
            <a:r>
              <a:rPr lang="en-GB" sz="1100">
                <a:solidFill>
                  <a:schemeClr val="dk1"/>
                </a:solidFill>
              </a:rPr>
              <a:t>Statista. 2021. </a:t>
            </a:r>
            <a:r>
              <a:rPr lang="en-GB" sz="1100" i="1">
                <a:solidFill>
                  <a:schemeClr val="dk1"/>
                </a:solidFill>
              </a:rPr>
              <a:t>Number of students in the UK 2019 | Statista</a:t>
            </a:r>
            <a:r>
              <a:rPr lang="en-GB" sz="1100">
                <a:solidFill>
                  <a:schemeClr val="dk1"/>
                </a:solidFill>
              </a:rPr>
              <a:t>. [online] Available at: &lt;https://www.statista.com/statistics/875015/students-enrolled-in-higher-education-in-the-uk/&gt; [Accessed 23 July 2021].</a:t>
            </a:r>
            <a:endParaRPr sz="1100">
              <a:solidFill>
                <a:schemeClr val="dk1"/>
              </a:solidFill>
            </a:endParaRPr>
          </a:p>
          <a:p>
            <a:pPr marL="571500" lvl="0" indent="-279400" algn="l" rtl="0">
              <a:spcBef>
                <a:spcPts val="900"/>
              </a:spcBef>
              <a:spcAft>
                <a:spcPts val="0"/>
              </a:spcAft>
              <a:buClr>
                <a:schemeClr val="dk1"/>
              </a:buClr>
              <a:buSzPct val="100000"/>
              <a:buFont typeface="Arial"/>
              <a:buNone/>
            </a:pPr>
            <a:r>
              <a:rPr lang="en-GB" sz="1100">
                <a:solidFill>
                  <a:schemeClr val="dk1"/>
                </a:solidFill>
              </a:rPr>
              <a:t>Stories.starbucks.com. 2021. </a:t>
            </a:r>
            <a:r>
              <a:rPr lang="en-GB" sz="1100" i="1">
                <a:solidFill>
                  <a:schemeClr val="dk1"/>
                </a:solidFill>
              </a:rPr>
              <a:t>Starbucks</a:t>
            </a:r>
            <a:r>
              <a:rPr lang="en-GB" sz="1100">
                <a:solidFill>
                  <a:schemeClr val="dk1"/>
                </a:solidFill>
              </a:rPr>
              <a:t>. [online] Available at: &lt;https://stories.starbucks.com/stories/coffee-craft/&gt; [Accessed 23 July 2021].</a:t>
            </a:r>
            <a:endParaRPr sz="1100">
              <a:solidFill>
                <a:schemeClr val="dk1"/>
              </a:solidFill>
            </a:endParaRPr>
          </a:p>
          <a:p>
            <a:pPr marL="571500" lvl="0" indent="-279400" algn="l" rtl="0">
              <a:spcBef>
                <a:spcPts val="900"/>
              </a:spcBef>
              <a:spcAft>
                <a:spcPts val="0"/>
              </a:spcAft>
              <a:buClr>
                <a:schemeClr val="dk1"/>
              </a:buClr>
              <a:buSzPct val="100000"/>
              <a:buFont typeface="Arial"/>
              <a:buNone/>
            </a:pPr>
            <a:r>
              <a:rPr lang="en-GB" sz="1100">
                <a:solidFill>
                  <a:schemeClr val="dk1"/>
                </a:solidFill>
              </a:rPr>
              <a:t>Team, M. and Team, M., 2021. </a:t>
            </a:r>
            <a:r>
              <a:rPr lang="en-GB" sz="1100" i="1">
                <a:solidFill>
                  <a:schemeClr val="dk1"/>
                </a:solidFill>
              </a:rPr>
              <a:t>15 Major Starbucks Competitors List &amp; Indirect Competitors - MADSJunction</a:t>
            </a:r>
            <a:r>
              <a:rPr lang="en-GB" sz="1100">
                <a:solidFill>
                  <a:schemeClr val="dk1"/>
                </a:solidFill>
              </a:rPr>
              <a:t>. [online] MADSJunction. Available at: &lt;https://www.madsjunction.com/marketing/starbucks-competitors&gt; [Accessed 23 July 2021].</a:t>
            </a:r>
            <a:endParaRPr sz="1100">
              <a:solidFill>
                <a:schemeClr val="dk1"/>
              </a:solidFill>
            </a:endParaRPr>
          </a:p>
          <a:p>
            <a:pPr marL="0" lvl="0" indent="0" algn="l" rtl="0">
              <a:spcBef>
                <a:spcPts val="900"/>
              </a:spcBef>
              <a:spcAft>
                <a:spcPts val="0"/>
              </a:spcAft>
              <a:buClr>
                <a:schemeClr val="dk1"/>
              </a:buClr>
              <a:buSzPct val="100000"/>
              <a:buFont typeface="Arial"/>
              <a:buNone/>
            </a:pPr>
            <a:endParaRPr sz="1100" b="1">
              <a:solidFill>
                <a:schemeClr val="dk1"/>
              </a:solidFill>
            </a:endParaRPr>
          </a:p>
          <a:p>
            <a:pPr marL="0" lvl="0" indent="0" algn="l" rtl="0">
              <a:spcBef>
                <a:spcPts val="0"/>
              </a:spcBef>
              <a:spcAft>
                <a:spcPts val="1200"/>
              </a:spcAft>
              <a:buNone/>
            </a:pPr>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3004</Words>
  <Application>Microsoft Office PowerPoint</Application>
  <PresentationFormat>On-screen Show (16:9)</PresentationFormat>
  <Paragraphs>249</Paragraphs>
  <Slides>16</Slides>
  <Notes>16</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16</vt:i4>
      </vt:variant>
    </vt:vector>
  </HeadingPairs>
  <TitlesOfParts>
    <vt:vector size="18" baseType="lpstr">
      <vt:lpstr>Arial</vt:lpstr>
      <vt:lpstr>Simple Light</vt:lpstr>
      <vt:lpstr>Students name &amp; Student ID number  Marius Nicolae Mateescu (2029319) Ivilina Atanasova (2028391) George Valentin Priboi (2029732) Cristina Valentina Solomon (2025748     Program: Bachelor of Arts Business Management Module: Academic Skills Module code: LCBB4000  Module Coordinator: Dr. Tarila Zuofa Assignment Title: Group Presentation Presented by: Group D  </vt:lpstr>
      <vt:lpstr>Introduction</vt:lpstr>
      <vt:lpstr>Business activities of Starbucks </vt:lpstr>
      <vt:lpstr>1. Product and solution development: Starbucks places a priority on the aesthetics of its products and operations  2. Quality Control: The premium feature is also used by Starbucks in qualified process improvement.  3. Designing Processes and Resources: Starbucks' profitability is due in part to the precision of its processes and capacities.</vt:lpstr>
      <vt:lpstr>PowerPoint Presentation</vt:lpstr>
      <vt:lpstr>Recommended product or service for Starbucks and why </vt:lpstr>
      <vt:lpstr>Why is the idea recommended?</vt:lpstr>
      <vt:lpstr>Target Audience </vt:lpstr>
      <vt:lpstr>Primary Data survey </vt:lpstr>
      <vt:lpstr>Are you aware of Starbucks? </vt:lpstr>
      <vt:lpstr>3. Do you think Starbucks should include the idea of delivering lunch and dinner boxes to the office will be attractive? </vt:lpstr>
      <vt:lpstr>5. How far are you satisfied with the products and service already available at Starbucks?  </vt:lpstr>
      <vt:lpstr>7. What do you think should be the cost of the meals?</vt:lpstr>
      <vt:lpstr>9. Do you think the current price structure for products at Starbucks is affordable?</vt:lpstr>
      <vt:lpstr>Survey summary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Students name &amp; Student ID number  Marius Nicolae Mateescu (2029319) Ivilina Atanasova (2028391) George Valentin Priboi (2029732) Cristina Valentina Solomon (2025748     Program: Bachelor of Arts Business Management Module: Academic Skills Module code: LCBB4000  Module Coordinator: Dr. Tarila Zuofa Assignment Title: Group Presentation Presented by: Group D  </dc:title>
  <dc:creator>Cristina Solomon</dc:creator>
  <cp:lastModifiedBy>Cristina Solomon</cp:lastModifiedBy>
  <cp:revision>1</cp:revision>
  <dcterms:modified xsi:type="dcterms:W3CDTF">2021-07-23T13:41:08Z</dcterms:modified>
</cp:coreProperties>
</file>