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58"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10/21/2020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10/21/2020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10/21/2020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10/21/2020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10/21/2020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image">
            <a:extLst>
              <a:ext uri="{FF2B5EF4-FFF2-40B4-BE49-F238E27FC236}">
                <a16:creationId xmlns:a16="http://schemas.microsoft.com/office/drawing/2014/main" id="{6D3BA21E-E6C8-4E14-8E53-C5DF567E9D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64" name="Rectangle 5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65" name="Rectangle 6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276055" y="2350017"/>
            <a:ext cx="4775075" cy="1630906"/>
          </a:xfrm>
        </p:spPr>
        <p:txBody>
          <a:bodyPr>
            <a:normAutofit/>
          </a:bodyPr>
          <a:lstStyle/>
          <a:p>
            <a:r>
              <a:rPr lang="en-US" sz="4400" dirty="0">
                <a:solidFill>
                  <a:schemeClr val="tx1"/>
                </a:solidFill>
              </a:rPr>
              <a:t>Manager or leader?</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276055" y="3990546"/>
            <a:ext cx="4775075" cy="559656"/>
          </a:xfrm>
        </p:spPr>
        <p:txBody>
          <a:bodyPr>
            <a:normAutofit/>
          </a:bodyPr>
          <a:lstStyle/>
          <a:p>
            <a:endParaRPr lang="en-US" dirty="0">
              <a:solidFill>
                <a:schemeClr val="tx1"/>
              </a:solidFill>
            </a:endParaRPr>
          </a:p>
        </p:txBody>
      </p:sp>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image">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40751" y="642594"/>
            <a:ext cx="6718433" cy="1746504"/>
          </a:xfrm>
        </p:spPr>
        <p:txBody>
          <a:bodyPr>
            <a:normAutofit/>
          </a:bodyPr>
          <a:lstStyle/>
          <a:p>
            <a:r>
              <a:rPr lang="en-US" dirty="0">
                <a:solidFill>
                  <a:schemeClr val="tx1">
                    <a:lumMod val="75000"/>
                    <a:lumOff val="25000"/>
                  </a:schemeClr>
                </a:solidFill>
              </a:rPr>
              <a:t>Some key distinctions:</a:t>
            </a: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extLst>
              <p:ext uri="{D42A27DB-BD31-4B8C-83A1-F6EECF244321}">
                <p14:modId xmlns:p14="http://schemas.microsoft.com/office/powerpoint/2010/main" val="3837016056"/>
              </p:ext>
            </p:extLst>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4740748" y="2104007"/>
            <a:ext cx="6613051" cy="43790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None/>
              <a:tabLst/>
              <a:defRPr/>
            </a:pPr>
            <a:r>
              <a:rPr kumimoji="0" lang="en-GB" sz="2800" b="0" i="1" u="none" strike="noStrike" kern="1200" cap="none" spc="0" normalizeH="0" baseline="0" noProof="0" dirty="0">
                <a:ln>
                  <a:noFill/>
                </a:ln>
                <a:solidFill>
                  <a:sysClr val="windowText" lastClr="000000"/>
                </a:solidFill>
                <a:effectLst/>
                <a:uLnTx/>
                <a:uFillTx/>
                <a:latin typeface="Calibri" panose="020F0502020204030204"/>
                <a:ea typeface="+mn-ea"/>
                <a:cs typeface="+mn-cs"/>
              </a:rPr>
              <a:t>Leaders share a vision where as </a:t>
            </a:r>
          </a:p>
          <a:p>
            <a:pPr marL="0" marR="0" lvl="0" indent="0" algn="ctr" defTabSz="914400" rtl="0" eaLnBrk="1" fontAlgn="auto" latinLnBrk="0" hangingPunct="1">
              <a:lnSpc>
                <a:spcPct val="90000"/>
              </a:lnSpc>
              <a:spcBef>
                <a:spcPts val="1000"/>
              </a:spcBef>
              <a:spcAft>
                <a:spcPts val="0"/>
              </a:spcAft>
              <a:buClrTx/>
              <a:buSzTx/>
              <a:buNone/>
              <a:tabLst/>
              <a:defRPr/>
            </a:pPr>
            <a:r>
              <a:rPr kumimoji="0" lang="en-GB" sz="2800" b="0" i="1" u="none" strike="noStrike" kern="1200" cap="none" spc="0" normalizeH="0" baseline="0" noProof="0" dirty="0">
                <a:ln>
                  <a:noFill/>
                </a:ln>
                <a:solidFill>
                  <a:sysClr val="windowText" lastClr="000000"/>
                </a:solidFill>
                <a:effectLst/>
                <a:uLnTx/>
                <a:uFillTx/>
                <a:latin typeface="Calibri" panose="020F0502020204030204"/>
                <a:ea typeface="+mn-ea"/>
                <a:cs typeface="+mn-cs"/>
              </a:rPr>
              <a:t>managers set goals…</a:t>
            </a:r>
          </a:p>
          <a:p>
            <a:pPr marL="0" marR="0" lvl="0" indent="0" defTabSz="914400" rtl="0" eaLnBrk="1" fontAlgn="auto" latinLnBrk="0" hangingPunct="1">
              <a:lnSpc>
                <a:spcPct val="90000"/>
              </a:lnSpc>
              <a:spcBef>
                <a:spcPts val="1000"/>
              </a:spcBef>
              <a:spcAft>
                <a:spcPts val="0"/>
              </a:spcAft>
              <a:buClrTx/>
              <a:buSzTx/>
              <a:buNone/>
              <a:tabLst/>
              <a:defRPr/>
            </a:pPr>
            <a:r>
              <a:rPr kumimoji="0" lang="en-GB" sz="2000" b="0" i="1" u="none" strike="noStrike" kern="1200" cap="none" spc="0" normalizeH="0" baseline="0" noProof="0" dirty="0">
                <a:ln>
                  <a:noFill/>
                </a:ln>
                <a:solidFill>
                  <a:sysClr val="windowText" lastClr="000000"/>
                </a:solidFill>
                <a:effectLst/>
                <a:uLnTx/>
                <a:uFillTx/>
                <a:latin typeface="Berlin Sans FB" panose="020E0602020502020306" pitchFamily="34" charset="0"/>
              </a:rPr>
              <a:t>This very much sums up the key distinction between the two.  </a:t>
            </a:r>
          </a:p>
          <a:p>
            <a:pPr marL="0" marR="0" lvl="0" indent="0" defTabSz="914400" rtl="0" eaLnBrk="1" fontAlgn="auto" latinLnBrk="0" hangingPunct="1">
              <a:lnSpc>
                <a:spcPct val="90000"/>
              </a:lnSpc>
              <a:spcBef>
                <a:spcPts val="1000"/>
              </a:spcBef>
              <a:spcAft>
                <a:spcPts val="0"/>
              </a:spcAft>
              <a:buClrTx/>
              <a:buSzTx/>
              <a:buNone/>
              <a:tabLst/>
              <a:defRPr/>
            </a:pPr>
            <a:r>
              <a:rPr lang="en-GB" sz="2000" i="1" dirty="0">
                <a:solidFill>
                  <a:sysClr val="windowText" lastClr="000000"/>
                </a:solidFill>
                <a:latin typeface="Berlin Sans FB" panose="020E0602020502020306" pitchFamily="34" charset="0"/>
              </a:rPr>
              <a:t>A manager will have clear tasks that need be accomplished in a fairly specific way and will use their workforce to ensure these tasks get done as efficiently as possible.</a:t>
            </a:r>
          </a:p>
          <a:p>
            <a:pPr marL="0" marR="0" lvl="0" indent="0" defTabSz="914400" rtl="0" eaLnBrk="1" fontAlgn="auto" latinLnBrk="0" hangingPunct="1">
              <a:lnSpc>
                <a:spcPct val="90000"/>
              </a:lnSpc>
              <a:spcBef>
                <a:spcPts val="1000"/>
              </a:spcBef>
              <a:spcAft>
                <a:spcPts val="0"/>
              </a:spcAft>
              <a:buClrTx/>
              <a:buSzTx/>
              <a:buNone/>
              <a:tabLst/>
              <a:defRPr/>
            </a:pPr>
            <a:r>
              <a:rPr lang="en-GB" sz="2000" i="1" dirty="0">
                <a:solidFill>
                  <a:sysClr val="windowText" lastClr="000000"/>
                </a:solidFill>
                <a:latin typeface="Berlin Sans FB" panose="020E0602020502020306" pitchFamily="34" charset="0"/>
              </a:rPr>
              <a:t>For a leader there are more ways to skin the cat, they need their staff to be creative and innovative to solve problems together and need to both empower and inspire their staff. </a:t>
            </a:r>
          </a:p>
          <a:p>
            <a:pPr marL="0" marR="0" lvl="0" indent="0" defTabSz="914400" rtl="0" eaLnBrk="1" fontAlgn="auto" latinLnBrk="0" hangingPunct="1">
              <a:lnSpc>
                <a:spcPct val="90000"/>
              </a:lnSpc>
              <a:spcBef>
                <a:spcPts val="1000"/>
              </a:spcBef>
              <a:spcAft>
                <a:spcPts val="0"/>
              </a:spcAft>
              <a:buClrTx/>
              <a:buSzTx/>
              <a:buNone/>
              <a:tabLst/>
              <a:defRPr/>
            </a:pPr>
            <a:r>
              <a:rPr kumimoji="0" lang="en-GB" sz="2000" b="0" i="1" u="none" strike="noStrike" kern="1200" cap="none" spc="0" normalizeH="0" baseline="0" noProof="0" dirty="0">
                <a:ln>
                  <a:noFill/>
                </a:ln>
                <a:solidFill>
                  <a:sysClr val="windowText" lastClr="000000"/>
                </a:solidFill>
                <a:effectLst/>
                <a:uLnTx/>
                <a:uFillTx/>
                <a:latin typeface="Berlin Sans FB" panose="020E0602020502020306" pitchFamily="34" charset="0"/>
              </a:rPr>
              <a:t>At this point it is very important to note that we are talking about roles here, not personality traits.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60103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image">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40751" y="642594"/>
            <a:ext cx="6718433" cy="1746504"/>
          </a:xfrm>
        </p:spPr>
        <p:txBody>
          <a:bodyPr>
            <a:normAutofit/>
          </a:bodyPr>
          <a:lstStyle/>
          <a:p>
            <a:pPr algn="ctr"/>
            <a:r>
              <a:rPr lang="en-US" dirty="0">
                <a:solidFill>
                  <a:schemeClr val="tx1">
                    <a:lumMod val="75000"/>
                    <a:lumOff val="25000"/>
                  </a:schemeClr>
                </a:solidFill>
              </a:rPr>
              <a:t>Change and risk….</a:t>
            </a: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4740748" y="2104007"/>
            <a:ext cx="6613051" cy="43790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This is another area of distinction.  Leaders are agents of change whereas manager are looking to maintain the norm and keep things moving in the same direction.  </a:t>
            </a:r>
          </a:p>
          <a:p>
            <a:pPr marL="0" marR="0" lvl="0" indent="0" algn="l" defTabSz="914400" rtl="0" eaLnBrk="1" fontAlgn="auto" latinLnBrk="0" hangingPunct="1">
              <a:lnSpc>
                <a:spcPct val="90000"/>
              </a:lnSpc>
              <a:spcBef>
                <a:spcPts val="1000"/>
              </a:spcBef>
              <a:spcAft>
                <a:spcPts val="0"/>
              </a:spcAft>
              <a:buClrTx/>
              <a:buSzTx/>
              <a:buNone/>
              <a:tabLst/>
              <a:defRPr/>
            </a:pPr>
            <a:r>
              <a:rPr lang="en-GB" dirty="0">
                <a:solidFill>
                  <a:sysClr val="windowText" lastClr="000000"/>
                </a:solidFill>
                <a:latin typeface="Calibri" panose="020F0502020204030204"/>
              </a:rPr>
              <a:t>Risk therefore plays a part in this, a leader will have to be more inclined to take risks in order to achieve ambitious goals.  A manager will avoid risk as they need to certainty and security to stay within boundaries. </a:t>
            </a: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133681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image">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40751" y="642594"/>
            <a:ext cx="6718433" cy="1746504"/>
          </a:xfrm>
        </p:spPr>
        <p:txBody>
          <a:bodyPr>
            <a:normAutofit/>
          </a:bodyPr>
          <a:lstStyle/>
          <a:p>
            <a:pPr algn="ctr"/>
            <a:r>
              <a:rPr lang="en-US" dirty="0">
                <a:solidFill>
                  <a:schemeClr val="tx1">
                    <a:lumMod val="75000"/>
                    <a:lumOff val="25000"/>
                  </a:schemeClr>
                </a:solidFill>
              </a:rPr>
              <a:t>Leaders, Managers </a:t>
            </a:r>
            <a:br>
              <a:rPr lang="en-US" dirty="0">
                <a:solidFill>
                  <a:schemeClr val="tx1">
                    <a:lumMod val="75000"/>
                    <a:lumOff val="25000"/>
                  </a:schemeClr>
                </a:solidFill>
              </a:rPr>
            </a:br>
            <a:r>
              <a:rPr lang="en-US" dirty="0">
                <a:solidFill>
                  <a:schemeClr val="tx1">
                    <a:lumMod val="75000"/>
                    <a:lumOff val="25000"/>
                  </a:schemeClr>
                </a:solidFill>
              </a:rPr>
              <a:t>and Hierarchies</a:t>
            </a: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4740748" y="2104007"/>
            <a:ext cx="6613051" cy="43790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dirty="0">
                <a:solidFill>
                  <a:sysClr val="windowText" lastClr="000000"/>
                </a:solidFill>
                <a:latin typeface="Calibri" panose="020F0502020204030204"/>
              </a:rPr>
              <a:t>A manager’s role will be higher up an organisational hierarchy than their staff.</a:t>
            </a:r>
          </a:p>
          <a:p>
            <a:pPr>
              <a:defRPr/>
            </a:pPr>
            <a:r>
              <a:rPr lang="en-GB" dirty="0">
                <a:solidFill>
                  <a:sysClr val="windowText" lastClr="000000"/>
                </a:solidFill>
                <a:latin typeface="Calibri" panose="020F0502020204030204"/>
              </a:rPr>
              <a:t>A leader can be anywhere within the organisation.</a:t>
            </a:r>
          </a:p>
          <a:p>
            <a:pPr>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In the context of this module we will be considering both roles as being ‘in charge’ of a team of staff.</a:t>
            </a:r>
          </a:p>
        </p:txBody>
      </p:sp>
    </p:spTree>
    <p:extLst>
      <p:ext uri="{BB962C8B-B14F-4D97-AF65-F5344CB8AC3E}">
        <p14:creationId xmlns:p14="http://schemas.microsoft.com/office/powerpoint/2010/main" val="13954912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E34A532A-EA0D-41F9-B458-AF9358EF2F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9927E4-E194-47BE-91C2-B87D50CF51DB}">
  <ds:schemaRefs>
    <ds:schemaRef ds:uri="http://schemas.microsoft.com/sharepoint/v3/contenttype/forms"/>
  </ds:schemaRefs>
</ds:datastoreItem>
</file>

<file path=customXml/itemProps3.xml><?xml version="1.0" encoding="utf-8"?>
<ds:datastoreItem xmlns:ds="http://schemas.openxmlformats.org/officeDocument/2006/customXml" ds:itemID="{0E92E9E5-79AF-4029-8FCA-9C327D54FD8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{D0C0FC41-CDED-436C-A932-175F403F89D8}tf56410444_win32</Template>
  <TotalTime>1727</TotalTime>
  <Words>246</Words>
  <Application>Microsoft Office PowerPoint</Application>
  <PresentationFormat>Widescreen</PresentationFormat>
  <Paragraphs>15</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Avenir Next LT Pro</vt:lpstr>
      <vt:lpstr>Avenir Next LT Pro Light</vt:lpstr>
      <vt:lpstr>Berlin Sans FB</vt:lpstr>
      <vt:lpstr>Calibri</vt:lpstr>
      <vt:lpstr>Garamond</vt:lpstr>
      <vt:lpstr>SavonVTI</vt:lpstr>
      <vt:lpstr>Manager or leader?</vt:lpstr>
      <vt:lpstr>Some key distinctions:</vt:lpstr>
      <vt:lpstr>Change and risk….</vt:lpstr>
      <vt:lpstr>Leaders, Managers  and Hierarchies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 or leader?</dc:title>
  <dc:creator>Neil Hapgood</dc:creator>
  <cp:lastModifiedBy>Neil Hapgood</cp:lastModifiedBy>
  <cp:revision>4</cp:revision>
  <dcterms:created xsi:type="dcterms:W3CDTF">2020-10-20T13:59:16Z</dcterms:created>
  <dcterms:modified xsi:type="dcterms:W3CDTF">2020-10-21T18:48:17Z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