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grandir Bold" pitchFamily="2" charset="77"/>
      <p:regular r:id="rId19"/>
      <p:bold r:id="rId20"/>
    </p:embeddedFont>
    <p:embeddedFont>
      <p:font typeface="Arial" panose="020B0604020202020204" pitchFamily="34" charset="0"/>
      <p:regular r:id="rId21"/>
    </p:embeddedFont>
    <p:embeddedFont>
      <p:font typeface="Arial Bold" panose="020B0704020202020204" pitchFamily="34" charset="0"/>
      <p:regular r:id="rId22"/>
      <p:bold r:id="rId23"/>
    </p:embeddedFont>
    <p:embeddedFont>
      <p:font typeface="Arial Bold Italics" panose="020B0704020202090204" pitchFamily="34" charset="0"/>
      <p:regular r:id="rId24"/>
      <p:bold r:id="rId25"/>
      <p:italic r:id="rId26"/>
      <p:boldItalic r:id="rId27"/>
    </p:embeddedFont>
    <p:embeddedFont>
      <p:font typeface="Calibri" panose="020F0502020204030204" pitchFamily="34" charset="0"/>
      <p:regular r:id="rId28"/>
      <p:bold r:id="rId29"/>
      <p:italic r:id="rId30"/>
      <p:boldItalic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6" autoAdjust="0"/>
    <p:restoredTop sz="93233" autoAdjust="0"/>
  </p:normalViewPr>
  <p:slideViewPr>
    <p:cSldViewPr>
      <p:cViewPr>
        <p:scale>
          <a:sx n="39" d="100"/>
          <a:sy n="39" d="100"/>
        </p:scale>
        <p:origin x="1728" y="2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0" d="100"/>
          <a:sy n="50" d="100"/>
        </p:scale>
        <p:origin x="3648" y="17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FF9AAC-7FD4-B540-B5C6-A732CE3B2DA1}" type="datetimeFigureOut">
              <a:rPr lang="en-US" smtClean="0"/>
              <a:t>3/16/26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2D680F-CF10-2848-A7C0-D33208FDFC43}" type="slidenum">
              <a:rPr lang="en-US" smtClean="0"/>
              <a:t>‹#›</a:t>
            </a:fld>
            <a:endParaRPr lang="en-US"/>
          </a:p>
        </p:txBody>
      </p:sp>
    </p:spTree>
    <p:extLst>
      <p:ext uri="{BB962C8B-B14F-4D97-AF65-F5344CB8AC3E}">
        <p14:creationId xmlns:p14="http://schemas.microsoft.com/office/powerpoint/2010/main" val="559712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C2D680F-CF10-2848-A7C0-D33208FDFC43}" type="slidenum">
              <a:rPr lang="en-US" smtClean="0"/>
              <a:t>1</a:t>
            </a:fld>
            <a:endParaRPr lang="en-US"/>
          </a:p>
        </p:txBody>
      </p:sp>
    </p:spTree>
    <p:extLst>
      <p:ext uri="{BB962C8B-B14F-4D97-AF65-F5344CB8AC3E}">
        <p14:creationId xmlns:p14="http://schemas.microsoft.com/office/powerpoint/2010/main" val="1921243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C2D680F-CF10-2848-A7C0-D33208FDFC43}" type="slidenum">
              <a:rPr lang="en-US" smtClean="0"/>
              <a:t>2</a:t>
            </a:fld>
            <a:endParaRPr lang="en-US"/>
          </a:p>
        </p:txBody>
      </p:sp>
    </p:spTree>
    <p:extLst>
      <p:ext uri="{BB962C8B-B14F-4D97-AF65-F5344CB8AC3E}">
        <p14:creationId xmlns:p14="http://schemas.microsoft.com/office/powerpoint/2010/main" val="1937459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C2D680F-CF10-2848-A7C0-D33208FDFC43}" type="slidenum">
              <a:rPr lang="en-US" smtClean="0"/>
              <a:t>3</a:t>
            </a:fld>
            <a:endParaRPr lang="en-US"/>
          </a:p>
        </p:txBody>
      </p:sp>
    </p:spTree>
    <p:extLst>
      <p:ext uri="{BB962C8B-B14F-4D97-AF65-F5344CB8AC3E}">
        <p14:creationId xmlns:p14="http://schemas.microsoft.com/office/powerpoint/2010/main" val="3641566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3.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8.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6.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9.sv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jpe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sp>
        <p:nvSpPr>
          <p:cNvPr id="2" name="Freeform 2"/>
          <p:cNvSpPr/>
          <p:nvPr/>
        </p:nvSpPr>
        <p:spPr>
          <a:xfrm>
            <a:off x="3513924" y="179425"/>
            <a:ext cx="11260151" cy="4506922"/>
          </a:xfrm>
          <a:custGeom>
            <a:avLst/>
            <a:gdLst/>
            <a:ahLst/>
            <a:cxnLst/>
            <a:rect l="l" t="t" r="r" b="b"/>
            <a:pathLst>
              <a:path w="11260151" h="4506922">
                <a:moveTo>
                  <a:pt x="0" y="0"/>
                </a:moveTo>
                <a:lnTo>
                  <a:pt x="11260152" y="0"/>
                </a:lnTo>
                <a:lnTo>
                  <a:pt x="11260152" y="4506922"/>
                </a:lnTo>
                <a:lnTo>
                  <a:pt x="0" y="4506922"/>
                </a:lnTo>
                <a:lnTo>
                  <a:pt x="0" y="0"/>
                </a:lnTo>
                <a:close/>
              </a:path>
            </a:pathLst>
          </a:custGeom>
          <a:blipFill>
            <a:blip r:embed="rId3"/>
            <a:stretch>
              <a:fillRect/>
            </a:stretch>
          </a:blipFill>
        </p:spPr>
      </p:sp>
      <p:sp>
        <p:nvSpPr>
          <p:cNvPr id="3" name="TextBox 3"/>
          <p:cNvSpPr txBox="1"/>
          <p:nvPr/>
        </p:nvSpPr>
        <p:spPr>
          <a:xfrm>
            <a:off x="740794" y="5038725"/>
            <a:ext cx="17263612" cy="4679315"/>
          </a:xfrm>
          <a:prstGeom prst="rect">
            <a:avLst/>
          </a:prstGeom>
        </p:spPr>
        <p:txBody>
          <a:bodyPr lIns="0" tIns="0" rIns="0" bIns="0" rtlCol="0" anchor="t">
            <a:spAutoFit/>
          </a:bodyPr>
          <a:lstStyle/>
          <a:p>
            <a:pPr algn="l">
              <a:lnSpc>
                <a:spcPts val="6160"/>
              </a:lnSpc>
              <a:spcBef>
                <a:spcPct val="0"/>
              </a:spcBef>
            </a:pPr>
            <a:r>
              <a:rPr lang="en-US" sz="4400" b="1" dirty="0">
                <a:solidFill>
                  <a:srgbClr val="000000"/>
                </a:solidFill>
                <a:latin typeface="Arial Bold"/>
                <a:ea typeface="Arial Bold"/>
                <a:cs typeface="Arial Bold"/>
                <a:sym typeface="Arial Bold"/>
              </a:rPr>
              <a:t>Student Name:               Yusuf Khan</a:t>
            </a:r>
          </a:p>
          <a:p>
            <a:pPr algn="l">
              <a:lnSpc>
                <a:spcPts val="6160"/>
              </a:lnSpc>
              <a:spcBef>
                <a:spcPct val="0"/>
              </a:spcBef>
            </a:pPr>
            <a:r>
              <a:rPr lang="en-US" sz="4400" b="1" dirty="0">
                <a:solidFill>
                  <a:srgbClr val="000000"/>
                </a:solidFill>
                <a:latin typeface="Arial Bold"/>
                <a:ea typeface="Arial Bold"/>
                <a:cs typeface="Arial Bold"/>
                <a:sym typeface="Arial Bold"/>
              </a:rPr>
              <a:t>Student ID:                      2433537</a:t>
            </a:r>
          </a:p>
          <a:p>
            <a:pPr algn="l">
              <a:lnSpc>
                <a:spcPts val="6160"/>
              </a:lnSpc>
              <a:spcBef>
                <a:spcPct val="0"/>
              </a:spcBef>
            </a:pPr>
            <a:r>
              <a:rPr lang="en-US" sz="4400" b="1" dirty="0">
                <a:solidFill>
                  <a:srgbClr val="000000"/>
                </a:solidFill>
                <a:latin typeface="Arial Bold"/>
                <a:ea typeface="Arial Bold"/>
                <a:cs typeface="Arial Bold"/>
                <a:sym typeface="Arial Bold"/>
              </a:rPr>
              <a:t>Module:                           Enterprise and Entrepreneurship</a:t>
            </a:r>
          </a:p>
          <a:p>
            <a:pPr algn="l">
              <a:lnSpc>
                <a:spcPts val="6160"/>
              </a:lnSpc>
              <a:spcBef>
                <a:spcPct val="0"/>
              </a:spcBef>
            </a:pPr>
            <a:r>
              <a:rPr lang="en-US" sz="4400" b="1" dirty="0">
                <a:solidFill>
                  <a:srgbClr val="000000"/>
                </a:solidFill>
                <a:latin typeface="Arial Bold"/>
                <a:ea typeface="Arial Bold"/>
                <a:cs typeface="Arial Bold"/>
                <a:sym typeface="Arial Bold"/>
              </a:rPr>
              <a:t>Module Code:                 LCLM4006</a:t>
            </a:r>
          </a:p>
          <a:p>
            <a:pPr algn="l">
              <a:lnSpc>
                <a:spcPts val="6160"/>
              </a:lnSpc>
              <a:spcBef>
                <a:spcPct val="0"/>
              </a:spcBef>
            </a:pPr>
            <a:r>
              <a:rPr lang="en-US" sz="4400" b="1" dirty="0">
                <a:solidFill>
                  <a:srgbClr val="000000"/>
                </a:solidFill>
                <a:latin typeface="Arial Bold"/>
                <a:ea typeface="Arial Bold"/>
                <a:cs typeface="Arial Bold"/>
                <a:sym typeface="Arial Bold"/>
              </a:rPr>
              <a:t>Title:                                Individual Presentation Pitch</a:t>
            </a:r>
          </a:p>
          <a:p>
            <a:pPr algn="l">
              <a:lnSpc>
                <a:spcPts val="6160"/>
              </a:lnSpc>
              <a:spcBef>
                <a:spcPct val="0"/>
              </a:spcBef>
            </a:pPr>
            <a:r>
              <a:rPr lang="en-US" sz="4400" b="1" dirty="0">
                <a:solidFill>
                  <a:srgbClr val="000000"/>
                </a:solidFill>
                <a:latin typeface="Arial Bold"/>
                <a:ea typeface="Arial Bold"/>
                <a:cs typeface="Arial Bold"/>
                <a:sym typeface="Arial Bold"/>
              </a:rPr>
              <a:t>Lecturer:                         Fouzia Farheen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sp>
        <p:nvSpPr>
          <p:cNvPr id="2" name="Freeform 2"/>
          <p:cNvSpPr/>
          <p:nvPr/>
        </p:nvSpPr>
        <p:spPr>
          <a:xfrm rot="-9066158">
            <a:off x="9698314" y="7821294"/>
            <a:ext cx="8198739" cy="8229600"/>
          </a:xfrm>
          <a:custGeom>
            <a:avLst/>
            <a:gdLst/>
            <a:ahLst/>
            <a:cxnLst/>
            <a:rect l="l" t="t" r="r" b="b"/>
            <a:pathLst>
              <a:path w="8198739" h="8229600">
                <a:moveTo>
                  <a:pt x="0" y="0"/>
                </a:moveTo>
                <a:lnTo>
                  <a:pt x="8198739" y="0"/>
                </a:lnTo>
                <a:lnTo>
                  <a:pt x="8198739" y="8229600"/>
                </a:lnTo>
                <a:lnTo>
                  <a:pt x="0" y="8229600"/>
                </a:lnTo>
                <a:lnTo>
                  <a:pt x="0" y="0"/>
                </a:lnTo>
                <a:close/>
              </a:path>
            </a:pathLst>
          </a:custGeom>
          <a:blipFill>
            <a:blip r:embed="rId3"/>
            <a:stretch>
              <a:fillRect/>
            </a:stretch>
          </a:blipFill>
        </p:spPr>
      </p:sp>
      <p:sp>
        <p:nvSpPr>
          <p:cNvPr id="3" name="TextBox 3"/>
          <p:cNvSpPr txBox="1"/>
          <p:nvPr/>
        </p:nvSpPr>
        <p:spPr>
          <a:xfrm>
            <a:off x="4556302" y="651189"/>
            <a:ext cx="8018563" cy="1184275"/>
          </a:xfrm>
          <a:prstGeom prst="rect">
            <a:avLst/>
          </a:prstGeom>
        </p:spPr>
        <p:txBody>
          <a:bodyPr lIns="0" tIns="0" rIns="0" bIns="0" rtlCol="0" anchor="t">
            <a:spAutoFit/>
          </a:bodyPr>
          <a:lstStyle/>
          <a:p>
            <a:pPr algn="l">
              <a:lnSpc>
                <a:spcPts val="7699"/>
              </a:lnSpc>
            </a:pPr>
            <a:r>
              <a:rPr lang="en-US" sz="6999" b="1" dirty="0">
                <a:solidFill>
                  <a:srgbClr val="000000"/>
                </a:solidFill>
                <a:latin typeface="Agrandir Bold"/>
                <a:ea typeface="Agrandir Bold"/>
                <a:cs typeface="Agrandir Bold"/>
                <a:sym typeface="Agrandir Bold"/>
              </a:rPr>
              <a:t>Content Page</a:t>
            </a:r>
          </a:p>
        </p:txBody>
      </p:sp>
      <p:sp>
        <p:nvSpPr>
          <p:cNvPr id="4" name="Freeform 4"/>
          <p:cNvSpPr/>
          <p:nvPr/>
        </p:nvSpPr>
        <p:spPr>
          <a:xfrm rot="-3239697">
            <a:off x="15821826" y="8190977"/>
            <a:ext cx="1675831" cy="2106112"/>
          </a:xfrm>
          <a:custGeom>
            <a:avLst/>
            <a:gdLst/>
            <a:ahLst/>
            <a:cxnLst/>
            <a:rect l="l" t="t" r="r" b="b"/>
            <a:pathLst>
              <a:path w="1675831" h="2106112">
                <a:moveTo>
                  <a:pt x="0" y="0"/>
                </a:moveTo>
                <a:lnTo>
                  <a:pt x="1675831" y="0"/>
                </a:lnTo>
                <a:lnTo>
                  <a:pt x="1675831" y="2106112"/>
                </a:lnTo>
                <a:lnTo>
                  <a:pt x="0" y="2106112"/>
                </a:lnTo>
                <a:lnTo>
                  <a:pt x="0" y="0"/>
                </a:lnTo>
                <a:close/>
              </a:path>
            </a:pathLst>
          </a:custGeom>
          <a:blipFill>
            <a:blip r:embed="rId4"/>
            <a:stretch>
              <a:fillRect/>
            </a:stretch>
          </a:blipFill>
        </p:spPr>
      </p:sp>
      <p:sp>
        <p:nvSpPr>
          <p:cNvPr id="5" name="Freeform 5"/>
          <p:cNvSpPr/>
          <p:nvPr/>
        </p:nvSpPr>
        <p:spPr>
          <a:xfrm rot="506191">
            <a:off x="16711118" y="7035387"/>
            <a:ext cx="1450966" cy="1823511"/>
          </a:xfrm>
          <a:custGeom>
            <a:avLst/>
            <a:gdLst/>
            <a:ahLst/>
            <a:cxnLst/>
            <a:rect l="l" t="t" r="r" b="b"/>
            <a:pathLst>
              <a:path w="1450966" h="1823511">
                <a:moveTo>
                  <a:pt x="0" y="0"/>
                </a:moveTo>
                <a:lnTo>
                  <a:pt x="1450966" y="0"/>
                </a:lnTo>
                <a:lnTo>
                  <a:pt x="1450966" y="1823511"/>
                </a:lnTo>
                <a:lnTo>
                  <a:pt x="0" y="1823511"/>
                </a:lnTo>
                <a:lnTo>
                  <a:pt x="0" y="0"/>
                </a:lnTo>
                <a:close/>
              </a:path>
            </a:pathLst>
          </a:custGeom>
          <a:blipFill>
            <a:blip r:embed="rId4"/>
            <a:stretch>
              <a:fillRect/>
            </a:stretch>
          </a:blipFill>
        </p:spPr>
      </p:sp>
      <p:sp>
        <p:nvSpPr>
          <p:cNvPr id="6" name="Freeform 6"/>
          <p:cNvSpPr/>
          <p:nvPr/>
        </p:nvSpPr>
        <p:spPr>
          <a:xfrm rot="506191">
            <a:off x="9801231" y="9143577"/>
            <a:ext cx="1450966" cy="1823511"/>
          </a:xfrm>
          <a:custGeom>
            <a:avLst/>
            <a:gdLst/>
            <a:ahLst/>
            <a:cxnLst/>
            <a:rect l="l" t="t" r="r" b="b"/>
            <a:pathLst>
              <a:path w="1450966" h="1823511">
                <a:moveTo>
                  <a:pt x="0" y="0"/>
                </a:moveTo>
                <a:lnTo>
                  <a:pt x="1450966" y="0"/>
                </a:lnTo>
                <a:lnTo>
                  <a:pt x="1450966" y="1823511"/>
                </a:lnTo>
                <a:lnTo>
                  <a:pt x="0" y="1823511"/>
                </a:lnTo>
                <a:lnTo>
                  <a:pt x="0" y="0"/>
                </a:lnTo>
                <a:close/>
              </a:path>
            </a:pathLst>
          </a:custGeom>
          <a:blipFill>
            <a:blip r:embed="rId4"/>
            <a:stretch>
              <a:fillRect/>
            </a:stretch>
          </a:blipFill>
        </p:spPr>
      </p:sp>
      <p:sp>
        <p:nvSpPr>
          <p:cNvPr id="7" name="Freeform 7"/>
          <p:cNvSpPr/>
          <p:nvPr/>
        </p:nvSpPr>
        <p:spPr>
          <a:xfrm rot="6989192">
            <a:off x="-3424305" y="-5970630"/>
            <a:ext cx="8198739" cy="7439387"/>
          </a:xfrm>
          <a:custGeom>
            <a:avLst/>
            <a:gdLst/>
            <a:ahLst/>
            <a:cxnLst/>
            <a:rect l="l" t="t" r="r" b="b"/>
            <a:pathLst>
              <a:path w="8198739" h="7439387">
                <a:moveTo>
                  <a:pt x="0" y="0"/>
                </a:moveTo>
                <a:lnTo>
                  <a:pt x="8198739" y="0"/>
                </a:lnTo>
                <a:lnTo>
                  <a:pt x="8198739" y="7439387"/>
                </a:lnTo>
                <a:lnTo>
                  <a:pt x="0" y="7439387"/>
                </a:lnTo>
                <a:lnTo>
                  <a:pt x="0" y="0"/>
                </a:lnTo>
                <a:close/>
              </a:path>
            </a:pathLst>
          </a:custGeom>
          <a:blipFill>
            <a:blip r:embed="rId3"/>
            <a:stretch>
              <a:fillRect l="-3763" t="-10622" r="-3763" b="-8326"/>
            </a:stretch>
          </a:blipFill>
        </p:spPr>
      </p:sp>
      <p:sp>
        <p:nvSpPr>
          <p:cNvPr id="8" name="Freeform 8"/>
          <p:cNvSpPr/>
          <p:nvPr/>
        </p:nvSpPr>
        <p:spPr>
          <a:xfrm>
            <a:off x="2823957" y="8093646"/>
            <a:ext cx="4082463" cy="3388444"/>
          </a:xfrm>
          <a:custGeom>
            <a:avLst/>
            <a:gdLst/>
            <a:ahLst/>
            <a:cxnLst/>
            <a:rect l="l" t="t" r="r" b="b"/>
            <a:pathLst>
              <a:path w="4082463" h="3388444">
                <a:moveTo>
                  <a:pt x="0" y="0"/>
                </a:moveTo>
                <a:lnTo>
                  <a:pt x="4082463" y="0"/>
                </a:lnTo>
                <a:lnTo>
                  <a:pt x="4082463" y="3388444"/>
                </a:lnTo>
                <a:lnTo>
                  <a:pt x="0" y="3388444"/>
                </a:lnTo>
                <a:lnTo>
                  <a:pt x="0" y="0"/>
                </a:lnTo>
                <a:close/>
              </a:path>
            </a:pathLst>
          </a:custGeom>
          <a:blipFill>
            <a:blip r:embed="rId5"/>
            <a:stretch>
              <a:fillRect/>
            </a:stretch>
          </a:blipFill>
        </p:spPr>
      </p:sp>
      <p:sp>
        <p:nvSpPr>
          <p:cNvPr id="9" name="Freeform 9"/>
          <p:cNvSpPr/>
          <p:nvPr/>
        </p:nvSpPr>
        <p:spPr>
          <a:xfrm rot="1310089" flipH="1">
            <a:off x="483697" y="8731302"/>
            <a:ext cx="4082463" cy="3388444"/>
          </a:xfrm>
          <a:custGeom>
            <a:avLst/>
            <a:gdLst/>
            <a:ahLst/>
            <a:cxnLst/>
            <a:rect l="l" t="t" r="r" b="b"/>
            <a:pathLst>
              <a:path w="4082463" h="3388444">
                <a:moveTo>
                  <a:pt x="4082463" y="0"/>
                </a:moveTo>
                <a:lnTo>
                  <a:pt x="0" y="0"/>
                </a:lnTo>
                <a:lnTo>
                  <a:pt x="0" y="3388444"/>
                </a:lnTo>
                <a:lnTo>
                  <a:pt x="4082463" y="3388444"/>
                </a:lnTo>
                <a:lnTo>
                  <a:pt x="4082463" y="0"/>
                </a:lnTo>
                <a:close/>
              </a:path>
            </a:pathLst>
          </a:custGeom>
          <a:blipFill>
            <a:blip r:embed="rId5"/>
            <a:stretch>
              <a:fillRect/>
            </a:stretch>
          </a:blipFill>
        </p:spPr>
      </p:sp>
      <p:sp>
        <p:nvSpPr>
          <p:cNvPr id="10" name="TextBox 10"/>
          <p:cNvSpPr txBox="1"/>
          <p:nvPr/>
        </p:nvSpPr>
        <p:spPr>
          <a:xfrm>
            <a:off x="2995627" y="2356799"/>
            <a:ext cx="5224668" cy="514351"/>
          </a:xfrm>
          <a:prstGeom prst="rect">
            <a:avLst/>
          </a:prstGeom>
        </p:spPr>
        <p:txBody>
          <a:bodyPr lIns="0" tIns="0" rIns="0" bIns="0" rtlCol="0" anchor="t">
            <a:spAutoFit/>
          </a:bodyPr>
          <a:lstStyle/>
          <a:p>
            <a:pPr algn="l">
              <a:lnSpc>
                <a:spcPts val="4199"/>
              </a:lnSpc>
            </a:pPr>
            <a:r>
              <a:rPr lang="en-US" sz="2999" b="1" dirty="0">
                <a:solidFill>
                  <a:srgbClr val="0B0A0A"/>
                </a:solidFill>
                <a:latin typeface="Arial Bold"/>
                <a:ea typeface="Arial Bold"/>
                <a:cs typeface="Arial Bold"/>
                <a:sym typeface="Arial Bold"/>
              </a:rPr>
              <a:t>Overview of Coffee Town</a:t>
            </a:r>
          </a:p>
        </p:txBody>
      </p:sp>
      <p:sp>
        <p:nvSpPr>
          <p:cNvPr id="11" name="TextBox 11"/>
          <p:cNvSpPr txBox="1"/>
          <p:nvPr/>
        </p:nvSpPr>
        <p:spPr>
          <a:xfrm>
            <a:off x="2995627" y="3412000"/>
            <a:ext cx="4272523" cy="507365"/>
          </a:xfrm>
          <a:prstGeom prst="rect">
            <a:avLst/>
          </a:prstGeom>
        </p:spPr>
        <p:txBody>
          <a:bodyPr lIns="0" tIns="0" rIns="0" bIns="0" rtlCol="0" anchor="t">
            <a:spAutoFit/>
          </a:bodyPr>
          <a:lstStyle/>
          <a:p>
            <a:pPr algn="l">
              <a:lnSpc>
                <a:spcPts val="4059"/>
              </a:lnSpc>
            </a:pPr>
            <a:r>
              <a:rPr lang="en-US" sz="2899" b="1" dirty="0">
                <a:solidFill>
                  <a:srgbClr val="0B0A0A"/>
                </a:solidFill>
                <a:latin typeface="Arial Bold"/>
                <a:ea typeface="Arial Bold"/>
                <a:cs typeface="Arial Bold"/>
                <a:sym typeface="Arial Bold"/>
              </a:rPr>
              <a:t>The Problem</a:t>
            </a:r>
          </a:p>
        </p:txBody>
      </p:sp>
      <p:sp>
        <p:nvSpPr>
          <p:cNvPr id="12" name="TextBox 12"/>
          <p:cNvSpPr txBox="1"/>
          <p:nvPr/>
        </p:nvSpPr>
        <p:spPr>
          <a:xfrm>
            <a:off x="2913596" y="6393006"/>
            <a:ext cx="4809849" cy="514351"/>
          </a:xfrm>
          <a:prstGeom prst="rect">
            <a:avLst/>
          </a:prstGeom>
        </p:spPr>
        <p:txBody>
          <a:bodyPr lIns="0" tIns="0" rIns="0" bIns="0" rtlCol="0" anchor="t">
            <a:spAutoFit/>
          </a:bodyPr>
          <a:lstStyle/>
          <a:p>
            <a:pPr algn="l">
              <a:lnSpc>
                <a:spcPts val="4199"/>
              </a:lnSpc>
            </a:pPr>
            <a:r>
              <a:rPr lang="en-US" sz="2999" b="1" dirty="0">
                <a:solidFill>
                  <a:srgbClr val="0B0A0A"/>
                </a:solidFill>
                <a:latin typeface="Arial Bold"/>
                <a:ea typeface="Arial Bold"/>
                <a:cs typeface="Arial Bold"/>
                <a:sym typeface="Arial Bold"/>
              </a:rPr>
              <a:t>Management Structure</a:t>
            </a:r>
          </a:p>
        </p:txBody>
      </p:sp>
      <p:sp>
        <p:nvSpPr>
          <p:cNvPr id="13" name="TextBox 13"/>
          <p:cNvSpPr txBox="1"/>
          <p:nvPr/>
        </p:nvSpPr>
        <p:spPr>
          <a:xfrm>
            <a:off x="2913596" y="7451164"/>
            <a:ext cx="3739123" cy="514351"/>
          </a:xfrm>
          <a:prstGeom prst="rect">
            <a:avLst/>
          </a:prstGeom>
        </p:spPr>
        <p:txBody>
          <a:bodyPr lIns="0" tIns="0" rIns="0" bIns="0" rtlCol="0" anchor="t">
            <a:spAutoFit/>
          </a:bodyPr>
          <a:lstStyle/>
          <a:p>
            <a:pPr algn="l">
              <a:lnSpc>
                <a:spcPts val="4199"/>
              </a:lnSpc>
            </a:pPr>
            <a:r>
              <a:rPr lang="en-US" sz="2999" b="1" dirty="0">
                <a:solidFill>
                  <a:srgbClr val="0B0A0A"/>
                </a:solidFill>
                <a:latin typeface="Arial Bold"/>
                <a:ea typeface="Arial Bold"/>
                <a:cs typeface="Arial Bold"/>
                <a:sym typeface="Arial Bold"/>
              </a:rPr>
              <a:t>Legal Format</a:t>
            </a:r>
          </a:p>
        </p:txBody>
      </p:sp>
      <p:grpSp>
        <p:nvGrpSpPr>
          <p:cNvPr id="14" name="Group 14"/>
          <p:cNvGrpSpPr/>
          <p:nvPr/>
        </p:nvGrpSpPr>
        <p:grpSpPr>
          <a:xfrm>
            <a:off x="1852272" y="3478675"/>
            <a:ext cx="410931" cy="41093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16" name="TextBox 16"/>
            <p:cNvSpPr txBox="1"/>
            <p:nvPr/>
          </p:nvSpPr>
          <p:spPr>
            <a:xfrm>
              <a:off x="76200" y="-9525"/>
              <a:ext cx="660400" cy="746125"/>
            </a:xfrm>
            <a:prstGeom prst="rect">
              <a:avLst/>
            </a:prstGeom>
          </p:spPr>
          <p:txBody>
            <a:bodyPr lIns="50800" tIns="50800" rIns="50800" bIns="50800" rtlCol="0" anchor="ctr"/>
            <a:lstStyle/>
            <a:p>
              <a:pPr algn="ctr">
                <a:lnSpc>
                  <a:spcPts val="2239"/>
                </a:lnSpc>
              </a:pPr>
              <a:endParaRPr dirty="0"/>
            </a:p>
          </p:txBody>
        </p:sp>
      </p:grpSp>
      <p:sp>
        <p:nvSpPr>
          <p:cNvPr id="17" name="TextBox 17"/>
          <p:cNvSpPr txBox="1"/>
          <p:nvPr/>
        </p:nvSpPr>
        <p:spPr>
          <a:xfrm>
            <a:off x="10058560" y="3133046"/>
            <a:ext cx="5224668" cy="514351"/>
          </a:xfrm>
          <a:prstGeom prst="rect">
            <a:avLst/>
          </a:prstGeom>
        </p:spPr>
        <p:txBody>
          <a:bodyPr lIns="0" tIns="0" rIns="0" bIns="0" rtlCol="0" anchor="t">
            <a:spAutoFit/>
          </a:bodyPr>
          <a:lstStyle/>
          <a:p>
            <a:pPr algn="l">
              <a:lnSpc>
                <a:spcPts val="4199"/>
              </a:lnSpc>
            </a:pPr>
            <a:r>
              <a:rPr lang="en-US" sz="2999" b="1" dirty="0" err="1">
                <a:solidFill>
                  <a:srgbClr val="0B0A0A"/>
                </a:solidFill>
                <a:latin typeface="Arial Bold"/>
                <a:ea typeface="Arial Bold"/>
                <a:cs typeface="Arial Bold"/>
                <a:sym typeface="Arial Bold"/>
              </a:rPr>
              <a:t>Swot</a:t>
            </a:r>
            <a:r>
              <a:rPr lang="en-US" sz="2999" b="1">
                <a:solidFill>
                  <a:srgbClr val="0B0A0A"/>
                </a:solidFill>
                <a:latin typeface="Arial Bold"/>
                <a:ea typeface="Arial Bold"/>
                <a:cs typeface="Arial Bold"/>
                <a:sym typeface="Arial Bold"/>
              </a:rPr>
              <a:t> Analysis</a:t>
            </a:r>
          </a:p>
        </p:txBody>
      </p:sp>
      <p:sp>
        <p:nvSpPr>
          <p:cNvPr id="18" name="TextBox 18"/>
          <p:cNvSpPr txBox="1"/>
          <p:nvPr/>
        </p:nvSpPr>
        <p:spPr>
          <a:xfrm>
            <a:off x="9962531" y="5172752"/>
            <a:ext cx="5224668"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 Marketing Strategies</a:t>
            </a:r>
          </a:p>
        </p:txBody>
      </p:sp>
      <p:sp>
        <p:nvSpPr>
          <p:cNvPr id="19" name="TextBox 19"/>
          <p:cNvSpPr txBox="1"/>
          <p:nvPr/>
        </p:nvSpPr>
        <p:spPr>
          <a:xfrm>
            <a:off x="10058560" y="4152899"/>
            <a:ext cx="5224668"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Target Audience</a:t>
            </a:r>
          </a:p>
        </p:txBody>
      </p:sp>
      <p:sp>
        <p:nvSpPr>
          <p:cNvPr id="20" name="TextBox 20"/>
          <p:cNvSpPr txBox="1"/>
          <p:nvPr/>
        </p:nvSpPr>
        <p:spPr>
          <a:xfrm>
            <a:off x="10058560" y="6137489"/>
            <a:ext cx="6526641"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Funding Allocation &amp; Cash Flow</a:t>
            </a:r>
          </a:p>
        </p:txBody>
      </p:sp>
      <p:sp>
        <p:nvSpPr>
          <p:cNvPr id="21" name="TextBox 21"/>
          <p:cNvSpPr txBox="1"/>
          <p:nvPr/>
        </p:nvSpPr>
        <p:spPr>
          <a:xfrm>
            <a:off x="10058560" y="2214583"/>
            <a:ext cx="3739123"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Pestel Analysis</a:t>
            </a:r>
          </a:p>
        </p:txBody>
      </p:sp>
      <p:sp>
        <p:nvSpPr>
          <p:cNvPr id="22" name="TextBox 22"/>
          <p:cNvSpPr txBox="1"/>
          <p:nvPr/>
        </p:nvSpPr>
        <p:spPr>
          <a:xfrm>
            <a:off x="10058560" y="7170579"/>
            <a:ext cx="5224668"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Funding Sources</a:t>
            </a:r>
          </a:p>
        </p:txBody>
      </p:sp>
      <p:grpSp>
        <p:nvGrpSpPr>
          <p:cNvPr id="23" name="Group 23"/>
          <p:cNvGrpSpPr/>
          <p:nvPr/>
        </p:nvGrpSpPr>
        <p:grpSpPr>
          <a:xfrm>
            <a:off x="9144000" y="8093646"/>
            <a:ext cx="410931" cy="410931"/>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25" name="TextBox 25"/>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26" name="Group 26"/>
          <p:cNvGrpSpPr/>
          <p:nvPr/>
        </p:nvGrpSpPr>
        <p:grpSpPr>
          <a:xfrm>
            <a:off x="1852272" y="4508731"/>
            <a:ext cx="410931" cy="410931"/>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28" name="TextBox 28"/>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29" name="Group 29"/>
          <p:cNvGrpSpPr/>
          <p:nvPr/>
        </p:nvGrpSpPr>
        <p:grpSpPr>
          <a:xfrm>
            <a:off x="9144000" y="7242389"/>
            <a:ext cx="410931" cy="410931"/>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31" name="TextBox 31"/>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32" name="Group 32"/>
          <p:cNvGrpSpPr/>
          <p:nvPr/>
        </p:nvGrpSpPr>
        <p:grpSpPr>
          <a:xfrm>
            <a:off x="1852272" y="5502156"/>
            <a:ext cx="410931" cy="410931"/>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34" name="TextBox 34"/>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35" name="Group 35"/>
          <p:cNvGrpSpPr/>
          <p:nvPr/>
        </p:nvGrpSpPr>
        <p:grpSpPr>
          <a:xfrm>
            <a:off x="9144000" y="5239427"/>
            <a:ext cx="410931" cy="410931"/>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37" name="TextBox 37"/>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38" name="Group 38"/>
          <p:cNvGrpSpPr/>
          <p:nvPr/>
        </p:nvGrpSpPr>
        <p:grpSpPr>
          <a:xfrm>
            <a:off x="9144000" y="4237946"/>
            <a:ext cx="410931" cy="410931"/>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40" name="TextBox 40"/>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41" name="Group 41"/>
          <p:cNvGrpSpPr/>
          <p:nvPr/>
        </p:nvGrpSpPr>
        <p:grpSpPr>
          <a:xfrm>
            <a:off x="9144000" y="3236465"/>
            <a:ext cx="410931" cy="410931"/>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43" name="TextBox 43"/>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44" name="Group 44"/>
          <p:cNvGrpSpPr/>
          <p:nvPr/>
        </p:nvGrpSpPr>
        <p:grpSpPr>
          <a:xfrm>
            <a:off x="1852272" y="6527884"/>
            <a:ext cx="410931" cy="410931"/>
            <a:chOff x="0" y="0"/>
            <a:chExt cx="812800" cy="812800"/>
          </a:xfrm>
        </p:grpSpPr>
        <p:sp>
          <p:nvSpPr>
            <p:cNvPr id="45" name="Freeform 4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46" name="TextBox 46"/>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47" name="Group 47"/>
          <p:cNvGrpSpPr/>
          <p:nvPr/>
        </p:nvGrpSpPr>
        <p:grpSpPr>
          <a:xfrm>
            <a:off x="1852272" y="2505095"/>
            <a:ext cx="410931" cy="410931"/>
            <a:chOff x="0" y="0"/>
            <a:chExt cx="812800" cy="812800"/>
          </a:xfrm>
        </p:grpSpPr>
        <p:sp>
          <p:nvSpPr>
            <p:cNvPr id="48" name="Freeform 4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49" name="TextBox 49"/>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50" name="Group 50"/>
          <p:cNvGrpSpPr/>
          <p:nvPr/>
        </p:nvGrpSpPr>
        <p:grpSpPr>
          <a:xfrm>
            <a:off x="9144000" y="2236380"/>
            <a:ext cx="410931" cy="410931"/>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52" name="TextBox 52"/>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53" name="Group 53"/>
          <p:cNvGrpSpPr/>
          <p:nvPr/>
        </p:nvGrpSpPr>
        <p:grpSpPr>
          <a:xfrm>
            <a:off x="9144000" y="6240908"/>
            <a:ext cx="410931" cy="410931"/>
            <a:chOff x="0" y="0"/>
            <a:chExt cx="812800" cy="812800"/>
          </a:xfrm>
        </p:grpSpPr>
        <p:sp>
          <p:nvSpPr>
            <p:cNvPr id="54" name="Freeform 5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55" name="TextBox 55"/>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grpSp>
        <p:nvGrpSpPr>
          <p:cNvPr id="56" name="Group 56"/>
          <p:cNvGrpSpPr/>
          <p:nvPr/>
        </p:nvGrpSpPr>
        <p:grpSpPr>
          <a:xfrm>
            <a:off x="1905337" y="7536211"/>
            <a:ext cx="410931" cy="410931"/>
            <a:chOff x="0" y="0"/>
            <a:chExt cx="812800" cy="812800"/>
          </a:xfrm>
        </p:grpSpPr>
        <p:sp>
          <p:nvSpPr>
            <p:cNvPr id="57" name="Freeform 5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A875"/>
            </a:solidFill>
          </p:spPr>
        </p:sp>
        <p:sp>
          <p:nvSpPr>
            <p:cNvPr id="58" name="TextBox 58"/>
            <p:cNvSpPr txBox="1"/>
            <p:nvPr/>
          </p:nvSpPr>
          <p:spPr>
            <a:xfrm>
              <a:off x="76200" y="-9525"/>
              <a:ext cx="660400" cy="746125"/>
            </a:xfrm>
            <a:prstGeom prst="rect">
              <a:avLst/>
            </a:prstGeom>
          </p:spPr>
          <p:txBody>
            <a:bodyPr lIns="50800" tIns="50800" rIns="50800" bIns="50800" rtlCol="0" anchor="ctr"/>
            <a:lstStyle/>
            <a:p>
              <a:pPr algn="ctr">
                <a:lnSpc>
                  <a:spcPts val="2239"/>
                </a:lnSpc>
              </a:pPr>
              <a:endParaRPr/>
            </a:p>
          </p:txBody>
        </p:sp>
      </p:grpSp>
      <p:sp>
        <p:nvSpPr>
          <p:cNvPr id="59" name="TextBox 59"/>
          <p:cNvSpPr txBox="1"/>
          <p:nvPr/>
        </p:nvSpPr>
        <p:spPr>
          <a:xfrm>
            <a:off x="2913596" y="5473296"/>
            <a:ext cx="4272523" cy="507365"/>
          </a:xfrm>
          <a:prstGeom prst="rect">
            <a:avLst/>
          </a:prstGeom>
        </p:spPr>
        <p:txBody>
          <a:bodyPr lIns="0" tIns="0" rIns="0" bIns="0" rtlCol="0" anchor="t">
            <a:spAutoFit/>
          </a:bodyPr>
          <a:lstStyle/>
          <a:p>
            <a:pPr algn="l">
              <a:lnSpc>
                <a:spcPts val="4059"/>
              </a:lnSpc>
            </a:pPr>
            <a:r>
              <a:rPr lang="en-US" sz="2899" b="1">
                <a:solidFill>
                  <a:srgbClr val="0B0A0A"/>
                </a:solidFill>
                <a:latin typeface="Arial Bold"/>
                <a:ea typeface="Arial Bold"/>
                <a:cs typeface="Arial Bold"/>
                <a:sym typeface="Arial Bold"/>
              </a:rPr>
              <a:t>Unique Selling Point</a:t>
            </a:r>
          </a:p>
        </p:txBody>
      </p:sp>
      <p:sp>
        <p:nvSpPr>
          <p:cNvPr id="60" name="TextBox 60"/>
          <p:cNvSpPr txBox="1"/>
          <p:nvPr/>
        </p:nvSpPr>
        <p:spPr>
          <a:xfrm>
            <a:off x="2995627" y="4442056"/>
            <a:ext cx="4272523" cy="507365"/>
          </a:xfrm>
          <a:prstGeom prst="rect">
            <a:avLst/>
          </a:prstGeom>
        </p:spPr>
        <p:txBody>
          <a:bodyPr lIns="0" tIns="0" rIns="0" bIns="0" rtlCol="0" anchor="t">
            <a:spAutoFit/>
          </a:bodyPr>
          <a:lstStyle/>
          <a:p>
            <a:pPr algn="l">
              <a:lnSpc>
                <a:spcPts val="4059"/>
              </a:lnSpc>
            </a:pPr>
            <a:r>
              <a:rPr lang="en-US" sz="2899" b="1">
                <a:solidFill>
                  <a:srgbClr val="0B0A0A"/>
                </a:solidFill>
                <a:latin typeface="Arial Bold"/>
                <a:ea typeface="Arial Bold"/>
                <a:cs typeface="Arial Bold"/>
                <a:sym typeface="Arial Bold"/>
              </a:rPr>
              <a:t>Business Objective</a:t>
            </a:r>
          </a:p>
        </p:txBody>
      </p:sp>
      <p:sp>
        <p:nvSpPr>
          <p:cNvPr id="61" name="TextBox 61"/>
          <p:cNvSpPr txBox="1"/>
          <p:nvPr/>
        </p:nvSpPr>
        <p:spPr>
          <a:xfrm>
            <a:off x="10058560" y="8075454"/>
            <a:ext cx="5224668" cy="514351"/>
          </a:xfrm>
          <a:prstGeom prst="rect">
            <a:avLst/>
          </a:prstGeom>
        </p:spPr>
        <p:txBody>
          <a:bodyPr lIns="0" tIns="0" rIns="0" bIns="0" rtlCol="0" anchor="t">
            <a:spAutoFit/>
          </a:bodyPr>
          <a:lstStyle/>
          <a:p>
            <a:pPr algn="l">
              <a:lnSpc>
                <a:spcPts val="4199"/>
              </a:lnSpc>
            </a:pPr>
            <a:r>
              <a:rPr lang="en-US" sz="2999" b="1">
                <a:solidFill>
                  <a:srgbClr val="0B0A0A"/>
                </a:solidFill>
                <a:latin typeface="Arial Bold"/>
                <a:ea typeface="Arial Bold"/>
                <a:cs typeface="Arial Bold"/>
                <a:sym typeface="Arial Bold"/>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DA875"/>
        </a:solidFill>
        <a:effectLst/>
      </p:bgPr>
    </p:bg>
    <p:spTree>
      <p:nvGrpSpPr>
        <p:cNvPr id="1" name=""/>
        <p:cNvGrpSpPr/>
        <p:nvPr/>
      </p:nvGrpSpPr>
      <p:grpSpPr>
        <a:xfrm>
          <a:off x="0" y="0"/>
          <a:ext cx="0" cy="0"/>
          <a:chOff x="0" y="0"/>
          <a:chExt cx="0" cy="0"/>
        </a:xfrm>
      </p:grpSpPr>
      <p:sp>
        <p:nvSpPr>
          <p:cNvPr id="2" name="Freeform 2"/>
          <p:cNvSpPr/>
          <p:nvPr/>
        </p:nvSpPr>
        <p:spPr>
          <a:xfrm rot="2289317">
            <a:off x="9198096" y="180812"/>
            <a:ext cx="10450834" cy="10189563"/>
          </a:xfrm>
          <a:custGeom>
            <a:avLst/>
            <a:gdLst/>
            <a:ahLst/>
            <a:cxnLst/>
            <a:rect l="l" t="t" r="r" b="b"/>
            <a:pathLst>
              <a:path w="10450834" h="10189563">
                <a:moveTo>
                  <a:pt x="0" y="0"/>
                </a:moveTo>
                <a:lnTo>
                  <a:pt x="10450834" y="0"/>
                </a:lnTo>
                <a:lnTo>
                  <a:pt x="10450834" y="10189564"/>
                </a:lnTo>
                <a:lnTo>
                  <a:pt x="0" y="10189564"/>
                </a:lnTo>
                <a:lnTo>
                  <a:pt x="0" y="0"/>
                </a:lnTo>
                <a:close/>
              </a:path>
            </a:pathLst>
          </a:custGeom>
          <a:blipFill>
            <a:blip r:embed="rId3">
              <a:alphaModFix amt="19999"/>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0" y="0"/>
            <a:ext cx="9144000" cy="10287000"/>
            <a:chOff x="0" y="0"/>
            <a:chExt cx="812800" cy="914400"/>
          </a:xfrm>
        </p:grpSpPr>
        <p:sp>
          <p:nvSpPr>
            <p:cNvPr id="4" name="Freeform 4"/>
            <p:cNvSpPr/>
            <p:nvPr/>
          </p:nvSpPr>
          <p:spPr>
            <a:xfrm>
              <a:off x="0" y="0"/>
              <a:ext cx="812800" cy="914400"/>
            </a:xfrm>
            <a:custGeom>
              <a:avLst/>
              <a:gdLst/>
              <a:ahLst/>
              <a:cxnLst/>
              <a:rect l="l" t="t" r="r" b="b"/>
              <a:pathLst>
                <a:path w="812800" h="914400">
                  <a:moveTo>
                    <a:pt x="0" y="0"/>
                  </a:moveTo>
                  <a:lnTo>
                    <a:pt x="812800" y="0"/>
                  </a:lnTo>
                  <a:lnTo>
                    <a:pt x="812800" y="914400"/>
                  </a:lnTo>
                  <a:lnTo>
                    <a:pt x="0" y="914400"/>
                  </a:lnTo>
                  <a:close/>
                </a:path>
              </a:pathLst>
            </a:custGeom>
            <a:blipFill>
              <a:blip r:embed="rId5"/>
              <a:stretch>
                <a:fillRect l="-11216" r="-57322"/>
              </a:stretch>
            </a:blipFill>
          </p:spPr>
        </p:sp>
      </p:grpSp>
      <p:grpSp>
        <p:nvGrpSpPr>
          <p:cNvPr id="5" name="Group 5"/>
          <p:cNvGrpSpPr/>
          <p:nvPr/>
        </p:nvGrpSpPr>
        <p:grpSpPr>
          <a:xfrm>
            <a:off x="7949679" y="2593317"/>
            <a:ext cx="8265639" cy="5100365"/>
            <a:chOff x="0" y="0"/>
            <a:chExt cx="2176958" cy="1343306"/>
          </a:xfrm>
        </p:grpSpPr>
        <p:sp>
          <p:nvSpPr>
            <p:cNvPr id="6" name="Freeform 6"/>
            <p:cNvSpPr/>
            <p:nvPr/>
          </p:nvSpPr>
          <p:spPr>
            <a:xfrm>
              <a:off x="0" y="0"/>
              <a:ext cx="2176959" cy="1343306"/>
            </a:xfrm>
            <a:custGeom>
              <a:avLst/>
              <a:gdLst/>
              <a:ahLst/>
              <a:cxnLst/>
              <a:rect l="l" t="t" r="r" b="b"/>
              <a:pathLst>
                <a:path w="2176959" h="1343306">
                  <a:moveTo>
                    <a:pt x="28099" y="0"/>
                  </a:moveTo>
                  <a:lnTo>
                    <a:pt x="2148859" y="0"/>
                  </a:lnTo>
                  <a:cubicBezTo>
                    <a:pt x="2156312" y="0"/>
                    <a:pt x="2163459" y="2960"/>
                    <a:pt x="2168728" y="8230"/>
                  </a:cubicBezTo>
                  <a:cubicBezTo>
                    <a:pt x="2173998" y="13500"/>
                    <a:pt x="2176959" y="20647"/>
                    <a:pt x="2176959" y="28099"/>
                  </a:cubicBezTo>
                  <a:lnTo>
                    <a:pt x="2176959" y="1315207"/>
                  </a:lnTo>
                  <a:cubicBezTo>
                    <a:pt x="2176959" y="1330726"/>
                    <a:pt x="2164378" y="1343306"/>
                    <a:pt x="2148859" y="1343306"/>
                  </a:cubicBezTo>
                  <a:lnTo>
                    <a:pt x="28099" y="1343306"/>
                  </a:lnTo>
                  <a:cubicBezTo>
                    <a:pt x="20647" y="1343306"/>
                    <a:pt x="13500" y="1340346"/>
                    <a:pt x="8230" y="1335076"/>
                  </a:cubicBezTo>
                  <a:cubicBezTo>
                    <a:pt x="2960" y="1329806"/>
                    <a:pt x="0" y="1322659"/>
                    <a:pt x="0" y="1315207"/>
                  </a:cubicBezTo>
                  <a:lnTo>
                    <a:pt x="0" y="28099"/>
                  </a:lnTo>
                  <a:cubicBezTo>
                    <a:pt x="0" y="20647"/>
                    <a:pt x="2960" y="13500"/>
                    <a:pt x="8230" y="8230"/>
                  </a:cubicBezTo>
                  <a:cubicBezTo>
                    <a:pt x="13500" y="2960"/>
                    <a:pt x="20647" y="0"/>
                    <a:pt x="28099" y="0"/>
                  </a:cubicBezTo>
                  <a:close/>
                </a:path>
              </a:pathLst>
            </a:custGeom>
            <a:solidFill>
              <a:srgbClr val="FDECDA"/>
            </a:solidFill>
          </p:spPr>
        </p:sp>
        <p:sp>
          <p:nvSpPr>
            <p:cNvPr id="7" name="TextBox 7"/>
            <p:cNvSpPr txBox="1"/>
            <p:nvPr/>
          </p:nvSpPr>
          <p:spPr>
            <a:xfrm>
              <a:off x="0" y="-66675"/>
              <a:ext cx="2176958" cy="1409981"/>
            </a:xfrm>
            <a:prstGeom prst="rect">
              <a:avLst/>
            </a:prstGeom>
          </p:spPr>
          <p:txBody>
            <a:bodyPr lIns="50800" tIns="50800" rIns="50800" bIns="50800" rtlCol="0" anchor="ctr"/>
            <a:lstStyle/>
            <a:p>
              <a:pPr algn="ctr">
                <a:lnSpc>
                  <a:spcPts val="3220"/>
                </a:lnSpc>
              </a:pPr>
              <a:endParaRPr/>
            </a:p>
          </p:txBody>
        </p:sp>
      </p:grpSp>
      <p:sp>
        <p:nvSpPr>
          <p:cNvPr id="8" name="Freeform 8"/>
          <p:cNvSpPr/>
          <p:nvPr/>
        </p:nvSpPr>
        <p:spPr>
          <a:xfrm>
            <a:off x="14542494" y="2886005"/>
            <a:ext cx="3517098" cy="3554129"/>
          </a:xfrm>
          <a:custGeom>
            <a:avLst/>
            <a:gdLst/>
            <a:ahLst/>
            <a:cxnLst/>
            <a:rect l="l" t="t" r="r" b="b"/>
            <a:pathLst>
              <a:path w="3517098" h="3554129">
                <a:moveTo>
                  <a:pt x="0" y="0"/>
                </a:moveTo>
                <a:lnTo>
                  <a:pt x="3517098" y="0"/>
                </a:lnTo>
                <a:lnTo>
                  <a:pt x="3517098" y="3554129"/>
                </a:lnTo>
                <a:lnTo>
                  <a:pt x="0" y="3554129"/>
                </a:lnTo>
                <a:lnTo>
                  <a:pt x="0" y="0"/>
                </a:lnTo>
                <a:close/>
              </a:path>
            </a:pathLst>
          </a:custGeom>
          <a:blipFill>
            <a:blip r:embed="rId6"/>
            <a:stretch>
              <a:fillRect b="-12981"/>
            </a:stretch>
          </a:blipFill>
        </p:spPr>
      </p:sp>
      <p:sp>
        <p:nvSpPr>
          <p:cNvPr id="9" name="Freeform 9"/>
          <p:cNvSpPr/>
          <p:nvPr/>
        </p:nvSpPr>
        <p:spPr>
          <a:xfrm rot="-5767868">
            <a:off x="13289316" y="1908874"/>
            <a:ext cx="1616156" cy="1633172"/>
          </a:xfrm>
          <a:custGeom>
            <a:avLst/>
            <a:gdLst/>
            <a:ahLst/>
            <a:cxnLst/>
            <a:rect l="l" t="t" r="r" b="b"/>
            <a:pathLst>
              <a:path w="1616156" h="1633172">
                <a:moveTo>
                  <a:pt x="0" y="0"/>
                </a:moveTo>
                <a:lnTo>
                  <a:pt x="1616156" y="0"/>
                </a:lnTo>
                <a:lnTo>
                  <a:pt x="1616156" y="1633172"/>
                </a:lnTo>
                <a:lnTo>
                  <a:pt x="0" y="1633172"/>
                </a:lnTo>
                <a:lnTo>
                  <a:pt x="0" y="0"/>
                </a:lnTo>
                <a:close/>
              </a:path>
            </a:pathLst>
          </a:custGeom>
          <a:blipFill>
            <a:blip r:embed="rId6"/>
            <a:stretch>
              <a:fillRect b="-12981"/>
            </a:stretch>
          </a:blipFill>
        </p:spPr>
      </p:sp>
      <p:sp>
        <p:nvSpPr>
          <p:cNvPr id="10" name="Freeform 10"/>
          <p:cNvSpPr/>
          <p:nvPr/>
        </p:nvSpPr>
        <p:spPr>
          <a:xfrm rot="927009">
            <a:off x="15883579" y="6107821"/>
            <a:ext cx="1409066" cy="1423902"/>
          </a:xfrm>
          <a:custGeom>
            <a:avLst/>
            <a:gdLst/>
            <a:ahLst/>
            <a:cxnLst/>
            <a:rect l="l" t="t" r="r" b="b"/>
            <a:pathLst>
              <a:path w="1409066" h="1423902">
                <a:moveTo>
                  <a:pt x="0" y="0"/>
                </a:moveTo>
                <a:lnTo>
                  <a:pt x="1409066" y="0"/>
                </a:lnTo>
                <a:lnTo>
                  <a:pt x="1409066" y="1423902"/>
                </a:lnTo>
                <a:lnTo>
                  <a:pt x="0" y="1423902"/>
                </a:lnTo>
                <a:lnTo>
                  <a:pt x="0" y="0"/>
                </a:lnTo>
                <a:close/>
              </a:path>
            </a:pathLst>
          </a:custGeom>
          <a:blipFill>
            <a:blip r:embed="rId6"/>
            <a:stretch>
              <a:fillRect b="-12981"/>
            </a:stretch>
          </a:blipFill>
        </p:spPr>
      </p:sp>
      <p:sp>
        <p:nvSpPr>
          <p:cNvPr id="11" name="Freeform 11"/>
          <p:cNvSpPr/>
          <p:nvPr/>
        </p:nvSpPr>
        <p:spPr>
          <a:xfrm rot="-5592043">
            <a:off x="8790103" y="6935148"/>
            <a:ext cx="1974537" cy="1995326"/>
          </a:xfrm>
          <a:custGeom>
            <a:avLst/>
            <a:gdLst/>
            <a:ahLst/>
            <a:cxnLst/>
            <a:rect l="l" t="t" r="r" b="b"/>
            <a:pathLst>
              <a:path w="1974537" h="1995326">
                <a:moveTo>
                  <a:pt x="0" y="0"/>
                </a:moveTo>
                <a:lnTo>
                  <a:pt x="1974537" y="0"/>
                </a:lnTo>
                <a:lnTo>
                  <a:pt x="1974537" y="1995327"/>
                </a:lnTo>
                <a:lnTo>
                  <a:pt x="0" y="1995327"/>
                </a:lnTo>
                <a:lnTo>
                  <a:pt x="0" y="0"/>
                </a:lnTo>
                <a:close/>
              </a:path>
            </a:pathLst>
          </a:custGeom>
          <a:blipFill>
            <a:blip r:embed="rId6"/>
            <a:stretch>
              <a:fillRect b="-12981"/>
            </a:stretch>
          </a:blipFill>
        </p:spPr>
      </p:sp>
      <p:sp>
        <p:nvSpPr>
          <p:cNvPr id="12" name="TextBox 12"/>
          <p:cNvSpPr txBox="1"/>
          <p:nvPr/>
        </p:nvSpPr>
        <p:spPr>
          <a:xfrm>
            <a:off x="8305800" y="4441202"/>
            <a:ext cx="6835545" cy="1311898"/>
          </a:xfrm>
          <a:prstGeom prst="rect">
            <a:avLst/>
          </a:prstGeom>
        </p:spPr>
        <p:txBody>
          <a:bodyPr wrap="square" lIns="0" tIns="0" rIns="0" bIns="0" rtlCol="0" anchor="t">
            <a:spAutoFit/>
          </a:bodyPr>
          <a:lstStyle/>
          <a:p>
            <a:pPr algn="ctr">
              <a:lnSpc>
                <a:spcPts val="10639"/>
              </a:lnSpc>
            </a:pPr>
            <a:r>
              <a:rPr lang="en-US" sz="7599" b="1" dirty="0">
                <a:solidFill>
                  <a:srgbClr val="000000"/>
                </a:solidFill>
                <a:latin typeface="Agrandir Bold"/>
                <a:ea typeface="Agrandir Bold"/>
                <a:cs typeface="Agrandir Bold"/>
                <a:sym typeface="Agrandir Bold"/>
              </a:rPr>
              <a:t>Coffee Town</a:t>
            </a:r>
          </a:p>
        </p:txBody>
      </p:sp>
      <p:sp>
        <p:nvSpPr>
          <p:cNvPr id="13" name="TextBox 13"/>
          <p:cNvSpPr txBox="1"/>
          <p:nvPr/>
        </p:nvSpPr>
        <p:spPr>
          <a:xfrm>
            <a:off x="8146662" y="5771239"/>
            <a:ext cx="6992139" cy="834390"/>
          </a:xfrm>
          <a:prstGeom prst="rect">
            <a:avLst/>
          </a:prstGeom>
        </p:spPr>
        <p:txBody>
          <a:bodyPr lIns="0" tIns="0" rIns="0" bIns="0" rtlCol="0" anchor="t">
            <a:spAutoFit/>
          </a:bodyPr>
          <a:lstStyle/>
          <a:p>
            <a:pPr algn="ctr">
              <a:lnSpc>
                <a:spcPts val="3359"/>
              </a:lnSpc>
            </a:pPr>
            <a:r>
              <a:rPr lang="en-US" sz="2400" b="1" i="1">
                <a:solidFill>
                  <a:srgbClr val="000000"/>
                </a:solidFill>
                <a:latin typeface="Arial Bold Italics"/>
                <a:ea typeface="Arial Bold Italics"/>
                <a:cs typeface="Arial Bold Italics"/>
                <a:sym typeface="Arial Bold Italics"/>
              </a:rPr>
              <a:t>"Where Coffee Meets Connection: </a:t>
            </a:r>
          </a:p>
          <a:p>
            <a:pPr algn="ctr">
              <a:lnSpc>
                <a:spcPts val="3359"/>
              </a:lnSpc>
            </a:pPr>
            <a:r>
              <a:rPr lang="en-US" sz="2400" b="1" i="1">
                <a:solidFill>
                  <a:srgbClr val="000000"/>
                </a:solidFill>
                <a:latin typeface="Arial Bold Italics"/>
                <a:ea typeface="Arial Bold Italics"/>
                <a:cs typeface="Arial Bold Italics"/>
                <a:sym typeface="Arial Bold Italics"/>
              </a:rPr>
              <a:t>Fueling Your Ideas."</a:t>
            </a:r>
          </a:p>
        </p:txBody>
      </p:sp>
      <p:sp>
        <p:nvSpPr>
          <p:cNvPr id="14" name="TextBox 14"/>
          <p:cNvSpPr txBox="1"/>
          <p:nvPr/>
        </p:nvSpPr>
        <p:spPr>
          <a:xfrm>
            <a:off x="8465783" y="3993791"/>
            <a:ext cx="6119573" cy="415290"/>
          </a:xfrm>
          <a:prstGeom prst="rect">
            <a:avLst/>
          </a:prstGeom>
        </p:spPr>
        <p:txBody>
          <a:bodyPr lIns="0" tIns="0" rIns="0" bIns="0" rtlCol="0" anchor="t">
            <a:spAutoFit/>
          </a:bodyPr>
          <a:lstStyle/>
          <a:p>
            <a:pPr algn="r">
              <a:lnSpc>
                <a:spcPts val="3360"/>
              </a:lnSpc>
            </a:pPr>
            <a:r>
              <a:rPr lang="en-US" sz="2400" b="1" i="1">
                <a:solidFill>
                  <a:srgbClr val="000000"/>
                </a:solidFill>
                <a:latin typeface="Arial Bold Italics"/>
                <a:ea typeface="Arial Bold Italics"/>
                <a:cs typeface="Arial Bold Italics"/>
                <a:sym typeface="Arial Bold Italics"/>
              </a:rPr>
              <a:t>"Brewing the Future, One Cup at a Time."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3286103" y="3569450"/>
            <a:ext cx="6694094" cy="4456469"/>
            <a:chOff x="0" y="0"/>
            <a:chExt cx="1763097" cy="1173780"/>
          </a:xfrm>
        </p:grpSpPr>
        <p:sp>
          <p:nvSpPr>
            <p:cNvPr id="3" name="Freeform 3"/>
            <p:cNvSpPr/>
            <p:nvPr/>
          </p:nvSpPr>
          <p:spPr>
            <a:xfrm>
              <a:off x="0" y="0"/>
              <a:ext cx="1763097" cy="1173780"/>
            </a:xfrm>
            <a:custGeom>
              <a:avLst/>
              <a:gdLst/>
              <a:ahLst/>
              <a:cxnLst/>
              <a:rect l="l" t="t" r="r" b="b"/>
              <a:pathLst>
                <a:path w="1763097" h="1173780">
                  <a:moveTo>
                    <a:pt x="1763097" y="40479"/>
                  </a:moveTo>
                  <a:lnTo>
                    <a:pt x="1763097" y="1133302"/>
                  </a:lnTo>
                  <a:cubicBezTo>
                    <a:pt x="1763097" y="1155657"/>
                    <a:pt x="1744974" y="1173780"/>
                    <a:pt x="1722618" y="1173780"/>
                  </a:cubicBezTo>
                  <a:lnTo>
                    <a:pt x="40479" y="1173780"/>
                  </a:lnTo>
                  <a:cubicBezTo>
                    <a:pt x="18123" y="1173780"/>
                    <a:pt x="0" y="1155657"/>
                    <a:pt x="0" y="1133302"/>
                  </a:cubicBezTo>
                  <a:lnTo>
                    <a:pt x="0" y="40479"/>
                  </a:lnTo>
                  <a:cubicBezTo>
                    <a:pt x="0" y="18123"/>
                    <a:pt x="18123" y="0"/>
                    <a:pt x="40479" y="0"/>
                  </a:cubicBezTo>
                  <a:lnTo>
                    <a:pt x="1722618" y="0"/>
                  </a:lnTo>
                  <a:cubicBezTo>
                    <a:pt x="1744974" y="0"/>
                    <a:pt x="1763097" y="18123"/>
                    <a:pt x="1763097" y="40479"/>
                  </a:cubicBezTo>
                  <a:close/>
                </a:path>
              </a:pathLst>
            </a:custGeom>
            <a:solidFill>
              <a:srgbClr val="9DA875"/>
            </a:solidFill>
          </p:spPr>
        </p:sp>
        <p:sp>
          <p:nvSpPr>
            <p:cNvPr id="4" name="TextBox 4"/>
            <p:cNvSpPr txBox="1"/>
            <p:nvPr/>
          </p:nvSpPr>
          <p:spPr>
            <a:xfrm>
              <a:off x="0" y="-57150"/>
              <a:ext cx="1763097" cy="1230930"/>
            </a:xfrm>
            <a:prstGeom prst="rect">
              <a:avLst/>
            </a:prstGeom>
          </p:spPr>
          <p:txBody>
            <a:bodyPr lIns="50800" tIns="50800" rIns="50800" bIns="50800" rtlCol="0" anchor="ctr"/>
            <a:lstStyle/>
            <a:p>
              <a:pPr algn="ctr">
                <a:lnSpc>
                  <a:spcPts val="3306"/>
                </a:lnSpc>
              </a:pPr>
              <a:endParaRPr/>
            </a:p>
          </p:txBody>
        </p:sp>
      </p:grpSp>
      <p:grpSp>
        <p:nvGrpSpPr>
          <p:cNvPr id="5" name="Group 5"/>
          <p:cNvGrpSpPr/>
          <p:nvPr/>
        </p:nvGrpSpPr>
        <p:grpSpPr>
          <a:xfrm>
            <a:off x="2541961" y="4669213"/>
            <a:ext cx="6366664" cy="3757033"/>
            <a:chOff x="0" y="0"/>
            <a:chExt cx="967334" cy="570833"/>
          </a:xfrm>
        </p:grpSpPr>
        <p:sp>
          <p:nvSpPr>
            <p:cNvPr id="6" name="Freeform 6"/>
            <p:cNvSpPr/>
            <p:nvPr/>
          </p:nvSpPr>
          <p:spPr>
            <a:xfrm>
              <a:off x="0" y="0"/>
              <a:ext cx="967334" cy="570833"/>
            </a:xfrm>
            <a:custGeom>
              <a:avLst/>
              <a:gdLst/>
              <a:ahLst/>
              <a:cxnLst/>
              <a:rect l="l" t="t" r="r" b="b"/>
              <a:pathLst>
                <a:path w="967334" h="570833">
                  <a:moveTo>
                    <a:pt x="63232" y="0"/>
                  </a:moveTo>
                  <a:lnTo>
                    <a:pt x="904101" y="0"/>
                  </a:lnTo>
                  <a:cubicBezTo>
                    <a:pt x="920871" y="0"/>
                    <a:pt x="936955" y="6662"/>
                    <a:pt x="948813" y="18520"/>
                  </a:cubicBezTo>
                  <a:cubicBezTo>
                    <a:pt x="960672" y="30379"/>
                    <a:pt x="967334" y="46462"/>
                    <a:pt x="967334" y="63232"/>
                  </a:cubicBezTo>
                  <a:lnTo>
                    <a:pt x="967334" y="507601"/>
                  </a:lnTo>
                  <a:cubicBezTo>
                    <a:pt x="967334" y="542523"/>
                    <a:pt x="939023" y="570833"/>
                    <a:pt x="904101" y="570833"/>
                  </a:cubicBezTo>
                  <a:lnTo>
                    <a:pt x="63232" y="570833"/>
                  </a:lnTo>
                  <a:cubicBezTo>
                    <a:pt x="28310" y="570833"/>
                    <a:pt x="0" y="542523"/>
                    <a:pt x="0" y="507601"/>
                  </a:cubicBezTo>
                  <a:lnTo>
                    <a:pt x="0" y="63232"/>
                  </a:lnTo>
                  <a:cubicBezTo>
                    <a:pt x="0" y="28310"/>
                    <a:pt x="28310" y="0"/>
                    <a:pt x="63232" y="0"/>
                  </a:cubicBezTo>
                  <a:close/>
                </a:path>
              </a:pathLst>
            </a:custGeom>
            <a:blipFill>
              <a:blip r:embed="rId2"/>
              <a:stretch>
                <a:fillRect t="-6537" b="-6537"/>
              </a:stretch>
            </a:blipFill>
          </p:spPr>
        </p:sp>
      </p:grpSp>
      <p:grpSp>
        <p:nvGrpSpPr>
          <p:cNvPr id="7" name="Group 7"/>
          <p:cNvGrpSpPr/>
          <p:nvPr/>
        </p:nvGrpSpPr>
        <p:grpSpPr>
          <a:xfrm>
            <a:off x="10558768" y="1484075"/>
            <a:ext cx="5242267" cy="2778322"/>
            <a:chOff x="0" y="0"/>
            <a:chExt cx="796496" cy="422131"/>
          </a:xfrm>
        </p:grpSpPr>
        <p:sp>
          <p:nvSpPr>
            <p:cNvPr id="8" name="Freeform 8"/>
            <p:cNvSpPr/>
            <p:nvPr/>
          </p:nvSpPr>
          <p:spPr>
            <a:xfrm>
              <a:off x="0" y="0"/>
              <a:ext cx="796496" cy="422131"/>
            </a:xfrm>
            <a:custGeom>
              <a:avLst/>
              <a:gdLst/>
              <a:ahLst/>
              <a:cxnLst/>
              <a:rect l="l" t="t" r="r" b="b"/>
              <a:pathLst>
                <a:path w="796496" h="422131">
                  <a:moveTo>
                    <a:pt x="76795" y="0"/>
                  </a:moveTo>
                  <a:lnTo>
                    <a:pt x="719701" y="0"/>
                  </a:lnTo>
                  <a:cubicBezTo>
                    <a:pt x="740068" y="0"/>
                    <a:pt x="759601" y="8091"/>
                    <a:pt x="774003" y="22493"/>
                  </a:cubicBezTo>
                  <a:cubicBezTo>
                    <a:pt x="788405" y="36895"/>
                    <a:pt x="796496" y="56428"/>
                    <a:pt x="796496" y="76795"/>
                  </a:cubicBezTo>
                  <a:lnTo>
                    <a:pt x="796496" y="345336"/>
                  </a:lnTo>
                  <a:cubicBezTo>
                    <a:pt x="796496" y="365703"/>
                    <a:pt x="788405" y="385236"/>
                    <a:pt x="774003" y="399638"/>
                  </a:cubicBezTo>
                  <a:cubicBezTo>
                    <a:pt x="759601" y="414040"/>
                    <a:pt x="740068" y="422131"/>
                    <a:pt x="719701" y="422131"/>
                  </a:cubicBezTo>
                  <a:lnTo>
                    <a:pt x="76795" y="422131"/>
                  </a:lnTo>
                  <a:cubicBezTo>
                    <a:pt x="56428" y="422131"/>
                    <a:pt x="36895" y="414040"/>
                    <a:pt x="22493" y="399638"/>
                  </a:cubicBezTo>
                  <a:cubicBezTo>
                    <a:pt x="8091" y="385236"/>
                    <a:pt x="0" y="365703"/>
                    <a:pt x="0" y="345336"/>
                  </a:cubicBezTo>
                  <a:lnTo>
                    <a:pt x="0" y="76795"/>
                  </a:lnTo>
                  <a:cubicBezTo>
                    <a:pt x="0" y="56428"/>
                    <a:pt x="8091" y="36895"/>
                    <a:pt x="22493" y="22493"/>
                  </a:cubicBezTo>
                  <a:cubicBezTo>
                    <a:pt x="36895" y="8091"/>
                    <a:pt x="56428" y="0"/>
                    <a:pt x="76795" y="0"/>
                  </a:cubicBezTo>
                  <a:close/>
                </a:path>
              </a:pathLst>
            </a:custGeom>
            <a:blipFill>
              <a:blip r:embed="rId3"/>
              <a:stretch>
                <a:fillRect t="-6611" b="-19099"/>
              </a:stretch>
            </a:blipFill>
          </p:spPr>
        </p:sp>
      </p:grpSp>
      <p:sp>
        <p:nvSpPr>
          <p:cNvPr id="9" name="Freeform 9"/>
          <p:cNvSpPr/>
          <p:nvPr/>
        </p:nvSpPr>
        <p:spPr>
          <a:xfrm>
            <a:off x="-1516755" y="8115999"/>
            <a:ext cx="7242048" cy="8229600"/>
          </a:xfrm>
          <a:custGeom>
            <a:avLst/>
            <a:gdLst/>
            <a:ahLst/>
            <a:cxnLst/>
            <a:rect l="l" t="t" r="r" b="b"/>
            <a:pathLst>
              <a:path w="7242048" h="8229600">
                <a:moveTo>
                  <a:pt x="0" y="0"/>
                </a:moveTo>
                <a:lnTo>
                  <a:pt x="7242048" y="0"/>
                </a:lnTo>
                <a:lnTo>
                  <a:pt x="7242048" y="8229600"/>
                </a:lnTo>
                <a:lnTo>
                  <a:pt x="0" y="8229600"/>
                </a:lnTo>
                <a:lnTo>
                  <a:pt x="0" y="0"/>
                </a:lnTo>
                <a:close/>
              </a:path>
            </a:pathLst>
          </a:custGeom>
          <a:blipFill>
            <a:blip r:embed="rId4"/>
            <a:stretch>
              <a:fillRect/>
            </a:stretch>
          </a:blipFill>
        </p:spPr>
      </p:sp>
      <p:sp>
        <p:nvSpPr>
          <p:cNvPr id="10" name="Freeform 10"/>
          <p:cNvSpPr/>
          <p:nvPr/>
        </p:nvSpPr>
        <p:spPr>
          <a:xfrm rot="-5718815">
            <a:off x="1096491" y="6851166"/>
            <a:ext cx="3883405" cy="4433727"/>
          </a:xfrm>
          <a:custGeom>
            <a:avLst/>
            <a:gdLst/>
            <a:ahLst/>
            <a:cxnLst/>
            <a:rect l="l" t="t" r="r" b="b"/>
            <a:pathLst>
              <a:path w="3883405" h="4433727">
                <a:moveTo>
                  <a:pt x="0" y="0"/>
                </a:moveTo>
                <a:lnTo>
                  <a:pt x="3883406" y="0"/>
                </a:lnTo>
                <a:lnTo>
                  <a:pt x="3883406" y="4433727"/>
                </a:lnTo>
                <a:lnTo>
                  <a:pt x="0" y="4433727"/>
                </a:lnTo>
                <a:lnTo>
                  <a:pt x="0" y="0"/>
                </a:lnTo>
                <a:close/>
              </a:path>
            </a:pathLst>
          </a:custGeom>
          <a:blipFill>
            <a:blip r:embed="rId5"/>
            <a:stretch>
              <a:fillRect/>
            </a:stretch>
          </a:blipFill>
        </p:spPr>
      </p:sp>
      <p:sp>
        <p:nvSpPr>
          <p:cNvPr id="11" name="Freeform 11"/>
          <p:cNvSpPr/>
          <p:nvPr/>
        </p:nvSpPr>
        <p:spPr>
          <a:xfrm rot="-1054069">
            <a:off x="1307280" y="4730261"/>
            <a:ext cx="1869867" cy="2134848"/>
          </a:xfrm>
          <a:custGeom>
            <a:avLst/>
            <a:gdLst/>
            <a:ahLst/>
            <a:cxnLst/>
            <a:rect l="l" t="t" r="r" b="b"/>
            <a:pathLst>
              <a:path w="1869867" h="2134848">
                <a:moveTo>
                  <a:pt x="0" y="0"/>
                </a:moveTo>
                <a:lnTo>
                  <a:pt x="1869867" y="0"/>
                </a:lnTo>
                <a:lnTo>
                  <a:pt x="1869867" y="2134847"/>
                </a:lnTo>
                <a:lnTo>
                  <a:pt x="0" y="2134847"/>
                </a:lnTo>
                <a:lnTo>
                  <a:pt x="0" y="0"/>
                </a:lnTo>
                <a:close/>
              </a:path>
            </a:pathLst>
          </a:custGeom>
          <a:blipFill>
            <a:blip r:embed="rId5"/>
            <a:stretch>
              <a:fillRect/>
            </a:stretch>
          </a:blipFill>
        </p:spPr>
      </p:sp>
      <p:sp>
        <p:nvSpPr>
          <p:cNvPr id="12" name="Freeform 12"/>
          <p:cNvSpPr/>
          <p:nvPr/>
        </p:nvSpPr>
        <p:spPr>
          <a:xfrm rot="-6565521">
            <a:off x="5345112" y="8395844"/>
            <a:ext cx="1869867" cy="2134848"/>
          </a:xfrm>
          <a:custGeom>
            <a:avLst/>
            <a:gdLst/>
            <a:ahLst/>
            <a:cxnLst/>
            <a:rect l="l" t="t" r="r" b="b"/>
            <a:pathLst>
              <a:path w="1869867" h="2134848">
                <a:moveTo>
                  <a:pt x="0" y="0"/>
                </a:moveTo>
                <a:lnTo>
                  <a:pt x="1869866" y="0"/>
                </a:lnTo>
                <a:lnTo>
                  <a:pt x="1869866" y="2134847"/>
                </a:lnTo>
                <a:lnTo>
                  <a:pt x="0" y="2134847"/>
                </a:lnTo>
                <a:lnTo>
                  <a:pt x="0" y="0"/>
                </a:lnTo>
                <a:close/>
              </a:path>
            </a:pathLst>
          </a:custGeom>
          <a:blipFill>
            <a:blip r:embed="rId5"/>
            <a:stretch>
              <a:fillRect/>
            </a:stretch>
          </a:blipFill>
        </p:spPr>
      </p:sp>
      <p:sp>
        <p:nvSpPr>
          <p:cNvPr id="13" name="Freeform 13"/>
          <p:cNvSpPr/>
          <p:nvPr/>
        </p:nvSpPr>
        <p:spPr>
          <a:xfrm rot="-757957">
            <a:off x="-609837" y="6911511"/>
            <a:ext cx="1224284" cy="1397779"/>
          </a:xfrm>
          <a:custGeom>
            <a:avLst/>
            <a:gdLst/>
            <a:ahLst/>
            <a:cxnLst/>
            <a:rect l="l" t="t" r="r" b="b"/>
            <a:pathLst>
              <a:path w="1224284" h="1397779">
                <a:moveTo>
                  <a:pt x="0" y="0"/>
                </a:moveTo>
                <a:lnTo>
                  <a:pt x="1224284" y="0"/>
                </a:lnTo>
                <a:lnTo>
                  <a:pt x="1224284" y="1397779"/>
                </a:lnTo>
                <a:lnTo>
                  <a:pt x="0" y="1397779"/>
                </a:lnTo>
                <a:lnTo>
                  <a:pt x="0" y="0"/>
                </a:lnTo>
                <a:close/>
              </a:path>
            </a:pathLst>
          </a:custGeom>
          <a:blipFill>
            <a:blip r:embed="rId5"/>
            <a:stretch>
              <a:fillRect/>
            </a:stretch>
          </a:blipFill>
        </p:spPr>
      </p:sp>
      <p:sp>
        <p:nvSpPr>
          <p:cNvPr id="14" name="Freeform 14"/>
          <p:cNvSpPr/>
          <p:nvPr/>
        </p:nvSpPr>
        <p:spPr>
          <a:xfrm rot="-6020841">
            <a:off x="-301757" y="4125343"/>
            <a:ext cx="1354504" cy="1546452"/>
          </a:xfrm>
          <a:custGeom>
            <a:avLst/>
            <a:gdLst/>
            <a:ahLst/>
            <a:cxnLst/>
            <a:rect l="l" t="t" r="r" b="b"/>
            <a:pathLst>
              <a:path w="1354504" h="1546452">
                <a:moveTo>
                  <a:pt x="0" y="0"/>
                </a:moveTo>
                <a:lnTo>
                  <a:pt x="1354504" y="0"/>
                </a:lnTo>
                <a:lnTo>
                  <a:pt x="1354504" y="1546452"/>
                </a:lnTo>
                <a:lnTo>
                  <a:pt x="0" y="1546452"/>
                </a:lnTo>
                <a:lnTo>
                  <a:pt x="0" y="0"/>
                </a:lnTo>
                <a:close/>
              </a:path>
            </a:pathLst>
          </a:custGeom>
          <a:blipFill>
            <a:blip r:embed="rId5"/>
            <a:stretch>
              <a:fillRect/>
            </a:stretch>
          </a:blipFill>
        </p:spPr>
      </p:sp>
      <p:sp>
        <p:nvSpPr>
          <p:cNvPr id="15" name="Freeform 15"/>
          <p:cNvSpPr/>
          <p:nvPr/>
        </p:nvSpPr>
        <p:spPr>
          <a:xfrm rot="-3520162">
            <a:off x="12631029" y="-1681536"/>
            <a:ext cx="4397358" cy="5420472"/>
          </a:xfrm>
          <a:custGeom>
            <a:avLst/>
            <a:gdLst/>
            <a:ahLst/>
            <a:cxnLst/>
            <a:rect l="l" t="t" r="r" b="b"/>
            <a:pathLst>
              <a:path w="4397358" h="5420472">
                <a:moveTo>
                  <a:pt x="0" y="0"/>
                </a:moveTo>
                <a:lnTo>
                  <a:pt x="4397358" y="0"/>
                </a:lnTo>
                <a:lnTo>
                  <a:pt x="4397358" y="5420472"/>
                </a:lnTo>
                <a:lnTo>
                  <a:pt x="0" y="5420472"/>
                </a:lnTo>
                <a:lnTo>
                  <a:pt x="0" y="0"/>
                </a:lnTo>
                <a:close/>
              </a:path>
            </a:pathLst>
          </a:custGeom>
          <a:blipFill>
            <a:blip r:embed="rId6"/>
            <a:stretch>
              <a:fillRect/>
            </a:stretch>
          </a:blipFill>
        </p:spPr>
      </p:sp>
      <p:sp>
        <p:nvSpPr>
          <p:cNvPr id="16" name="Freeform 16"/>
          <p:cNvSpPr/>
          <p:nvPr/>
        </p:nvSpPr>
        <p:spPr>
          <a:xfrm rot="-7678885">
            <a:off x="15118555" y="715827"/>
            <a:ext cx="1869867" cy="2134848"/>
          </a:xfrm>
          <a:custGeom>
            <a:avLst/>
            <a:gdLst/>
            <a:ahLst/>
            <a:cxnLst/>
            <a:rect l="l" t="t" r="r" b="b"/>
            <a:pathLst>
              <a:path w="1869867" h="2134848">
                <a:moveTo>
                  <a:pt x="0" y="0"/>
                </a:moveTo>
                <a:lnTo>
                  <a:pt x="1869867" y="0"/>
                </a:lnTo>
                <a:lnTo>
                  <a:pt x="1869867" y="2134848"/>
                </a:lnTo>
                <a:lnTo>
                  <a:pt x="0" y="2134848"/>
                </a:lnTo>
                <a:lnTo>
                  <a:pt x="0" y="0"/>
                </a:lnTo>
                <a:close/>
              </a:path>
            </a:pathLst>
          </a:custGeom>
          <a:blipFill>
            <a:blip r:embed="rId5"/>
            <a:stretch>
              <a:fillRect/>
            </a:stretch>
          </a:blipFill>
        </p:spPr>
      </p:sp>
      <p:sp>
        <p:nvSpPr>
          <p:cNvPr id="17" name="Freeform 17"/>
          <p:cNvSpPr/>
          <p:nvPr/>
        </p:nvSpPr>
        <p:spPr>
          <a:xfrm rot="-3208202">
            <a:off x="16594972" y="2088231"/>
            <a:ext cx="1155964" cy="1319777"/>
          </a:xfrm>
          <a:custGeom>
            <a:avLst/>
            <a:gdLst/>
            <a:ahLst/>
            <a:cxnLst/>
            <a:rect l="l" t="t" r="r" b="b"/>
            <a:pathLst>
              <a:path w="1155964" h="1319777">
                <a:moveTo>
                  <a:pt x="0" y="0"/>
                </a:moveTo>
                <a:lnTo>
                  <a:pt x="1155964" y="0"/>
                </a:lnTo>
                <a:lnTo>
                  <a:pt x="1155964" y="1319778"/>
                </a:lnTo>
                <a:lnTo>
                  <a:pt x="0" y="1319778"/>
                </a:lnTo>
                <a:lnTo>
                  <a:pt x="0" y="0"/>
                </a:lnTo>
                <a:close/>
              </a:path>
            </a:pathLst>
          </a:custGeom>
          <a:blipFill>
            <a:blip r:embed="rId5"/>
            <a:stretch>
              <a:fillRect/>
            </a:stretch>
          </a:blipFill>
        </p:spPr>
      </p:sp>
      <p:sp>
        <p:nvSpPr>
          <p:cNvPr id="18" name="Freeform 18"/>
          <p:cNvSpPr/>
          <p:nvPr/>
        </p:nvSpPr>
        <p:spPr>
          <a:xfrm rot="-1302018">
            <a:off x="16784771" y="784744"/>
            <a:ext cx="776365" cy="886385"/>
          </a:xfrm>
          <a:custGeom>
            <a:avLst/>
            <a:gdLst/>
            <a:ahLst/>
            <a:cxnLst/>
            <a:rect l="l" t="t" r="r" b="b"/>
            <a:pathLst>
              <a:path w="776365" h="886385">
                <a:moveTo>
                  <a:pt x="0" y="0"/>
                </a:moveTo>
                <a:lnTo>
                  <a:pt x="776365" y="0"/>
                </a:lnTo>
                <a:lnTo>
                  <a:pt x="776365" y="886385"/>
                </a:lnTo>
                <a:lnTo>
                  <a:pt x="0" y="886385"/>
                </a:lnTo>
                <a:lnTo>
                  <a:pt x="0" y="0"/>
                </a:lnTo>
                <a:close/>
              </a:path>
            </a:pathLst>
          </a:custGeom>
          <a:blipFill>
            <a:blip r:embed="rId5"/>
            <a:stretch>
              <a:fillRect/>
            </a:stretch>
          </a:blipFill>
        </p:spPr>
      </p:sp>
      <p:sp>
        <p:nvSpPr>
          <p:cNvPr id="19" name="TextBox 19"/>
          <p:cNvSpPr txBox="1"/>
          <p:nvPr/>
        </p:nvSpPr>
        <p:spPr>
          <a:xfrm>
            <a:off x="10496610" y="4516813"/>
            <a:ext cx="7200887" cy="5908669"/>
          </a:xfrm>
          <a:prstGeom prst="rect">
            <a:avLst/>
          </a:prstGeom>
        </p:spPr>
        <p:txBody>
          <a:bodyPr lIns="0" tIns="0" rIns="0" bIns="0" rtlCol="0" anchor="t">
            <a:spAutoFit/>
          </a:bodyPr>
          <a:lstStyle/>
          <a:p>
            <a:pPr algn="just">
              <a:lnSpc>
                <a:spcPts val="3079"/>
              </a:lnSpc>
            </a:pPr>
            <a:r>
              <a:rPr lang="en-US" sz="2199" dirty="0">
                <a:solidFill>
                  <a:srgbClr val="000000"/>
                </a:solidFill>
                <a:latin typeface="Arial"/>
                <a:ea typeface="Arial"/>
                <a:cs typeface="Arial"/>
                <a:sym typeface="Arial"/>
              </a:rPr>
              <a:t>Coffee Town is a new concept of a cafe start-up which will be based in London, offering a variety of </a:t>
            </a:r>
            <a:r>
              <a:rPr lang="en-US" sz="2199" dirty="0" err="1">
                <a:solidFill>
                  <a:srgbClr val="000000"/>
                </a:solidFill>
                <a:latin typeface="Arial"/>
                <a:ea typeface="Arial"/>
                <a:cs typeface="Arial"/>
                <a:sym typeface="Arial"/>
              </a:rPr>
              <a:t>services.The</a:t>
            </a:r>
            <a:r>
              <a:rPr lang="en-US" sz="2199" dirty="0">
                <a:solidFill>
                  <a:srgbClr val="000000"/>
                </a:solidFill>
                <a:latin typeface="Arial"/>
                <a:ea typeface="Arial"/>
                <a:cs typeface="Arial"/>
                <a:sym typeface="Arial"/>
              </a:rPr>
              <a:t> company will provide fresh pastries, sandwiches, light meals and premium coffee that is ethically sourced. It will mainly target students, professionals in employment,  families who are looking for a comfortable place to unwind, interact, study and work remotely. Coffee Town will offer peaceful workspaces, free Wi-Fi to facilitate studying and a welcoming environment. The company will also prioritise sustainability through the use of recyclable packaging and ethical sourcing. Coffee Town's overall goal is to establish a friendly community area that blends high-quality goods, reasonable prices and a contemporary café experience.</a:t>
            </a:r>
          </a:p>
          <a:p>
            <a:pPr algn="l">
              <a:lnSpc>
                <a:spcPts val="2942"/>
              </a:lnSpc>
            </a:pPr>
            <a:endParaRPr lang="en-US" sz="2199" dirty="0">
              <a:solidFill>
                <a:srgbClr val="000000"/>
              </a:solidFill>
              <a:latin typeface="Arial"/>
              <a:ea typeface="Arial"/>
              <a:cs typeface="Arial"/>
              <a:sym typeface="Arial"/>
            </a:endParaRPr>
          </a:p>
        </p:txBody>
      </p:sp>
      <p:sp>
        <p:nvSpPr>
          <p:cNvPr id="20" name="TextBox 20"/>
          <p:cNvSpPr txBox="1"/>
          <p:nvPr/>
        </p:nvSpPr>
        <p:spPr>
          <a:xfrm>
            <a:off x="2541961" y="1833741"/>
            <a:ext cx="6725864" cy="1120775"/>
          </a:xfrm>
          <a:prstGeom prst="rect">
            <a:avLst/>
          </a:prstGeom>
        </p:spPr>
        <p:txBody>
          <a:bodyPr lIns="0" tIns="0" rIns="0" bIns="0" rtlCol="0" anchor="t">
            <a:spAutoFit/>
          </a:bodyPr>
          <a:lstStyle/>
          <a:p>
            <a:pPr algn="l">
              <a:lnSpc>
                <a:spcPts val="6999"/>
              </a:lnSpc>
            </a:pPr>
            <a:r>
              <a:rPr lang="en-US" sz="6999" b="1">
                <a:solidFill>
                  <a:srgbClr val="000000"/>
                </a:solidFill>
                <a:latin typeface="Agrandir Bold"/>
                <a:ea typeface="Agrandir Bold"/>
                <a:cs typeface="Agrandir Bold"/>
                <a:sym typeface="Agrandir Bold"/>
              </a:rPr>
              <a:t>Overview</a:t>
            </a:r>
          </a:p>
        </p:txBody>
      </p:sp>
      <p:sp>
        <p:nvSpPr>
          <p:cNvPr id="21" name="Freeform 21"/>
          <p:cNvSpPr/>
          <p:nvPr/>
        </p:nvSpPr>
        <p:spPr>
          <a:xfrm rot="-9013225">
            <a:off x="2903857" y="-697235"/>
            <a:ext cx="3701510" cy="1940979"/>
          </a:xfrm>
          <a:custGeom>
            <a:avLst/>
            <a:gdLst/>
            <a:ahLst/>
            <a:cxnLst/>
            <a:rect l="l" t="t" r="r" b="b"/>
            <a:pathLst>
              <a:path w="3701510" h="1940979">
                <a:moveTo>
                  <a:pt x="0" y="0"/>
                </a:moveTo>
                <a:lnTo>
                  <a:pt x="3701510" y="0"/>
                </a:lnTo>
                <a:lnTo>
                  <a:pt x="3701510" y="1940979"/>
                </a:lnTo>
                <a:lnTo>
                  <a:pt x="0" y="1940979"/>
                </a:lnTo>
                <a:lnTo>
                  <a:pt x="0" y="0"/>
                </a:lnTo>
                <a:close/>
              </a:path>
            </a:pathLst>
          </a:custGeom>
          <a:blipFill>
            <a:blip r:embed="rId7"/>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9794355" y="194469"/>
            <a:ext cx="5123508" cy="3410880"/>
            <a:chOff x="0" y="0"/>
            <a:chExt cx="1763097" cy="1173780"/>
          </a:xfrm>
        </p:grpSpPr>
        <p:sp>
          <p:nvSpPr>
            <p:cNvPr id="3" name="Freeform 3"/>
            <p:cNvSpPr/>
            <p:nvPr/>
          </p:nvSpPr>
          <p:spPr>
            <a:xfrm>
              <a:off x="0" y="0"/>
              <a:ext cx="1763097" cy="1173780"/>
            </a:xfrm>
            <a:custGeom>
              <a:avLst/>
              <a:gdLst/>
              <a:ahLst/>
              <a:cxnLst/>
              <a:rect l="l" t="t" r="r" b="b"/>
              <a:pathLst>
                <a:path w="1763097" h="1173780">
                  <a:moveTo>
                    <a:pt x="1763097" y="52887"/>
                  </a:moveTo>
                  <a:lnTo>
                    <a:pt x="1763097" y="1120893"/>
                  </a:lnTo>
                  <a:cubicBezTo>
                    <a:pt x="1763097" y="1150102"/>
                    <a:pt x="1739418" y="1173780"/>
                    <a:pt x="1710210" y="1173780"/>
                  </a:cubicBezTo>
                  <a:lnTo>
                    <a:pt x="52887" y="1173780"/>
                  </a:lnTo>
                  <a:cubicBezTo>
                    <a:pt x="23678" y="1173780"/>
                    <a:pt x="0" y="1150102"/>
                    <a:pt x="0" y="1120893"/>
                  </a:cubicBezTo>
                  <a:lnTo>
                    <a:pt x="0" y="52887"/>
                  </a:lnTo>
                  <a:cubicBezTo>
                    <a:pt x="0" y="23678"/>
                    <a:pt x="23678" y="0"/>
                    <a:pt x="52887" y="0"/>
                  </a:cubicBezTo>
                  <a:lnTo>
                    <a:pt x="1710210" y="0"/>
                  </a:lnTo>
                  <a:cubicBezTo>
                    <a:pt x="1739418" y="0"/>
                    <a:pt x="1763097" y="23678"/>
                    <a:pt x="1763097" y="52887"/>
                  </a:cubicBezTo>
                  <a:close/>
                </a:path>
              </a:pathLst>
            </a:custGeom>
            <a:solidFill>
              <a:srgbClr val="9DA875"/>
            </a:solidFill>
          </p:spPr>
        </p:sp>
        <p:sp>
          <p:nvSpPr>
            <p:cNvPr id="4" name="TextBox 4"/>
            <p:cNvSpPr txBox="1"/>
            <p:nvPr/>
          </p:nvSpPr>
          <p:spPr>
            <a:xfrm>
              <a:off x="0" y="-57150"/>
              <a:ext cx="1763097" cy="1230930"/>
            </a:xfrm>
            <a:prstGeom prst="rect">
              <a:avLst/>
            </a:prstGeom>
          </p:spPr>
          <p:txBody>
            <a:bodyPr lIns="50800" tIns="50800" rIns="50800" bIns="50800" rtlCol="0" anchor="ctr"/>
            <a:lstStyle/>
            <a:p>
              <a:pPr algn="ctr">
                <a:lnSpc>
                  <a:spcPts val="3306"/>
                </a:lnSpc>
              </a:pPr>
              <a:endParaRPr/>
            </a:p>
          </p:txBody>
        </p:sp>
      </p:grpSp>
      <p:grpSp>
        <p:nvGrpSpPr>
          <p:cNvPr id="5" name="Group 5"/>
          <p:cNvGrpSpPr/>
          <p:nvPr/>
        </p:nvGrpSpPr>
        <p:grpSpPr>
          <a:xfrm>
            <a:off x="8750283" y="672622"/>
            <a:ext cx="5242267" cy="2778322"/>
            <a:chOff x="0" y="0"/>
            <a:chExt cx="796496" cy="422131"/>
          </a:xfrm>
        </p:grpSpPr>
        <p:sp>
          <p:nvSpPr>
            <p:cNvPr id="6" name="Freeform 6"/>
            <p:cNvSpPr/>
            <p:nvPr/>
          </p:nvSpPr>
          <p:spPr>
            <a:xfrm>
              <a:off x="0" y="0"/>
              <a:ext cx="796496" cy="422131"/>
            </a:xfrm>
            <a:custGeom>
              <a:avLst/>
              <a:gdLst/>
              <a:ahLst/>
              <a:cxnLst/>
              <a:rect l="l" t="t" r="r" b="b"/>
              <a:pathLst>
                <a:path w="796496" h="422131">
                  <a:moveTo>
                    <a:pt x="76795" y="0"/>
                  </a:moveTo>
                  <a:lnTo>
                    <a:pt x="719701" y="0"/>
                  </a:lnTo>
                  <a:cubicBezTo>
                    <a:pt x="740068" y="0"/>
                    <a:pt x="759601" y="8091"/>
                    <a:pt x="774003" y="22493"/>
                  </a:cubicBezTo>
                  <a:cubicBezTo>
                    <a:pt x="788405" y="36895"/>
                    <a:pt x="796496" y="56428"/>
                    <a:pt x="796496" y="76795"/>
                  </a:cubicBezTo>
                  <a:lnTo>
                    <a:pt x="796496" y="345336"/>
                  </a:lnTo>
                  <a:cubicBezTo>
                    <a:pt x="796496" y="365703"/>
                    <a:pt x="788405" y="385236"/>
                    <a:pt x="774003" y="399638"/>
                  </a:cubicBezTo>
                  <a:cubicBezTo>
                    <a:pt x="759601" y="414040"/>
                    <a:pt x="740068" y="422131"/>
                    <a:pt x="719701" y="422131"/>
                  </a:cubicBezTo>
                  <a:lnTo>
                    <a:pt x="76795" y="422131"/>
                  </a:lnTo>
                  <a:cubicBezTo>
                    <a:pt x="56428" y="422131"/>
                    <a:pt x="36895" y="414040"/>
                    <a:pt x="22493" y="399638"/>
                  </a:cubicBezTo>
                  <a:cubicBezTo>
                    <a:pt x="8091" y="385236"/>
                    <a:pt x="0" y="365703"/>
                    <a:pt x="0" y="345336"/>
                  </a:cubicBezTo>
                  <a:lnTo>
                    <a:pt x="0" y="76795"/>
                  </a:lnTo>
                  <a:cubicBezTo>
                    <a:pt x="0" y="56428"/>
                    <a:pt x="8091" y="36895"/>
                    <a:pt x="22493" y="22493"/>
                  </a:cubicBezTo>
                  <a:cubicBezTo>
                    <a:pt x="36895" y="8091"/>
                    <a:pt x="56428" y="0"/>
                    <a:pt x="76795" y="0"/>
                  </a:cubicBezTo>
                  <a:close/>
                </a:path>
              </a:pathLst>
            </a:custGeom>
            <a:blipFill>
              <a:blip r:embed="rId2"/>
              <a:stretch>
                <a:fillRect t="-6611" b="-19099"/>
              </a:stretch>
            </a:blipFill>
          </p:spPr>
        </p:sp>
      </p:grpSp>
      <p:sp>
        <p:nvSpPr>
          <p:cNvPr id="7" name="Freeform 7"/>
          <p:cNvSpPr/>
          <p:nvPr/>
        </p:nvSpPr>
        <p:spPr>
          <a:xfrm>
            <a:off x="-1516755" y="8115999"/>
            <a:ext cx="7242048" cy="8229600"/>
          </a:xfrm>
          <a:custGeom>
            <a:avLst/>
            <a:gdLst/>
            <a:ahLst/>
            <a:cxnLst/>
            <a:rect l="l" t="t" r="r" b="b"/>
            <a:pathLst>
              <a:path w="7242048" h="8229600">
                <a:moveTo>
                  <a:pt x="0" y="0"/>
                </a:moveTo>
                <a:lnTo>
                  <a:pt x="7242048" y="0"/>
                </a:lnTo>
                <a:lnTo>
                  <a:pt x="7242048" y="8229600"/>
                </a:lnTo>
                <a:lnTo>
                  <a:pt x="0" y="8229600"/>
                </a:lnTo>
                <a:lnTo>
                  <a:pt x="0" y="0"/>
                </a:lnTo>
                <a:close/>
              </a:path>
            </a:pathLst>
          </a:custGeom>
          <a:blipFill>
            <a:blip r:embed="rId3"/>
            <a:stretch>
              <a:fillRect/>
            </a:stretch>
          </a:blipFill>
        </p:spPr>
      </p:sp>
      <p:sp>
        <p:nvSpPr>
          <p:cNvPr id="8" name="Freeform 8"/>
          <p:cNvSpPr/>
          <p:nvPr/>
        </p:nvSpPr>
        <p:spPr>
          <a:xfrm rot="-5718815">
            <a:off x="1096491" y="6851166"/>
            <a:ext cx="3883405" cy="4433727"/>
          </a:xfrm>
          <a:custGeom>
            <a:avLst/>
            <a:gdLst/>
            <a:ahLst/>
            <a:cxnLst/>
            <a:rect l="l" t="t" r="r" b="b"/>
            <a:pathLst>
              <a:path w="3883405" h="4433727">
                <a:moveTo>
                  <a:pt x="0" y="0"/>
                </a:moveTo>
                <a:lnTo>
                  <a:pt x="3883406" y="0"/>
                </a:lnTo>
                <a:lnTo>
                  <a:pt x="3883406" y="4433727"/>
                </a:lnTo>
                <a:lnTo>
                  <a:pt x="0" y="4433727"/>
                </a:lnTo>
                <a:lnTo>
                  <a:pt x="0" y="0"/>
                </a:lnTo>
                <a:close/>
              </a:path>
            </a:pathLst>
          </a:custGeom>
          <a:blipFill>
            <a:blip r:embed="rId4"/>
            <a:stretch>
              <a:fillRect/>
            </a:stretch>
          </a:blipFill>
        </p:spPr>
      </p:sp>
      <p:sp>
        <p:nvSpPr>
          <p:cNvPr id="9" name="Freeform 9"/>
          <p:cNvSpPr/>
          <p:nvPr/>
        </p:nvSpPr>
        <p:spPr>
          <a:xfrm rot="-1054069">
            <a:off x="1307280" y="4730261"/>
            <a:ext cx="1869867" cy="2134848"/>
          </a:xfrm>
          <a:custGeom>
            <a:avLst/>
            <a:gdLst/>
            <a:ahLst/>
            <a:cxnLst/>
            <a:rect l="l" t="t" r="r" b="b"/>
            <a:pathLst>
              <a:path w="1869867" h="2134848">
                <a:moveTo>
                  <a:pt x="0" y="0"/>
                </a:moveTo>
                <a:lnTo>
                  <a:pt x="1869867" y="0"/>
                </a:lnTo>
                <a:lnTo>
                  <a:pt x="1869867" y="2134847"/>
                </a:lnTo>
                <a:lnTo>
                  <a:pt x="0" y="2134847"/>
                </a:lnTo>
                <a:lnTo>
                  <a:pt x="0" y="0"/>
                </a:lnTo>
                <a:close/>
              </a:path>
            </a:pathLst>
          </a:custGeom>
          <a:blipFill>
            <a:blip r:embed="rId4"/>
            <a:stretch>
              <a:fillRect/>
            </a:stretch>
          </a:blipFill>
        </p:spPr>
      </p:sp>
      <p:sp>
        <p:nvSpPr>
          <p:cNvPr id="10" name="Freeform 10"/>
          <p:cNvSpPr/>
          <p:nvPr/>
        </p:nvSpPr>
        <p:spPr>
          <a:xfrm rot="-6565521">
            <a:off x="16035467" y="3879415"/>
            <a:ext cx="1869867" cy="2134848"/>
          </a:xfrm>
          <a:custGeom>
            <a:avLst/>
            <a:gdLst/>
            <a:ahLst/>
            <a:cxnLst/>
            <a:rect l="l" t="t" r="r" b="b"/>
            <a:pathLst>
              <a:path w="1869867" h="2134848">
                <a:moveTo>
                  <a:pt x="0" y="0"/>
                </a:moveTo>
                <a:lnTo>
                  <a:pt x="1869866" y="0"/>
                </a:lnTo>
                <a:lnTo>
                  <a:pt x="1869866" y="2134848"/>
                </a:lnTo>
                <a:lnTo>
                  <a:pt x="0" y="2134848"/>
                </a:lnTo>
                <a:lnTo>
                  <a:pt x="0" y="0"/>
                </a:lnTo>
                <a:close/>
              </a:path>
            </a:pathLst>
          </a:custGeom>
          <a:blipFill>
            <a:blip r:embed="rId4"/>
            <a:stretch>
              <a:fillRect/>
            </a:stretch>
          </a:blipFill>
        </p:spPr>
      </p:sp>
      <p:sp>
        <p:nvSpPr>
          <p:cNvPr id="11" name="Freeform 11"/>
          <p:cNvSpPr/>
          <p:nvPr/>
        </p:nvSpPr>
        <p:spPr>
          <a:xfrm rot="-757957">
            <a:off x="-609837" y="6911511"/>
            <a:ext cx="1224284" cy="1397779"/>
          </a:xfrm>
          <a:custGeom>
            <a:avLst/>
            <a:gdLst/>
            <a:ahLst/>
            <a:cxnLst/>
            <a:rect l="l" t="t" r="r" b="b"/>
            <a:pathLst>
              <a:path w="1224284" h="1397779">
                <a:moveTo>
                  <a:pt x="0" y="0"/>
                </a:moveTo>
                <a:lnTo>
                  <a:pt x="1224284" y="0"/>
                </a:lnTo>
                <a:lnTo>
                  <a:pt x="1224284" y="1397779"/>
                </a:lnTo>
                <a:lnTo>
                  <a:pt x="0" y="1397779"/>
                </a:lnTo>
                <a:lnTo>
                  <a:pt x="0" y="0"/>
                </a:lnTo>
                <a:close/>
              </a:path>
            </a:pathLst>
          </a:custGeom>
          <a:blipFill>
            <a:blip r:embed="rId4"/>
            <a:stretch>
              <a:fillRect/>
            </a:stretch>
          </a:blipFill>
        </p:spPr>
      </p:sp>
      <p:sp>
        <p:nvSpPr>
          <p:cNvPr id="12" name="Freeform 12"/>
          <p:cNvSpPr/>
          <p:nvPr/>
        </p:nvSpPr>
        <p:spPr>
          <a:xfrm rot="-6020841">
            <a:off x="-301757" y="4125343"/>
            <a:ext cx="1354504" cy="1546452"/>
          </a:xfrm>
          <a:custGeom>
            <a:avLst/>
            <a:gdLst/>
            <a:ahLst/>
            <a:cxnLst/>
            <a:rect l="l" t="t" r="r" b="b"/>
            <a:pathLst>
              <a:path w="1354504" h="1546452">
                <a:moveTo>
                  <a:pt x="0" y="0"/>
                </a:moveTo>
                <a:lnTo>
                  <a:pt x="1354504" y="0"/>
                </a:lnTo>
                <a:lnTo>
                  <a:pt x="1354504" y="1546452"/>
                </a:lnTo>
                <a:lnTo>
                  <a:pt x="0" y="1546452"/>
                </a:lnTo>
                <a:lnTo>
                  <a:pt x="0" y="0"/>
                </a:lnTo>
                <a:close/>
              </a:path>
            </a:pathLst>
          </a:custGeom>
          <a:blipFill>
            <a:blip r:embed="rId4"/>
            <a:stretch>
              <a:fillRect/>
            </a:stretch>
          </a:blipFill>
        </p:spPr>
      </p:sp>
      <p:sp>
        <p:nvSpPr>
          <p:cNvPr id="13" name="Freeform 13"/>
          <p:cNvSpPr/>
          <p:nvPr/>
        </p:nvSpPr>
        <p:spPr>
          <a:xfrm rot="-3520162">
            <a:off x="12631029" y="-1681536"/>
            <a:ext cx="4397358" cy="5420472"/>
          </a:xfrm>
          <a:custGeom>
            <a:avLst/>
            <a:gdLst/>
            <a:ahLst/>
            <a:cxnLst/>
            <a:rect l="l" t="t" r="r" b="b"/>
            <a:pathLst>
              <a:path w="4397358" h="5420472">
                <a:moveTo>
                  <a:pt x="0" y="0"/>
                </a:moveTo>
                <a:lnTo>
                  <a:pt x="4397358" y="0"/>
                </a:lnTo>
                <a:lnTo>
                  <a:pt x="4397358" y="5420472"/>
                </a:lnTo>
                <a:lnTo>
                  <a:pt x="0" y="5420472"/>
                </a:lnTo>
                <a:lnTo>
                  <a:pt x="0" y="0"/>
                </a:lnTo>
                <a:close/>
              </a:path>
            </a:pathLst>
          </a:custGeom>
          <a:blipFill>
            <a:blip r:embed="rId5"/>
            <a:stretch>
              <a:fillRect/>
            </a:stretch>
          </a:blipFill>
        </p:spPr>
      </p:sp>
      <p:sp>
        <p:nvSpPr>
          <p:cNvPr id="14" name="Freeform 14"/>
          <p:cNvSpPr/>
          <p:nvPr/>
        </p:nvSpPr>
        <p:spPr>
          <a:xfrm rot="-7678885">
            <a:off x="15118555" y="715827"/>
            <a:ext cx="1869867" cy="2134848"/>
          </a:xfrm>
          <a:custGeom>
            <a:avLst/>
            <a:gdLst/>
            <a:ahLst/>
            <a:cxnLst/>
            <a:rect l="l" t="t" r="r" b="b"/>
            <a:pathLst>
              <a:path w="1869867" h="2134848">
                <a:moveTo>
                  <a:pt x="0" y="0"/>
                </a:moveTo>
                <a:lnTo>
                  <a:pt x="1869867" y="0"/>
                </a:lnTo>
                <a:lnTo>
                  <a:pt x="1869867" y="2134848"/>
                </a:lnTo>
                <a:lnTo>
                  <a:pt x="0" y="2134848"/>
                </a:lnTo>
                <a:lnTo>
                  <a:pt x="0" y="0"/>
                </a:lnTo>
                <a:close/>
              </a:path>
            </a:pathLst>
          </a:custGeom>
          <a:blipFill>
            <a:blip r:embed="rId4"/>
            <a:stretch>
              <a:fillRect/>
            </a:stretch>
          </a:blipFill>
        </p:spPr>
      </p:sp>
      <p:sp>
        <p:nvSpPr>
          <p:cNvPr id="15" name="Freeform 15"/>
          <p:cNvSpPr/>
          <p:nvPr/>
        </p:nvSpPr>
        <p:spPr>
          <a:xfrm rot="-3208202">
            <a:off x="16594972" y="2088231"/>
            <a:ext cx="1155964" cy="1319777"/>
          </a:xfrm>
          <a:custGeom>
            <a:avLst/>
            <a:gdLst/>
            <a:ahLst/>
            <a:cxnLst/>
            <a:rect l="l" t="t" r="r" b="b"/>
            <a:pathLst>
              <a:path w="1155964" h="1319777">
                <a:moveTo>
                  <a:pt x="0" y="0"/>
                </a:moveTo>
                <a:lnTo>
                  <a:pt x="1155964" y="0"/>
                </a:lnTo>
                <a:lnTo>
                  <a:pt x="1155964" y="1319778"/>
                </a:lnTo>
                <a:lnTo>
                  <a:pt x="0" y="1319778"/>
                </a:lnTo>
                <a:lnTo>
                  <a:pt x="0" y="0"/>
                </a:lnTo>
                <a:close/>
              </a:path>
            </a:pathLst>
          </a:custGeom>
          <a:blipFill>
            <a:blip r:embed="rId4"/>
            <a:stretch>
              <a:fillRect/>
            </a:stretch>
          </a:blipFill>
        </p:spPr>
      </p:sp>
      <p:sp>
        <p:nvSpPr>
          <p:cNvPr id="16" name="Freeform 16"/>
          <p:cNvSpPr/>
          <p:nvPr/>
        </p:nvSpPr>
        <p:spPr>
          <a:xfrm rot="-1302018">
            <a:off x="16784771" y="784744"/>
            <a:ext cx="776365" cy="886385"/>
          </a:xfrm>
          <a:custGeom>
            <a:avLst/>
            <a:gdLst/>
            <a:ahLst/>
            <a:cxnLst/>
            <a:rect l="l" t="t" r="r" b="b"/>
            <a:pathLst>
              <a:path w="776365" h="886385">
                <a:moveTo>
                  <a:pt x="0" y="0"/>
                </a:moveTo>
                <a:lnTo>
                  <a:pt x="776365" y="0"/>
                </a:lnTo>
                <a:lnTo>
                  <a:pt x="776365" y="886385"/>
                </a:lnTo>
                <a:lnTo>
                  <a:pt x="0" y="886385"/>
                </a:lnTo>
                <a:lnTo>
                  <a:pt x="0" y="0"/>
                </a:lnTo>
                <a:close/>
              </a:path>
            </a:pathLst>
          </a:custGeom>
          <a:blipFill>
            <a:blip r:embed="rId4"/>
            <a:stretch>
              <a:fillRect/>
            </a:stretch>
          </a:blipFill>
        </p:spPr>
      </p:sp>
      <p:sp>
        <p:nvSpPr>
          <p:cNvPr id="17" name="TextBox 17"/>
          <p:cNvSpPr txBox="1"/>
          <p:nvPr/>
        </p:nvSpPr>
        <p:spPr>
          <a:xfrm>
            <a:off x="5830068" y="5523420"/>
            <a:ext cx="9971750" cy="4544654"/>
          </a:xfrm>
          <a:prstGeom prst="rect">
            <a:avLst/>
          </a:prstGeom>
        </p:spPr>
        <p:txBody>
          <a:bodyPr lIns="0" tIns="0" rIns="0" bIns="0" rtlCol="0" anchor="t">
            <a:spAutoFit/>
          </a:bodyPr>
          <a:lstStyle/>
          <a:p>
            <a:pPr algn="just">
              <a:lnSpc>
                <a:spcPts val="4577"/>
              </a:lnSpc>
            </a:pPr>
            <a:r>
              <a:rPr lang="en-US" sz="3269">
                <a:solidFill>
                  <a:srgbClr val="000000"/>
                </a:solidFill>
                <a:latin typeface="Arial"/>
                <a:ea typeface="Arial"/>
                <a:cs typeface="Arial"/>
                <a:sym typeface="Arial"/>
              </a:rPr>
              <a:t>Finding comfortable, reasonably priced cafés for studying or working remotely is a challenge for many professionals and students. Certain cafés are pricey, noisy and overpacked. Coffee Town seeks to address this issue by offering a reasonably priced café setting with peaceful work areas, dependable Wi-Fi and a friendly sense of community.</a:t>
            </a:r>
          </a:p>
          <a:p>
            <a:pPr algn="l">
              <a:lnSpc>
                <a:spcPts val="3687"/>
              </a:lnSpc>
            </a:pPr>
            <a:endParaRPr lang="en-US" sz="3269">
              <a:solidFill>
                <a:srgbClr val="000000"/>
              </a:solidFill>
              <a:latin typeface="Arial"/>
              <a:ea typeface="Arial"/>
              <a:cs typeface="Arial"/>
              <a:sym typeface="Arial"/>
            </a:endParaRPr>
          </a:p>
        </p:txBody>
      </p:sp>
      <p:sp>
        <p:nvSpPr>
          <p:cNvPr id="18" name="TextBox 18"/>
          <p:cNvSpPr txBox="1"/>
          <p:nvPr/>
        </p:nvSpPr>
        <p:spPr>
          <a:xfrm>
            <a:off x="1038716" y="2132156"/>
            <a:ext cx="6725864" cy="1368419"/>
          </a:xfrm>
          <a:prstGeom prst="rect">
            <a:avLst/>
          </a:prstGeom>
        </p:spPr>
        <p:txBody>
          <a:bodyPr lIns="0" tIns="0" rIns="0" bIns="0" rtlCol="0" anchor="t">
            <a:spAutoFit/>
          </a:bodyPr>
          <a:lstStyle/>
          <a:p>
            <a:pPr algn="l">
              <a:lnSpc>
                <a:spcPts val="8499"/>
              </a:lnSpc>
            </a:pPr>
            <a:r>
              <a:rPr lang="en-US" sz="8499" b="1">
                <a:solidFill>
                  <a:srgbClr val="000000"/>
                </a:solidFill>
                <a:latin typeface="Agrandir Bold"/>
                <a:ea typeface="Agrandir Bold"/>
                <a:cs typeface="Agrandir Bold"/>
                <a:sym typeface="Agrandir Bold"/>
              </a:rPr>
              <a:t>The Problem</a:t>
            </a:r>
          </a:p>
        </p:txBody>
      </p:sp>
      <p:sp>
        <p:nvSpPr>
          <p:cNvPr id="19" name="Freeform 19"/>
          <p:cNvSpPr/>
          <p:nvPr/>
        </p:nvSpPr>
        <p:spPr>
          <a:xfrm rot="-9013225">
            <a:off x="2903857" y="-697235"/>
            <a:ext cx="3701510" cy="1940979"/>
          </a:xfrm>
          <a:custGeom>
            <a:avLst/>
            <a:gdLst/>
            <a:ahLst/>
            <a:cxnLst/>
            <a:rect l="l" t="t" r="r" b="b"/>
            <a:pathLst>
              <a:path w="3701510" h="1940979">
                <a:moveTo>
                  <a:pt x="0" y="0"/>
                </a:moveTo>
                <a:lnTo>
                  <a:pt x="3701510" y="0"/>
                </a:lnTo>
                <a:lnTo>
                  <a:pt x="3701510" y="1940979"/>
                </a:lnTo>
                <a:lnTo>
                  <a:pt x="0" y="1940979"/>
                </a:lnTo>
                <a:lnTo>
                  <a:pt x="0" y="0"/>
                </a:lnTo>
                <a:close/>
              </a:path>
            </a:pathLst>
          </a:custGeom>
          <a:blipFill>
            <a:blip r:embed="rId6"/>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sp>
        <p:nvSpPr>
          <p:cNvPr id="2" name="Freeform 2"/>
          <p:cNvSpPr/>
          <p:nvPr/>
        </p:nvSpPr>
        <p:spPr>
          <a:xfrm rot="-2878540">
            <a:off x="7015141" y="-2548343"/>
            <a:ext cx="10390216" cy="10429326"/>
          </a:xfrm>
          <a:custGeom>
            <a:avLst/>
            <a:gdLst/>
            <a:ahLst/>
            <a:cxnLst/>
            <a:rect l="l" t="t" r="r" b="b"/>
            <a:pathLst>
              <a:path w="10390216" h="10429326">
                <a:moveTo>
                  <a:pt x="0" y="0"/>
                </a:moveTo>
                <a:lnTo>
                  <a:pt x="10390215" y="0"/>
                </a:lnTo>
                <a:lnTo>
                  <a:pt x="10390215" y="10429326"/>
                </a:lnTo>
                <a:lnTo>
                  <a:pt x="0" y="10429326"/>
                </a:lnTo>
                <a:lnTo>
                  <a:pt x="0" y="0"/>
                </a:lnTo>
                <a:close/>
              </a:path>
            </a:pathLst>
          </a:custGeom>
          <a:blipFill>
            <a:blip r:embed="rId2"/>
            <a:stretch>
              <a:fillRect/>
            </a:stretch>
          </a:blipFill>
        </p:spPr>
      </p:sp>
      <p:grpSp>
        <p:nvGrpSpPr>
          <p:cNvPr id="3" name="Group 3"/>
          <p:cNvGrpSpPr/>
          <p:nvPr/>
        </p:nvGrpSpPr>
        <p:grpSpPr>
          <a:xfrm>
            <a:off x="17304349" y="1504950"/>
            <a:ext cx="1698380" cy="4456469"/>
            <a:chOff x="0" y="0"/>
            <a:chExt cx="447321" cy="1173780"/>
          </a:xfrm>
        </p:grpSpPr>
        <p:sp>
          <p:nvSpPr>
            <p:cNvPr id="4" name="Freeform 4"/>
            <p:cNvSpPr/>
            <p:nvPr/>
          </p:nvSpPr>
          <p:spPr>
            <a:xfrm>
              <a:off x="0" y="0"/>
              <a:ext cx="447321" cy="1173780"/>
            </a:xfrm>
            <a:custGeom>
              <a:avLst/>
              <a:gdLst/>
              <a:ahLst/>
              <a:cxnLst/>
              <a:rect l="l" t="t" r="r" b="b"/>
              <a:pathLst>
                <a:path w="447321" h="1173780">
                  <a:moveTo>
                    <a:pt x="447321" y="159544"/>
                  </a:moveTo>
                  <a:lnTo>
                    <a:pt x="447321" y="1014236"/>
                  </a:lnTo>
                  <a:cubicBezTo>
                    <a:pt x="447321" y="1056550"/>
                    <a:pt x="430512" y="1097130"/>
                    <a:pt x="400592" y="1127051"/>
                  </a:cubicBezTo>
                  <a:cubicBezTo>
                    <a:pt x="370671" y="1156971"/>
                    <a:pt x="330090" y="1173780"/>
                    <a:pt x="287777" y="1173780"/>
                  </a:cubicBezTo>
                  <a:lnTo>
                    <a:pt x="159544" y="1173780"/>
                  </a:lnTo>
                  <a:cubicBezTo>
                    <a:pt x="117231" y="1173780"/>
                    <a:pt x="76650" y="1156971"/>
                    <a:pt x="46729" y="1127051"/>
                  </a:cubicBezTo>
                  <a:cubicBezTo>
                    <a:pt x="16809" y="1097130"/>
                    <a:pt x="0" y="1056550"/>
                    <a:pt x="0" y="1014236"/>
                  </a:cubicBezTo>
                  <a:lnTo>
                    <a:pt x="0" y="159544"/>
                  </a:lnTo>
                  <a:cubicBezTo>
                    <a:pt x="0" y="117231"/>
                    <a:pt x="16809" y="76650"/>
                    <a:pt x="46729" y="46729"/>
                  </a:cubicBezTo>
                  <a:cubicBezTo>
                    <a:pt x="76650" y="16809"/>
                    <a:pt x="117231" y="0"/>
                    <a:pt x="159544" y="0"/>
                  </a:cubicBezTo>
                  <a:lnTo>
                    <a:pt x="287777" y="0"/>
                  </a:lnTo>
                  <a:cubicBezTo>
                    <a:pt x="375891" y="0"/>
                    <a:pt x="447321" y="71430"/>
                    <a:pt x="447321" y="159544"/>
                  </a:cubicBezTo>
                  <a:close/>
                </a:path>
              </a:pathLst>
            </a:custGeom>
            <a:solidFill>
              <a:srgbClr val="9DA875"/>
            </a:solidFill>
          </p:spPr>
        </p:sp>
        <p:sp>
          <p:nvSpPr>
            <p:cNvPr id="5" name="TextBox 5"/>
            <p:cNvSpPr txBox="1"/>
            <p:nvPr/>
          </p:nvSpPr>
          <p:spPr>
            <a:xfrm>
              <a:off x="0" y="-57150"/>
              <a:ext cx="447321" cy="1230930"/>
            </a:xfrm>
            <a:prstGeom prst="rect">
              <a:avLst/>
            </a:prstGeom>
          </p:spPr>
          <p:txBody>
            <a:bodyPr lIns="50800" tIns="50800" rIns="50800" bIns="50800" rtlCol="0" anchor="ctr"/>
            <a:lstStyle/>
            <a:p>
              <a:pPr algn="ctr">
                <a:lnSpc>
                  <a:spcPts val="3306"/>
                </a:lnSpc>
              </a:pPr>
              <a:endParaRPr/>
            </a:p>
          </p:txBody>
        </p:sp>
      </p:grpSp>
      <p:sp>
        <p:nvSpPr>
          <p:cNvPr id="6" name="Freeform 6"/>
          <p:cNvSpPr/>
          <p:nvPr/>
        </p:nvSpPr>
        <p:spPr>
          <a:xfrm>
            <a:off x="2789298" y="8986965"/>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3"/>
            <a:stretch>
              <a:fillRect/>
            </a:stretch>
          </a:blipFill>
        </p:spPr>
      </p:sp>
      <p:sp>
        <p:nvSpPr>
          <p:cNvPr id="7" name="TextBox 7"/>
          <p:cNvSpPr txBox="1"/>
          <p:nvPr/>
        </p:nvSpPr>
        <p:spPr>
          <a:xfrm>
            <a:off x="704850" y="542288"/>
            <a:ext cx="6449299" cy="3098792"/>
          </a:xfrm>
          <a:prstGeom prst="rect">
            <a:avLst/>
          </a:prstGeom>
        </p:spPr>
        <p:txBody>
          <a:bodyPr lIns="0" tIns="0" rIns="0" bIns="0" rtlCol="0" anchor="t">
            <a:spAutoFit/>
          </a:bodyPr>
          <a:lstStyle/>
          <a:p>
            <a:pPr marL="0" lvl="0" indent="0" algn="l">
              <a:lnSpc>
                <a:spcPts val="10999"/>
              </a:lnSpc>
              <a:spcBef>
                <a:spcPct val="0"/>
              </a:spcBef>
            </a:pPr>
            <a:r>
              <a:rPr lang="en-US" sz="9999" b="1">
                <a:solidFill>
                  <a:srgbClr val="000000"/>
                </a:solidFill>
                <a:latin typeface="Agrandir Bold"/>
                <a:ea typeface="Agrandir Bold"/>
                <a:cs typeface="Agrandir Bold"/>
                <a:sym typeface="Agrandir Bold"/>
              </a:rPr>
              <a:t>Business Objective</a:t>
            </a:r>
          </a:p>
        </p:txBody>
      </p:sp>
      <p:grpSp>
        <p:nvGrpSpPr>
          <p:cNvPr id="8" name="Group 8"/>
          <p:cNvGrpSpPr/>
          <p:nvPr/>
        </p:nvGrpSpPr>
        <p:grpSpPr>
          <a:xfrm>
            <a:off x="1028700" y="5961419"/>
            <a:ext cx="7235055" cy="3489731"/>
            <a:chOff x="0" y="0"/>
            <a:chExt cx="1905576" cy="919153"/>
          </a:xfrm>
        </p:grpSpPr>
        <p:sp>
          <p:nvSpPr>
            <p:cNvPr id="9" name="Freeform 9"/>
            <p:cNvSpPr/>
            <p:nvPr/>
          </p:nvSpPr>
          <p:spPr>
            <a:xfrm>
              <a:off x="0" y="0"/>
              <a:ext cx="1905576" cy="919153"/>
            </a:xfrm>
            <a:custGeom>
              <a:avLst/>
              <a:gdLst/>
              <a:ahLst/>
              <a:cxnLst/>
              <a:rect l="l" t="t" r="r" b="b"/>
              <a:pathLst>
                <a:path w="1905576" h="919153">
                  <a:moveTo>
                    <a:pt x="1905576" y="37452"/>
                  </a:moveTo>
                  <a:lnTo>
                    <a:pt x="1905576" y="881701"/>
                  </a:lnTo>
                  <a:cubicBezTo>
                    <a:pt x="1905576" y="891634"/>
                    <a:pt x="1901630" y="901160"/>
                    <a:pt x="1894606" y="908184"/>
                  </a:cubicBezTo>
                  <a:cubicBezTo>
                    <a:pt x="1887583" y="915207"/>
                    <a:pt x="1878057" y="919153"/>
                    <a:pt x="1868124" y="919153"/>
                  </a:cubicBezTo>
                  <a:lnTo>
                    <a:pt x="37452" y="919153"/>
                  </a:lnTo>
                  <a:cubicBezTo>
                    <a:pt x="16768" y="919153"/>
                    <a:pt x="0" y="902385"/>
                    <a:pt x="0" y="881701"/>
                  </a:cubicBezTo>
                  <a:lnTo>
                    <a:pt x="0" y="37452"/>
                  </a:lnTo>
                  <a:cubicBezTo>
                    <a:pt x="0" y="27519"/>
                    <a:pt x="3946" y="17993"/>
                    <a:pt x="10969" y="10969"/>
                  </a:cubicBezTo>
                  <a:cubicBezTo>
                    <a:pt x="17993" y="3946"/>
                    <a:pt x="27519" y="0"/>
                    <a:pt x="37452" y="0"/>
                  </a:cubicBezTo>
                  <a:lnTo>
                    <a:pt x="1868124" y="0"/>
                  </a:lnTo>
                  <a:cubicBezTo>
                    <a:pt x="1888808" y="0"/>
                    <a:pt x="1905576" y="16768"/>
                    <a:pt x="1905576" y="37452"/>
                  </a:cubicBezTo>
                  <a:close/>
                </a:path>
              </a:pathLst>
            </a:custGeom>
            <a:solidFill>
              <a:srgbClr val="9DA875"/>
            </a:solidFill>
          </p:spPr>
        </p:sp>
        <p:sp>
          <p:nvSpPr>
            <p:cNvPr id="10" name="TextBox 10"/>
            <p:cNvSpPr txBox="1"/>
            <p:nvPr/>
          </p:nvSpPr>
          <p:spPr>
            <a:xfrm>
              <a:off x="0" y="-57150"/>
              <a:ext cx="1905576" cy="976303"/>
            </a:xfrm>
            <a:prstGeom prst="rect">
              <a:avLst/>
            </a:prstGeom>
          </p:spPr>
          <p:txBody>
            <a:bodyPr lIns="50800" tIns="50800" rIns="50800" bIns="50800" rtlCol="0" anchor="ctr"/>
            <a:lstStyle/>
            <a:p>
              <a:pPr algn="ctr">
                <a:lnSpc>
                  <a:spcPts val="3306"/>
                </a:lnSpc>
              </a:pPr>
              <a:endParaRPr/>
            </a:p>
          </p:txBody>
        </p:sp>
      </p:grpSp>
      <p:sp>
        <p:nvSpPr>
          <p:cNvPr id="11" name="TextBox 11"/>
          <p:cNvSpPr txBox="1"/>
          <p:nvPr/>
        </p:nvSpPr>
        <p:spPr>
          <a:xfrm>
            <a:off x="1684417" y="6786880"/>
            <a:ext cx="5923621" cy="2287493"/>
          </a:xfrm>
          <a:prstGeom prst="rect">
            <a:avLst/>
          </a:prstGeom>
        </p:spPr>
        <p:txBody>
          <a:bodyPr lIns="0" tIns="0" rIns="0" bIns="0" rtlCol="0" anchor="t">
            <a:spAutoFit/>
          </a:bodyPr>
          <a:lstStyle/>
          <a:p>
            <a:pPr marL="473083" lvl="1" indent="-236542" algn="l">
              <a:lnSpc>
                <a:spcPts val="3067"/>
              </a:lnSpc>
              <a:buFont typeface="Arial"/>
              <a:buChar char="•"/>
            </a:pPr>
            <a:r>
              <a:rPr lang="en-US" sz="2191" b="1">
                <a:solidFill>
                  <a:srgbClr val="0B0A0A"/>
                </a:solidFill>
                <a:latin typeface="Arial Bold"/>
                <a:ea typeface="Arial Bold"/>
                <a:cs typeface="Arial Bold"/>
                <a:sym typeface="Arial Bold"/>
              </a:rPr>
              <a:t>Successfully launch Coffee Town in London</a:t>
            </a:r>
          </a:p>
          <a:p>
            <a:pPr marL="473083" lvl="1" indent="-236542" algn="l">
              <a:lnSpc>
                <a:spcPts val="3067"/>
              </a:lnSpc>
              <a:buFont typeface="Arial"/>
              <a:buChar char="•"/>
            </a:pPr>
            <a:r>
              <a:rPr lang="en-US" sz="2191" b="1">
                <a:solidFill>
                  <a:srgbClr val="0B0A0A"/>
                </a:solidFill>
                <a:latin typeface="Arial Bold"/>
                <a:ea typeface="Arial Bold"/>
                <a:cs typeface="Arial Bold"/>
                <a:sym typeface="Arial Bold"/>
              </a:rPr>
              <a:t>Build strong brand awareness locally</a:t>
            </a:r>
          </a:p>
          <a:p>
            <a:pPr marL="473083" lvl="1" indent="-236542" algn="l">
              <a:lnSpc>
                <a:spcPts val="3067"/>
              </a:lnSpc>
              <a:buFont typeface="Arial"/>
              <a:buChar char="•"/>
            </a:pPr>
            <a:r>
              <a:rPr lang="en-US" sz="2191" b="1">
                <a:solidFill>
                  <a:srgbClr val="0B0A0A"/>
                </a:solidFill>
                <a:latin typeface="Arial Bold"/>
                <a:ea typeface="Arial Bold"/>
                <a:cs typeface="Arial Bold"/>
                <a:sym typeface="Arial Bold"/>
              </a:rPr>
              <a:t>Achieve steady monthly customer growth</a:t>
            </a:r>
          </a:p>
          <a:p>
            <a:pPr marL="473083" lvl="1" indent="-236542" algn="l">
              <a:lnSpc>
                <a:spcPts val="3067"/>
              </a:lnSpc>
              <a:buFont typeface="Arial"/>
              <a:buChar char="•"/>
            </a:pPr>
            <a:r>
              <a:rPr lang="en-US" sz="2191" b="1">
                <a:solidFill>
                  <a:srgbClr val="0B0A0A"/>
                </a:solidFill>
                <a:latin typeface="Arial Bold"/>
                <a:ea typeface="Arial Bold"/>
                <a:cs typeface="Arial Bold"/>
                <a:sym typeface="Arial Bold"/>
              </a:rPr>
              <a:t>To develop a loyal customer base</a:t>
            </a:r>
          </a:p>
        </p:txBody>
      </p:sp>
      <p:sp>
        <p:nvSpPr>
          <p:cNvPr id="12" name="AutoShape 12"/>
          <p:cNvSpPr/>
          <p:nvPr/>
        </p:nvSpPr>
        <p:spPr>
          <a:xfrm>
            <a:off x="2613037" y="6715444"/>
            <a:ext cx="3138128" cy="0"/>
          </a:xfrm>
          <a:prstGeom prst="line">
            <a:avLst/>
          </a:prstGeom>
          <a:ln w="19050" cap="rnd">
            <a:solidFill>
              <a:srgbClr val="000000">
                <a:alpha val="40000"/>
              </a:srgbClr>
            </a:solidFill>
            <a:prstDash val="solid"/>
            <a:headEnd type="none" w="sm" len="sm"/>
            <a:tailEnd type="none" w="sm" len="sm"/>
          </a:ln>
        </p:spPr>
      </p:sp>
      <p:sp>
        <p:nvSpPr>
          <p:cNvPr id="13" name="TextBox 13"/>
          <p:cNvSpPr txBox="1"/>
          <p:nvPr/>
        </p:nvSpPr>
        <p:spPr>
          <a:xfrm>
            <a:off x="3160256" y="6102034"/>
            <a:ext cx="3396761" cy="540385"/>
          </a:xfrm>
          <a:prstGeom prst="rect">
            <a:avLst/>
          </a:prstGeom>
        </p:spPr>
        <p:txBody>
          <a:bodyPr lIns="0" tIns="0" rIns="0" bIns="0" rtlCol="0" anchor="t">
            <a:spAutoFit/>
          </a:bodyPr>
          <a:lstStyle/>
          <a:p>
            <a:pPr algn="l">
              <a:lnSpc>
                <a:spcPts val="4339"/>
              </a:lnSpc>
              <a:spcBef>
                <a:spcPct val="0"/>
              </a:spcBef>
            </a:pPr>
            <a:r>
              <a:rPr lang="en-US" sz="3099" b="1">
                <a:solidFill>
                  <a:srgbClr val="000000"/>
                </a:solidFill>
                <a:latin typeface="Arial Bold"/>
                <a:ea typeface="Arial Bold"/>
                <a:cs typeface="Arial Bold"/>
                <a:sym typeface="Arial Bold"/>
              </a:rPr>
              <a:t>Short-term</a:t>
            </a:r>
          </a:p>
        </p:txBody>
      </p:sp>
      <p:grpSp>
        <p:nvGrpSpPr>
          <p:cNvPr id="14" name="Group 14"/>
          <p:cNvGrpSpPr/>
          <p:nvPr/>
        </p:nvGrpSpPr>
        <p:grpSpPr>
          <a:xfrm>
            <a:off x="9571782" y="5961419"/>
            <a:ext cx="7235055" cy="3489731"/>
            <a:chOff x="0" y="0"/>
            <a:chExt cx="1905576" cy="919153"/>
          </a:xfrm>
        </p:grpSpPr>
        <p:sp>
          <p:nvSpPr>
            <p:cNvPr id="15" name="Freeform 15"/>
            <p:cNvSpPr/>
            <p:nvPr/>
          </p:nvSpPr>
          <p:spPr>
            <a:xfrm>
              <a:off x="0" y="0"/>
              <a:ext cx="1905576" cy="919153"/>
            </a:xfrm>
            <a:custGeom>
              <a:avLst/>
              <a:gdLst/>
              <a:ahLst/>
              <a:cxnLst/>
              <a:rect l="l" t="t" r="r" b="b"/>
              <a:pathLst>
                <a:path w="1905576" h="919153">
                  <a:moveTo>
                    <a:pt x="1905576" y="37452"/>
                  </a:moveTo>
                  <a:lnTo>
                    <a:pt x="1905576" y="881701"/>
                  </a:lnTo>
                  <a:cubicBezTo>
                    <a:pt x="1905576" y="891634"/>
                    <a:pt x="1901630" y="901160"/>
                    <a:pt x="1894606" y="908184"/>
                  </a:cubicBezTo>
                  <a:cubicBezTo>
                    <a:pt x="1887583" y="915207"/>
                    <a:pt x="1878057" y="919153"/>
                    <a:pt x="1868124" y="919153"/>
                  </a:cubicBezTo>
                  <a:lnTo>
                    <a:pt x="37452" y="919153"/>
                  </a:lnTo>
                  <a:cubicBezTo>
                    <a:pt x="16768" y="919153"/>
                    <a:pt x="0" y="902385"/>
                    <a:pt x="0" y="881701"/>
                  </a:cubicBezTo>
                  <a:lnTo>
                    <a:pt x="0" y="37452"/>
                  </a:lnTo>
                  <a:cubicBezTo>
                    <a:pt x="0" y="27519"/>
                    <a:pt x="3946" y="17993"/>
                    <a:pt x="10969" y="10969"/>
                  </a:cubicBezTo>
                  <a:cubicBezTo>
                    <a:pt x="17993" y="3946"/>
                    <a:pt x="27519" y="0"/>
                    <a:pt x="37452" y="0"/>
                  </a:cubicBezTo>
                  <a:lnTo>
                    <a:pt x="1868124" y="0"/>
                  </a:lnTo>
                  <a:cubicBezTo>
                    <a:pt x="1888808" y="0"/>
                    <a:pt x="1905576" y="16768"/>
                    <a:pt x="1905576" y="37452"/>
                  </a:cubicBezTo>
                  <a:close/>
                </a:path>
              </a:pathLst>
            </a:custGeom>
            <a:solidFill>
              <a:srgbClr val="9DA875"/>
            </a:solidFill>
          </p:spPr>
        </p:sp>
        <p:sp>
          <p:nvSpPr>
            <p:cNvPr id="16" name="TextBox 16"/>
            <p:cNvSpPr txBox="1"/>
            <p:nvPr/>
          </p:nvSpPr>
          <p:spPr>
            <a:xfrm>
              <a:off x="0" y="-57150"/>
              <a:ext cx="1905576" cy="976303"/>
            </a:xfrm>
            <a:prstGeom prst="rect">
              <a:avLst/>
            </a:prstGeom>
          </p:spPr>
          <p:txBody>
            <a:bodyPr lIns="50800" tIns="50800" rIns="50800" bIns="50800" rtlCol="0" anchor="ctr"/>
            <a:lstStyle/>
            <a:p>
              <a:pPr algn="ctr">
                <a:lnSpc>
                  <a:spcPts val="3306"/>
                </a:lnSpc>
              </a:pPr>
              <a:endParaRPr/>
            </a:p>
          </p:txBody>
        </p:sp>
      </p:grpSp>
      <p:sp>
        <p:nvSpPr>
          <p:cNvPr id="17" name="TextBox 17"/>
          <p:cNvSpPr txBox="1"/>
          <p:nvPr/>
        </p:nvSpPr>
        <p:spPr>
          <a:xfrm>
            <a:off x="10209798" y="6786880"/>
            <a:ext cx="6031130" cy="2604358"/>
          </a:xfrm>
          <a:prstGeom prst="rect">
            <a:avLst/>
          </a:prstGeom>
        </p:spPr>
        <p:txBody>
          <a:bodyPr lIns="0" tIns="0" rIns="0" bIns="0" rtlCol="0" anchor="t">
            <a:spAutoFit/>
          </a:bodyPr>
          <a:lstStyle/>
          <a:p>
            <a:pPr marL="451495" lvl="1" indent="-225748" algn="l">
              <a:lnSpc>
                <a:spcPts val="2927"/>
              </a:lnSpc>
              <a:buFont typeface="Arial"/>
              <a:buChar char="•"/>
            </a:pPr>
            <a:r>
              <a:rPr lang="en-US" sz="2091" b="1">
                <a:solidFill>
                  <a:srgbClr val="000000"/>
                </a:solidFill>
                <a:latin typeface="Arial Bold"/>
                <a:ea typeface="Arial Bold"/>
                <a:cs typeface="Arial Bold"/>
                <a:sym typeface="Arial Bold"/>
              </a:rPr>
              <a:t>Expand to multiple café locations</a:t>
            </a:r>
          </a:p>
          <a:p>
            <a:pPr marL="451495" lvl="1" indent="-225748" algn="l">
              <a:lnSpc>
                <a:spcPts val="2927"/>
              </a:lnSpc>
              <a:buFont typeface="Arial"/>
              <a:buChar char="•"/>
            </a:pPr>
            <a:r>
              <a:rPr lang="en-US" sz="2091" b="1">
                <a:solidFill>
                  <a:srgbClr val="000000"/>
                </a:solidFill>
                <a:latin typeface="Arial Bold"/>
                <a:ea typeface="Arial Bold"/>
                <a:cs typeface="Arial Bold"/>
                <a:sym typeface="Arial Bold"/>
              </a:rPr>
              <a:t>Develop strong brand recognition in London</a:t>
            </a:r>
          </a:p>
          <a:p>
            <a:pPr marL="451495" lvl="1" indent="-225748" algn="l">
              <a:lnSpc>
                <a:spcPts val="2927"/>
              </a:lnSpc>
              <a:buFont typeface="Arial"/>
              <a:buChar char="•"/>
            </a:pPr>
            <a:r>
              <a:rPr lang="en-US" sz="2091" b="1">
                <a:solidFill>
                  <a:srgbClr val="000000"/>
                </a:solidFill>
                <a:latin typeface="Arial Bold"/>
                <a:ea typeface="Arial Bold"/>
                <a:cs typeface="Arial Bold"/>
                <a:sym typeface="Arial Bold"/>
              </a:rPr>
              <a:t>Introduce online ordering and delivery services</a:t>
            </a:r>
          </a:p>
          <a:p>
            <a:pPr marL="451495" lvl="1" indent="-225748" algn="l">
              <a:lnSpc>
                <a:spcPts val="2927"/>
              </a:lnSpc>
              <a:buFont typeface="Arial"/>
              <a:buChar char="•"/>
            </a:pPr>
            <a:r>
              <a:rPr lang="en-US" sz="2091" b="1">
                <a:solidFill>
                  <a:srgbClr val="000000"/>
                </a:solidFill>
                <a:latin typeface="Arial Bold"/>
                <a:ea typeface="Arial Bold"/>
                <a:cs typeface="Arial Bold"/>
                <a:sym typeface="Arial Bold"/>
              </a:rPr>
              <a:t>Build a sustainable and profitable café brand</a:t>
            </a:r>
          </a:p>
        </p:txBody>
      </p:sp>
      <p:sp>
        <p:nvSpPr>
          <p:cNvPr id="18" name="AutoShape 18"/>
          <p:cNvSpPr/>
          <p:nvPr/>
        </p:nvSpPr>
        <p:spPr>
          <a:xfrm>
            <a:off x="11738085" y="6705919"/>
            <a:ext cx="3092948" cy="0"/>
          </a:xfrm>
          <a:prstGeom prst="line">
            <a:avLst/>
          </a:prstGeom>
          <a:ln w="19050" cap="rnd">
            <a:solidFill>
              <a:srgbClr val="000000">
                <a:alpha val="40000"/>
              </a:srgbClr>
            </a:solidFill>
            <a:prstDash val="solid"/>
            <a:headEnd type="none" w="sm" len="sm"/>
            <a:tailEnd type="none" w="sm" len="sm"/>
          </a:ln>
        </p:spPr>
      </p:sp>
      <p:sp>
        <p:nvSpPr>
          <p:cNvPr id="19" name="TextBox 19"/>
          <p:cNvSpPr txBox="1"/>
          <p:nvPr/>
        </p:nvSpPr>
        <p:spPr>
          <a:xfrm>
            <a:off x="11914376" y="6102033"/>
            <a:ext cx="2621975" cy="540385"/>
          </a:xfrm>
          <a:prstGeom prst="rect">
            <a:avLst/>
          </a:prstGeom>
        </p:spPr>
        <p:txBody>
          <a:bodyPr lIns="0" tIns="0" rIns="0" bIns="0" rtlCol="0" anchor="t">
            <a:spAutoFit/>
          </a:bodyPr>
          <a:lstStyle/>
          <a:p>
            <a:pPr algn="ctr">
              <a:lnSpc>
                <a:spcPts val="4339"/>
              </a:lnSpc>
              <a:spcBef>
                <a:spcPct val="0"/>
              </a:spcBef>
            </a:pPr>
            <a:r>
              <a:rPr lang="en-US" sz="3099" b="1">
                <a:solidFill>
                  <a:srgbClr val="000000"/>
                </a:solidFill>
                <a:latin typeface="Arial Bold"/>
                <a:ea typeface="Arial Bold"/>
                <a:cs typeface="Arial Bold"/>
                <a:sym typeface="Arial Bold"/>
              </a:rPr>
              <a:t>Long-term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7330831" y="5830531"/>
            <a:ext cx="3457491" cy="4465994"/>
            <a:chOff x="0" y="0"/>
            <a:chExt cx="910637" cy="1176289"/>
          </a:xfrm>
        </p:grpSpPr>
        <p:sp>
          <p:nvSpPr>
            <p:cNvPr id="3" name="Freeform 3"/>
            <p:cNvSpPr/>
            <p:nvPr/>
          </p:nvSpPr>
          <p:spPr>
            <a:xfrm>
              <a:off x="0" y="0"/>
              <a:ext cx="910637" cy="1176289"/>
            </a:xfrm>
            <a:custGeom>
              <a:avLst/>
              <a:gdLst/>
              <a:ahLst/>
              <a:cxnLst/>
              <a:rect l="l" t="t" r="r" b="b"/>
              <a:pathLst>
                <a:path w="910637" h="1176289">
                  <a:moveTo>
                    <a:pt x="910637" y="78371"/>
                  </a:moveTo>
                  <a:lnTo>
                    <a:pt x="910637" y="1097918"/>
                  </a:lnTo>
                  <a:cubicBezTo>
                    <a:pt x="910637" y="1141201"/>
                    <a:pt x="875549" y="1176289"/>
                    <a:pt x="832266" y="1176289"/>
                  </a:cubicBezTo>
                  <a:lnTo>
                    <a:pt x="78371" y="1176289"/>
                  </a:lnTo>
                  <a:cubicBezTo>
                    <a:pt x="57586" y="1176289"/>
                    <a:pt x="37652" y="1168032"/>
                    <a:pt x="22954" y="1153335"/>
                  </a:cubicBezTo>
                  <a:cubicBezTo>
                    <a:pt x="8257" y="1138637"/>
                    <a:pt x="0" y="1118703"/>
                    <a:pt x="0" y="1097918"/>
                  </a:cubicBezTo>
                  <a:lnTo>
                    <a:pt x="0" y="78371"/>
                  </a:lnTo>
                  <a:cubicBezTo>
                    <a:pt x="0" y="35088"/>
                    <a:pt x="35088" y="0"/>
                    <a:pt x="78371" y="0"/>
                  </a:cubicBezTo>
                  <a:lnTo>
                    <a:pt x="832266" y="0"/>
                  </a:lnTo>
                  <a:cubicBezTo>
                    <a:pt x="875549" y="0"/>
                    <a:pt x="910637" y="35088"/>
                    <a:pt x="910637" y="78371"/>
                  </a:cubicBezTo>
                  <a:close/>
                </a:path>
              </a:pathLst>
            </a:custGeom>
            <a:solidFill>
              <a:srgbClr val="9DA875"/>
            </a:solidFill>
          </p:spPr>
        </p:sp>
        <p:sp>
          <p:nvSpPr>
            <p:cNvPr id="4" name="TextBox 4"/>
            <p:cNvSpPr txBox="1"/>
            <p:nvPr/>
          </p:nvSpPr>
          <p:spPr>
            <a:xfrm>
              <a:off x="0" y="-57150"/>
              <a:ext cx="910637" cy="1233439"/>
            </a:xfrm>
            <a:prstGeom prst="rect">
              <a:avLst/>
            </a:prstGeom>
          </p:spPr>
          <p:txBody>
            <a:bodyPr lIns="50800" tIns="50800" rIns="50800" bIns="50800" rtlCol="0" anchor="ctr"/>
            <a:lstStyle/>
            <a:p>
              <a:pPr algn="ctr">
                <a:lnSpc>
                  <a:spcPts val="3306"/>
                </a:lnSpc>
              </a:pPr>
              <a:endParaRPr/>
            </a:p>
          </p:txBody>
        </p:sp>
      </p:grpSp>
      <p:grpSp>
        <p:nvGrpSpPr>
          <p:cNvPr id="5" name="Group 5"/>
          <p:cNvGrpSpPr/>
          <p:nvPr/>
        </p:nvGrpSpPr>
        <p:grpSpPr>
          <a:xfrm>
            <a:off x="11121697" y="5819781"/>
            <a:ext cx="3304686" cy="4456469"/>
            <a:chOff x="0" y="0"/>
            <a:chExt cx="870391" cy="1173780"/>
          </a:xfrm>
        </p:grpSpPr>
        <p:sp>
          <p:nvSpPr>
            <p:cNvPr id="6" name="Freeform 6"/>
            <p:cNvSpPr/>
            <p:nvPr/>
          </p:nvSpPr>
          <p:spPr>
            <a:xfrm>
              <a:off x="0" y="0"/>
              <a:ext cx="870391" cy="1173780"/>
            </a:xfrm>
            <a:custGeom>
              <a:avLst/>
              <a:gdLst/>
              <a:ahLst/>
              <a:cxnLst/>
              <a:rect l="l" t="t" r="r" b="b"/>
              <a:pathLst>
                <a:path w="870391" h="1173780">
                  <a:moveTo>
                    <a:pt x="870391" y="81995"/>
                  </a:moveTo>
                  <a:lnTo>
                    <a:pt x="870391" y="1091785"/>
                  </a:lnTo>
                  <a:cubicBezTo>
                    <a:pt x="870391" y="1113532"/>
                    <a:pt x="861753" y="1134388"/>
                    <a:pt x="846376" y="1149765"/>
                  </a:cubicBezTo>
                  <a:cubicBezTo>
                    <a:pt x="830999" y="1165142"/>
                    <a:pt x="810143" y="1173780"/>
                    <a:pt x="788396" y="1173780"/>
                  </a:cubicBezTo>
                  <a:lnTo>
                    <a:pt x="81995" y="1173780"/>
                  </a:lnTo>
                  <a:cubicBezTo>
                    <a:pt x="36710" y="1173780"/>
                    <a:pt x="0" y="1137070"/>
                    <a:pt x="0" y="1091785"/>
                  </a:cubicBezTo>
                  <a:lnTo>
                    <a:pt x="0" y="81995"/>
                  </a:lnTo>
                  <a:cubicBezTo>
                    <a:pt x="0" y="60248"/>
                    <a:pt x="8639" y="39393"/>
                    <a:pt x="24016" y="24016"/>
                  </a:cubicBezTo>
                  <a:cubicBezTo>
                    <a:pt x="39393" y="8639"/>
                    <a:pt x="60248" y="0"/>
                    <a:pt x="81995" y="0"/>
                  </a:cubicBezTo>
                  <a:lnTo>
                    <a:pt x="788396" y="0"/>
                  </a:lnTo>
                  <a:cubicBezTo>
                    <a:pt x="833681" y="0"/>
                    <a:pt x="870391" y="36710"/>
                    <a:pt x="870391" y="81995"/>
                  </a:cubicBezTo>
                  <a:close/>
                </a:path>
              </a:pathLst>
            </a:custGeom>
            <a:solidFill>
              <a:srgbClr val="9DA875"/>
            </a:solidFill>
          </p:spPr>
        </p:sp>
        <p:sp>
          <p:nvSpPr>
            <p:cNvPr id="7" name="TextBox 7"/>
            <p:cNvSpPr txBox="1"/>
            <p:nvPr/>
          </p:nvSpPr>
          <p:spPr>
            <a:xfrm>
              <a:off x="0" y="-57150"/>
              <a:ext cx="870391" cy="1230930"/>
            </a:xfrm>
            <a:prstGeom prst="rect">
              <a:avLst/>
            </a:prstGeom>
          </p:spPr>
          <p:txBody>
            <a:bodyPr lIns="50800" tIns="50800" rIns="50800" bIns="50800" rtlCol="0" anchor="ctr"/>
            <a:lstStyle/>
            <a:p>
              <a:pPr algn="ctr">
                <a:lnSpc>
                  <a:spcPts val="3306"/>
                </a:lnSpc>
              </a:pPr>
              <a:endParaRPr/>
            </a:p>
          </p:txBody>
        </p:sp>
      </p:grpSp>
      <p:grpSp>
        <p:nvGrpSpPr>
          <p:cNvPr id="8" name="Group 8"/>
          <p:cNvGrpSpPr/>
          <p:nvPr/>
        </p:nvGrpSpPr>
        <p:grpSpPr>
          <a:xfrm>
            <a:off x="14814958" y="5840056"/>
            <a:ext cx="3271673" cy="4456469"/>
            <a:chOff x="0" y="0"/>
            <a:chExt cx="861696" cy="1173780"/>
          </a:xfrm>
        </p:grpSpPr>
        <p:sp>
          <p:nvSpPr>
            <p:cNvPr id="9" name="Freeform 9"/>
            <p:cNvSpPr/>
            <p:nvPr/>
          </p:nvSpPr>
          <p:spPr>
            <a:xfrm>
              <a:off x="0" y="0"/>
              <a:ext cx="861696" cy="1173780"/>
            </a:xfrm>
            <a:custGeom>
              <a:avLst/>
              <a:gdLst/>
              <a:ahLst/>
              <a:cxnLst/>
              <a:rect l="l" t="t" r="r" b="b"/>
              <a:pathLst>
                <a:path w="861696" h="1173780">
                  <a:moveTo>
                    <a:pt x="861696" y="82822"/>
                  </a:moveTo>
                  <a:lnTo>
                    <a:pt x="861696" y="1090958"/>
                  </a:lnTo>
                  <a:cubicBezTo>
                    <a:pt x="861696" y="1112924"/>
                    <a:pt x="852970" y="1133990"/>
                    <a:pt x="837438" y="1149522"/>
                  </a:cubicBezTo>
                  <a:cubicBezTo>
                    <a:pt x="821906" y="1165054"/>
                    <a:pt x="800840" y="1173780"/>
                    <a:pt x="778874" y="1173780"/>
                  </a:cubicBezTo>
                  <a:lnTo>
                    <a:pt x="82822" y="1173780"/>
                  </a:lnTo>
                  <a:cubicBezTo>
                    <a:pt x="60856" y="1173780"/>
                    <a:pt x="39790" y="1165054"/>
                    <a:pt x="24258" y="1149522"/>
                  </a:cubicBezTo>
                  <a:cubicBezTo>
                    <a:pt x="8726" y="1133990"/>
                    <a:pt x="0" y="1112924"/>
                    <a:pt x="0" y="1090958"/>
                  </a:cubicBezTo>
                  <a:lnTo>
                    <a:pt x="0" y="82822"/>
                  </a:lnTo>
                  <a:cubicBezTo>
                    <a:pt x="0" y="60856"/>
                    <a:pt x="8726" y="39790"/>
                    <a:pt x="24258" y="24258"/>
                  </a:cubicBezTo>
                  <a:cubicBezTo>
                    <a:pt x="39790" y="8726"/>
                    <a:pt x="60856" y="0"/>
                    <a:pt x="82822" y="0"/>
                  </a:cubicBezTo>
                  <a:lnTo>
                    <a:pt x="778874" y="0"/>
                  </a:lnTo>
                  <a:cubicBezTo>
                    <a:pt x="800840" y="0"/>
                    <a:pt x="821906" y="8726"/>
                    <a:pt x="837438" y="24258"/>
                  </a:cubicBezTo>
                  <a:cubicBezTo>
                    <a:pt x="852970" y="39790"/>
                    <a:pt x="861696" y="60856"/>
                    <a:pt x="861696" y="82822"/>
                  </a:cubicBezTo>
                  <a:close/>
                </a:path>
              </a:pathLst>
            </a:custGeom>
            <a:solidFill>
              <a:srgbClr val="9DA875"/>
            </a:solidFill>
          </p:spPr>
        </p:sp>
        <p:sp>
          <p:nvSpPr>
            <p:cNvPr id="10" name="TextBox 10"/>
            <p:cNvSpPr txBox="1"/>
            <p:nvPr/>
          </p:nvSpPr>
          <p:spPr>
            <a:xfrm>
              <a:off x="0" y="-57150"/>
              <a:ext cx="861696" cy="1230930"/>
            </a:xfrm>
            <a:prstGeom prst="rect">
              <a:avLst/>
            </a:prstGeom>
          </p:spPr>
          <p:txBody>
            <a:bodyPr lIns="50800" tIns="50800" rIns="50800" bIns="50800" rtlCol="0" anchor="ctr"/>
            <a:lstStyle/>
            <a:p>
              <a:pPr algn="ctr">
                <a:lnSpc>
                  <a:spcPts val="3306"/>
                </a:lnSpc>
              </a:pPr>
              <a:endParaRPr/>
            </a:p>
          </p:txBody>
        </p:sp>
      </p:grpSp>
      <p:sp>
        <p:nvSpPr>
          <p:cNvPr id="11" name="Freeform 11"/>
          <p:cNvSpPr/>
          <p:nvPr/>
        </p:nvSpPr>
        <p:spPr>
          <a:xfrm rot="-2878540">
            <a:off x="7851042" y="-3081824"/>
            <a:ext cx="10390216" cy="10429326"/>
          </a:xfrm>
          <a:custGeom>
            <a:avLst/>
            <a:gdLst/>
            <a:ahLst/>
            <a:cxnLst/>
            <a:rect l="l" t="t" r="r" b="b"/>
            <a:pathLst>
              <a:path w="10390216" h="10429326">
                <a:moveTo>
                  <a:pt x="0" y="0"/>
                </a:moveTo>
                <a:lnTo>
                  <a:pt x="10390216" y="0"/>
                </a:lnTo>
                <a:lnTo>
                  <a:pt x="10390216" y="10429326"/>
                </a:lnTo>
                <a:lnTo>
                  <a:pt x="0" y="10429326"/>
                </a:lnTo>
                <a:lnTo>
                  <a:pt x="0" y="0"/>
                </a:lnTo>
                <a:close/>
              </a:path>
            </a:pathLst>
          </a:custGeom>
          <a:blipFill>
            <a:blip r:embed="rId2"/>
            <a:stretch>
              <a:fillRect/>
            </a:stretch>
          </a:blipFill>
        </p:spPr>
      </p:sp>
      <p:grpSp>
        <p:nvGrpSpPr>
          <p:cNvPr id="12" name="Group 12"/>
          <p:cNvGrpSpPr/>
          <p:nvPr/>
        </p:nvGrpSpPr>
        <p:grpSpPr>
          <a:xfrm>
            <a:off x="3594823" y="5830531"/>
            <a:ext cx="3457491" cy="4456469"/>
            <a:chOff x="0" y="0"/>
            <a:chExt cx="910637" cy="1173780"/>
          </a:xfrm>
        </p:grpSpPr>
        <p:sp>
          <p:nvSpPr>
            <p:cNvPr id="13" name="Freeform 13"/>
            <p:cNvSpPr/>
            <p:nvPr/>
          </p:nvSpPr>
          <p:spPr>
            <a:xfrm>
              <a:off x="0" y="0"/>
              <a:ext cx="910637" cy="1173780"/>
            </a:xfrm>
            <a:custGeom>
              <a:avLst/>
              <a:gdLst/>
              <a:ahLst/>
              <a:cxnLst/>
              <a:rect l="l" t="t" r="r" b="b"/>
              <a:pathLst>
                <a:path w="910637" h="1173780">
                  <a:moveTo>
                    <a:pt x="910637" y="78371"/>
                  </a:moveTo>
                  <a:lnTo>
                    <a:pt x="910637" y="1095409"/>
                  </a:lnTo>
                  <a:cubicBezTo>
                    <a:pt x="910637" y="1116195"/>
                    <a:pt x="902380" y="1136129"/>
                    <a:pt x="887683" y="1150826"/>
                  </a:cubicBezTo>
                  <a:cubicBezTo>
                    <a:pt x="872986" y="1165523"/>
                    <a:pt x="853052" y="1173780"/>
                    <a:pt x="832266" y="1173780"/>
                  </a:cubicBezTo>
                  <a:lnTo>
                    <a:pt x="78371" y="1173780"/>
                  </a:lnTo>
                  <a:cubicBezTo>
                    <a:pt x="35088" y="1173780"/>
                    <a:pt x="0" y="1138692"/>
                    <a:pt x="0" y="1095409"/>
                  </a:cubicBezTo>
                  <a:lnTo>
                    <a:pt x="0" y="78371"/>
                  </a:lnTo>
                  <a:cubicBezTo>
                    <a:pt x="0" y="35088"/>
                    <a:pt x="35088" y="0"/>
                    <a:pt x="78371" y="0"/>
                  </a:cubicBezTo>
                  <a:lnTo>
                    <a:pt x="832266" y="0"/>
                  </a:lnTo>
                  <a:cubicBezTo>
                    <a:pt x="875549" y="0"/>
                    <a:pt x="910637" y="35088"/>
                    <a:pt x="910637" y="78371"/>
                  </a:cubicBezTo>
                  <a:close/>
                </a:path>
              </a:pathLst>
            </a:custGeom>
            <a:solidFill>
              <a:srgbClr val="9DA875"/>
            </a:solidFill>
          </p:spPr>
        </p:sp>
        <p:sp>
          <p:nvSpPr>
            <p:cNvPr id="14" name="TextBox 14"/>
            <p:cNvSpPr txBox="1"/>
            <p:nvPr/>
          </p:nvSpPr>
          <p:spPr>
            <a:xfrm>
              <a:off x="0" y="-57150"/>
              <a:ext cx="910637" cy="1230930"/>
            </a:xfrm>
            <a:prstGeom prst="rect">
              <a:avLst/>
            </a:prstGeom>
          </p:spPr>
          <p:txBody>
            <a:bodyPr lIns="50800" tIns="50800" rIns="50800" bIns="50800" rtlCol="0" anchor="ctr"/>
            <a:lstStyle/>
            <a:p>
              <a:pPr algn="ctr">
                <a:lnSpc>
                  <a:spcPts val="3306"/>
                </a:lnSpc>
              </a:pPr>
              <a:endParaRPr/>
            </a:p>
          </p:txBody>
        </p:sp>
      </p:grpSp>
      <p:grpSp>
        <p:nvGrpSpPr>
          <p:cNvPr id="15" name="Group 15"/>
          <p:cNvGrpSpPr/>
          <p:nvPr/>
        </p:nvGrpSpPr>
        <p:grpSpPr>
          <a:xfrm>
            <a:off x="112337" y="5810256"/>
            <a:ext cx="3271495" cy="4456469"/>
            <a:chOff x="0" y="0"/>
            <a:chExt cx="861649" cy="1173780"/>
          </a:xfrm>
        </p:grpSpPr>
        <p:sp>
          <p:nvSpPr>
            <p:cNvPr id="16" name="Freeform 16"/>
            <p:cNvSpPr/>
            <p:nvPr/>
          </p:nvSpPr>
          <p:spPr>
            <a:xfrm>
              <a:off x="0" y="0"/>
              <a:ext cx="861649" cy="1173780"/>
            </a:xfrm>
            <a:custGeom>
              <a:avLst/>
              <a:gdLst/>
              <a:ahLst/>
              <a:cxnLst/>
              <a:rect l="l" t="t" r="r" b="b"/>
              <a:pathLst>
                <a:path w="861649" h="1173780">
                  <a:moveTo>
                    <a:pt x="861649" y="82827"/>
                  </a:moveTo>
                  <a:lnTo>
                    <a:pt x="861649" y="1090954"/>
                  </a:lnTo>
                  <a:cubicBezTo>
                    <a:pt x="861649" y="1136697"/>
                    <a:pt x="824567" y="1173780"/>
                    <a:pt x="778823" y="1173780"/>
                  </a:cubicBezTo>
                  <a:lnTo>
                    <a:pt x="82827" y="1173780"/>
                  </a:lnTo>
                  <a:cubicBezTo>
                    <a:pt x="37083" y="1173780"/>
                    <a:pt x="0" y="1136697"/>
                    <a:pt x="0" y="1090954"/>
                  </a:cubicBezTo>
                  <a:lnTo>
                    <a:pt x="0" y="82827"/>
                  </a:lnTo>
                  <a:cubicBezTo>
                    <a:pt x="0" y="37083"/>
                    <a:pt x="37083" y="0"/>
                    <a:pt x="82827" y="0"/>
                  </a:cubicBezTo>
                  <a:lnTo>
                    <a:pt x="778823" y="0"/>
                  </a:lnTo>
                  <a:cubicBezTo>
                    <a:pt x="824567" y="0"/>
                    <a:pt x="861649" y="37083"/>
                    <a:pt x="861649" y="82827"/>
                  </a:cubicBezTo>
                  <a:close/>
                </a:path>
              </a:pathLst>
            </a:custGeom>
            <a:solidFill>
              <a:srgbClr val="9DA875"/>
            </a:solidFill>
          </p:spPr>
        </p:sp>
        <p:sp>
          <p:nvSpPr>
            <p:cNvPr id="17" name="TextBox 17"/>
            <p:cNvSpPr txBox="1"/>
            <p:nvPr/>
          </p:nvSpPr>
          <p:spPr>
            <a:xfrm>
              <a:off x="0" y="-57150"/>
              <a:ext cx="861649" cy="1230930"/>
            </a:xfrm>
            <a:prstGeom prst="rect">
              <a:avLst/>
            </a:prstGeom>
          </p:spPr>
          <p:txBody>
            <a:bodyPr lIns="50800" tIns="50800" rIns="50800" bIns="50800" rtlCol="0" anchor="ctr"/>
            <a:lstStyle/>
            <a:p>
              <a:pPr algn="ctr">
                <a:lnSpc>
                  <a:spcPts val="3306"/>
                </a:lnSpc>
              </a:pPr>
              <a:endParaRPr/>
            </a:p>
          </p:txBody>
        </p:sp>
      </p:grpSp>
      <p:sp>
        <p:nvSpPr>
          <p:cNvPr id="18" name="AutoShape 18"/>
          <p:cNvSpPr/>
          <p:nvPr/>
        </p:nvSpPr>
        <p:spPr>
          <a:xfrm>
            <a:off x="179510" y="6506553"/>
            <a:ext cx="3138128" cy="0"/>
          </a:xfrm>
          <a:prstGeom prst="line">
            <a:avLst/>
          </a:prstGeom>
          <a:ln w="19050" cap="rnd">
            <a:solidFill>
              <a:srgbClr val="0B0A0A">
                <a:alpha val="40000"/>
              </a:srgbClr>
            </a:solidFill>
            <a:prstDash val="solid"/>
            <a:headEnd type="none" w="sm" len="sm"/>
            <a:tailEnd type="none" w="sm" len="sm"/>
          </a:ln>
        </p:spPr>
      </p:sp>
      <p:sp>
        <p:nvSpPr>
          <p:cNvPr id="19" name="AutoShape 19"/>
          <p:cNvSpPr/>
          <p:nvPr/>
        </p:nvSpPr>
        <p:spPr>
          <a:xfrm>
            <a:off x="3646526" y="6497028"/>
            <a:ext cx="3108256" cy="0"/>
          </a:xfrm>
          <a:prstGeom prst="line">
            <a:avLst/>
          </a:prstGeom>
          <a:ln w="19050" cap="rnd">
            <a:solidFill>
              <a:srgbClr val="0B0A0A">
                <a:alpha val="40000"/>
              </a:srgbClr>
            </a:solidFill>
            <a:prstDash val="solid"/>
            <a:headEnd type="none" w="sm" len="sm"/>
            <a:tailEnd type="none" w="sm" len="sm"/>
          </a:ln>
        </p:spPr>
      </p:sp>
      <p:sp>
        <p:nvSpPr>
          <p:cNvPr id="20" name="AutoShape 20"/>
          <p:cNvSpPr/>
          <p:nvPr/>
        </p:nvSpPr>
        <p:spPr>
          <a:xfrm>
            <a:off x="7394185" y="6487503"/>
            <a:ext cx="3092948" cy="0"/>
          </a:xfrm>
          <a:prstGeom prst="line">
            <a:avLst/>
          </a:prstGeom>
          <a:ln w="19050" cap="rnd">
            <a:solidFill>
              <a:srgbClr val="0B0A0A">
                <a:alpha val="40000"/>
              </a:srgbClr>
            </a:solidFill>
            <a:prstDash val="solid"/>
            <a:headEnd type="none" w="sm" len="sm"/>
            <a:tailEnd type="none" w="sm" len="sm"/>
          </a:ln>
        </p:spPr>
      </p:sp>
      <p:sp>
        <p:nvSpPr>
          <p:cNvPr id="21" name="AutoShape 21"/>
          <p:cNvSpPr/>
          <p:nvPr/>
        </p:nvSpPr>
        <p:spPr>
          <a:xfrm>
            <a:off x="11190142" y="6525603"/>
            <a:ext cx="3092948" cy="0"/>
          </a:xfrm>
          <a:prstGeom prst="line">
            <a:avLst/>
          </a:prstGeom>
          <a:ln w="19050" cap="rnd">
            <a:solidFill>
              <a:srgbClr val="0B0A0A">
                <a:alpha val="40000"/>
              </a:srgbClr>
            </a:solidFill>
            <a:prstDash val="solid"/>
            <a:headEnd type="none" w="sm" len="sm"/>
            <a:tailEnd type="none" w="sm" len="sm"/>
          </a:ln>
        </p:spPr>
      </p:sp>
      <p:grpSp>
        <p:nvGrpSpPr>
          <p:cNvPr id="22" name="Group 22"/>
          <p:cNvGrpSpPr/>
          <p:nvPr/>
        </p:nvGrpSpPr>
        <p:grpSpPr>
          <a:xfrm>
            <a:off x="-669680" y="1028700"/>
            <a:ext cx="1698380" cy="4456469"/>
            <a:chOff x="0" y="0"/>
            <a:chExt cx="447321" cy="1173780"/>
          </a:xfrm>
        </p:grpSpPr>
        <p:sp>
          <p:nvSpPr>
            <p:cNvPr id="23" name="Freeform 23"/>
            <p:cNvSpPr/>
            <p:nvPr/>
          </p:nvSpPr>
          <p:spPr>
            <a:xfrm>
              <a:off x="0" y="0"/>
              <a:ext cx="447321" cy="1173780"/>
            </a:xfrm>
            <a:custGeom>
              <a:avLst/>
              <a:gdLst/>
              <a:ahLst/>
              <a:cxnLst/>
              <a:rect l="l" t="t" r="r" b="b"/>
              <a:pathLst>
                <a:path w="447321" h="1173780">
                  <a:moveTo>
                    <a:pt x="447321" y="159544"/>
                  </a:moveTo>
                  <a:lnTo>
                    <a:pt x="447321" y="1014236"/>
                  </a:lnTo>
                  <a:cubicBezTo>
                    <a:pt x="447321" y="1056550"/>
                    <a:pt x="430512" y="1097130"/>
                    <a:pt x="400592" y="1127051"/>
                  </a:cubicBezTo>
                  <a:cubicBezTo>
                    <a:pt x="370671" y="1156971"/>
                    <a:pt x="330090" y="1173780"/>
                    <a:pt x="287777" y="1173780"/>
                  </a:cubicBezTo>
                  <a:lnTo>
                    <a:pt x="159544" y="1173780"/>
                  </a:lnTo>
                  <a:cubicBezTo>
                    <a:pt x="117231" y="1173780"/>
                    <a:pt x="76650" y="1156971"/>
                    <a:pt x="46729" y="1127051"/>
                  </a:cubicBezTo>
                  <a:cubicBezTo>
                    <a:pt x="16809" y="1097130"/>
                    <a:pt x="0" y="1056550"/>
                    <a:pt x="0" y="1014236"/>
                  </a:cubicBezTo>
                  <a:lnTo>
                    <a:pt x="0" y="159544"/>
                  </a:lnTo>
                  <a:cubicBezTo>
                    <a:pt x="0" y="117231"/>
                    <a:pt x="16809" y="76650"/>
                    <a:pt x="46729" y="46729"/>
                  </a:cubicBezTo>
                  <a:cubicBezTo>
                    <a:pt x="76650" y="16809"/>
                    <a:pt x="117231" y="0"/>
                    <a:pt x="159544" y="0"/>
                  </a:cubicBezTo>
                  <a:lnTo>
                    <a:pt x="287777" y="0"/>
                  </a:lnTo>
                  <a:cubicBezTo>
                    <a:pt x="375891" y="0"/>
                    <a:pt x="447321" y="71430"/>
                    <a:pt x="447321" y="159544"/>
                  </a:cubicBezTo>
                  <a:close/>
                </a:path>
              </a:pathLst>
            </a:custGeom>
            <a:solidFill>
              <a:srgbClr val="9DA875"/>
            </a:solidFill>
          </p:spPr>
        </p:sp>
        <p:sp>
          <p:nvSpPr>
            <p:cNvPr id="24" name="TextBox 24"/>
            <p:cNvSpPr txBox="1"/>
            <p:nvPr/>
          </p:nvSpPr>
          <p:spPr>
            <a:xfrm>
              <a:off x="0" y="-57150"/>
              <a:ext cx="447321" cy="1230930"/>
            </a:xfrm>
            <a:prstGeom prst="rect">
              <a:avLst/>
            </a:prstGeom>
          </p:spPr>
          <p:txBody>
            <a:bodyPr lIns="50800" tIns="50800" rIns="50800" bIns="50800" rtlCol="0" anchor="ctr"/>
            <a:lstStyle/>
            <a:p>
              <a:pPr algn="ctr">
                <a:lnSpc>
                  <a:spcPts val="3306"/>
                </a:lnSpc>
              </a:pPr>
              <a:endParaRPr/>
            </a:p>
          </p:txBody>
        </p:sp>
      </p:grpSp>
      <p:sp>
        <p:nvSpPr>
          <p:cNvPr id="25" name="Freeform 25"/>
          <p:cNvSpPr/>
          <p:nvPr/>
        </p:nvSpPr>
        <p:spPr>
          <a:xfrm>
            <a:off x="5694537" y="9258300"/>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3"/>
            <a:stretch>
              <a:fillRect/>
            </a:stretch>
          </a:blipFill>
        </p:spPr>
      </p:sp>
      <p:sp>
        <p:nvSpPr>
          <p:cNvPr id="26" name="TextBox 26"/>
          <p:cNvSpPr txBox="1"/>
          <p:nvPr/>
        </p:nvSpPr>
        <p:spPr>
          <a:xfrm>
            <a:off x="1055650" y="3018459"/>
            <a:ext cx="6449299" cy="2155825"/>
          </a:xfrm>
          <a:prstGeom prst="rect">
            <a:avLst/>
          </a:prstGeom>
        </p:spPr>
        <p:txBody>
          <a:bodyPr lIns="0" tIns="0" rIns="0" bIns="0" rtlCol="0" anchor="t">
            <a:spAutoFit/>
          </a:bodyPr>
          <a:lstStyle/>
          <a:p>
            <a:pPr marL="0" lvl="0" indent="0" algn="l">
              <a:lnSpc>
                <a:spcPts val="7699"/>
              </a:lnSpc>
              <a:spcBef>
                <a:spcPct val="0"/>
              </a:spcBef>
            </a:pPr>
            <a:r>
              <a:rPr lang="en-US" sz="6999" b="1" dirty="0">
                <a:solidFill>
                  <a:srgbClr val="000000"/>
                </a:solidFill>
                <a:latin typeface="Agrandir Bold"/>
                <a:ea typeface="Agrandir Bold"/>
                <a:cs typeface="Agrandir Bold"/>
                <a:sym typeface="Agrandir Bold"/>
              </a:rPr>
              <a:t>Unique Selling Point (USP)</a:t>
            </a:r>
          </a:p>
        </p:txBody>
      </p:sp>
      <p:sp>
        <p:nvSpPr>
          <p:cNvPr id="28" name="TextBox 28"/>
          <p:cNvSpPr txBox="1"/>
          <p:nvPr/>
        </p:nvSpPr>
        <p:spPr>
          <a:xfrm>
            <a:off x="245704" y="6658953"/>
            <a:ext cx="3138128" cy="3511550"/>
          </a:xfrm>
          <a:prstGeom prst="rect">
            <a:avLst/>
          </a:prstGeom>
        </p:spPr>
        <p:txBody>
          <a:bodyPr lIns="0" tIns="0" rIns="0" bIns="0" rtlCol="0" anchor="t">
            <a:spAutoFit/>
          </a:bodyPr>
          <a:lstStyle/>
          <a:p>
            <a:pPr marL="431797" lvl="1" indent="-215899" algn="l">
              <a:lnSpc>
                <a:spcPts val="2799"/>
              </a:lnSpc>
              <a:buFont typeface="Arial"/>
              <a:buChar char="•"/>
            </a:pPr>
            <a:r>
              <a:rPr lang="en-US" sz="1999" b="1">
                <a:solidFill>
                  <a:srgbClr val="0B0A0A"/>
                </a:solidFill>
                <a:latin typeface="Arial Bold"/>
                <a:ea typeface="Arial Bold"/>
                <a:cs typeface="Arial Bold"/>
                <a:sym typeface="Arial Bold"/>
              </a:rPr>
              <a:t>Meal bargains and student discounts</a:t>
            </a:r>
          </a:p>
          <a:p>
            <a:pPr algn="l">
              <a:lnSpc>
                <a:spcPts val="2799"/>
              </a:lnSpc>
            </a:pPr>
            <a:endParaRPr lang="en-US" sz="1999" b="1">
              <a:solidFill>
                <a:srgbClr val="0B0A0A"/>
              </a:solidFill>
              <a:latin typeface="Arial Bold"/>
              <a:ea typeface="Arial Bold"/>
              <a:cs typeface="Arial Bold"/>
              <a:sym typeface="Arial Bold"/>
            </a:endParaRPr>
          </a:p>
          <a:p>
            <a:pPr marL="431797" lvl="1" indent="-215899" algn="l">
              <a:lnSpc>
                <a:spcPts val="2799"/>
              </a:lnSpc>
              <a:buFont typeface="Arial"/>
              <a:buChar char="•"/>
            </a:pPr>
            <a:r>
              <a:rPr lang="en-US" sz="1999" b="1">
                <a:solidFill>
                  <a:srgbClr val="0B0A0A"/>
                </a:solidFill>
                <a:latin typeface="Arial Bold"/>
                <a:ea typeface="Arial Bold"/>
                <a:cs typeface="Arial Bold"/>
                <a:sym typeface="Arial Bold"/>
              </a:rPr>
              <a:t>Offers for loyalty cards (purchase nine coffees, get one free)</a:t>
            </a:r>
          </a:p>
          <a:p>
            <a:pPr algn="l">
              <a:lnSpc>
                <a:spcPts val="2799"/>
              </a:lnSpc>
            </a:pPr>
            <a:endParaRPr lang="en-US" sz="1999" b="1">
              <a:solidFill>
                <a:srgbClr val="0B0A0A"/>
              </a:solidFill>
              <a:latin typeface="Arial Bold"/>
              <a:ea typeface="Arial Bold"/>
              <a:cs typeface="Arial Bold"/>
              <a:sym typeface="Arial Bold"/>
            </a:endParaRPr>
          </a:p>
          <a:p>
            <a:pPr marL="431797" lvl="1" indent="-215899" algn="l">
              <a:lnSpc>
                <a:spcPts val="2799"/>
              </a:lnSpc>
              <a:buFont typeface="Arial"/>
              <a:buChar char="•"/>
            </a:pPr>
            <a:r>
              <a:rPr lang="en-US" sz="1999" b="1">
                <a:solidFill>
                  <a:srgbClr val="0B0A0A"/>
                </a:solidFill>
                <a:latin typeface="Arial Bold"/>
                <a:ea typeface="Arial Bold"/>
                <a:cs typeface="Arial Bold"/>
                <a:sym typeface="Arial Bold"/>
              </a:rPr>
              <a:t>Promotes return business and frequent visits</a:t>
            </a:r>
          </a:p>
        </p:txBody>
      </p:sp>
      <p:sp>
        <p:nvSpPr>
          <p:cNvPr id="29" name="TextBox 29"/>
          <p:cNvSpPr txBox="1"/>
          <p:nvPr/>
        </p:nvSpPr>
        <p:spPr>
          <a:xfrm>
            <a:off x="3769440" y="6658953"/>
            <a:ext cx="3108256" cy="3159125"/>
          </a:xfrm>
          <a:prstGeom prst="rect">
            <a:avLst/>
          </a:prstGeom>
        </p:spPr>
        <p:txBody>
          <a:bodyPr lIns="0" tIns="0" rIns="0" bIns="0" rtlCol="0" anchor="t">
            <a:spAutoFit/>
          </a:bodyPr>
          <a:lstStyle/>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Relaxing seats for guests and families</a:t>
            </a:r>
          </a:p>
          <a:p>
            <a:pPr algn="l">
              <a:lnSpc>
                <a:spcPts val="2799"/>
              </a:lnSpc>
            </a:pPr>
            <a:endParaRPr lang="en-US" sz="1999" b="1">
              <a:solidFill>
                <a:srgbClr val="0B0A0A"/>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A comfortable and friendly café setting</a:t>
            </a:r>
          </a:p>
          <a:p>
            <a:pPr algn="l">
              <a:lnSpc>
                <a:spcPts val="2799"/>
              </a:lnSpc>
            </a:pPr>
            <a:endParaRPr lang="en-US" sz="1999" b="1">
              <a:solidFill>
                <a:srgbClr val="0B0A0A"/>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Ideal for informal dining and weekend visits</a:t>
            </a:r>
          </a:p>
        </p:txBody>
      </p:sp>
      <p:sp>
        <p:nvSpPr>
          <p:cNvPr id="30" name="TextBox 30"/>
          <p:cNvSpPr txBox="1"/>
          <p:nvPr/>
        </p:nvSpPr>
        <p:spPr>
          <a:xfrm>
            <a:off x="112337" y="5904269"/>
            <a:ext cx="3396761" cy="415290"/>
          </a:xfrm>
          <a:prstGeom prst="rect">
            <a:avLst/>
          </a:prstGeom>
        </p:spPr>
        <p:txBody>
          <a:bodyPr lIns="0" tIns="0" rIns="0" bIns="0" rtlCol="0" anchor="t">
            <a:spAutoFit/>
          </a:bodyPr>
          <a:lstStyle/>
          <a:p>
            <a:pPr algn="ctr">
              <a:lnSpc>
                <a:spcPts val="3359"/>
              </a:lnSpc>
              <a:spcBef>
                <a:spcPct val="0"/>
              </a:spcBef>
            </a:pPr>
            <a:r>
              <a:rPr lang="en-US" sz="2400" b="1">
                <a:solidFill>
                  <a:srgbClr val="000000"/>
                </a:solidFill>
                <a:latin typeface="Arial Bold"/>
                <a:ea typeface="Arial Bold"/>
                <a:cs typeface="Arial Bold"/>
                <a:sym typeface="Arial Bold"/>
              </a:rPr>
              <a:t>Student Friendly</a:t>
            </a:r>
          </a:p>
        </p:txBody>
      </p:sp>
      <p:sp>
        <p:nvSpPr>
          <p:cNvPr id="31" name="TextBox 31"/>
          <p:cNvSpPr txBox="1"/>
          <p:nvPr/>
        </p:nvSpPr>
        <p:spPr>
          <a:xfrm>
            <a:off x="3646526" y="5904269"/>
            <a:ext cx="3399295" cy="415290"/>
          </a:xfrm>
          <a:prstGeom prst="rect">
            <a:avLst/>
          </a:prstGeom>
        </p:spPr>
        <p:txBody>
          <a:bodyPr lIns="0" tIns="0" rIns="0" bIns="0" rtlCol="0" anchor="t">
            <a:spAutoFit/>
          </a:bodyPr>
          <a:lstStyle/>
          <a:p>
            <a:pPr algn="ctr">
              <a:lnSpc>
                <a:spcPts val="3359"/>
              </a:lnSpc>
              <a:spcBef>
                <a:spcPct val="0"/>
              </a:spcBef>
            </a:pPr>
            <a:r>
              <a:rPr lang="en-US" sz="2400" b="1">
                <a:solidFill>
                  <a:srgbClr val="000000"/>
                </a:solidFill>
                <a:latin typeface="Arial Bold"/>
                <a:ea typeface="Arial Bold"/>
                <a:cs typeface="Arial Bold"/>
                <a:sym typeface="Arial Bold"/>
              </a:rPr>
              <a:t>Family Seating</a:t>
            </a:r>
          </a:p>
        </p:txBody>
      </p:sp>
      <p:sp>
        <p:nvSpPr>
          <p:cNvPr id="32" name="TextBox 32"/>
          <p:cNvSpPr txBox="1"/>
          <p:nvPr/>
        </p:nvSpPr>
        <p:spPr>
          <a:xfrm>
            <a:off x="7448147" y="6563703"/>
            <a:ext cx="3128270" cy="3511550"/>
          </a:xfrm>
          <a:prstGeom prst="rect">
            <a:avLst/>
          </a:prstGeom>
        </p:spPr>
        <p:txBody>
          <a:bodyPr lIns="0" tIns="0" rIns="0" bIns="0" rtlCol="0" anchor="t">
            <a:spAutoFit/>
          </a:bodyPr>
          <a:lstStyle/>
          <a:p>
            <a:pPr marL="431799" lvl="1" indent="-215899" algn="l">
              <a:lnSpc>
                <a:spcPts val="2799"/>
              </a:lnSpc>
              <a:buFont typeface="Arial"/>
              <a:buChar char="•"/>
            </a:pPr>
            <a:r>
              <a:rPr lang="en-US" sz="1999" b="1">
                <a:solidFill>
                  <a:srgbClr val="000000"/>
                </a:solidFill>
                <a:latin typeface="Arial Bold"/>
                <a:ea typeface="Arial Bold"/>
                <a:cs typeface="Arial Bold"/>
                <a:sym typeface="Arial Bold"/>
              </a:rPr>
              <a:t>Spaces for working remotely and studying</a:t>
            </a:r>
          </a:p>
          <a:p>
            <a:pPr algn="l">
              <a:lnSpc>
                <a:spcPts val="2799"/>
              </a:lnSpc>
            </a:pPr>
            <a:endParaRPr lang="en-US" sz="1999" b="1">
              <a:solidFill>
                <a:srgbClr val="000000"/>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00000"/>
                </a:solidFill>
                <a:latin typeface="Arial Bold"/>
                <a:ea typeface="Arial Bold"/>
                <a:cs typeface="Arial Bold"/>
                <a:sym typeface="Arial Bold"/>
              </a:rPr>
              <a:t>Charging stations and free      Wi-Fi</a:t>
            </a:r>
          </a:p>
          <a:p>
            <a:pPr algn="l">
              <a:lnSpc>
                <a:spcPts val="2799"/>
              </a:lnSpc>
            </a:pPr>
            <a:endParaRPr lang="en-US" sz="1999" b="1">
              <a:solidFill>
                <a:srgbClr val="000000"/>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00000"/>
                </a:solidFill>
                <a:latin typeface="Arial Bold"/>
                <a:ea typeface="Arial Bold"/>
                <a:cs typeface="Arial Bold"/>
                <a:sym typeface="Arial Bold"/>
              </a:rPr>
              <a:t>Professionals and students will find this location comfortable</a:t>
            </a:r>
          </a:p>
        </p:txBody>
      </p:sp>
      <p:sp>
        <p:nvSpPr>
          <p:cNvPr id="33" name="TextBox 33"/>
          <p:cNvSpPr txBox="1"/>
          <p:nvPr/>
        </p:nvSpPr>
        <p:spPr>
          <a:xfrm>
            <a:off x="11169322" y="6649428"/>
            <a:ext cx="3174890" cy="3442970"/>
          </a:xfrm>
          <a:prstGeom prst="rect">
            <a:avLst/>
          </a:prstGeom>
        </p:spPr>
        <p:txBody>
          <a:bodyPr lIns="0" tIns="0" rIns="0" bIns="0" rtlCol="0" anchor="t">
            <a:spAutoFit/>
          </a:bodyPr>
          <a:lstStyle/>
          <a:p>
            <a:pPr marL="420905" lvl="1" indent="-210453" algn="l">
              <a:lnSpc>
                <a:spcPts val="2729"/>
              </a:lnSpc>
              <a:buFont typeface="Arial"/>
              <a:buChar char="•"/>
            </a:pPr>
            <a:r>
              <a:rPr lang="en-US" sz="1949" b="1">
                <a:solidFill>
                  <a:srgbClr val="0B0A0A"/>
                </a:solidFill>
                <a:latin typeface="Arial Bold"/>
                <a:ea typeface="Arial Bold"/>
                <a:cs typeface="Arial Bold"/>
                <a:sym typeface="Arial Bold"/>
              </a:rPr>
              <a:t>Open-mic evenings and coffee tastings</a:t>
            </a:r>
          </a:p>
          <a:p>
            <a:pPr algn="l">
              <a:lnSpc>
                <a:spcPts val="2729"/>
              </a:lnSpc>
            </a:pPr>
            <a:endParaRPr lang="en-US" sz="1949" b="1">
              <a:solidFill>
                <a:srgbClr val="0B0A0A"/>
              </a:solidFill>
              <a:latin typeface="Arial Bold"/>
              <a:ea typeface="Arial Bold"/>
              <a:cs typeface="Arial Bold"/>
              <a:sym typeface="Arial Bold"/>
            </a:endParaRPr>
          </a:p>
          <a:p>
            <a:pPr marL="420905" lvl="1" indent="-210453" algn="l">
              <a:lnSpc>
                <a:spcPts val="2729"/>
              </a:lnSpc>
              <a:buFont typeface="Arial"/>
              <a:buChar char="•"/>
            </a:pPr>
            <a:r>
              <a:rPr lang="en-US" sz="1949" b="1">
                <a:solidFill>
                  <a:srgbClr val="0B0A0A"/>
                </a:solidFill>
                <a:latin typeface="Arial Bold"/>
                <a:ea typeface="Arial Bold"/>
                <a:cs typeface="Arial Bold"/>
                <a:sym typeface="Arial Bold"/>
              </a:rPr>
              <a:t>Small-scale community activities and student gatherings</a:t>
            </a:r>
          </a:p>
          <a:p>
            <a:pPr algn="l">
              <a:lnSpc>
                <a:spcPts val="2729"/>
              </a:lnSpc>
            </a:pPr>
            <a:endParaRPr lang="en-US" sz="1949" b="1">
              <a:solidFill>
                <a:srgbClr val="0B0A0A"/>
              </a:solidFill>
              <a:latin typeface="Arial Bold"/>
              <a:ea typeface="Arial Bold"/>
              <a:cs typeface="Arial Bold"/>
              <a:sym typeface="Arial Bold"/>
            </a:endParaRPr>
          </a:p>
          <a:p>
            <a:pPr marL="420905" lvl="1" indent="-210453" algn="l">
              <a:lnSpc>
                <a:spcPts val="2729"/>
              </a:lnSpc>
              <a:buFont typeface="Arial"/>
              <a:buChar char="•"/>
            </a:pPr>
            <a:r>
              <a:rPr lang="en-US" sz="1949" b="1">
                <a:solidFill>
                  <a:srgbClr val="0B0A0A"/>
                </a:solidFill>
                <a:latin typeface="Arial Bold"/>
                <a:ea typeface="Arial Bold"/>
                <a:cs typeface="Arial Bold"/>
                <a:sym typeface="Arial Bold"/>
              </a:rPr>
              <a:t>Increases community involvement and client loyalty</a:t>
            </a:r>
          </a:p>
        </p:txBody>
      </p:sp>
      <p:sp>
        <p:nvSpPr>
          <p:cNvPr id="34" name="TextBox 34"/>
          <p:cNvSpPr txBox="1"/>
          <p:nvPr/>
        </p:nvSpPr>
        <p:spPr>
          <a:xfrm>
            <a:off x="7277016" y="5948388"/>
            <a:ext cx="3511306" cy="415290"/>
          </a:xfrm>
          <a:prstGeom prst="rect">
            <a:avLst/>
          </a:prstGeom>
        </p:spPr>
        <p:txBody>
          <a:bodyPr lIns="0" tIns="0" rIns="0" bIns="0" rtlCol="0" anchor="t">
            <a:spAutoFit/>
          </a:bodyPr>
          <a:lstStyle/>
          <a:p>
            <a:pPr algn="ctr">
              <a:lnSpc>
                <a:spcPts val="3359"/>
              </a:lnSpc>
              <a:spcBef>
                <a:spcPct val="0"/>
              </a:spcBef>
            </a:pPr>
            <a:r>
              <a:rPr lang="en-US" sz="2400" b="1">
                <a:solidFill>
                  <a:srgbClr val="000000"/>
                </a:solidFill>
                <a:latin typeface="Arial Bold"/>
                <a:ea typeface="Arial Bold"/>
                <a:cs typeface="Arial Bold"/>
                <a:sym typeface="Arial Bold"/>
              </a:rPr>
              <a:t>Quiet Workspaces</a:t>
            </a:r>
          </a:p>
        </p:txBody>
      </p:sp>
      <p:sp>
        <p:nvSpPr>
          <p:cNvPr id="35" name="TextBox 35"/>
          <p:cNvSpPr txBox="1"/>
          <p:nvPr/>
        </p:nvSpPr>
        <p:spPr>
          <a:xfrm>
            <a:off x="11190142" y="5738838"/>
            <a:ext cx="3167796" cy="834390"/>
          </a:xfrm>
          <a:prstGeom prst="rect">
            <a:avLst/>
          </a:prstGeom>
        </p:spPr>
        <p:txBody>
          <a:bodyPr lIns="0" tIns="0" rIns="0" bIns="0" rtlCol="0" anchor="t">
            <a:spAutoFit/>
          </a:bodyPr>
          <a:lstStyle/>
          <a:p>
            <a:pPr algn="ctr">
              <a:lnSpc>
                <a:spcPts val="3359"/>
              </a:lnSpc>
            </a:pPr>
            <a:r>
              <a:rPr lang="en-US" sz="2400" b="1">
                <a:solidFill>
                  <a:srgbClr val="000000"/>
                </a:solidFill>
                <a:latin typeface="Arial Bold"/>
                <a:ea typeface="Arial Bold"/>
                <a:cs typeface="Arial Bold"/>
                <a:sym typeface="Arial Bold"/>
              </a:rPr>
              <a:t>Community-focused </a:t>
            </a:r>
          </a:p>
          <a:p>
            <a:pPr algn="ctr">
              <a:lnSpc>
                <a:spcPts val="3359"/>
              </a:lnSpc>
              <a:spcBef>
                <a:spcPct val="0"/>
              </a:spcBef>
            </a:pPr>
            <a:r>
              <a:rPr lang="en-US" sz="2400" b="1">
                <a:solidFill>
                  <a:srgbClr val="000000"/>
                </a:solidFill>
                <a:latin typeface="Arial Bold"/>
                <a:ea typeface="Arial Bold"/>
                <a:cs typeface="Arial Bold"/>
                <a:sym typeface="Arial Bold"/>
              </a:rPr>
              <a:t>Events</a:t>
            </a:r>
          </a:p>
        </p:txBody>
      </p:sp>
      <p:sp>
        <p:nvSpPr>
          <p:cNvPr id="36" name="TextBox 36"/>
          <p:cNvSpPr txBox="1"/>
          <p:nvPr/>
        </p:nvSpPr>
        <p:spPr>
          <a:xfrm>
            <a:off x="14704276" y="5753106"/>
            <a:ext cx="3511306" cy="834390"/>
          </a:xfrm>
          <a:prstGeom prst="rect">
            <a:avLst/>
          </a:prstGeom>
        </p:spPr>
        <p:txBody>
          <a:bodyPr lIns="0" tIns="0" rIns="0" bIns="0" rtlCol="0" anchor="t">
            <a:spAutoFit/>
          </a:bodyPr>
          <a:lstStyle/>
          <a:p>
            <a:pPr algn="ctr">
              <a:lnSpc>
                <a:spcPts val="3359"/>
              </a:lnSpc>
            </a:pPr>
            <a:r>
              <a:rPr lang="en-US" sz="2400" b="1">
                <a:solidFill>
                  <a:srgbClr val="000000"/>
                </a:solidFill>
                <a:latin typeface="Arial Bold"/>
                <a:ea typeface="Arial Bold"/>
                <a:cs typeface="Arial Bold"/>
                <a:sym typeface="Arial Bold"/>
              </a:rPr>
              <a:t>Sustainable</a:t>
            </a:r>
          </a:p>
          <a:p>
            <a:pPr algn="ctr">
              <a:lnSpc>
                <a:spcPts val="3359"/>
              </a:lnSpc>
              <a:spcBef>
                <a:spcPct val="0"/>
              </a:spcBef>
            </a:pPr>
            <a:r>
              <a:rPr lang="en-US" sz="2400" b="1">
                <a:solidFill>
                  <a:srgbClr val="000000"/>
                </a:solidFill>
                <a:latin typeface="Arial Bold"/>
                <a:ea typeface="Arial Bold"/>
                <a:cs typeface="Arial Bold"/>
                <a:sym typeface="Arial Bold"/>
              </a:rPr>
              <a:t>Business Model</a:t>
            </a:r>
          </a:p>
        </p:txBody>
      </p:sp>
      <p:sp>
        <p:nvSpPr>
          <p:cNvPr id="37" name="AutoShape 37"/>
          <p:cNvSpPr/>
          <p:nvPr/>
        </p:nvSpPr>
        <p:spPr>
          <a:xfrm>
            <a:off x="14927008" y="6573228"/>
            <a:ext cx="3092948" cy="0"/>
          </a:xfrm>
          <a:prstGeom prst="line">
            <a:avLst/>
          </a:prstGeom>
          <a:ln w="19050" cap="rnd">
            <a:solidFill>
              <a:srgbClr val="0B0A0A">
                <a:alpha val="40000"/>
              </a:srgbClr>
            </a:solidFill>
            <a:prstDash val="solid"/>
            <a:headEnd type="none" w="sm" len="sm"/>
            <a:tailEnd type="none" w="sm" len="sm"/>
          </a:ln>
        </p:spPr>
      </p:sp>
      <p:sp>
        <p:nvSpPr>
          <p:cNvPr id="38" name="TextBox 38"/>
          <p:cNvSpPr txBox="1"/>
          <p:nvPr/>
        </p:nvSpPr>
        <p:spPr>
          <a:xfrm>
            <a:off x="14814958" y="6787541"/>
            <a:ext cx="3289942" cy="3159125"/>
          </a:xfrm>
          <a:prstGeom prst="rect">
            <a:avLst/>
          </a:prstGeom>
        </p:spPr>
        <p:txBody>
          <a:bodyPr lIns="0" tIns="0" rIns="0" bIns="0" rtlCol="0" anchor="t">
            <a:spAutoFit/>
          </a:bodyPr>
          <a:lstStyle/>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Coffee beans sourced ethically</a:t>
            </a:r>
          </a:p>
          <a:p>
            <a:pPr algn="l">
              <a:lnSpc>
                <a:spcPts val="2799"/>
              </a:lnSpc>
            </a:pPr>
            <a:endParaRPr lang="en-US" sz="1999" b="1">
              <a:solidFill>
                <a:srgbClr val="0B0A0A"/>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Ecologic and reusable packaging</a:t>
            </a:r>
          </a:p>
          <a:p>
            <a:pPr algn="l">
              <a:lnSpc>
                <a:spcPts val="2799"/>
              </a:lnSpc>
            </a:pPr>
            <a:endParaRPr lang="en-US" sz="1999" b="1">
              <a:solidFill>
                <a:srgbClr val="0B0A0A"/>
              </a:solidFill>
              <a:latin typeface="Arial Bold"/>
              <a:ea typeface="Arial Bold"/>
              <a:cs typeface="Arial Bold"/>
              <a:sym typeface="Arial Bold"/>
            </a:endParaRPr>
          </a:p>
          <a:p>
            <a:pPr marL="431799" lvl="1" indent="-215899" algn="l">
              <a:lnSpc>
                <a:spcPts val="2799"/>
              </a:lnSpc>
              <a:buFont typeface="Arial"/>
              <a:buChar char="•"/>
            </a:pPr>
            <a:r>
              <a:rPr lang="en-US" sz="1999" b="1">
                <a:solidFill>
                  <a:srgbClr val="0B0A0A"/>
                </a:solidFill>
                <a:latin typeface="Arial Bold"/>
                <a:ea typeface="Arial Bold"/>
                <a:cs typeface="Arial Bold"/>
                <a:sym typeface="Arial Bold"/>
              </a:rPr>
              <a:t>Reduce trash and its detrimental effect on the environment</a:t>
            </a:r>
          </a:p>
        </p:txBody>
      </p:sp>
      <p:sp>
        <p:nvSpPr>
          <p:cNvPr id="39" name="TextBox 26">
            <a:extLst>
              <a:ext uri="{FF2B5EF4-FFF2-40B4-BE49-F238E27FC236}">
                <a16:creationId xmlns:a16="http://schemas.microsoft.com/office/drawing/2014/main" id="{1216246D-034D-6D45-85C0-115FDB98B556}"/>
              </a:ext>
            </a:extLst>
          </p:cNvPr>
          <p:cNvSpPr txBox="1"/>
          <p:nvPr/>
        </p:nvSpPr>
        <p:spPr>
          <a:xfrm>
            <a:off x="2469887" y="721651"/>
            <a:ext cx="6449299" cy="1997278"/>
          </a:xfrm>
          <a:prstGeom prst="rect">
            <a:avLst/>
          </a:prstGeom>
        </p:spPr>
        <p:txBody>
          <a:bodyPr lIns="0" tIns="0" rIns="0" bIns="0" rtlCol="0" anchor="t">
            <a:spAutoFit/>
          </a:bodyPr>
          <a:lstStyle/>
          <a:p>
            <a:pPr marL="0" lvl="0" indent="0" algn="l">
              <a:lnSpc>
                <a:spcPts val="7699"/>
              </a:lnSpc>
              <a:spcBef>
                <a:spcPct val="0"/>
              </a:spcBef>
            </a:pPr>
            <a:r>
              <a:rPr lang="en-US" sz="6999" b="1" dirty="0">
                <a:solidFill>
                  <a:srgbClr val="000000"/>
                </a:solidFill>
                <a:latin typeface="Agrandir Bold"/>
                <a:ea typeface="Agrandir Bold"/>
                <a:cs typeface="Agrandir Bold"/>
                <a:sym typeface="Agrandir Bold"/>
              </a:rPr>
              <a:t>What makes us different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DA875"/>
        </a:solidFill>
        <a:effectLst/>
      </p:bgPr>
    </p:bg>
    <p:spTree>
      <p:nvGrpSpPr>
        <p:cNvPr id="1" name=""/>
        <p:cNvGrpSpPr/>
        <p:nvPr/>
      </p:nvGrpSpPr>
      <p:grpSpPr>
        <a:xfrm>
          <a:off x="0" y="0"/>
          <a:ext cx="0" cy="0"/>
          <a:chOff x="0" y="0"/>
          <a:chExt cx="0" cy="0"/>
        </a:xfrm>
      </p:grpSpPr>
      <p:sp>
        <p:nvSpPr>
          <p:cNvPr id="2" name="AutoShape 2"/>
          <p:cNvSpPr/>
          <p:nvPr/>
        </p:nvSpPr>
        <p:spPr>
          <a:xfrm>
            <a:off x="7208951" y="5660874"/>
            <a:ext cx="5077185" cy="0"/>
          </a:xfrm>
          <a:prstGeom prst="line">
            <a:avLst/>
          </a:prstGeom>
          <a:ln w="38100" cap="rnd">
            <a:solidFill>
              <a:srgbClr val="FDECDA">
                <a:alpha val="40000"/>
              </a:srgbClr>
            </a:solidFill>
            <a:prstDash val="solid"/>
            <a:headEnd type="none" w="sm" len="sm"/>
            <a:tailEnd type="none" w="sm" len="sm"/>
          </a:ln>
        </p:spPr>
      </p:sp>
      <p:grpSp>
        <p:nvGrpSpPr>
          <p:cNvPr id="3" name="Group 3"/>
          <p:cNvGrpSpPr/>
          <p:nvPr/>
        </p:nvGrpSpPr>
        <p:grpSpPr>
          <a:xfrm>
            <a:off x="1715245" y="1540741"/>
            <a:ext cx="2797875" cy="3543894"/>
            <a:chOff x="0" y="0"/>
            <a:chExt cx="736907" cy="933419"/>
          </a:xfrm>
        </p:grpSpPr>
        <p:sp>
          <p:nvSpPr>
            <p:cNvPr id="4" name="Freeform 4"/>
            <p:cNvSpPr/>
            <p:nvPr/>
          </p:nvSpPr>
          <p:spPr>
            <a:xfrm>
              <a:off x="0" y="0"/>
              <a:ext cx="736907" cy="933419"/>
            </a:xfrm>
            <a:custGeom>
              <a:avLst/>
              <a:gdLst/>
              <a:ahLst/>
              <a:cxnLst/>
              <a:rect l="l" t="t" r="r" b="b"/>
              <a:pathLst>
                <a:path w="736907" h="933419">
                  <a:moveTo>
                    <a:pt x="736907" y="83012"/>
                  </a:moveTo>
                  <a:lnTo>
                    <a:pt x="736907" y="850407"/>
                  </a:lnTo>
                  <a:cubicBezTo>
                    <a:pt x="736907" y="896253"/>
                    <a:pt x="699741" y="933419"/>
                    <a:pt x="653895" y="933419"/>
                  </a:cubicBezTo>
                  <a:lnTo>
                    <a:pt x="83012" y="933419"/>
                  </a:lnTo>
                  <a:cubicBezTo>
                    <a:pt x="60996" y="933419"/>
                    <a:pt x="39881" y="924673"/>
                    <a:pt x="24314" y="909105"/>
                  </a:cubicBezTo>
                  <a:cubicBezTo>
                    <a:pt x="8746" y="893538"/>
                    <a:pt x="0" y="872423"/>
                    <a:pt x="0" y="850407"/>
                  </a:cubicBezTo>
                  <a:lnTo>
                    <a:pt x="0" y="83012"/>
                  </a:lnTo>
                  <a:cubicBezTo>
                    <a:pt x="0" y="60996"/>
                    <a:pt x="8746" y="39881"/>
                    <a:pt x="24314" y="24314"/>
                  </a:cubicBezTo>
                  <a:cubicBezTo>
                    <a:pt x="39881" y="8746"/>
                    <a:pt x="60996" y="0"/>
                    <a:pt x="83012" y="0"/>
                  </a:cubicBezTo>
                  <a:lnTo>
                    <a:pt x="653895" y="0"/>
                  </a:lnTo>
                  <a:cubicBezTo>
                    <a:pt x="699741" y="0"/>
                    <a:pt x="736907" y="37166"/>
                    <a:pt x="736907" y="83012"/>
                  </a:cubicBezTo>
                  <a:close/>
                </a:path>
              </a:pathLst>
            </a:custGeom>
            <a:solidFill>
              <a:srgbClr val="FDECDA"/>
            </a:solidFill>
          </p:spPr>
        </p:sp>
        <p:sp>
          <p:nvSpPr>
            <p:cNvPr id="5" name="TextBox 5"/>
            <p:cNvSpPr txBox="1"/>
            <p:nvPr/>
          </p:nvSpPr>
          <p:spPr>
            <a:xfrm>
              <a:off x="0" y="-57150"/>
              <a:ext cx="736907" cy="990569"/>
            </a:xfrm>
            <a:prstGeom prst="rect">
              <a:avLst/>
            </a:prstGeom>
          </p:spPr>
          <p:txBody>
            <a:bodyPr lIns="50800" tIns="50800" rIns="50800" bIns="50800" rtlCol="0" anchor="ctr"/>
            <a:lstStyle/>
            <a:p>
              <a:pPr algn="ctr">
                <a:lnSpc>
                  <a:spcPts val="3306"/>
                </a:lnSpc>
              </a:pPr>
              <a:endParaRPr/>
            </a:p>
          </p:txBody>
        </p:sp>
      </p:grpSp>
      <p:grpSp>
        <p:nvGrpSpPr>
          <p:cNvPr id="6" name="Group 6"/>
          <p:cNvGrpSpPr/>
          <p:nvPr/>
        </p:nvGrpSpPr>
        <p:grpSpPr>
          <a:xfrm>
            <a:off x="5034695" y="1515034"/>
            <a:ext cx="2847486" cy="3543894"/>
            <a:chOff x="0" y="0"/>
            <a:chExt cx="749974" cy="933419"/>
          </a:xfrm>
        </p:grpSpPr>
        <p:sp>
          <p:nvSpPr>
            <p:cNvPr id="7" name="Freeform 7"/>
            <p:cNvSpPr/>
            <p:nvPr/>
          </p:nvSpPr>
          <p:spPr>
            <a:xfrm>
              <a:off x="0" y="0"/>
              <a:ext cx="749974" cy="933419"/>
            </a:xfrm>
            <a:custGeom>
              <a:avLst/>
              <a:gdLst/>
              <a:ahLst/>
              <a:cxnLst/>
              <a:rect l="l" t="t" r="r" b="b"/>
              <a:pathLst>
                <a:path w="749974" h="933419">
                  <a:moveTo>
                    <a:pt x="749974" y="81566"/>
                  </a:moveTo>
                  <a:lnTo>
                    <a:pt x="749974" y="851853"/>
                  </a:lnTo>
                  <a:cubicBezTo>
                    <a:pt x="749974" y="896901"/>
                    <a:pt x="713455" y="933419"/>
                    <a:pt x="668408" y="933419"/>
                  </a:cubicBezTo>
                  <a:lnTo>
                    <a:pt x="81566" y="933419"/>
                  </a:lnTo>
                  <a:cubicBezTo>
                    <a:pt x="59933" y="933419"/>
                    <a:pt x="39187" y="924825"/>
                    <a:pt x="23890" y="909529"/>
                  </a:cubicBezTo>
                  <a:cubicBezTo>
                    <a:pt x="8594" y="894232"/>
                    <a:pt x="0" y="873486"/>
                    <a:pt x="0" y="851853"/>
                  </a:cubicBezTo>
                  <a:lnTo>
                    <a:pt x="0" y="81566"/>
                  </a:lnTo>
                  <a:cubicBezTo>
                    <a:pt x="0" y="59933"/>
                    <a:pt x="8594" y="39187"/>
                    <a:pt x="23890" y="23890"/>
                  </a:cubicBezTo>
                  <a:cubicBezTo>
                    <a:pt x="39187" y="8594"/>
                    <a:pt x="59933" y="0"/>
                    <a:pt x="81566" y="0"/>
                  </a:cubicBezTo>
                  <a:lnTo>
                    <a:pt x="668408" y="0"/>
                  </a:lnTo>
                  <a:cubicBezTo>
                    <a:pt x="690040" y="0"/>
                    <a:pt x="710787" y="8594"/>
                    <a:pt x="726084" y="23890"/>
                  </a:cubicBezTo>
                  <a:cubicBezTo>
                    <a:pt x="741380" y="39187"/>
                    <a:pt x="749974" y="59933"/>
                    <a:pt x="749974" y="81566"/>
                  </a:cubicBezTo>
                  <a:close/>
                </a:path>
              </a:pathLst>
            </a:custGeom>
            <a:solidFill>
              <a:srgbClr val="FDECDA"/>
            </a:solidFill>
          </p:spPr>
        </p:sp>
        <p:sp>
          <p:nvSpPr>
            <p:cNvPr id="8" name="TextBox 8"/>
            <p:cNvSpPr txBox="1"/>
            <p:nvPr/>
          </p:nvSpPr>
          <p:spPr>
            <a:xfrm>
              <a:off x="0" y="-57150"/>
              <a:ext cx="749974" cy="990569"/>
            </a:xfrm>
            <a:prstGeom prst="rect">
              <a:avLst/>
            </a:prstGeom>
          </p:spPr>
          <p:txBody>
            <a:bodyPr lIns="50800" tIns="50800" rIns="50800" bIns="50800" rtlCol="0" anchor="ctr"/>
            <a:lstStyle/>
            <a:p>
              <a:pPr algn="ctr">
                <a:lnSpc>
                  <a:spcPts val="3306"/>
                </a:lnSpc>
              </a:pPr>
              <a:endParaRPr/>
            </a:p>
          </p:txBody>
        </p:sp>
      </p:grpSp>
      <p:sp>
        <p:nvSpPr>
          <p:cNvPr id="9" name="Freeform 9"/>
          <p:cNvSpPr/>
          <p:nvPr/>
        </p:nvSpPr>
        <p:spPr>
          <a:xfrm rot="-3520162">
            <a:off x="16346620" y="1928127"/>
            <a:ext cx="4397358" cy="5420472"/>
          </a:xfrm>
          <a:custGeom>
            <a:avLst/>
            <a:gdLst/>
            <a:ahLst/>
            <a:cxnLst/>
            <a:rect l="l" t="t" r="r" b="b"/>
            <a:pathLst>
              <a:path w="4397358" h="5420472">
                <a:moveTo>
                  <a:pt x="0" y="0"/>
                </a:moveTo>
                <a:lnTo>
                  <a:pt x="4397358" y="0"/>
                </a:lnTo>
                <a:lnTo>
                  <a:pt x="4397358" y="5420472"/>
                </a:lnTo>
                <a:lnTo>
                  <a:pt x="0" y="5420472"/>
                </a:lnTo>
                <a:lnTo>
                  <a:pt x="0" y="0"/>
                </a:lnTo>
                <a:close/>
              </a:path>
            </a:pathLst>
          </a:custGeom>
          <a:blipFill>
            <a:blip r:embed="rId2"/>
            <a:stretch>
              <a:fillRect/>
            </a:stretch>
          </a:blipFill>
        </p:spPr>
      </p:sp>
      <p:sp>
        <p:nvSpPr>
          <p:cNvPr id="10" name="Freeform 10"/>
          <p:cNvSpPr/>
          <p:nvPr/>
        </p:nvSpPr>
        <p:spPr>
          <a:xfrm rot="-2279759">
            <a:off x="268873" y="4450876"/>
            <a:ext cx="1519654" cy="2419997"/>
          </a:xfrm>
          <a:custGeom>
            <a:avLst/>
            <a:gdLst/>
            <a:ahLst/>
            <a:cxnLst/>
            <a:rect l="l" t="t" r="r" b="b"/>
            <a:pathLst>
              <a:path w="1519654" h="2419997">
                <a:moveTo>
                  <a:pt x="0" y="0"/>
                </a:moveTo>
                <a:lnTo>
                  <a:pt x="1519654" y="0"/>
                </a:lnTo>
                <a:lnTo>
                  <a:pt x="1519654" y="2419997"/>
                </a:lnTo>
                <a:lnTo>
                  <a:pt x="0" y="2419997"/>
                </a:lnTo>
                <a:lnTo>
                  <a:pt x="0" y="0"/>
                </a:lnTo>
                <a:close/>
              </a:path>
            </a:pathLst>
          </a:custGeom>
          <a:blipFill>
            <a:blip r:embed="rId3"/>
            <a:stretch>
              <a:fillRect/>
            </a:stretch>
          </a:blipFill>
        </p:spPr>
      </p:sp>
      <p:sp>
        <p:nvSpPr>
          <p:cNvPr id="11" name="Freeform 11"/>
          <p:cNvSpPr/>
          <p:nvPr/>
        </p:nvSpPr>
        <p:spPr>
          <a:xfrm rot="1353199">
            <a:off x="13839971" y="-346351"/>
            <a:ext cx="1519654" cy="2419997"/>
          </a:xfrm>
          <a:custGeom>
            <a:avLst/>
            <a:gdLst/>
            <a:ahLst/>
            <a:cxnLst/>
            <a:rect l="l" t="t" r="r" b="b"/>
            <a:pathLst>
              <a:path w="1519654" h="2419997">
                <a:moveTo>
                  <a:pt x="0" y="0"/>
                </a:moveTo>
                <a:lnTo>
                  <a:pt x="1519653" y="0"/>
                </a:lnTo>
                <a:lnTo>
                  <a:pt x="1519653" y="2419997"/>
                </a:lnTo>
                <a:lnTo>
                  <a:pt x="0" y="2419997"/>
                </a:lnTo>
                <a:lnTo>
                  <a:pt x="0" y="0"/>
                </a:lnTo>
                <a:close/>
              </a:path>
            </a:pathLst>
          </a:custGeom>
          <a:blipFill>
            <a:blip r:embed="rId3"/>
            <a:stretch>
              <a:fillRect/>
            </a:stretch>
          </a:blipFill>
        </p:spPr>
      </p:sp>
      <p:sp>
        <p:nvSpPr>
          <p:cNvPr id="12" name="Freeform 12"/>
          <p:cNvSpPr/>
          <p:nvPr/>
        </p:nvSpPr>
        <p:spPr>
          <a:xfrm>
            <a:off x="54394" y="8285958"/>
            <a:ext cx="6818284" cy="6843948"/>
          </a:xfrm>
          <a:custGeom>
            <a:avLst/>
            <a:gdLst/>
            <a:ahLst/>
            <a:cxnLst/>
            <a:rect l="l" t="t" r="r" b="b"/>
            <a:pathLst>
              <a:path w="6818284" h="6843948">
                <a:moveTo>
                  <a:pt x="0" y="0"/>
                </a:moveTo>
                <a:lnTo>
                  <a:pt x="6818283" y="0"/>
                </a:lnTo>
                <a:lnTo>
                  <a:pt x="6818283" y="6843948"/>
                </a:lnTo>
                <a:lnTo>
                  <a:pt x="0" y="6843948"/>
                </a:lnTo>
                <a:lnTo>
                  <a:pt x="0" y="0"/>
                </a:lnTo>
                <a:close/>
              </a:path>
            </a:pathLst>
          </a:custGeom>
          <a:blipFill>
            <a:blip r:embed="rId4"/>
            <a:stretch>
              <a:fillRect/>
            </a:stretch>
          </a:blipFill>
        </p:spPr>
      </p:sp>
      <p:sp>
        <p:nvSpPr>
          <p:cNvPr id="13" name="Freeform 13"/>
          <p:cNvSpPr/>
          <p:nvPr/>
        </p:nvSpPr>
        <p:spPr>
          <a:xfrm rot="-434874">
            <a:off x="157315" y="2690426"/>
            <a:ext cx="1066988" cy="1699141"/>
          </a:xfrm>
          <a:custGeom>
            <a:avLst/>
            <a:gdLst/>
            <a:ahLst/>
            <a:cxnLst/>
            <a:rect l="l" t="t" r="r" b="b"/>
            <a:pathLst>
              <a:path w="1066988" h="1699141">
                <a:moveTo>
                  <a:pt x="0" y="0"/>
                </a:moveTo>
                <a:lnTo>
                  <a:pt x="1066987" y="0"/>
                </a:lnTo>
                <a:lnTo>
                  <a:pt x="1066987" y="1699141"/>
                </a:lnTo>
                <a:lnTo>
                  <a:pt x="0" y="1699141"/>
                </a:lnTo>
                <a:lnTo>
                  <a:pt x="0" y="0"/>
                </a:lnTo>
                <a:close/>
              </a:path>
            </a:pathLst>
          </a:custGeom>
          <a:blipFill>
            <a:blip r:embed="rId3"/>
            <a:stretch>
              <a:fillRect/>
            </a:stretch>
          </a:blipFill>
        </p:spPr>
      </p:sp>
      <p:sp>
        <p:nvSpPr>
          <p:cNvPr id="14" name="Freeform 14"/>
          <p:cNvSpPr/>
          <p:nvPr/>
        </p:nvSpPr>
        <p:spPr>
          <a:xfrm rot="-3493601">
            <a:off x="366427" y="1171718"/>
            <a:ext cx="932738" cy="1485353"/>
          </a:xfrm>
          <a:custGeom>
            <a:avLst/>
            <a:gdLst/>
            <a:ahLst/>
            <a:cxnLst/>
            <a:rect l="l" t="t" r="r" b="b"/>
            <a:pathLst>
              <a:path w="932738" h="1485353">
                <a:moveTo>
                  <a:pt x="0" y="0"/>
                </a:moveTo>
                <a:lnTo>
                  <a:pt x="932738" y="0"/>
                </a:lnTo>
                <a:lnTo>
                  <a:pt x="932738" y="1485353"/>
                </a:lnTo>
                <a:lnTo>
                  <a:pt x="0" y="1485353"/>
                </a:lnTo>
                <a:lnTo>
                  <a:pt x="0" y="0"/>
                </a:lnTo>
                <a:close/>
              </a:path>
            </a:pathLst>
          </a:custGeom>
          <a:blipFill>
            <a:blip r:embed="rId3"/>
            <a:stretch>
              <a:fillRect/>
            </a:stretch>
          </a:blipFill>
        </p:spPr>
      </p:sp>
      <p:sp>
        <p:nvSpPr>
          <p:cNvPr id="15" name="Freeform 15"/>
          <p:cNvSpPr/>
          <p:nvPr/>
        </p:nvSpPr>
        <p:spPr>
          <a:xfrm rot="-1916001">
            <a:off x="7285185" y="-172064"/>
            <a:ext cx="1193994" cy="1901394"/>
          </a:xfrm>
          <a:custGeom>
            <a:avLst/>
            <a:gdLst/>
            <a:ahLst/>
            <a:cxnLst/>
            <a:rect l="l" t="t" r="r" b="b"/>
            <a:pathLst>
              <a:path w="1193994" h="1901394">
                <a:moveTo>
                  <a:pt x="0" y="0"/>
                </a:moveTo>
                <a:lnTo>
                  <a:pt x="1193993" y="0"/>
                </a:lnTo>
                <a:lnTo>
                  <a:pt x="1193993" y="1901394"/>
                </a:lnTo>
                <a:lnTo>
                  <a:pt x="0" y="1901394"/>
                </a:lnTo>
                <a:lnTo>
                  <a:pt x="0" y="0"/>
                </a:lnTo>
                <a:close/>
              </a:path>
            </a:pathLst>
          </a:custGeom>
          <a:blipFill>
            <a:blip r:embed="rId3"/>
            <a:stretch>
              <a:fillRect/>
            </a:stretch>
          </a:blipFill>
        </p:spPr>
      </p:sp>
      <p:grpSp>
        <p:nvGrpSpPr>
          <p:cNvPr id="16" name="Group 16"/>
          <p:cNvGrpSpPr/>
          <p:nvPr/>
        </p:nvGrpSpPr>
        <p:grpSpPr>
          <a:xfrm>
            <a:off x="5293828" y="297489"/>
            <a:ext cx="2276671" cy="227667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18" name="TextBox 18"/>
          <p:cNvSpPr txBox="1"/>
          <p:nvPr/>
        </p:nvSpPr>
        <p:spPr>
          <a:xfrm>
            <a:off x="151283" y="5961983"/>
            <a:ext cx="8091930" cy="2363470"/>
          </a:xfrm>
          <a:prstGeom prst="rect">
            <a:avLst/>
          </a:prstGeom>
        </p:spPr>
        <p:txBody>
          <a:bodyPr lIns="0" tIns="0" rIns="0" bIns="0" rtlCol="0" anchor="t">
            <a:spAutoFit/>
          </a:bodyPr>
          <a:lstStyle/>
          <a:p>
            <a:pPr marL="0" lvl="0" indent="0" algn="l">
              <a:lnSpc>
                <a:spcPts val="8359"/>
              </a:lnSpc>
              <a:spcBef>
                <a:spcPct val="0"/>
              </a:spcBef>
            </a:pPr>
            <a:r>
              <a:rPr lang="en-US" sz="7599" b="1">
                <a:solidFill>
                  <a:srgbClr val="000000"/>
                </a:solidFill>
                <a:latin typeface="Agrandir Bold"/>
                <a:ea typeface="Agrandir Bold"/>
                <a:cs typeface="Agrandir Bold"/>
                <a:sym typeface="Agrandir Bold"/>
              </a:rPr>
              <a:t>Manag</a:t>
            </a:r>
            <a:r>
              <a:rPr lang="en-US" sz="7599" b="1" u="none" strike="noStrike">
                <a:solidFill>
                  <a:srgbClr val="000000"/>
                </a:solidFill>
                <a:latin typeface="Agrandir Bold"/>
                <a:ea typeface="Agrandir Bold"/>
                <a:cs typeface="Agrandir Bold"/>
                <a:sym typeface="Agrandir Bold"/>
              </a:rPr>
              <a:t>ement  Structure</a:t>
            </a:r>
          </a:p>
        </p:txBody>
      </p:sp>
      <p:sp>
        <p:nvSpPr>
          <p:cNvPr id="19" name="TextBox 19"/>
          <p:cNvSpPr txBox="1"/>
          <p:nvPr/>
        </p:nvSpPr>
        <p:spPr>
          <a:xfrm>
            <a:off x="6791427" y="6205670"/>
            <a:ext cx="7198756" cy="3768090"/>
          </a:xfrm>
          <a:prstGeom prst="rect">
            <a:avLst/>
          </a:prstGeom>
        </p:spPr>
        <p:txBody>
          <a:bodyPr lIns="0" tIns="0" rIns="0" bIns="0" rtlCol="0" anchor="t">
            <a:spAutoFit/>
          </a:bodyPr>
          <a:lstStyle/>
          <a:p>
            <a:pPr algn="just">
              <a:lnSpc>
                <a:spcPts val="3359"/>
              </a:lnSpc>
            </a:pPr>
            <a:r>
              <a:rPr lang="en-US" sz="2399" b="1">
                <a:solidFill>
                  <a:srgbClr val="000000"/>
                </a:solidFill>
                <a:latin typeface="Arial Bold"/>
                <a:ea typeface="Arial Bold"/>
                <a:cs typeface="Arial Bold"/>
                <a:sym typeface="Arial Bold"/>
              </a:rPr>
              <a:t>Passionate coffee lovers, hospitality experts with knowledge of customer service and café management make up our team. The staff strives to provide a friendly environment, superior goods by combining expertise in coffee making, service quality and company management. Coffee Town will develop a solid name, a devoted clientele thanks to this common love of excellent coffee and customer service.</a:t>
            </a:r>
          </a:p>
        </p:txBody>
      </p:sp>
      <p:sp>
        <p:nvSpPr>
          <p:cNvPr id="20" name="TextBox 20"/>
          <p:cNvSpPr txBox="1"/>
          <p:nvPr/>
        </p:nvSpPr>
        <p:spPr>
          <a:xfrm>
            <a:off x="5122720" y="2450618"/>
            <a:ext cx="2618886" cy="2515870"/>
          </a:xfrm>
          <a:prstGeom prst="rect">
            <a:avLst/>
          </a:prstGeom>
        </p:spPr>
        <p:txBody>
          <a:bodyPr lIns="0" tIns="0" rIns="0" bIns="0" rtlCol="0" anchor="t">
            <a:spAutoFit/>
          </a:bodyPr>
          <a:lstStyle/>
          <a:p>
            <a:pPr algn="ctr">
              <a:lnSpc>
                <a:spcPts val="2799"/>
              </a:lnSpc>
            </a:pPr>
            <a:r>
              <a:rPr lang="en-US" sz="1999">
                <a:solidFill>
                  <a:srgbClr val="000000"/>
                </a:solidFill>
                <a:latin typeface="Arial"/>
                <a:ea typeface="Arial"/>
                <a:cs typeface="Arial"/>
                <a:sym typeface="Arial"/>
              </a:rPr>
              <a:t>Professional barista training</a:t>
            </a:r>
          </a:p>
          <a:p>
            <a:pPr algn="ctr">
              <a:lnSpc>
                <a:spcPts val="2799"/>
              </a:lnSpc>
            </a:pPr>
            <a:endParaRPr lang="en-US" sz="1999">
              <a:solidFill>
                <a:srgbClr val="000000"/>
              </a:solidFill>
              <a:latin typeface="Arial"/>
              <a:ea typeface="Arial"/>
              <a:cs typeface="Arial"/>
              <a:sym typeface="Arial"/>
            </a:endParaRPr>
          </a:p>
          <a:p>
            <a:pPr algn="ctr">
              <a:lnSpc>
                <a:spcPts val="2799"/>
              </a:lnSpc>
            </a:pPr>
            <a:r>
              <a:rPr lang="en-US" sz="1999">
                <a:solidFill>
                  <a:srgbClr val="000000"/>
                </a:solidFill>
                <a:latin typeface="Arial"/>
                <a:ea typeface="Arial"/>
                <a:cs typeface="Arial"/>
                <a:sym typeface="Arial"/>
              </a:rPr>
              <a:t>Responsible for drink quality and staff training</a:t>
            </a:r>
          </a:p>
          <a:p>
            <a:pPr algn="ctr">
              <a:lnSpc>
                <a:spcPts val="3359"/>
              </a:lnSpc>
            </a:pPr>
            <a:endParaRPr lang="en-US" sz="1999">
              <a:solidFill>
                <a:srgbClr val="000000"/>
              </a:solidFill>
              <a:latin typeface="Arial"/>
              <a:ea typeface="Arial"/>
              <a:cs typeface="Arial"/>
              <a:sym typeface="Arial"/>
            </a:endParaRPr>
          </a:p>
        </p:txBody>
      </p:sp>
      <p:sp>
        <p:nvSpPr>
          <p:cNvPr id="21" name="TextBox 21"/>
          <p:cNvSpPr txBox="1"/>
          <p:nvPr/>
        </p:nvSpPr>
        <p:spPr>
          <a:xfrm>
            <a:off x="5122720" y="1678175"/>
            <a:ext cx="2698334" cy="415290"/>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000000"/>
                </a:solidFill>
                <a:latin typeface="Arial Bold"/>
                <a:ea typeface="Arial Bold"/>
                <a:cs typeface="Arial Bold"/>
                <a:sym typeface="Arial Bold"/>
              </a:rPr>
              <a:t>Head Barista</a:t>
            </a:r>
          </a:p>
        </p:txBody>
      </p:sp>
      <p:grpSp>
        <p:nvGrpSpPr>
          <p:cNvPr id="22" name="Group 22"/>
          <p:cNvGrpSpPr/>
          <p:nvPr/>
        </p:nvGrpSpPr>
        <p:grpSpPr>
          <a:xfrm>
            <a:off x="1920576" y="376699"/>
            <a:ext cx="2276671" cy="227667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24" name="TextBox 24"/>
          <p:cNvSpPr txBox="1"/>
          <p:nvPr/>
        </p:nvSpPr>
        <p:spPr>
          <a:xfrm>
            <a:off x="1709745" y="1678175"/>
            <a:ext cx="2698334" cy="415290"/>
          </a:xfrm>
          <a:prstGeom prst="rect">
            <a:avLst/>
          </a:prstGeom>
        </p:spPr>
        <p:txBody>
          <a:bodyPr lIns="0" tIns="0" rIns="0" bIns="0" rtlCol="0" anchor="t">
            <a:spAutoFit/>
          </a:bodyPr>
          <a:lstStyle/>
          <a:p>
            <a:pPr algn="ctr">
              <a:lnSpc>
                <a:spcPts val="3359"/>
              </a:lnSpc>
              <a:spcBef>
                <a:spcPct val="0"/>
              </a:spcBef>
            </a:pPr>
            <a:r>
              <a:rPr lang="en-US" sz="2400" b="1">
                <a:solidFill>
                  <a:srgbClr val="000000"/>
                </a:solidFill>
                <a:latin typeface="Arial Bold"/>
                <a:ea typeface="Arial Bold"/>
                <a:cs typeface="Arial Bold"/>
                <a:sym typeface="Arial Bold"/>
              </a:rPr>
              <a:t>Owner &amp; Manager</a:t>
            </a:r>
          </a:p>
        </p:txBody>
      </p:sp>
      <p:sp>
        <p:nvSpPr>
          <p:cNvPr id="25" name="TextBox 25"/>
          <p:cNvSpPr txBox="1"/>
          <p:nvPr/>
        </p:nvSpPr>
        <p:spPr>
          <a:xfrm>
            <a:off x="1830334" y="2455551"/>
            <a:ext cx="2567697" cy="2211705"/>
          </a:xfrm>
          <a:prstGeom prst="rect">
            <a:avLst/>
          </a:prstGeom>
        </p:spPr>
        <p:txBody>
          <a:bodyPr lIns="0" tIns="0" rIns="0" bIns="0" rtlCol="0" anchor="t">
            <a:spAutoFit/>
          </a:bodyPr>
          <a:lstStyle/>
          <a:p>
            <a:pPr algn="ctr">
              <a:lnSpc>
                <a:spcPts val="2520"/>
              </a:lnSpc>
            </a:pPr>
            <a:r>
              <a:rPr lang="en-US" sz="1800">
                <a:solidFill>
                  <a:srgbClr val="000000"/>
                </a:solidFill>
                <a:latin typeface="Arial"/>
                <a:ea typeface="Arial"/>
                <a:cs typeface="Arial"/>
                <a:sym typeface="Arial"/>
              </a:rPr>
              <a:t>Degree in Business Management or Entrepreneurship</a:t>
            </a:r>
          </a:p>
          <a:p>
            <a:pPr algn="ctr">
              <a:lnSpc>
                <a:spcPts val="2520"/>
              </a:lnSpc>
            </a:pPr>
            <a:endParaRPr lang="en-US" sz="1800">
              <a:solidFill>
                <a:srgbClr val="000000"/>
              </a:solidFill>
              <a:latin typeface="Arial"/>
              <a:ea typeface="Arial"/>
              <a:cs typeface="Arial"/>
              <a:sym typeface="Arial"/>
            </a:endParaRPr>
          </a:p>
          <a:p>
            <a:pPr algn="ctr">
              <a:lnSpc>
                <a:spcPts val="2520"/>
              </a:lnSpc>
            </a:pPr>
            <a:r>
              <a:rPr lang="en-US" sz="1800">
                <a:solidFill>
                  <a:srgbClr val="000000"/>
                </a:solidFill>
                <a:latin typeface="Arial"/>
                <a:ea typeface="Arial"/>
                <a:cs typeface="Arial"/>
                <a:sym typeface="Arial"/>
              </a:rPr>
              <a:t>Responsible for operations, strategy and financial planning</a:t>
            </a:r>
          </a:p>
        </p:txBody>
      </p:sp>
      <p:grpSp>
        <p:nvGrpSpPr>
          <p:cNvPr id="26" name="Group 26"/>
          <p:cNvGrpSpPr/>
          <p:nvPr/>
        </p:nvGrpSpPr>
        <p:grpSpPr>
          <a:xfrm>
            <a:off x="8323800" y="1511016"/>
            <a:ext cx="2847486" cy="3543894"/>
            <a:chOff x="0" y="0"/>
            <a:chExt cx="749974" cy="933419"/>
          </a:xfrm>
        </p:grpSpPr>
        <p:sp>
          <p:nvSpPr>
            <p:cNvPr id="27" name="Freeform 27"/>
            <p:cNvSpPr/>
            <p:nvPr/>
          </p:nvSpPr>
          <p:spPr>
            <a:xfrm>
              <a:off x="0" y="0"/>
              <a:ext cx="749974" cy="933419"/>
            </a:xfrm>
            <a:custGeom>
              <a:avLst/>
              <a:gdLst/>
              <a:ahLst/>
              <a:cxnLst/>
              <a:rect l="l" t="t" r="r" b="b"/>
              <a:pathLst>
                <a:path w="749974" h="933419">
                  <a:moveTo>
                    <a:pt x="749974" y="81566"/>
                  </a:moveTo>
                  <a:lnTo>
                    <a:pt x="749974" y="851853"/>
                  </a:lnTo>
                  <a:cubicBezTo>
                    <a:pt x="749974" y="896901"/>
                    <a:pt x="713455" y="933419"/>
                    <a:pt x="668408" y="933419"/>
                  </a:cubicBezTo>
                  <a:lnTo>
                    <a:pt x="81566" y="933419"/>
                  </a:lnTo>
                  <a:cubicBezTo>
                    <a:pt x="59933" y="933419"/>
                    <a:pt x="39187" y="924825"/>
                    <a:pt x="23890" y="909529"/>
                  </a:cubicBezTo>
                  <a:cubicBezTo>
                    <a:pt x="8594" y="894232"/>
                    <a:pt x="0" y="873486"/>
                    <a:pt x="0" y="851853"/>
                  </a:cubicBezTo>
                  <a:lnTo>
                    <a:pt x="0" y="81566"/>
                  </a:lnTo>
                  <a:cubicBezTo>
                    <a:pt x="0" y="59933"/>
                    <a:pt x="8594" y="39187"/>
                    <a:pt x="23890" y="23890"/>
                  </a:cubicBezTo>
                  <a:cubicBezTo>
                    <a:pt x="39187" y="8594"/>
                    <a:pt x="59933" y="0"/>
                    <a:pt x="81566" y="0"/>
                  </a:cubicBezTo>
                  <a:lnTo>
                    <a:pt x="668408" y="0"/>
                  </a:lnTo>
                  <a:cubicBezTo>
                    <a:pt x="690040" y="0"/>
                    <a:pt x="710787" y="8594"/>
                    <a:pt x="726084" y="23890"/>
                  </a:cubicBezTo>
                  <a:cubicBezTo>
                    <a:pt x="741380" y="39187"/>
                    <a:pt x="749974" y="59933"/>
                    <a:pt x="749974" y="81566"/>
                  </a:cubicBezTo>
                  <a:close/>
                </a:path>
              </a:pathLst>
            </a:custGeom>
            <a:solidFill>
              <a:srgbClr val="FDECDA"/>
            </a:solidFill>
          </p:spPr>
        </p:sp>
        <p:sp>
          <p:nvSpPr>
            <p:cNvPr id="28" name="TextBox 28"/>
            <p:cNvSpPr txBox="1"/>
            <p:nvPr/>
          </p:nvSpPr>
          <p:spPr>
            <a:xfrm>
              <a:off x="0" y="-57150"/>
              <a:ext cx="749974" cy="990569"/>
            </a:xfrm>
            <a:prstGeom prst="rect">
              <a:avLst/>
            </a:prstGeom>
          </p:spPr>
          <p:txBody>
            <a:bodyPr lIns="50800" tIns="50800" rIns="50800" bIns="50800" rtlCol="0" anchor="ctr"/>
            <a:lstStyle/>
            <a:p>
              <a:pPr algn="ctr">
                <a:lnSpc>
                  <a:spcPts val="3306"/>
                </a:lnSpc>
              </a:pPr>
              <a:endParaRPr/>
            </a:p>
          </p:txBody>
        </p:sp>
      </p:grpSp>
      <p:grpSp>
        <p:nvGrpSpPr>
          <p:cNvPr id="29" name="Group 29"/>
          <p:cNvGrpSpPr/>
          <p:nvPr/>
        </p:nvGrpSpPr>
        <p:grpSpPr>
          <a:xfrm>
            <a:off x="8596556" y="297489"/>
            <a:ext cx="2276671" cy="2276671"/>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31" name="TextBox 31"/>
          <p:cNvSpPr txBox="1"/>
          <p:nvPr/>
        </p:nvSpPr>
        <p:spPr>
          <a:xfrm>
            <a:off x="8367088" y="2444151"/>
            <a:ext cx="2760911" cy="2515870"/>
          </a:xfrm>
          <a:prstGeom prst="rect">
            <a:avLst/>
          </a:prstGeom>
        </p:spPr>
        <p:txBody>
          <a:bodyPr lIns="0" tIns="0" rIns="0" bIns="0" rtlCol="0" anchor="t">
            <a:spAutoFit/>
          </a:bodyPr>
          <a:lstStyle/>
          <a:p>
            <a:pPr algn="ctr">
              <a:lnSpc>
                <a:spcPts val="2799"/>
              </a:lnSpc>
            </a:pPr>
            <a:r>
              <a:rPr lang="en-US" sz="1999">
                <a:solidFill>
                  <a:srgbClr val="000000"/>
                </a:solidFill>
                <a:latin typeface="Arial"/>
                <a:ea typeface="Arial"/>
                <a:cs typeface="Arial"/>
                <a:sym typeface="Arial"/>
              </a:rPr>
              <a:t>Hospitality management experience</a:t>
            </a:r>
          </a:p>
          <a:p>
            <a:pPr algn="ctr">
              <a:lnSpc>
                <a:spcPts val="2799"/>
              </a:lnSpc>
            </a:pPr>
            <a:endParaRPr lang="en-US" sz="1999">
              <a:solidFill>
                <a:srgbClr val="000000"/>
              </a:solidFill>
              <a:latin typeface="Arial"/>
              <a:ea typeface="Arial"/>
              <a:cs typeface="Arial"/>
              <a:sym typeface="Arial"/>
            </a:endParaRPr>
          </a:p>
          <a:p>
            <a:pPr algn="ctr">
              <a:lnSpc>
                <a:spcPts val="2799"/>
              </a:lnSpc>
            </a:pPr>
            <a:r>
              <a:rPr lang="en-US" sz="1999">
                <a:solidFill>
                  <a:srgbClr val="000000"/>
                </a:solidFill>
                <a:latin typeface="Arial"/>
                <a:ea typeface="Arial"/>
                <a:cs typeface="Arial"/>
                <a:sym typeface="Arial"/>
              </a:rPr>
              <a:t>Manages staff schedules and customer service standards</a:t>
            </a:r>
          </a:p>
          <a:p>
            <a:pPr algn="ctr">
              <a:lnSpc>
                <a:spcPts val="3359"/>
              </a:lnSpc>
            </a:pPr>
            <a:endParaRPr lang="en-US" sz="1999">
              <a:solidFill>
                <a:srgbClr val="000000"/>
              </a:solidFill>
              <a:latin typeface="Arial"/>
              <a:ea typeface="Arial"/>
              <a:cs typeface="Arial"/>
              <a:sym typeface="Arial"/>
            </a:endParaRPr>
          </a:p>
        </p:txBody>
      </p:sp>
      <p:sp>
        <p:nvSpPr>
          <p:cNvPr id="32" name="TextBox 32"/>
          <p:cNvSpPr txBox="1"/>
          <p:nvPr/>
        </p:nvSpPr>
        <p:spPr>
          <a:xfrm>
            <a:off x="8305538" y="1678175"/>
            <a:ext cx="2858709" cy="415290"/>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000000"/>
                </a:solidFill>
                <a:latin typeface="Arial Bold"/>
                <a:ea typeface="Arial Bold"/>
                <a:cs typeface="Arial Bold"/>
                <a:sym typeface="Arial Bold"/>
              </a:rPr>
              <a:t>Floor Supervisor</a:t>
            </a:r>
          </a:p>
        </p:txBody>
      </p:sp>
      <p:grpSp>
        <p:nvGrpSpPr>
          <p:cNvPr id="33" name="Group 33"/>
          <p:cNvGrpSpPr/>
          <p:nvPr/>
        </p:nvGrpSpPr>
        <p:grpSpPr>
          <a:xfrm>
            <a:off x="11752311" y="1511016"/>
            <a:ext cx="2847486" cy="3543894"/>
            <a:chOff x="0" y="0"/>
            <a:chExt cx="749974" cy="933419"/>
          </a:xfrm>
        </p:grpSpPr>
        <p:sp>
          <p:nvSpPr>
            <p:cNvPr id="34" name="Freeform 34"/>
            <p:cNvSpPr/>
            <p:nvPr/>
          </p:nvSpPr>
          <p:spPr>
            <a:xfrm>
              <a:off x="0" y="0"/>
              <a:ext cx="749974" cy="933419"/>
            </a:xfrm>
            <a:custGeom>
              <a:avLst/>
              <a:gdLst/>
              <a:ahLst/>
              <a:cxnLst/>
              <a:rect l="l" t="t" r="r" b="b"/>
              <a:pathLst>
                <a:path w="749974" h="933419">
                  <a:moveTo>
                    <a:pt x="749974" y="81566"/>
                  </a:moveTo>
                  <a:lnTo>
                    <a:pt x="749974" y="851853"/>
                  </a:lnTo>
                  <a:cubicBezTo>
                    <a:pt x="749974" y="896901"/>
                    <a:pt x="713455" y="933419"/>
                    <a:pt x="668408" y="933419"/>
                  </a:cubicBezTo>
                  <a:lnTo>
                    <a:pt x="81566" y="933419"/>
                  </a:lnTo>
                  <a:cubicBezTo>
                    <a:pt x="59933" y="933419"/>
                    <a:pt x="39187" y="924825"/>
                    <a:pt x="23890" y="909529"/>
                  </a:cubicBezTo>
                  <a:cubicBezTo>
                    <a:pt x="8594" y="894232"/>
                    <a:pt x="0" y="873486"/>
                    <a:pt x="0" y="851853"/>
                  </a:cubicBezTo>
                  <a:lnTo>
                    <a:pt x="0" y="81566"/>
                  </a:lnTo>
                  <a:cubicBezTo>
                    <a:pt x="0" y="59933"/>
                    <a:pt x="8594" y="39187"/>
                    <a:pt x="23890" y="23890"/>
                  </a:cubicBezTo>
                  <a:cubicBezTo>
                    <a:pt x="39187" y="8594"/>
                    <a:pt x="59933" y="0"/>
                    <a:pt x="81566" y="0"/>
                  </a:cubicBezTo>
                  <a:lnTo>
                    <a:pt x="668408" y="0"/>
                  </a:lnTo>
                  <a:cubicBezTo>
                    <a:pt x="690040" y="0"/>
                    <a:pt x="710787" y="8594"/>
                    <a:pt x="726084" y="23890"/>
                  </a:cubicBezTo>
                  <a:cubicBezTo>
                    <a:pt x="741380" y="39187"/>
                    <a:pt x="749974" y="59933"/>
                    <a:pt x="749974" y="81566"/>
                  </a:cubicBezTo>
                  <a:close/>
                </a:path>
              </a:pathLst>
            </a:custGeom>
            <a:solidFill>
              <a:srgbClr val="FDECDA"/>
            </a:solidFill>
          </p:spPr>
        </p:sp>
        <p:sp>
          <p:nvSpPr>
            <p:cNvPr id="35" name="TextBox 35"/>
            <p:cNvSpPr txBox="1"/>
            <p:nvPr/>
          </p:nvSpPr>
          <p:spPr>
            <a:xfrm>
              <a:off x="0" y="-57150"/>
              <a:ext cx="749974" cy="990569"/>
            </a:xfrm>
            <a:prstGeom prst="rect">
              <a:avLst/>
            </a:prstGeom>
          </p:spPr>
          <p:txBody>
            <a:bodyPr lIns="50800" tIns="50800" rIns="50800" bIns="50800" rtlCol="0" anchor="ctr"/>
            <a:lstStyle/>
            <a:p>
              <a:pPr algn="ctr">
                <a:lnSpc>
                  <a:spcPts val="3306"/>
                </a:lnSpc>
              </a:pPr>
              <a:endParaRPr/>
            </a:p>
          </p:txBody>
        </p:sp>
      </p:grpSp>
      <p:grpSp>
        <p:nvGrpSpPr>
          <p:cNvPr id="36" name="Group 36"/>
          <p:cNvGrpSpPr/>
          <p:nvPr/>
        </p:nvGrpSpPr>
        <p:grpSpPr>
          <a:xfrm>
            <a:off x="15123672" y="1515034"/>
            <a:ext cx="2847486" cy="3543894"/>
            <a:chOff x="0" y="0"/>
            <a:chExt cx="749974" cy="933419"/>
          </a:xfrm>
        </p:grpSpPr>
        <p:sp>
          <p:nvSpPr>
            <p:cNvPr id="37" name="Freeform 37"/>
            <p:cNvSpPr/>
            <p:nvPr/>
          </p:nvSpPr>
          <p:spPr>
            <a:xfrm>
              <a:off x="0" y="0"/>
              <a:ext cx="749974" cy="933419"/>
            </a:xfrm>
            <a:custGeom>
              <a:avLst/>
              <a:gdLst/>
              <a:ahLst/>
              <a:cxnLst/>
              <a:rect l="l" t="t" r="r" b="b"/>
              <a:pathLst>
                <a:path w="749974" h="933419">
                  <a:moveTo>
                    <a:pt x="749974" y="81566"/>
                  </a:moveTo>
                  <a:lnTo>
                    <a:pt x="749974" y="851853"/>
                  </a:lnTo>
                  <a:cubicBezTo>
                    <a:pt x="749974" y="896901"/>
                    <a:pt x="713455" y="933419"/>
                    <a:pt x="668408" y="933419"/>
                  </a:cubicBezTo>
                  <a:lnTo>
                    <a:pt x="81566" y="933419"/>
                  </a:lnTo>
                  <a:cubicBezTo>
                    <a:pt x="59933" y="933419"/>
                    <a:pt x="39187" y="924825"/>
                    <a:pt x="23890" y="909529"/>
                  </a:cubicBezTo>
                  <a:cubicBezTo>
                    <a:pt x="8594" y="894232"/>
                    <a:pt x="0" y="873486"/>
                    <a:pt x="0" y="851853"/>
                  </a:cubicBezTo>
                  <a:lnTo>
                    <a:pt x="0" y="81566"/>
                  </a:lnTo>
                  <a:cubicBezTo>
                    <a:pt x="0" y="59933"/>
                    <a:pt x="8594" y="39187"/>
                    <a:pt x="23890" y="23890"/>
                  </a:cubicBezTo>
                  <a:cubicBezTo>
                    <a:pt x="39187" y="8594"/>
                    <a:pt x="59933" y="0"/>
                    <a:pt x="81566" y="0"/>
                  </a:cubicBezTo>
                  <a:lnTo>
                    <a:pt x="668408" y="0"/>
                  </a:lnTo>
                  <a:cubicBezTo>
                    <a:pt x="690040" y="0"/>
                    <a:pt x="710787" y="8594"/>
                    <a:pt x="726084" y="23890"/>
                  </a:cubicBezTo>
                  <a:cubicBezTo>
                    <a:pt x="741380" y="39187"/>
                    <a:pt x="749974" y="59933"/>
                    <a:pt x="749974" y="81566"/>
                  </a:cubicBezTo>
                  <a:close/>
                </a:path>
              </a:pathLst>
            </a:custGeom>
            <a:solidFill>
              <a:srgbClr val="FDECDA"/>
            </a:solidFill>
          </p:spPr>
        </p:sp>
        <p:sp>
          <p:nvSpPr>
            <p:cNvPr id="38" name="TextBox 38"/>
            <p:cNvSpPr txBox="1"/>
            <p:nvPr/>
          </p:nvSpPr>
          <p:spPr>
            <a:xfrm>
              <a:off x="0" y="-57150"/>
              <a:ext cx="749974" cy="990569"/>
            </a:xfrm>
            <a:prstGeom prst="rect">
              <a:avLst/>
            </a:prstGeom>
          </p:spPr>
          <p:txBody>
            <a:bodyPr lIns="50800" tIns="50800" rIns="50800" bIns="50800" rtlCol="0" anchor="ctr"/>
            <a:lstStyle/>
            <a:p>
              <a:pPr algn="ctr">
                <a:lnSpc>
                  <a:spcPts val="3306"/>
                </a:lnSpc>
              </a:pPr>
              <a:endParaRPr/>
            </a:p>
          </p:txBody>
        </p:sp>
      </p:grpSp>
      <p:grpSp>
        <p:nvGrpSpPr>
          <p:cNvPr id="39" name="Group 39"/>
          <p:cNvGrpSpPr/>
          <p:nvPr/>
        </p:nvGrpSpPr>
        <p:grpSpPr>
          <a:xfrm>
            <a:off x="12057111" y="297489"/>
            <a:ext cx="2276671" cy="2276671"/>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41" name="TextBox 41"/>
          <p:cNvSpPr txBox="1"/>
          <p:nvPr/>
        </p:nvSpPr>
        <p:spPr>
          <a:xfrm>
            <a:off x="11826887" y="2455551"/>
            <a:ext cx="2760911" cy="1994535"/>
          </a:xfrm>
          <a:prstGeom prst="rect">
            <a:avLst/>
          </a:prstGeom>
        </p:spPr>
        <p:txBody>
          <a:bodyPr lIns="0" tIns="0" rIns="0" bIns="0" rtlCol="0" anchor="t">
            <a:spAutoFit/>
          </a:bodyPr>
          <a:lstStyle/>
          <a:p>
            <a:pPr algn="ctr">
              <a:lnSpc>
                <a:spcPts val="2520"/>
              </a:lnSpc>
            </a:pPr>
            <a:r>
              <a:rPr lang="en-US" sz="1800">
                <a:solidFill>
                  <a:srgbClr val="000000"/>
                </a:solidFill>
                <a:latin typeface="Arial"/>
                <a:ea typeface="Arial"/>
                <a:cs typeface="Arial"/>
                <a:sym typeface="Arial"/>
              </a:rPr>
              <a:t>Level 2 Hygiene Certificate</a:t>
            </a:r>
          </a:p>
          <a:p>
            <a:pPr algn="ctr">
              <a:lnSpc>
                <a:spcPts val="2520"/>
              </a:lnSpc>
            </a:pPr>
            <a:endParaRPr lang="en-US" sz="1800">
              <a:solidFill>
                <a:srgbClr val="000000"/>
              </a:solidFill>
              <a:latin typeface="Arial"/>
              <a:ea typeface="Arial"/>
              <a:cs typeface="Arial"/>
              <a:sym typeface="Arial"/>
            </a:endParaRPr>
          </a:p>
          <a:p>
            <a:pPr algn="ctr">
              <a:lnSpc>
                <a:spcPts val="2520"/>
              </a:lnSpc>
            </a:pPr>
            <a:r>
              <a:rPr lang="en-US" sz="1800">
                <a:solidFill>
                  <a:srgbClr val="000000"/>
                </a:solidFill>
                <a:latin typeface="Arial"/>
                <a:ea typeface="Arial"/>
                <a:cs typeface="Arial"/>
                <a:sym typeface="Arial"/>
              </a:rPr>
              <a:t>Responsible for food preparation and hygiene standards</a:t>
            </a:r>
          </a:p>
          <a:p>
            <a:pPr algn="ctr">
              <a:lnSpc>
                <a:spcPts val="3359"/>
              </a:lnSpc>
            </a:pPr>
            <a:endParaRPr lang="en-US" sz="1800">
              <a:solidFill>
                <a:srgbClr val="000000"/>
              </a:solidFill>
              <a:latin typeface="Arial"/>
              <a:ea typeface="Arial"/>
              <a:cs typeface="Arial"/>
              <a:sym typeface="Arial"/>
            </a:endParaRPr>
          </a:p>
        </p:txBody>
      </p:sp>
      <p:sp>
        <p:nvSpPr>
          <p:cNvPr id="42" name="TextBox 42"/>
          <p:cNvSpPr txBox="1"/>
          <p:nvPr/>
        </p:nvSpPr>
        <p:spPr>
          <a:xfrm>
            <a:off x="11826887" y="1678175"/>
            <a:ext cx="2698334" cy="415290"/>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000000"/>
                </a:solidFill>
                <a:latin typeface="Arial Bold"/>
                <a:ea typeface="Arial Bold"/>
                <a:cs typeface="Arial Bold"/>
                <a:sym typeface="Arial Bold"/>
              </a:rPr>
              <a:t>Kitchen Staff</a:t>
            </a:r>
          </a:p>
        </p:txBody>
      </p:sp>
      <p:grpSp>
        <p:nvGrpSpPr>
          <p:cNvPr id="43" name="Group 43"/>
          <p:cNvGrpSpPr/>
          <p:nvPr/>
        </p:nvGrpSpPr>
        <p:grpSpPr>
          <a:xfrm>
            <a:off x="15409080" y="297489"/>
            <a:ext cx="2276671" cy="2276671"/>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45" name="TextBox 45"/>
          <p:cNvSpPr txBox="1"/>
          <p:nvPr/>
        </p:nvSpPr>
        <p:spPr>
          <a:xfrm>
            <a:off x="15178109" y="2455551"/>
            <a:ext cx="2760911" cy="2282825"/>
          </a:xfrm>
          <a:prstGeom prst="rect">
            <a:avLst/>
          </a:prstGeom>
        </p:spPr>
        <p:txBody>
          <a:bodyPr lIns="0" tIns="0" rIns="0" bIns="0" rtlCol="0" anchor="t">
            <a:spAutoFit/>
          </a:bodyPr>
          <a:lstStyle/>
          <a:p>
            <a:pPr algn="ctr">
              <a:lnSpc>
                <a:spcPts val="2520"/>
              </a:lnSpc>
            </a:pPr>
            <a:r>
              <a:rPr lang="en-US" sz="1800">
                <a:solidFill>
                  <a:srgbClr val="000000"/>
                </a:solidFill>
                <a:latin typeface="Arial"/>
                <a:ea typeface="Arial"/>
                <a:cs typeface="Arial"/>
                <a:sym typeface="Arial"/>
              </a:rPr>
              <a:t>Customer service or retail experience</a:t>
            </a:r>
          </a:p>
          <a:p>
            <a:pPr algn="ctr">
              <a:lnSpc>
                <a:spcPts val="2520"/>
              </a:lnSpc>
            </a:pPr>
            <a:endParaRPr lang="en-US" sz="1800">
              <a:solidFill>
                <a:srgbClr val="000000"/>
              </a:solidFill>
              <a:latin typeface="Arial"/>
              <a:ea typeface="Arial"/>
              <a:cs typeface="Arial"/>
              <a:sym typeface="Arial"/>
            </a:endParaRPr>
          </a:p>
          <a:p>
            <a:pPr algn="ctr">
              <a:lnSpc>
                <a:spcPts val="2520"/>
              </a:lnSpc>
            </a:pPr>
            <a:r>
              <a:rPr lang="en-US" sz="1800">
                <a:solidFill>
                  <a:srgbClr val="000000"/>
                </a:solidFill>
                <a:latin typeface="Arial"/>
                <a:ea typeface="Arial"/>
                <a:cs typeface="Arial"/>
                <a:sym typeface="Arial"/>
              </a:rPr>
              <a:t>Responsible for customer interaction and service quality</a:t>
            </a:r>
          </a:p>
          <a:p>
            <a:pPr algn="ctr">
              <a:lnSpc>
                <a:spcPts val="3079"/>
              </a:lnSpc>
            </a:pPr>
            <a:endParaRPr lang="en-US" sz="1800">
              <a:solidFill>
                <a:srgbClr val="000000"/>
              </a:solidFill>
              <a:latin typeface="Arial"/>
              <a:ea typeface="Arial"/>
              <a:cs typeface="Arial"/>
              <a:sym typeface="Arial"/>
            </a:endParaRPr>
          </a:p>
        </p:txBody>
      </p:sp>
      <p:sp>
        <p:nvSpPr>
          <p:cNvPr id="46" name="TextBox 46"/>
          <p:cNvSpPr txBox="1"/>
          <p:nvPr/>
        </p:nvSpPr>
        <p:spPr>
          <a:xfrm>
            <a:off x="15209397" y="1678175"/>
            <a:ext cx="2698334" cy="415290"/>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000000"/>
                </a:solidFill>
                <a:latin typeface="Arial Bold"/>
                <a:ea typeface="Arial Bold"/>
                <a:cs typeface="Arial Bold"/>
                <a:sym typeface="Arial Bold"/>
              </a:rPr>
              <a:t>Waiter/Waitress</a:t>
            </a:r>
          </a:p>
        </p:txBody>
      </p:sp>
      <p:grpSp>
        <p:nvGrpSpPr>
          <p:cNvPr id="47" name="Group 47"/>
          <p:cNvGrpSpPr/>
          <p:nvPr/>
        </p:nvGrpSpPr>
        <p:grpSpPr>
          <a:xfrm>
            <a:off x="15060245" y="6638881"/>
            <a:ext cx="2847486" cy="3543894"/>
            <a:chOff x="0" y="0"/>
            <a:chExt cx="749974" cy="933419"/>
          </a:xfrm>
        </p:grpSpPr>
        <p:sp>
          <p:nvSpPr>
            <p:cNvPr id="48" name="Freeform 48"/>
            <p:cNvSpPr/>
            <p:nvPr/>
          </p:nvSpPr>
          <p:spPr>
            <a:xfrm>
              <a:off x="0" y="0"/>
              <a:ext cx="749974" cy="933419"/>
            </a:xfrm>
            <a:custGeom>
              <a:avLst/>
              <a:gdLst/>
              <a:ahLst/>
              <a:cxnLst/>
              <a:rect l="l" t="t" r="r" b="b"/>
              <a:pathLst>
                <a:path w="749974" h="933419">
                  <a:moveTo>
                    <a:pt x="749974" y="81566"/>
                  </a:moveTo>
                  <a:lnTo>
                    <a:pt x="749974" y="851853"/>
                  </a:lnTo>
                  <a:cubicBezTo>
                    <a:pt x="749974" y="896901"/>
                    <a:pt x="713455" y="933419"/>
                    <a:pt x="668408" y="933419"/>
                  </a:cubicBezTo>
                  <a:lnTo>
                    <a:pt x="81566" y="933419"/>
                  </a:lnTo>
                  <a:cubicBezTo>
                    <a:pt x="59933" y="933419"/>
                    <a:pt x="39187" y="924825"/>
                    <a:pt x="23890" y="909529"/>
                  </a:cubicBezTo>
                  <a:cubicBezTo>
                    <a:pt x="8594" y="894232"/>
                    <a:pt x="0" y="873486"/>
                    <a:pt x="0" y="851853"/>
                  </a:cubicBezTo>
                  <a:lnTo>
                    <a:pt x="0" y="81566"/>
                  </a:lnTo>
                  <a:cubicBezTo>
                    <a:pt x="0" y="59933"/>
                    <a:pt x="8594" y="39187"/>
                    <a:pt x="23890" y="23890"/>
                  </a:cubicBezTo>
                  <a:cubicBezTo>
                    <a:pt x="39187" y="8594"/>
                    <a:pt x="59933" y="0"/>
                    <a:pt x="81566" y="0"/>
                  </a:cubicBezTo>
                  <a:lnTo>
                    <a:pt x="668408" y="0"/>
                  </a:lnTo>
                  <a:cubicBezTo>
                    <a:pt x="690040" y="0"/>
                    <a:pt x="710787" y="8594"/>
                    <a:pt x="726084" y="23890"/>
                  </a:cubicBezTo>
                  <a:cubicBezTo>
                    <a:pt x="741380" y="39187"/>
                    <a:pt x="749974" y="59933"/>
                    <a:pt x="749974" y="81566"/>
                  </a:cubicBezTo>
                  <a:close/>
                </a:path>
              </a:pathLst>
            </a:custGeom>
            <a:solidFill>
              <a:srgbClr val="FDECDA"/>
            </a:solidFill>
          </p:spPr>
        </p:sp>
        <p:sp>
          <p:nvSpPr>
            <p:cNvPr id="49" name="TextBox 49"/>
            <p:cNvSpPr txBox="1"/>
            <p:nvPr/>
          </p:nvSpPr>
          <p:spPr>
            <a:xfrm>
              <a:off x="0" y="-57150"/>
              <a:ext cx="749974" cy="990569"/>
            </a:xfrm>
            <a:prstGeom prst="rect">
              <a:avLst/>
            </a:prstGeom>
          </p:spPr>
          <p:txBody>
            <a:bodyPr lIns="50800" tIns="50800" rIns="50800" bIns="50800" rtlCol="0" anchor="ctr"/>
            <a:lstStyle/>
            <a:p>
              <a:pPr algn="ctr">
                <a:lnSpc>
                  <a:spcPts val="3306"/>
                </a:lnSpc>
              </a:pPr>
              <a:endParaRPr/>
            </a:p>
          </p:txBody>
        </p:sp>
      </p:grpSp>
      <p:grpSp>
        <p:nvGrpSpPr>
          <p:cNvPr id="50" name="Group 50"/>
          <p:cNvGrpSpPr/>
          <p:nvPr/>
        </p:nvGrpSpPr>
        <p:grpSpPr>
          <a:xfrm>
            <a:off x="15345653" y="5450839"/>
            <a:ext cx="2276671" cy="2276671"/>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ECDA"/>
            </a:solidFill>
          </p:spPr>
        </p:sp>
      </p:grpSp>
      <p:sp>
        <p:nvSpPr>
          <p:cNvPr id="52" name="TextBox 52"/>
          <p:cNvSpPr txBox="1"/>
          <p:nvPr/>
        </p:nvSpPr>
        <p:spPr>
          <a:xfrm>
            <a:off x="15087007" y="7847808"/>
            <a:ext cx="2760911" cy="2282825"/>
          </a:xfrm>
          <a:prstGeom prst="rect">
            <a:avLst/>
          </a:prstGeom>
        </p:spPr>
        <p:txBody>
          <a:bodyPr lIns="0" tIns="0" rIns="0" bIns="0" rtlCol="0" anchor="t">
            <a:spAutoFit/>
          </a:bodyPr>
          <a:lstStyle/>
          <a:p>
            <a:pPr algn="ctr">
              <a:lnSpc>
                <a:spcPts val="2520"/>
              </a:lnSpc>
            </a:pPr>
            <a:r>
              <a:rPr lang="en-US" sz="1800">
                <a:solidFill>
                  <a:srgbClr val="000000"/>
                </a:solidFill>
                <a:latin typeface="Arial"/>
                <a:ea typeface="Arial"/>
                <a:cs typeface="Arial"/>
                <a:sym typeface="Arial"/>
              </a:rPr>
              <a:t>Professionally qualified accountant</a:t>
            </a:r>
          </a:p>
          <a:p>
            <a:pPr algn="ctr">
              <a:lnSpc>
                <a:spcPts val="2520"/>
              </a:lnSpc>
            </a:pPr>
            <a:endParaRPr lang="en-US" sz="1800">
              <a:solidFill>
                <a:srgbClr val="000000"/>
              </a:solidFill>
              <a:latin typeface="Arial"/>
              <a:ea typeface="Arial"/>
              <a:cs typeface="Arial"/>
              <a:sym typeface="Arial"/>
            </a:endParaRPr>
          </a:p>
          <a:p>
            <a:pPr algn="ctr">
              <a:lnSpc>
                <a:spcPts val="2520"/>
              </a:lnSpc>
            </a:pPr>
            <a:r>
              <a:rPr lang="en-US" sz="1800">
                <a:solidFill>
                  <a:srgbClr val="000000"/>
                </a:solidFill>
                <a:latin typeface="Arial"/>
                <a:ea typeface="Arial"/>
                <a:cs typeface="Arial"/>
                <a:sym typeface="Arial"/>
              </a:rPr>
              <a:t>Handles financial records, budgeting and tax compliance</a:t>
            </a:r>
          </a:p>
          <a:p>
            <a:pPr algn="ctr">
              <a:lnSpc>
                <a:spcPts val="3079"/>
              </a:lnSpc>
            </a:pPr>
            <a:endParaRPr lang="en-US" sz="1800">
              <a:solidFill>
                <a:srgbClr val="000000"/>
              </a:solidFill>
              <a:latin typeface="Arial"/>
              <a:ea typeface="Arial"/>
              <a:cs typeface="Arial"/>
              <a:sym typeface="Arial"/>
            </a:endParaRPr>
          </a:p>
        </p:txBody>
      </p:sp>
      <p:sp>
        <p:nvSpPr>
          <p:cNvPr id="53" name="TextBox 53"/>
          <p:cNvSpPr txBox="1"/>
          <p:nvPr/>
        </p:nvSpPr>
        <p:spPr>
          <a:xfrm>
            <a:off x="15149584" y="6774148"/>
            <a:ext cx="2698334" cy="834390"/>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000000"/>
                </a:solidFill>
                <a:latin typeface="Arial Bold"/>
                <a:ea typeface="Arial Bold"/>
                <a:cs typeface="Arial Bold"/>
                <a:sym typeface="Arial Bold"/>
              </a:rPr>
              <a:t>Part-Time Accountant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2154706" y="1509685"/>
            <a:ext cx="9271360" cy="4524085"/>
            <a:chOff x="0" y="0"/>
            <a:chExt cx="1255659" cy="612716"/>
          </a:xfrm>
        </p:grpSpPr>
        <p:sp>
          <p:nvSpPr>
            <p:cNvPr id="3" name="Freeform 3"/>
            <p:cNvSpPr/>
            <p:nvPr/>
          </p:nvSpPr>
          <p:spPr>
            <a:xfrm>
              <a:off x="0" y="0"/>
              <a:ext cx="1255659" cy="612716"/>
            </a:xfrm>
            <a:custGeom>
              <a:avLst/>
              <a:gdLst/>
              <a:ahLst/>
              <a:cxnLst/>
              <a:rect l="l" t="t" r="r" b="b"/>
              <a:pathLst>
                <a:path w="1255659" h="612716">
                  <a:moveTo>
                    <a:pt x="20876" y="0"/>
                  </a:moveTo>
                  <a:lnTo>
                    <a:pt x="1234783" y="0"/>
                  </a:lnTo>
                  <a:cubicBezTo>
                    <a:pt x="1240319" y="0"/>
                    <a:pt x="1245629" y="2199"/>
                    <a:pt x="1249544" y="6114"/>
                  </a:cubicBezTo>
                  <a:cubicBezTo>
                    <a:pt x="1253459" y="10029"/>
                    <a:pt x="1255659" y="15339"/>
                    <a:pt x="1255659" y="20876"/>
                  </a:cubicBezTo>
                  <a:lnTo>
                    <a:pt x="1255659" y="591840"/>
                  </a:lnTo>
                  <a:cubicBezTo>
                    <a:pt x="1255659" y="597376"/>
                    <a:pt x="1253459" y="602686"/>
                    <a:pt x="1249544" y="606601"/>
                  </a:cubicBezTo>
                  <a:cubicBezTo>
                    <a:pt x="1245629" y="610516"/>
                    <a:pt x="1240319" y="612716"/>
                    <a:pt x="1234783" y="612716"/>
                  </a:cubicBezTo>
                  <a:lnTo>
                    <a:pt x="20876" y="612716"/>
                  </a:lnTo>
                  <a:cubicBezTo>
                    <a:pt x="15339" y="612716"/>
                    <a:pt x="10029" y="610516"/>
                    <a:pt x="6114" y="606601"/>
                  </a:cubicBezTo>
                  <a:cubicBezTo>
                    <a:pt x="2199" y="602686"/>
                    <a:pt x="0" y="597376"/>
                    <a:pt x="0" y="591840"/>
                  </a:cubicBezTo>
                  <a:lnTo>
                    <a:pt x="0" y="20876"/>
                  </a:lnTo>
                  <a:cubicBezTo>
                    <a:pt x="0" y="15339"/>
                    <a:pt x="2199" y="10029"/>
                    <a:pt x="6114" y="6114"/>
                  </a:cubicBezTo>
                  <a:cubicBezTo>
                    <a:pt x="10029" y="2199"/>
                    <a:pt x="15339" y="0"/>
                    <a:pt x="20876" y="0"/>
                  </a:cubicBezTo>
                  <a:close/>
                </a:path>
              </a:pathLst>
            </a:custGeom>
            <a:blipFill>
              <a:blip r:embed="rId2"/>
              <a:stretch>
                <a:fillRect l="-2230" t="-4042" b="-35539"/>
              </a:stretch>
            </a:blipFill>
            <a:ln cap="rnd">
              <a:noFill/>
              <a:prstDash val="solid"/>
              <a:round/>
            </a:ln>
          </p:spPr>
        </p:sp>
      </p:grpSp>
      <p:sp>
        <p:nvSpPr>
          <p:cNvPr id="4" name="TextBox 4"/>
          <p:cNvSpPr txBox="1"/>
          <p:nvPr/>
        </p:nvSpPr>
        <p:spPr>
          <a:xfrm>
            <a:off x="3747873" y="86200"/>
            <a:ext cx="7118555" cy="1247775"/>
          </a:xfrm>
          <a:prstGeom prst="rect">
            <a:avLst/>
          </a:prstGeom>
        </p:spPr>
        <p:txBody>
          <a:bodyPr lIns="0" tIns="0" rIns="0" bIns="0" rtlCol="0" anchor="t">
            <a:spAutoFit/>
          </a:bodyPr>
          <a:lstStyle/>
          <a:p>
            <a:pPr algn="just">
              <a:lnSpc>
                <a:spcPts val="8399"/>
              </a:lnSpc>
            </a:pPr>
            <a:r>
              <a:rPr lang="en-US" sz="6999" b="1">
                <a:solidFill>
                  <a:srgbClr val="000000"/>
                </a:solidFill>
                <a:latin typeface="Agrandir Bold"/>
                <a:ea typeface="Agrandir Bold"/>
                <a:cs typeface="Agrandir Bold"/>
                <a:sym typeface="Agrandir Bold"/>
              </a:rPr>
              <a:t>Legal Format</a:t>
            </a:r>
          </a:p>
        </p:txBody>
      </p:sp>
      <p:sp>
        <p:nvSpPr>
          <p:cNvPr id="5" name="TextBox 5"/>
          <p:cNvSpPr txBox="1"/>
          <p:nvPr/>
        </p:nvSpPr>
        <p:spPr>
          <a:xfrm>
            <a:off x="1885698" y="6344050"/>
            <a:ext cx="13422694" cy="3629418"/>
          </a:xfrm>
          <a:prstGeom prst="rect">
            <a:avLst/>
          </a:prstGeom>
        </p:spPr>
        <p:txBody>
          <a:bodyPr lIns="0" tIns="0" rIns="0" bIns="0" rtlCol="0" anchor="t">
            <a:spAutoFit/>
          </a:bodyPr>
          <a:lstStyle/>
          <a:p>
            <a:pPr algn="just">
              <a:lnSpc>
                <a:spcPts val="3223"/>
              </a:lnSpc>
            </a:pPr>
            <a:r>
              <a:rPr lang="en-US" sz="2302" b="1" spc="-46">
                <a:solidFill>
                  <a:srgbClr val="0B0A0A"/>
                </a:solidFill>
                <a:latin typeface="Arial Bold"/>
                <a:ea typeface="Arial Bold"/>
                <a:cs typeface="Arial Bold"/>
                <a:sym typeface="Arial Bold"/>
              </a:rPr>
              <a:t>Coffee Town will serve as a Private Limited Company (Ltd), which is a legal structure independent from its owner. This arrangement offers limited liability, safeguarding the owner's private assets in the event that the company suffers debt. By issuing shares, it also enables the business to draw in investors. The company will be registered with Companies House, subject to UK legislation, such as employment, food safety requirements, as well as tax guidelines established by HM Revenue &amp; Customs. The company must also comply by health and safety rules, employment legislation and food hygiene laws. This legal framework enables the organisation to raise capital through the issuance of shares and enhances commercial credibility.</a:t>
            </a:r>
          </a:p>
          <a:p>
            <a:pPr algn="just">
              <a:lnSpc>
                <a:spcPts val="3223"/>
              </a:lnSpc>
            </a:pPr>
            <a:endParaRPr lang="en-US" sz="2302" b="1" spc="-46">
              <a:solidFill>
                <a:srgbClr val="0B0A0A"/>
              </a:solidFill>
              <a:latin typeface="Arial Bold"/>
              <a:ea typeface="Arial Bold"/>
              <a:cs typeface="Arial Bold"/>
              <a:sym typeface="Arial Bold"/>
            </a:endParaRPr>
          </a:p>
        </p:txBody>
      </p:sp>
      <p:sp>
        <p:nvSpPr>
          <p:cNvPr id="6" name="Freeform 6"/>
          <p:cNvSpPr/>
          <p:nvPr/>
        </p:nvSpPr>
        <p:spPr>
          <a:xfrm rot="-2878540">
            <a:off x="13079429" y="-4010299"/>
            <a:ext cx="9323841" cy="10429326"/>
          </a:xfrm>
          <a:custGeom>
            <a:avLst/>
            <a:gdLst/>
            <a:ahLst/>
            <a:cxnLst/>
            <a:rect l="l" t="t" r="r" b="b"/>
            <a:pathLst>
              <a:path w="9323841" h="10429326">
                <a:moveTo>
                  <a:pt x="0" y="0"/>
                </a:moveTo>
                <a:lnTo>
                  <a:pt x="9323841" y="0"/>
                </a:lnTo>
                <a:lnTo>
                  <a:pt x="9323841" y="10429326"/>
                </a:lnTo>
                <a:lnTo>
                  <a:pt x="0" y="10429326"/>
                </a:lnTo>
                <a:lnTo>
                  <a:pt x="0" y="0"/>
                </a:lnTo>
                <a:close/>
              </a:path>
            </a:pathLst>
          </a:custGeom>
          <a:blipFill>
            <a:blip r:embed="rId3"/>
            <a:stretch>
              <a:fillRect l="-11437"/>
            </a:stretch>
          </a:blipFill>
        </p:spPr>
      </p:sp>
      <p:sp>
        <p:nvSpPr>
          <p:cNvPr id="7" name="Freeform 7"/>
          <p:cNvSpPr/>
          <p:nvPr/>
        </p:nvSpPr>
        <p:spPr>
          <a:xfrm>
            <a:off x="-568812" y="4858609"/>
            <a:ext cx="2733421" cy="3120778"/>
          </a:xfrm>
          <a:custGeom>
            <a:avLst/>
            <a:gdLst/>
            <a:ahLst/>
            <a:cxnLst/>
            <a:rect l="l" t="t" r="r" b="b"/>
            <a:pathLst>
              <a:path w="2733421" h="3120778">
                <a:moveTo>
                  <a:pt x="0" y="0"/>
                </a:moveTo>
                <a:lnTo>
                  <a:pt x="2733422" y="0"/>
                </a:lnTo>
                <a:lnTo>
                  <a:pt x="2733422" y="3120777"/>
                </a:lnTo>
                <a:lnTo>
                  <a:pt x="0" y="3120777"/>
                </a:lnTo>
                <a:lnTo>
                  <a:pt x="0" y="0"/>
                </a:lnTo>
                <a:close/>
              </a:path>
            </a:pathLst>
          </a:custGeom>
          <a:blipFill>
            <a:blip r:embed="rId4"/>
            <a:stretch>
              <a:fillRect/>
            </a:stretch>
          </a:blipFill>
        </p:spPr>
      </p:sp>
      <p:sp>
        <p:nvSpPr>
          <p:cNvPr id="8" name="Freeform 8"/>
          <p:cNvSpPr/>
          <p:nvPr/>
        </p:nvSpPr>
        <p:spPr>
          <a:xfrm rot="-4449431">
            <a:off x="716564" y="2866454"/>
            <a:ext cx="2109943" cy="2408946"/>
          </a:xfrm>
          <a:custGeom>
            <a:avLst/>
            <a:gdLst/>
            <a:ahLst/>
            <a:cxnLst/>
            <a:rect l="l" t="t" r="r" b="b"/>
            <a:pathLst>
              <a:path w="2109943" h="2408946">
                <a:moveTo>
                  <a:pt x="0" y="0"/>
                </a:moveTo>
                <a:lnTo>
                  <a:pt x="2109943" y="0"/>
                </a:lnTo>
                <a:lnTo>
                  <a:pt x="2109943" y="2408946"/>
                </a:lnTo>
                <a:lnTo>
                  <a:pt x="0" y="2408946"/>
                </a:lnTo>
                <a:lnTo>
                  <a:pt x="0" y="0"/>
                </a:lnTo>
                <a:close/>
              </a:path>
            </a:pathLst>
          </a:custGeom>
          <a:blipFill>
            <a:blip r:embed="rId4"/>
            <a:stretch>
              <a:fillRect/>
            </a:stretch>
          </a:blipFill>
        </p:spPr>
      </p:sp>
      <p:sp>
        <p:nvSpPr>
          <p:cNvPr id="9" name="Freeform 9"/>
          <p:cNvSpPr/>
          <p:nvPr/>
        </p:nvSpPr>
        <p:spPr>
          <a:xfrm rot="4880021">
            <a:off x="8016860" y="9468247"/>
            <a:ext cx="866850" cy="989693"/>
          </a:xfrm>
          <a:custGeom>
            <a:avLst/>
            <a:gdLst/>
            <a:ahLst/>
            <a:cxnLst/>
            <a:rect l="l" t="t" r="r" b="b"/>
            <a:pathLst>
              <a:path w="866850" h="989693">
                <a:moveTo>
                  <a:pt x="0" y="0"/>
                </a:moveTo>
                <a:lnTo>
                  <a:pt x="866850" y="0"/>
                </a:lnTo>
                <a:lnTo>
                  <a:pt x="866850" y="989693"/>
                </a:lnTo>
                <a:lnTo>
                  <a:pt x="0" y="989693"/>
                </a:lnTo>
                <a:lnTo>
                  <a:pt x="0" y="0"/>
                </a:lnTo>
                <a:close/>
              </a:path>
            </a:pathLst>
          </a:custGeom>
          <a:blipFill>
            <a:blip r:embed="rId4"/>
            <a:stretch>
              <a:fillRect/>
            </a:stretch>
          </a:blipFill>
        </p:spPr>
      </p:sp>
      <p:sp>
        <p:nvSpPr>
          <p:cNvPr id="10" name="Freeform 10"/>
          <p:cNvSpPr/>
          <p:nvPr/>
        </p:nvSpPr>
        <p:spPr>
          <a:xfrm rot="9757030">
            <a:off x="12929119" y="9126414"/>
            <a:ext cx="1437090" cy="1673358"/>
          </a:xfrm>
          <a:custGeom>
            <a:avLst/>
            <a:gdLst/>
            <a:ahLst/>
            <a:cxnLst/>
            <a:rect l="l" t="t" r="r" b="b"/>
            <a:pathLst>
              <a:path w="1437090" h="1673358">
                <a:moveTo>
                  <a:pt x="0" y="0"/>
                </a:moveTo>
                <a:lnTo>
                  <a:pt x="1437091" y="0"/>
                </a:lnTo>
                <a:lnTo>
                  <a:pt x="1437091" y="1673359"/>
                </a:lnTo>
                <a:lnTo>
                  <a:pt x="0" y="1673359"/>
                </a:lnTo>
                <a:lnTo>
                  <a:pt x="0" y="0"/>
                </a:lnTo>
                <a:close/>
              </a:path>
            </a:pathLst>
          </a:custGeom>
          <a:blipFill>
            <a:blip r:embed="rId4"/>
            <a:stretch>
              <a:fillRect l="-993" r="-993"/>
            </a:stretch>
          </a:blipFill>
        </p:spPr>
      </p:sp>
      <p:sp>
        <p:nvSpPr>
          <p:cNvPr id="11" name="Freeform 11"/>
          <p:cNvSpPr/>
          <p:nvPr/>
        </p:nvSpPr>
        <p:spPr>
          <a:xfrm>
            <a:off x="15653917" y="8337526"/>
            <a:ext cx="2485367" cy="2804363"/>
          </a:xfrm>
          <a:custGeom>
            <a:avLst/>
            <a:gdLst/>
            <a:ahLst/>
            <a:cxnLst/>
            <a:rect l="l" t="t" r="r" b="b"/>
            <a:pathLst>
              <a:path w="2485367" h="2804363">
                <a:moveTo>
                  <a:pt x="0" y="0"/>
                </a:moveTo>
                <a:lnTo>
                  <a:pt x="2485367" y="0"/>
                </a:lnTo>
                <a:lnTo>
                  <a:pt x="2485367" y="2804364"/>
                </a:lnTo>
                <a:lnTo>
                  <a:pt x="0" y="2804364"/>
                </a:lnTo>
                <a:lnTo>
                  <a:pt x="0" y="0"/>
                </a:lnTo>
                <a:close/>
              </a:path>
            </a:pathLst>
          </a:custGeom>
          <a:blipFill>
            <a:blip r:embed="rId5"/>
            <a:stretch>
              <a:fillRect/>
            </a:stretch>
          </a:blipFill>
        </p:spPr>
      </p:sp>
      <p:sp>
        <p:nvSpPr>
          <p:cNvPr id="12" name="Freeform 12"/>
          <p:cNvSpPr/>
          <p:nvPr/>
        </p:nvSpPr>
        <p:spPr>
          <a:xfrm rot="-591995">
            <a:off x="15530282" y="8746328"/>
            <a:ext cx="2485367" cy="2804363"/>
          </a:xfrm>
          <a:custGeom>
            <a:avLst/>
            <a:gdLst/>
            <a:ahLst/>
            <a:cxnLst/>
            <a:rect l="l" t="t" r="r" b="b"/>
            <a:pathLst>
              <a:path w="2485367" h="2804363">
                <a:moveTo>
                  <a:pt x="0" y="0"/>
                </a:moveTo>
                <a:lnTo>
                  <a:pt x="2485367" y="0"/>
                </a:lnTo>
                <a:lnTo>
                  <a:pt x="2485367" y="2804363"/>
                </a:lnTo>
                <a:lnTo>
                  <a:pt x="0" y="2804363"/>
                </a:lnTo>
                <a:lnTo>
                  <a:pt x="0" y="0"/>
                </a:lnTo>
                <a:close/>
              </a:path>
            </a:pathLst>
          </a:custGeom>
          <a:blipFill>
            <a:blip r:embed="rId5"/>
            <a:stretch>
              <a:fillRect/>
            </a:stretch>
          </a:blipFill>
        </p:spPr>
      </p:sp>
      <p:sp>
        <p:nvSpPr>
          <p:cNvPr id="13" name="Freeform 13"/>
          <p:cNvSpPr/>
          <p:nvPr/>
        </p:nvSpPr>
        <p:spPr>
          <a:xfrm rot="1510690">
            <a:off x="16132386" y="7932295"/>
            <a:ext cx="2485367" cy="2804363"/>
          </a:xfrm>
          <a:custGeom>
            <a:avLst/>
            <a:gdLst/>
            <a:ahLst/>
            <a:cxnLst/>
            <a:rect l="l" t="t" r="r" b="b"/>
            <a:pathLst>
              <a:path w="2485367" h="2804363">
                <a:moveTo>
                  <a:pt x="0" y="0"/>
                </a:moveTo>
                <a:lnTo>
                  <a:pt x="2485366" y="0"/>
                </a:lnTo>
                <a:lnTo>
                  <a:pt x="2485366" y="2804363"/>
                </a:lnTo>
                <a:lnTo>
                  <a:pt x="0" y="2804363"/>
                </a:lnTo>
                <a:lnTo>
                  <a:pt x="0" y="0"/>
                </a:lnTo>
                <a:close/>
              </a:path>
            </a:pathLst>
          </a:custGeom>
          <a:blipFill>
            <a:blip r:embed="rId5"/>
            <a:stretch>
              <a:fillRect/>
            </a:stretch>
          </a:blipFill>
        </p:spPr>
      </p:sp>
      <p:sp>
        <p:nvSpPr>
          <p:cNvPr id="14" name="Freeform 14"/>
          <p:cNvSpPr/>
          <p:nvPr/>
        </p:nvSpPr>
        <p:spPr>
          <a:xfrm rot="4560874">
            <a:off x="-5461429" y="909875"/>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6"/>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12268350" y="55051"/>
            <a:ext cx="5275087" cy="2355161"/>
            <a:chOff x="0" y="0"/>
            <a:chExt cx="847214" cy="378265"/>
          </a:xfrm>
        </p:grpSpPr>
        <p:sp>
          <p:nvSpPr>
            <p:cNvPr id="3" name="Freeform 3"/>
            <p:cNvSpPr/>
            <p:nvPr/>
          </p:nvSpPr>
          <p:spPr>
            <a:xfrm>
              <a:off x="0" y="0"/>
              <a:ext cx="847214" cy="378265"/>
            </a:xfrm>
            <a:custGeom>
              <a:avLst/>
              <a:gdLst/>
              <a:ahLst/>
              <a:cxnLst/>
              <a:rect l="l" t="t" r="r" b="b"/>
              <a:pathLst>
                <a:path w="847214" h="378265">
                  <a:moveTo>
                    <a:pt x="847214" y="44029"/>
                  </a:moveTo>
                  <a:lnTo>
                    <a:pt x="847214" y="334235"/>
                  </a:lnTo>
                  <a:cubicBezTo>
                    <a:pt x="847214" y="345913"/>
                    <a:pt x="842575" y="357112"/>
                    <a:pt x="834318" y="365369"/>
                  </a:cubicBezTo>
                  <a:cubicBezTo>
                    <a:pt x="826061" y="373626"/>
                    <a:pt x="814862" y="378265"/>
                    <a:pt x="803185" y="378265"/>
                  </a:cubicBezTo>
                  <a:lnTo>
                    <a:pt x="44029" y="378265"/>
                  </a:lnTo>
                  <a:cubicBezTo>
                    <a:pt x="32352" y="378265"/>
                    <a:pt x="21153" y="373626"/>
                    <a:pt x="12896" y="365369"/>
                  </a:cubicBezTo>
                  <a:cubicBezTo>
                    <a:pt x="4639" y="357112"/>
                    <a:pt x="0" y="345913"/>
                    <a:pt x="0" y="334235"/>
                  </a:cubicBezTo>
                  <a:lnTo>
                    <a:pt x="0" y="44029"/>
                  </a:lnTo>
                  <a:cubicBezTo>
                    <a:pt x="0" y="19713"/>
                    <a:pt x="19713" y="0"/>
                    <a:pt x="44029" y="0"/>
                  </a:cubicBezTo>
                  <a:lnTo>
                    <a:pt x="803185" y="0"/>
                  </a:lnTo>
                  <a:cubicBezTo>
                    <a:pt x="827502" y="0"/>
                    <a:pt x="847214" y="19713"/>
                    <a:pt x="847214" y="44029"/>
                  </a:cubicBezTo>
                  <a:close/>
                </a:path>
              </a:pathLst>
            </a:custGeom>
            <a:solidFill>
              <a:srgbClr val="9DA875"/>
            </a:solidFill>
          </p:spPr>
        </p:sp>
        <p:sp>
          <p:nvSpPr>
            <p:cNvPr id="4" name="TextBox 4"/>
            <p:cNvSpPr txBox="1"/>
            <p:nvPr/>
          </p:nvSpPr>
          <p:spPr>
            <a:xfrm>
              <a:off x="0" y="-57150"/>
              <a:ext cx="847214" cy="435415"/>
            </a:xfrm>
            <a:prstGeom prst="rect">
              <a:avLst/>
            </a:prstGeom>
          </p:spPr>
          <p:txBody>
            <a:bodyPr lIns="50800" tIns="50800" rIns="50800" bIns="50800" rtlCol="0" anchor="ctr"/>
            <a:lstStyle/>
            <a:p>
              <a:pPr algn="ctr">
                <a:lnSpc>
                  <a:spcPts val="3306"/>
                </a:lnSpc>
              </a:pPr>
              <a:endParaRPr/>
            </a:p>
          </p:txBody>
        </p:sp>
      </p:grpSp>
      <p:sp>
        <p:nvSpPr>
          <p:cNvPr id="5" name="Freeform 5"/>
          <p:cNvSpPr/>
          <p:nvPr/>
        </p:nvSpPr>
        <p:spPr>
          <a:xfrm rot="-8538158">
            <a:off x="7977146" y="-6603398"/>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2"/>
            <a:stretch>
              <a:fillRect/>
            </a:stretch>
          </a:blipFill>
        </p:spPr>
      </p:sp>
      <p:grpSp>
        <p:nvGrpSpPr>
          <p:cNvPr id="6" name="Group 6"/>
          <p:cNvGrpSpPr/>
          <p:nvPr/>
        </p:nvGrpSpPr>
        <p:grpSpPr>
          <a:xfrm>
            <a:off x="11696850" y="495466"/>
            <a:ext cx="5292442" cy="2214495"/>
            <a:chOff x="0" y="0"/>
            <a:chExt cx="1181926" cy="494549"/>
          </a:xfrm>
        </p:grpSpPr>
        <p:sp>
          <p:nvSpPr>
            <p:cNvPr id="7" name="Freeform 7"/>
            <p:cNvSpPr/>
            <p:nvPr/>
          </p:nvSpPr>
          <p:spPr>
            <a:xfrm>
              <a:off x="0" y="0"/>
              <a:ext cx="1181926" cy="494549"/>
            </a:xfrm>
            <a:custGeom>
              <a:avLst/>
              <a:gdLst/>
              <a:ahLst/>
              <a:cxnLst/>
              <a:rect l="l" t="t" r="r" b="b"/>
              <a:pathLst>
                <a:path w="1181926" h="494549">
                  <a:moveTo>
                    <a:pt x="43885" y="0"/>
                  </a:moveTo>
                  <a:lnTo>
                    <a:pt x="1138042" y="0"/>
                  </a:lnTo>
                  <a:cubicBezTo>
                    <a:pt x="1149681" y="0"/>
                    <a:pt x="1160843" y="4624"/>
                    <a:pt x="1169073" y="12854"/>
                  </a:cubicBezTo>
                  <a:cubicBezTo>
                    <a:pt x="1177303" y="21084"/>
                    <a:pt x="1181926" y="32246"/>
                    <a:pt x="1181926" y="43885"/>
                  </a:cubicBezTo>
                  <a:lnTo>
                    <a:pt x="1181926" y="450664"/>
                  </a:lnTo>
                  <a:cubicBezTo>
                    <a:pt x="1181926" y="474901"/>
                    <a:pt x="1162279" y="494549"/>
                    <a:pt x="1138042" y="494549"/>
                  </a:cubicBezTo>
                  <a:lnTo>
                    <a:pt x="43885" y="494549"/>
                  </a:lnTo>
                  <a:cubicBezTo>
                    <a:pt x="19648" y="494549"/>
                    <a:pt x="0" y="474901"/>
                    <a:pt x="0" y="450664"/>
                  </a:cubicBezTo>
                  <a:lnTo>
                    <a:pt x="0" y="43885"/>
                  </a:lnTo>
                  <a:cubicBezTo>
                    <a:pt x="0" y="19648"/>
                    <a:pt x="19648" y="0"/>
                    <a:pt x="43885" y="0"/>
                  </a:cubicBezTo>
                  <a:close/>
                </a:path>
              </a:pathLst>
            </a:custGeom>
            <a:blipFill>
              <a:blip r:embed="rId3"/>
              <a:stretch>
                <a:fillRect t="-29613" b="-29613"/>
              </a:stretch>
            </a:blipFill>
          </p:spPr>
        </p:sp>
      </p:grpSp>
      <p:grpSp>
        <p:nvGrpSpPr>
          <p:cNvPr id="8" name="Group 8"/>
          <p:cNvGrpSpPr/>
          <p:nvPr/>
        </p:nvGrpSpPr>
        <p:grpSpPr>
          <a:xfrm>
            <a:off x="317306" y="2913255"/>
            <a:ext cx="2836081" cy="4968211"/>
            <a:chOff x="0" y="0"/>
            <a:chExt cx="746970" cy="1308567"/>
          </a:xfrm>
        </p:grpSpPr>
        <p:sp>
          <p:nvSpPr>
            <p:cNvPr id="9" name="Freeform 9"/>
            <p:cNvSpPr/>
            <p:nvPr/>
          </p:nvSpPr>
          <p:spPr>
            <a:xfrm>
              <a:off x="0" y="0"/>
              <a:ext cx="746970" cy="1308567"/>
            </a:xfrm>
            <a:custGeom>
              <a:avLst/>
              <a:gdLst/>
              <a:ahLst/>
              <a:cxnLst/>
              <a:rect l="l" t="t" r="r" b="b"/>
              <a:pathLst>
                <a:path w="746970" h="1308567">
                  <a:moveTo>
                    <a:pt x="746970" y="81894"/>
                  </a:moveTo>
                  <a:lnTo>
                    <a:pt x="746970" y="1226673"/>
                  </a:lnTo>
                  <a:cubicBezTo>
                    <a:pt x="746970" y="1271902"/>
                    <a:pt x="710305" y="1308567"/>
                    <a:pt x="665076" y="1308567"/>
                  </a:cubicBezTo>
                  <a:lnTo>
                    <a:pt x="81894" y="1308567"/>
                  </a:lnTo>
                  <a:cubicBezTo>
                    <a:pt x="60174" y="1308567"/>
                    <a:pt x="39344" y="1299939"/>
                    <a:pt x="23986" y="1284581"/>
                  </a:cubicBezTo>
                  <a:cubicBezTo>
                    <a:pt x="8628" y="1269223"/>
                    <a:pt x="0" y="1248393"/>
                    <a:pt x="0" y="1226673"/>
                  </a:cubicBezTo>
                  <a:lnTo>
                    <a:pt x="0" y="81894"/>
                  </a:lnTo>
                  <a:cubicBezTo>
                    <a:pt x="0" y="60174"/>
                    <a:pt x="8628" y="39344"/>
                    <a:pt x="23986" y="23986"/>
                  </a:cubicBezTo>
                  <a:cubicBezTo>
                    <a:pt x="39344" y="8628"/>
                    <a:pt x="60174" y="0"/>
                    <a:pt x="81894" y="0"/>
                  </a:cubicBezTo>
                  <a:lnTo>
                    <a:pt x="665076" y="0"/>
                  </a:lnTo>
                  <a:cubicBezTo>
                    <a:pt x="686795" y="0"/>
                    <a:pt x="707625" y="8628"/>
                    <a:pt x="722984" y="23986"/>
                  </a:cubicBezTo>
                  <a:cubicBezTo>
                    <a:pt x="738342" y="39344"/>
                    <a:pt x="746970" y="60174"/>
                    <a:pt x="746970" y="81894"/>
                  </a:cubicBezTo>
                  <a:close/>
                </a:path>
              </a:pathLst>
            </a:custGeom>
            <a:solidFill>
              <a:srgbClr val="9DA875"/>
            </a:solidFill>
          </p:spPr>
        </p:sp>
        <p:sp>
          <p:nvSpPr>
            <p:cNvPr id="10" name="TextBox 10"/>
            <p:cNvSpPr txBox="1"/>
            <p:nvPr/>
          </p:nvSpPr>
          <p:spPr>
            <a:xfrm>
              <a:off x="0" y="-57150"/>
              <a:ext cx="746970" cy="1365717"/>
            </a:xfrm>
            <a:prstGeom prst="rect">
              <a:avLst/>
            </a:prstGeom>
          </p:spPr>
          <p:txBody>
            <a:bodyPr lIns="50800" tIns="50800" rIns="50800" bIns="50800" rtlCol="0" anchor="ctr"/>
            <a:lstStyle/>
            <a:p>
              <a:pPr algn="ctr">
                <a:lnSpc>
                  <a:spcPts val="3306"/>
                </a:lnSpc>
              </a:pPr>
              <a:endParaRPr/>
            </a:p>
          </p:txBody>
        </p:sp>
      </p:grpSp>
      <p:grpSp>
        <p:nvGrpSpPr>
          <p:cNvPr id="11" name="Group 11"/>
          <p:cNvGrpSpPr/>
          <p:nvPr/>
        </p:nvGrpSpPr>
        <p:grpSpPr>
          <a:xfrm>
            <a:off x="3364876" y="2913255"/>
            <a:ext cx="2815674" cy="4247474"/>
            <a:chOff x="0" y="0"/>
            <a:chExt cx="741595" cy="1118734"/>
          </a:xfrm>
        </p:grpSpPr>
        <p:sp>
          <p:nvSpPr>
            <p:cNvPr id="12" name="Freeform 12"/>
            <p:cNvSpPr/>
            <p:nvPr/>
          </p:nvSpPr>
          <p:spPr>
            <a:xfrm>
              <a:off x="0" y="0"/>
              <a:ext cx="741595" cy="1118734"/>
            </a:xfrm>
            <a:custGeom>
              <a:avLst/>
              <a:gdLst/>
              <a:ahLst/>
              <a:cxnLst/>
              <a:rect l="l" t="t" r="r" b="b"/>
              <a:pathLst>
                <a:path w="741595" h="1118734">
                  <a:moveTo>
                    <a:pt x="741595" y="82487"/>
                  </a:moveTo>
                  <a:lnTo>
                    <a:pt x="741595" y="1036246"/>
                  </a:lnTo>
                  <a:cubicBezTo>
                    <a:pt x="741595" y="1081803"/>
                    <a:pt x="704664" y="1118734"/>
                    <a:pt x="659108" y="1118734"/>
                  </a:cubicBezTo>
                  <a:lnTo>
                    <a:pt x="82487" y="1118734"/>
                  </a:lnTo>
                  <a:cubicBezTo>
                    <a:pt x="36931" y="1118734"/>
                    <a:pt x="0" y="1081803"/>
                    <a:pt x="0" y="1036246"/>
                  </a:cubicBezTo>
                  <a:lnTo>
                    <a:pt x="0" y="82487"/>
                  </a:lnTo>
                  <a:cubicBezTo>
                    <a:pt x="0" y="36931"/>
                    <a:pt x="36931" y="0"/>
                    <a:pt x="82487" y="0"/>
                  </a:cubicBezTo>
                  <a:lnTo>
                    <a:pt x="659108" y="0"/>
                  </a:lnTo>
                  <a:cubicBezTo>
                    <a:pt x="704664" y="0"/>
                    <a:pt x="741595" y="36931"/>
                    <a:pt x="741595" y="82487"/>
                  </a:cubicBezTo>
                  <a:close/>
                </a:path>
              </a:pathLst>
            </a:custGeom>
            <a:solidFill>
              <a:srgbClr val="9DA875"/>
            </a:solidFill>
          </p:spPr>
        </p:sp>
        <p:sp>
          <p:nvSpPr>
            <p:cNvPr id="13" name="TextBox 13"/>
            <p:cNvSpPr txBox="1"/>
            <p:nvPr/>
          </p:nvSpPr>
          <p:spPr>
            <a:xfrm>
              <a:off x="0" y="-57150"/>
              <a:ext cx="741595" cy="1175884"/>
            </a:xfrm>
            <a:prstGeom prst="rect">
              <a:avLst/>
            </a:prstGeom>
          </p:spPr>
          <p:txBody>
            <a:bodyPr lIns="50800" tIns="50800" rIns="50800" bIns="50800" rtlCol="0" anchor="ctr"/>
            <a:lstStyle/>
            <a:p>
              <a:pPr algn="ctr">
                <a:lnSpc>
                  <a:spcPts val="3306"/>
                </a:lnSpc>
              </a:pPr>
              <a:endParaRPr/>
            </a:p>
          </p:txBody>
        </p:sp>
      </p:grpSp>
      <p:sp>
        <p:nvSpPr>
          <p:cNvPr id="14" name="Freeform 14"/>
          <p:cNvSpPr/>
          <p:nvPr/>
        </p:nvSpPr>
        <p:spPr>
          <a:xfrm>
            <a:off x="1324563" y="3031613"/>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5" name="Freeform 15"/>
          <p:cNvSpPr/>
          <p:nvPr/>
        </p:nvSpPr>
        <p:spPr>
          <a:xfrm>
            <a:off x="4361930" y="3031613"/>
            <a:ext cx="821567" cy="821567"/>
          </a:xfrm>
          <a:custGeom>
            <a:avLst/>
            <a:gdLst/>
            <a:ahLst/>
            <a:cxnLst/>
            <a:rect l="l" t="t" r="r" b="b"/>
            <a:pathLst>
              <a:path w="821567" h="821567">
                <a:moveTo>
                  <a:pt x="0" y="0"/>
                </a:moveTo>
                <a:lnTo>
                  <a:pt x="821566" y="0"/>
                </a:lnTo>
                <a:lnTo>
                  <a:pt x="821566"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601657" y="-10376"/>
            <a:ext cx="5345424" cy="2691761"/>
          </a:xfrm>
          <a:prstGeom prst="rect">
            <a:avLst/>
          </a:prstGeom>
        </p:spPr>
        <p:txBody>
          <a:bodyPr lIns="0" tIns="0" rIns="0" bIns="0" rtlCol="0" anchor="t">
            <a:spAutoFit/>
          </a:bodyPr>
          <a:lstStyle/>
          <a:p>
            <a:pPr marL="0" lvl="0" indent="0" algn="l">
              <a:lnSpc>
                <a:spcPts val="9569"/>
              </a:lnSpc>
              <a:spcBef>
                <a:spcPct val="0"/>
              </a:spcBef>
            </a:pPr>
            <a:r>
              <a:rPr lang="en-US" sz="8699" b="1">
                <a:solidFill>
                  <a:srgbClr val="000000"/>
                </a:solidFill>
                <a:latin typeface="Agrandir Bold"/>
                <a:ea typeface="Agrandir Bold"/>
                <a:cs typeface="Agrandir Bold"/>
                <a:sym typeface="Agrandir Bold"/>
              </a:rPr>
              <a:t>Pestel Analysis</a:t>
            </a:r>
          </a:p>
        </p:txBody>
      </p:sp>
      <p:sp>
        <p:nvSpPr>
          <p:cNvPr id="17" name="Freeform 17"/>
          <p:cNvSpPr/>
          <p:nvPr/>
        </p:nvSpPr>
        <p:spPr>
          <a:xfrm rot="-3984377">
            <a:off x="7260536" y="681678"/>
            <a:ext cx="1490611" cy="1701107"/>
          </a:xfrm>
          <a:custGeom>
            <a:avLst/>
            <a:gdLst/>
            <a:ahLst/>
            <a:cxnLst/>
            <a:rect l="l" t="t" r="r" b="b"/>
            <a:pathLst>
              <a:path w="1490611" h="1701107">
                <a:moveTo>
                  <a:pt x="0" y="0"/>
                </a:moveTo>
                <a:lnTo>
                  <a:pt x="1490611" y="0"/>
                </a:lnTo>
                <a:lnTo>
                  <a:pt x="1490611" y="1701108"/>
                </a:lnTo>
                <a:lnTo>
                  <a:pt x="0" y="1701108"/>
                </a:lnTo>
                <a:lnTo>
                  <a:pt x="0" y="0"/>
                </a:lnTo>
                <a:close/>
              </a:path>
            </a:pathLst>
          </a:custGeom>
          <a:blipFill>
            <a:blip r:embed="rId6"/>
            <a:stretch>
              <a:fillRect b="-10124"/>
            </a:stretch>
          </a:blipFill>
        </p:spPr>
      </p:sp>
      <p:sp>
        <p:nvSpPr>
          <p:cNvPr id="18" name="Freeform 18"/>
          <p:cNvSpPr/>
          <p:nvPr/>
        </p:nvSpPr>
        <p:spPr>
          <a:xfrm rot="1623974">
            <a:off x="6770279" y="228639"/>
            <a:ext cx="1051937" cy="1200486"/>
          </a:xfrm>
          <a:custGeom>
            <a:avLst/>
            <a:gdLst/>
            <a:ahLst/>
            <a:cxnLst/>
            <a:rect l="l" t="t" r="r" b="b"/>
            <a:pathLst>
              <a:path w="1051937" h="1200486">
                <a:moveTo>
                  <a:pt x="0" y="0"/>
                </a:moveTo>
                <a:lnTo>
                  <a:pt x="1051937" y="0"/>
                </a:lnTo>
                <a:lnTo>
                  <a:pt x="1051937" y="1200486"/>
                </a:lnTo>
                <a:lnTo>
                  <a:pt x="0" y="1200486"/>
                </a:lnTo>
                <a:lnTo>
                  <a:pt x="0" y="0"/>
                </a:lnTo>
                <a:close/>
              </a:path>
            </a:pathLst>
          </a:custGeom>
          <a:blipFill>
            <a:blip r:embed="rId6"/>
            <a:stretch>
              <a:fillRect b="-10124"/>
            </a:stretch>
          </a:blipFill>
        </p:spPr>
      </p:sp>
      <p:sp>
        <p:nvSpPr>
          <p:cNvPr id="19" name="Freeform 19"/>
          <p:cNvSpPr/>
          <p:nvPr/>
        </p:nvSpPr>
        <p:spPr>
          <a:xfrm rot="-4691807">
            <a:off x="9765765" y="1317797"/>
            <a:ext cx="1051937" cy="1200486"/>
          </a:xfrm>
          <a:custGeom>
            <a:avLst/>
            <a:gdLst/>
            <a:ahLst/>
            <a:cxnLst/>
            <a:rect l="l" t="t" r="r" b="b"/>
            <a:pathLst>
              <a:path w="1051937" h="1200486">
                <a:moveTo>
                  <a:pt x="0" y="0"/>
                </a:moveTo>
                <a:lnTo>
                  <a:pt x="1051937" y="0"/>
                </a:lnTo>
                <a:lnTo>
                  <a:pt x="1051937" y="1200486"/>
                </a:lnTo>
                <a:lnTo>
                  <a:pt x="0" y="1200486"/>
                </a:lnTo>
                <a:lnTo>
                  <a:pt x="0" y="0"/>
                </a:lnTo>
                <a:close/>
              </a:path>
            </a:pathLst>
          </a:custGeom>
          <a:blipFill>
            <a:blip r:embed="rId6"/>
            <a:stretch>
              <a:fillRect b="-10124"/>
            </a:stretch>
          </a:blipFill>
        </p:spPr>
      </p:sp>
      <p:sp>
        <p:nvSpPr>
          <p:cNvPr id="20" name="Freeform 20"/>
          <p:cNvSpPr/>
          <p:nvPr/>
        </p:nvSpPr>
        <p:spPr>
          <a:xfrm rot="472856">
            <a:off x="6131797" y="1332032"/>
            <a:ext cx="824286" cy="1035928"/>
          </a:xfrm>
          <a:custGeom>
            <a:avLst/>
            <a:gdLst/>
            <a:ahLst/>
            <a:cxnLst/>
            <a:rect l="l" t="t" r="r" b="b"/>
            <a:pathLst>
              <a:path w="824286" h="1035928">
                <a:moveTo>
                  <a:pt x="0" y="0"/>
                </a:moveTo>
                <a:lnTo>
                  <a:pt x="824286" y="0"/>
                </a:lnTo>
                <a:lnTo>
                  <a:pt x="824286" y="1035927"/>
                </a:lnTo>
                <a:lnTo>
                  <a:pt x="0" y="1035927"/>
                </a:lnTo>
                <a:lnTo>
                  <a:pt x="0" y="0"/>
                </a:lnTo>
                <a:close/>
              </a:path>
            </a:pathLst>
          </a:custGeom>
          <a:blipFill>
            <a:blip r:embed="rId6"/>
            <a:stretch>
              <a:fillRect/>
            </a:stretch>
          </a:blipFill>
        </p:spPr>
      </p:sp>
      <p:sp>
        <p:nvSpPr>
          <p:cNvPr id="21" name="Freeform 21"/>
          <p:cNvSpPr/>
          <p:nvPr/>
        </p:nvSpPr>
        <p:spPr>
          <a:xfrm rot="472856">
            <a:off x="8172361" y="-223905"/>
            <a:ext cx="2044753" cy="2569758"/>
          </a:xfrm>
          <a:custGeom>
            <a:avLst/>
            <a:gdLst/>
            <a:ahLst/>
            <a:cxnLst/>
            <a:rect l="l" t="t" r="r" b="b"/>
            <a:pathLst>
              <a:path w="2044753" h="2569758">
                <a:moveTo>
                  <a:pt x="0" y="0"/>
                </a:moveTo>
                <a:lnTo>
                  <a:pt x="2044754" y="0"/>
                </a:lnTo>
                <a:lnTo>
                  <a:pt x="2044754" y="2569758"/>
                </a:lnTo>
                <a:lnTo>
                  <a:pt x="0" y="2569758"/>
                </a:lnTo>
                <a:lnTo>
                  <a:pt x="0" y="0"/>
                </a:lnTo>
                <a:close/>
              </a:path>
            </a:pathLst>
          </a:custGeom>
          <a:blipFill>
            <a:blip r:embed="rId6"/>
            <a:stretch>
              <a:fillRect/>
            </a:stretch>
          </a:blipFill>
        </p:spPr>
      </p:sp>
      <p:sp>
        <p:nvSpPr>
          <p:cNvPr id="22" name="TextBox 22"/>
          <p:cNvSpPr txBox="1"/>
          <p:nvPr/>
        </p:nvSpPr>
        <p:spPr>
          <a:xfrm>
            <a:off x="3384861" y="4694401"/>
            <a:ext cx="2737019" cy="2211705"/>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London's  high rents </a:t>
            </a:r>
          </a:p>
          <a:p>
            <a:pPr marL="388620" lvl="1" indent="-194310" algn="l">
              <a:lnSpc>
                <a:spcPts val="2520"/>
              </a:lnSpc>
              <a:buFont typeface="Arial"/>
              <a:buChar char="•"/>
            </a:pPr>
            <a:r>
              <a:rPr lang="en-US" sz="1800">
                <a:solidFill>
                  <a:srgbClr val="000000"/>
                </a:solidFill>
                <a:latin typeface="Arial"/>
                <a:ea typeface="Arial"/>
                <a:cs typeface="Arial"/>
                <a:sym typeface="Arial"/>
              </a:rPr>
              <a:t>Increased prices of coffee beans</a:t>
            </a:r>
          </a:p>
          <a:p>
            <a:pPr marL="388620" lvl="1" indent="-194310" algn="l">
              <a:lnSpc>
                <a:spcPts val="2520"/>
              </a:lnSpc>
              <a:buFont typeface="Arial"/>
              <a:buChar char="•"/>
            </a:pPr>
            <a:r>
              <a:rPr lang="en-US" sz="1800">
                <a:solidFill>
                  <a:srgbClr val="000000"/>
                </a:solidFill>
                <a:latin typeface="Arial"/>
                <a:ea typeface="Arial"/>
                <a:cs typeface="Arial"/>
                <a:sym typeface="Arial"/>
              </a:rPr>
              <a:t>Competitive pricing needed.</a:t>
            </a:r>
          </a:p>
          <a:p>
            <a:pPr marL="388620" lvl="1" indent="-194310" algn="l">
              <a:lnSpc>
                <a:spcPts val="2520"/>
              </a:lnSpc>
              <a:buFont typeface="Arial"/>
              <a:buChar char="•"/>
            </a:pPr>
            <a:r>
              <a:rPr lang="en-US" sz="1800">
                <a:solidFill>
                  <a:srgbClr val="000000"/>
                </a:solidFill>
                <a:latin typeface="Arial"/>
                <a:ea typeface="Arial"/>
                <a:cs typeface="Arial"/>
                <a:sym typeface="Arial"/>
              </a:rPr>
              <a:t>Economic downturn may reduce spending</a:t>
            </a:r>
          </a:p>
        </p:txBody>
      </p:sp>
      <p:sp>
        <p:nvSpPr>
          <p:cNvPr id="23" name="TextBox 23"/>
          <p:cNvSpPr txBox="1"/>
          <p:nvPr/>
        </p:nvSpPr>
        <p:spPr>
          <a:xfrm>
            <a:off x="352652" y="4412461"/>
            <a:ext cx="2640749" cy="3469005"/>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Government regulations for food businesse</a:t>
            </a:r>
          </a:p>
          <a:p>
            <a:pPr marL="388620" lvl="1" indent="-194310" algn="l">
              <a:lnSpc>
                <a:spcPts val="2520"/>
              </a:lnSpc>
              <a:buFont typeface="Arial"/>
              <a:buChar char="•"/>
            </a:pPr>
            <a:r>
              <a:rPr lang="en-US" sz="1800">
                <a:solidFill>
                  <a:srgbClr val="000000"/>
                </a:solidFill>
                <a:latin typeface="Arial"/>
                <a:ea typeface="Arial"/>
                <a:cs typeface="Arial"/>
                <a:sym typeface="Arial"/>
              </a:rPr>
              <a:t>Companies House registration for businesses</a:t>
            </a:r>
          </a:p>
          <a:p>
            <a:pPr marL="388620" lvl="1" indent="-194310" algn="l">
              <a:lnSpc>
                <a:spcPts val="2520"/>
              </a:lnSpc>
              <a:buFont typeface="Arial"/>
              <a:buChar char="•"/>
            </a:pPr>
            <a:r>
              <a:rPr lang="en-US" sz="1800">
                <a:solidFill>
                  <a:srgbClr val="000000"/>
                </a:solidFill>
                <a:latin typeface="Arial"/>
                <a:ea typeface="Arial"/>
                <a:cs typeface="Arial"/>
                <a:sym typeface="Arial"/>
              </a:rPr>
              <a:t>Adherence to HM Revenue &amp; Customs' tax regulations</a:t>
            </a:r>
          </a:p>
          <a:p>
            <a:pPr marL="388620" lvl="1" indent="-194310" algn="l">
              <a:lnSpc>
                <a:spcPts val="2520"/>
              </a:lnSpc>
              <a:buFont typeface="Arial"/>
              <a:buChar char="•"/>
            </a:pPr>
            <a:r>
              <a:rPr lang="en-US" sz="1800">
                <a:solidFill>
                  <a:srgbClr val="000000"/>
                </a:solidFill>
                <a:latin typeface="Arial"/>
                <a:ea typeface="Arial"/>
                <a:cs typeface="Arial"/>
                <a:sym typeface="Arial"/>
              </a:rPr>
              <a:t>License and checks by council</a:t>
            </a:r>
          </a:p>
        </p:txBody>
      </p:sp>
      <p:sp>
        <p:nvSpPr>
          <p:cNvPr id="24" name="TextBox 24"/>
          <p:cNvSpPr txBox="1"/>
          <p:nvPr/>
        </p:nvSpPr>
        <p:spPr>
          <a:xfrm>
            <a:off x="3423546" y="3926686"/>
            <a:ext cx="2698334"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000000"/>
                </a:solidFill>
                <a:latin typeface="Arial Bold"/>
                <a:ea typeface="Arial Bold"/>
                <a:cs typeface="Arial Bold"/>
                <a:sym typeface="Arial Bold"/>
              </a:rPr>
              <a:t>Economical</a:t>
            </a:r>
          </a:p>
        </p:txBody>
      </p:sp>
      <p:sp>
        <p:nvSpPr>
          <p:cNvPr id="25" name="TextBox 25"/>
          <p:cNvSpPr txBox="1"/>
          <p:nvPr/>
        </p:nvSpPr>
        <p:spPr>
          <a:xfrm>
            <a:off x="455053" y="3926686"/>
            <a:ext cx="2698334" cy="349250"/>
          </a:xfrm>
          <a:prstGeom prst="rect">
            <a:avLst/>
          </a:prstGeom>
        </p:spPr>
        <p:txBody>
          <a:bodyPr lIns="0" tIns="0" rIns="0" bIns="0" rtlCol="0" anchor="t">
            <a:spAutoFit/>
          </a:bodyPr>
          <a:lstStyle/>
          <a:p>
            <a:pPr algn="ctr">
              <a:lnSpc>
                <a:spcPts val="2800"/>
              </a:lnSpc>
              <a:spcBef>
                <a:spcPct val="0"/>
              </a:spcBef>
            </a:pPr>
            <a:r>
              <a:rPr lang="en-US" sz="2000" b="1">
                <a:solidFill>
                  <a:srgbClr val="000000"/>
                </a:solidFill>
                <a:latin typeface="Arial Bold"/>
                <a:ea typeface="Arial Bold"/>
                <a:cs typeface="Arial Bold"/>
                <a:sym typeface="Arial Bold"/>
              </a:rPr>
              <a:t>Political</a:t>
            </a:r>
          </a:p>
        </p:txBody>
      </p:sp>
      <p:grpSp>
        <p:nvGrpSpPr>
          <p:cNvPr id="26" name="Group 26"/>
          <p:cNvGrpSpPr/>
          <p:nvPr/>
        </p:nvGrpSpPr>
        <p:grpSpPr>
          <a:xfrm>
            <a:off x="12364458" y="2913255"/>
            <a:ext cx="2815674" cy="4968211"/>
            <a:chOff x="0" y="0"/>
            <a:chExt cx="741595" cy="1308567"/>
          </a:xfrm>
        </p:grpSpPr>
        <p:sp>
          <p:nvSpPr>
            <p:cNvPr id="27" name="Freeform 27"/>
            <p:cNvSpPr/>
            <p:nvPr/>
          </p:nvSpPr>
          <p:spPr>
            <a:xfrm>
              <a:off x="0" y="0"/>
              <a:ext cx="741595" cy="1308567"/>
            </a:xfrm>
            <a:custGeom>
              <a:avLst/>
              <a:gdLst/>
              <a:ahLst/>
              <a:cxnLst/>
              <a:rect l="l" t="t" r="r" b="b"/>
              <a:pathLst>
                <a:path w="741595" h="1308567">
                  <a:moveTo>
                    <a:pt x="741595" y="82487"/>
                  </a:moveTo>
                  <a:lnTo>
                    <a:pt x="741595" y="1226080"/>
                  </a:lnTo>
                  <a:cubicBezTo>
                    <a:pt x="741595" y="1271636"/>
                    <a:pt x="704664" y="1308567"/>
                    <a:pt x="659108" y="1308567"/>
                  </a:cubicBezTo>
                  <a:lnTo>
                    <a:pt x="82487" y="1308567"/>
                  </a:lnTo>
                  <a:cubicBezTo>
                    <a:pt x="36931" y="1308567"/>
                    <a:pt x="0" y="1271636"/>
                    <a:pt x="0" y="1226080"/>
                  </a:cubicBezTo>
                  <a:lnTo>
                    <a:pt x="0" y="82487"/>
                  </a:lnTo>
                  <a:cubicBezTo>
                    <a:pt x="0" y="36931"/>
                    <a:pt x="36931" y="0"/>
                    <a:pt x="82487" y="0"/>
                  </a:cubicBezTo>
                  <a:lnTo>
                    <a:pt x="659108" y="0"/>
                  </a:lnTo>
                  <a:cubicBezTo>
                    <a:pt x="704664" y="0"/>
                    <a:pt x="741595" y="36931"/>
                    <a:pt x="741595" y="82487"/>
                  </a:cubicBezTo>
                  <a:close/>
                </a:path>
              </a:pathLst>
            </a:custGeom>
            <a:solidFill>
              <a:srgbClr val="9DA875"/>
            </a:solidFill>
          </p:spPr>
        </p:sp>
        <p:sp>
          <p:nvSpPr>
            <p:cNvPr id="28" name="TextBox 28"/>
            <p:cNvSpPr txBox="1"/>
            <p:nvPr/>
          </p:nvSpPr>
          <p:spPr>
            <a:xfrm>
              <a:off x="0" y="-57150"/>
              <a:ext cx="741595" cy="1365717"/>
            </a:xfrm>
            <a:prstGeom prst="rect">
              <a:avLst/>
            </a:prstGeom>
          </p:spPr>
          <p:txBody>
            <a:bodyPr lIns="50800" tIns="50800" rIns="50800" bIns="50800" rtlCol="0" anchor="ctr"/>
            <a:lstStyle/>
            <a:p>
              <a:pPr algn="ctr">
                <a:lnSpc>
                  <a:spcPts val="3306"/>
                </a:lnSpc>
              </a:pPr>
              <a:endParaRPr/>
            </a:p>
          </p:txBody>
        </p:sp>
      </p:grpSp>
      <p:grpSp>
        <p:nvGrpSpPr>
          <p:cNvPr id="29" name="Group 29"/>
          <p:cNvGrpSpPr/>
          <p:nvPr/>
        </p:nvGrpSpPr>
        <p:grpSpPr>
          <a:xfrm>
            <a:off x="9377333" y="2913255"/>
            <a:ext cx="2815674" cy="4247474"/>
            <a:chOff x="0" y="0"/>
            <a:chExt cx="741595" cy="1118734"/>
          </a:xfrm>
        </p:grpSpPr>
        <p:sp>
          <p:nvSpPr>
            <p:cNvPr id="30" name="Freeform 30"/>
            <p:cNvSpPr/>
            <p:nvPr/>
          </p:nvSpPr>
          <p:spPr>
            <a:xfrm>
              <a:off x="0" y="0"/>
              <a:ext cx="741595" cy="1118734"/>
            </a:xfrm>
            <a:custGeom>
              <a:avLst/>
              <a:gdLst/>
              <a:ahLst/>
              <a:cxnLst/>
              <a:rect l="l" t="t" r="r" b="b"/>
              <a:pathLst>
                <a:path w="741595" h="1118734">
                  <a:moveTo>
                    <a:pt x="741595" y="82487"/>
                  </a:moveTo>
                  <a:lnTo>
                    <a:pt x="741595" y="1036246"/>
                  </a:lnTo>
                  <a:cubicBezTo>
                    <a:pt x="741595" y="1081803"/>
                    <a:pt x="704664" y="1118734"/>
                    <a:pt x="659108" y="1118734"/>
                  </a:cubicBezTo>
                  <a:lnTo>
                    <a:pt x="82487" y="1118734"/>
                  </a:lnTo>
                  <a:cubicBezTo>
                    <a:pt x="36931" y="1118734"/>
                    <a:pt x="0" y="1081803"/>
                    <a:pt x="0" y="1036246"/>
                  </a:cubicBezTo>
                  <a:lnTo>
                    <a:pt x="0" y="82487"/>
                  </a:lnTo>
                  <a:cubicBezTo>
                    <a:pt x="0" y="36931"/>
                    <a:pt x="36931" y="0"/>
                    <a:pt x="82487" y="0"/>
                  </a:cubicBezTo>
                  <a:lnTo>
                    <a:pt x="659108" y="0"/>
                  </a:lnTo>
                  <a:cubicBezTo>
                    <a:pt x="704664" y="0"/>
                    <a:pt x="741595" y="36931"/>
                    <a:pt x="741595" y="82487"/>
                  </a:cubicBezTo>
                  <a:close/>
                </a:path>
              </a:pathLst>
            </a:custGeom>
            <a:solidFill>
              <a:srgbClr val="9DA875"/>
            </a:solidFill>
          </p:spPr>
        </p:sp>
        <p:sp>
          <p:nvSpPr>
            <p:cNvPr id="31" name="TextBox 31"/>
            <p:cNvSpPr txBox="1"/>
            <p:nvPr/>
          </p:nvSpPr>
          <p:spPr>
            <a:xfrm>
              <a:off x="0" y="-57150"/>
              <a:ext cx="741595" cy="1175884"/>
            </a:xfrm>
            <a:prstGeom prst="rect">
              <a:avLst/>
            </a:prstGeom>
          </p:spPr>
          <p:txBody>
            <a:bodyPr lIns="50800" tIns="50800" rIns="50800" bIns="50800" rtlCol="0" anchor="ctr"/>
            <a:lstStyle/>
            <a:p>
              <a:pPr algn="ctr">
                <a:lnSpc>
                  <a:spcPts val="3306"/>
                </a:lnSpc>
              </a:pPr>
              <a:endParaRPr/>
            </a:p>
          </p:txBody>
        </p:sp>
      </p:grpSp>
      <p:grpSp>
        <p:nvGrpSpPr>
          <p:cNvPr id="32" name="Group 32"/>
          <p:cNvGrpSpPr/>
          <p:nvPr/>
        </p:nvGrpSpPr>
        <p:grpSpPr>
          <a:xfrm>
            <a:off x="6352109" y="2913255"/>
            <a:ext cx="2815674" cy="4968211"/>
            <a:chOff x="0" y="0"/>
            <a:chExt cx="741595" cy="1308567"/>
          </a:xfrm>
        </p:grpSpPr>
        <p:sp>
          <p:nvSpPr>
            <p:cNvPr id="33" name="Freeform 33"/>
            <p:cNvSpPr/>
            <p:nvPr/>
          </p:nvSpPr>
          <p:spPr>
            <a:xfrm>
              <a:off x="0" y="0"/>
              <a:ext cx="741595" cy="1308567"/>
            </a:xfrm>
            <a:custGeom>
              <a:avLst/>
              <a:gdLst/>
              <a:ahLst/>
              <a:cxnLst/>
              <a:rect l="l" t="t" r="r" b="b"/>
              <a:pathLst>
                <a:path w="741595" h="1308567">
                  <a:moveTo>
                    <a:pt x="741595" y="82487"/>
                  </a:moveTo>
                  <a:lnTo>
                    <a:pt x="741595" y="1226080"/>
                  </a:lnTo>
                  <a:cubicBezTo>
                    <a:pt x="741595" y="1271636"/>
                    <a:pt x="704664" y="1308567"/>
                    <a:pt x="659108" y="1308567"/>
                  </a:cubicBezTo>
                  <a:lnTo>
                    <a:pt x="82487" y="1308567"/>
                  </a:lnTo>
                  <a:cubicBezTo>
                    <a:pt x="36931" y="1308567"/>
                    <a:pt x="0" y="1271636"/>
                    <a:pt x="0" y="1226080"/>
                  </a:cubicBezTo>
                  <a:lnTo>
                    <a:pt x="0" y="82487"/>
                  </a:lnTo>
                  <a:cubicBezTo>
                    <a:pt x="0" y="36931"/>
                    <a:pt x="36931" y="0"/>
                    <a:pt x="82487" y="0"/>
                  </a:cubicBezTo>
                  <a:lnTo>
                    <a:pt x="659108" y="0"/>
                  </a:lnTo>
                  <a:cubicBezTo>
                    <a:pt x="704664" y="0"/>
                    <a:pt x="741595" y="36931"/>
                    <a:pt x="741595" y="82487"/>
                  </a:cubicBezTo>
                  <a:close/>
                </a:path>
              </a:pathLst>
            </a:custGeom>
            <a:solidFill>
              <a:srgbClr val="9DA875"/>
            </a:solidFill>
          </p:spPr>
        </p:sp>
        <p:sp>
          <p:nvSpPr>
            <p:cNvPr id="34" name="TextBox 34"/>
            <p:cNvSpPr txBox="1"/>
            <p:nvPr/>
          </p:nvSpPr>
          <p:spPr>
            <a:xfrm>
              <a:off x="0" y="-57150"/>
              <a:ext cx="741595" cy="1365717"/>
            </a:xfrm>
            <a:prstGeom prst="rect">
              <a:avLst/>
            </a:prstGeom>
          </p:spPr>
          <p:txBody>
            <a:bodyPr lIns="50800" tIns="50800" rIns="50800" bIns="50800" rtlCol="0" anchor="ctr"/>
            <a:lstStyle/>
            <a:p>
              <a:pPr algn="ctr">
                <a:lnSpc>
                  <a:spcPts val="3306"/>
                </a:lnSpc>
              </a:pPr>
              <a:endParaRPr/>
            </a:p>
          </p:txBody>
        </p:sp>
      </p:grpSp>
      <p:sp>
        <p:nvSpPr>
          <p:cNvPr id="35" name="Freeform 35"/>
          <p:cNvSpPr/>
          <p:nvPr/>
        </p:nvSpPr>
        <p:spPr>
          <a:xfrm>
            <a:off x="7306676" y="3031613"/>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6" name="TextBox 36"/>
          <p:cNvSpPr txBox="1"/>
          <p:nvPr/>
        </p:nvSpPr>
        <p:spPr>
          <a:xfrm>
            <a:off x="6410779" y="3926686"/>
            <a:ext cx="2698334"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000000"/>
                </a:solidFill>
                <a:latin typeface="Arial Bold"/>
                <a:ea typeface="Arial Bold"/>
                <a:cs typeface="Arial Bold"/>
                <a:sym typeface="Arial Bold"/>
              </a:rPr>
              <a:t>Social</a:t>
            </a:r>
          </a:p>
        </p:txBody>
      </p:sp>
      <p:sp>
        <p:nvSpPr>
          <p:cNvPr id="37" name="TextBox 37"/>
          <p:cNvSpPr txBox="1"/>
          <p:nvPr/>
        </p:nvSpPr>
        <p:spPr>
          <a:xfrm>
            <a:off x="6379491" y="4628052"/>
            <a:ext cx="2760911" cy="2840355"/>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London's emerging coffee culture</a:t>
            </a:r>
          </a:p>
          <a:p>
            <a:pPr marL="388620" lvl="1" indent="-194310" algn="l">
              <a:lnSpc>
                <a:spcPts val="2520"/>
              </a:lnSpc>
              <a:buFont typeface="Arial"/>
              <a:buChar char="•"/>
            </a:pPr>
            <a:r>
              <a:rPr lang="en-US" sz="1800">
                <a:solidFill>
                  <a:srgbClr val="000000"/>
                </a:solidFill>
                <a:latin typeface="Arial"/>
                <a:ea typeface="Arial"/>
                <a:cs typeface="Arial"/>
                <a:sym typeface="Arial"/>
              </a:rPr>
              <a:t>Cafés for socialising, working, and learning</a:t>
            </a:r>
          </a:p>
          <a:p>
            <a:pPr marL="388620" lvl="1" indent="-194310" algn="l">
              <a:lnSpc>
                <a:spcPts val="2520"/>
              </a:lnSpc>
              <a:buFont typeface="Arial"/>
              <a:buChar char="•"/>
            </a:pPr>
            <a:r>
              <a:rPr lang="en-US" sz="1800">
                <a:solidFill>
                  <a:srgbClr val="000000"/>
                </a:solidFill>
                <a:latin typeface="Arial"/>
                <a:ea typeface="Arial"/>
                <a:cs typeface="Arial"/>
                <a:sym typeface="Arial"/>
              </a:rPr>
              <a:t>Growing desire for welcoming students and professionals</a:t>
            </a:r>
          </a:p>
          <a:p>
            <a:pPr marL="388620" lvl="1" indent="-194310" algn="l">
              <a:lnSpc>
                <a:spcPts val="2520"/>
              </a:lnSpc>
              <a:buFont typeface="Arial"/>
              <a:buChar char="•"/>
            </a:pPr>
            <a:r>
              <a:rPr lang="en-US" sz="1800">
                <a:solidFill>
                  <a:srgbClr val="000000"/>
                </a:solidFill>
                <a:latin typeface="Arial"/>
                <a:ea typeface="Arial"/>
                <a:cs typeface="Arial"/>
                <a:sym typeface="Arial"/>
              </a:rPr>
              <a:t> Wi-Fi-enabled workplaces</a:t>
            </a:r>
          </a:p>
        </p:txBody>
      </p:sp>
      <p:sp>
        <p:nvSpPr>
          <p:cNvPr id="38" name="TextBox 38"/>
          <p:cNvSpPr txBox="1"/>
          <p:nvPr/>
        </p:nvSpPr>
        <p:spPr>
          <a:xfrm>
            <a:off x="9513926" y="4518189"/>
            <a:ext cx="2577549" cy="2211705"/>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Social Media Marketing and Digital Advertising</a:t>
            </a:r>
          </a:p>
          <a:p>
            <a:pPr marL="388620" lvl="1" indent="-194310" algn="l">
              <a:lnSpc>
                <a:spcPts val="2520"/>
              </a:lnSpc>
              <a:buFont typeface="Arial"/>
              <a:buChar char="•"/>
            </a:pPr>
            <a:r>
              <a:rPr lang="en-US" sz="1800">
                <a:solidFill>
                  <a:srgbClr val="000000"/>
                </a:solidFill>
                <a:latin typeface="Arial"/>
                <a:ea typeface="Arial"/>
                <a:cs typeface="Arial"/>
                <a:sym typeface="Arial"/>
              </a:rPr>
              <a:t>Internet delivery services (Uber Eats)</a:t>
            </a:r>
          </a:p>
          <a:p>
            <a:pPr marL="388620" lvl="1" indent="-194310" algn="l">
              <a:lnSpc>
                <a:spcPts val="2520"/>
              </a:lnSpc>
              <a:buFont typeface="Arial"/>
              <a:buChar char="•"/>
            </a:pPr>
            <a:r>
              <a:rPr lang="en-US" sz="1800">
                <a:solidFill>
                  <a:srgbClr val="000000"/>
                </a:solidFill>
                <a:latin typeface="Arial"/>
                <a:ea typeface="Arial"/>
                <a:cs typeface="Arial"/>
                <a:sym typeface="Arial"/>
              </a:rPr>
              <a:t>Contactless payment methods</a:t>
            </a:r>
          </a:p>
        </p:txBody>
      </p:sp>
      <p:sp>
        <p:nvSpPr>
          <p:cNvPr id="39" name="TextBox 39"/>
          <p:cNvSpPr txBox="1"/>
          <p:nvPr/>
        </p:nvSpPr>
        <p:spPr>
          <a:xfrm>
            <a:off x="12459708" y="4518189"/>
            <a:ext cx="2615649" cy="1897380"/>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Use recyclable and ecological packaging</a:t>
            </a:r>
          </a:p>
          <a:p>
            <a:pPr marL="388620" lvl="1" indent="-194310" algn="l">
              <a:lnSpc>
                <a:spcPts val="2520"/>
              </a:lnSpc>
              <a:buFont typeface="Arial"/>
              <a:buChar char="•"/>
            </a:pPr>
            <a:r>
              <a:rPr lang="en-US" sz="1800">
                <a:solidFill>
                  <a:srgbClr val="000000"/>
                </a:solidFill>
                <a:latin typeface="Arial"/>
                <a:ea typeface="Arial"/>
                <a:cs typeface="Arial"/>
                <a:sym typeface="Arial"/>
              </a:rPr>
              <a:t>Reducing waste</a:t>
            </a:r>
          </a:p>
          <a:p>
            <a:pPr marL="388620" lvl="1" indent="-194310" algn="l">
              <a:lnSpc>
                <a:spcPts val="2520"/>
              </a:lnSpc>
              <a:buFont typeface="Arial"/>
              <a:buChar char="•"/>
            </a:pPr>
            <a:r>
              <a:rPr lang="en-US" sz="1800">
                <a:solidFill>
                  <a:srgbClr val="000000"/>
                </a:solidFill>
                <a:latin typeface="Arial"/>
                <a:ea typeface="Arial"/>
                <a:cs typeface="Arial"/>
                <a:sym typeface="Arial"/>
              </a:rPr>
              <a:t>Ethically sourced coffee beans</a:t>
            </a:r>
          </a:p>
          <a:p>
            <a:pPr marL="388620" lvl="1" indent="-194310" algn="l">
              <a:lnSpc>
                <a:spcPts val="2520"/>
              </a:lnSpc>
              <a:buFont typeface="Arial"/>
              <a:buChar char="•"/>
            </a:pPr>
            <a:r>
              <a:rPr lang="en-US" sz="1800">
                <a:solidFill>
                  <a:srgbClr val="000000"/>
                </a:solidFill>
                <a:latin typeface="Arial"/>
                <a:ea typeface="Arial"/>
                <a:cs typeface="Arial"/>
                <a:sym typeface="Arial"/>
              </a:rPr>
              <a:t>Sustainable business</a:t>
            </a:r>
          </a:p>
        </p:txBody>
      </p:sp>
      <p:sp>
        <p:nvSpPr>
          <p:cNvPr id="40" name="Freeform 40"/>
          <p:cNvSpPr/>
          <p:nvPr/>
        </p:nvSpPr>
        <p:spPr>
          <a:xfrm>
            <a:off x="10291733" y="3031613"/>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1" name="TextBox 41"/>
          <p:cNvSpPr txBox="1"/>
          <p:nvPr/>
        </p:nvSpPr>
        <p:spPr>
          <a:xfrm>
            <a:off x="9453533" y="3926686"/>
            <a:ext cx="2698334"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000000"/>
                </a:solidFill>
                <a:latin typeface="Arial Bold"/>
                <a:ea typeface="Arial Bold"/>
                <a:cs typeface="Arial Bold"/>
                <a:sym typeface="Arial Bold"/>
              </a:rPr>
              <a:t>Technological</a:t>
            </a:r>
          </a:p>
        </p:txBody>
      </p:sp>
      <p:sp>
        <p:nvSpPr>
          <p:cNvPr id="42" name="TextBox 42"/>
          <p:cNvSpPr txBox="1"/>
          <p:nvPr/>
        </p:nvSpPr>
        <p:spPr>
          <a:xfrm>
            <a:off x="12459708" y="3926686"/>
            <a:ext cx="2698334"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000000"/>
                </a:solidFill>
                <a:latin typeface="Arial Bold"/>
                <a:ea typeface="Arial Bold"/>
                <a:cs typeface="Arial Bold"/>
                <a:sym typeface="Arial Bold"/>
              </a:rPr>
              <a:t>Environmental</a:t>
            </a:r>
          </a:p>
        </p:txBody>
      </p:sp>
      <p:sp>
        <p:nvSpPr>
          <p:cNvPr id="43" name="Freeform 43"/>
          <p:cNvSpPr/>
          <p:nvPr/>
        </p:nvSpPr>
        <p:spPr>
          <a:xfrm>
            <a:off x="13361511" y="3031613"/>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4" name="Group 44"/>
          <p:cNvGrpSpPr/>
          <p:nvPr/>
        </p:nvGrpSpPr>
        <p:grpSpPr>
          <a:xfrm>
            <a:off x="15430513" y="2913255"/>
            <a:ext cx="2815674" cy="4247474"/>
            <a:chOff x="0" y="0"/>
            <a:chExt cx="741595" cy="1118734"/>
          </a:xfrm>
        </p:grpSpPr>
        <p:sp>
          <p:nvSpPr>
            <p:cNvPr id="45" name="Freeform 45"/>
            <p:cNvSpPr/>
            <p:nvPr/>
          </p:nvSpPr>
          <p:spPr>
            <a:xfrm>
              <a:off x="0" y="0"/>
              <a:ext cx="741595" cy="1118734"/>
            </a:xfrm>
            <a:custGeom>
              <a:avLst/>
              <a:gdLst/>
              <a:ahLst/>
              <a:cxnLst/>
              <a:rect l="l" t="t" r="r" b="b"/>
              <a:pathLst>
                <a:path w="741595" h="1118734">
                  <a:moveTo>
                    <a:pt x="741595" y="82487"/>
                  </a:moveTo>
                  <a:lnTo>
                    <a:pt x="741595" y="1036246"/>
                  </a:lnTo>
                  <a:cubicBezTo>
                    <a:pt x="741595" y="1081803"/>
                    <a:pt x="704664" y="1118734"/>
                    <a:pt x="659108" y="1118734"/>
                  </a:cubicBezTo>
                  <a:lnTo>
                    <a:pt x="82487" y="1118734"/>
                  </a:lnTo>
                  <a:cubicBezTo>
                    <a:pt x="36931" y="1118734"/>
                    <a:pt x="0" y="1081803"/>
                    <a:pt x="0" y="1036246"/>
                  </a:cubicBezTo>
                  <a:lnTo>
                    <a:pt x="0" y="82487"/>
                  </a:lnTo>
                  <a:cubicBezTo>
                    <a:pt x="0" y="36931"/>
                    <a:pt x="36931" y="0"/>
                    <a:pt x="82487" y="0"/>
                  </a:cubicBezTo>
                  <a:lnTo>
                    <a:pt x="659108" y="0"/>
                  </a:lnTo>
                  <a:cubicBezTo>
                    <a:pt x="704664" y="0"/>
                    <a:pt x="741595" y="36931"/>
                    <a:pt x="741595" y="82487"/>
                  </a:cubicBezTo>
                  <a:close/>
                </a:path>
              </a:pathLst>
            </a:custGeom>
            <a:solidFill>
              <a:srgbClr val="9DA875"/>
            </a:solidFill>
          </p:spPr>
        </p:sp>
        <p:sp>
          <p:nvSpPr>
            <p:cNvPr id="46" name="TextBox 46"/>
            <p:cNvSpPr txBox="1"/>
            <p:nvPr/>
          </p:nvSpPr>
          <p:spPr>
            <a:xfrm>
              <a:off x="0" y="-57150"/>
              <a:ext cx="741595" cy="1175884"/>
            </a:xfrm>
            <a:prstGeom prst="rect">
              <a:avLst/>
            </a:prstGeom>
          </p:spPr>
          <p:txBody>
            <a:bodyPr lIns="50800" tIns="50800" rIns="50800" bIns="50800" rtlCol="0" anchor="ctr"/>
            <a:lstStyle/>
            <a:p>
              <a:pPr algn="ctr">
                <a:lnSpc>
                  <a:spcPts val="3306"/>
                </a:lnSpc>
              </a:pPr>
              <a:endParaRPr/>
            </a:p>
          </p:txBody>
        </p:sp>
      </p:grpSp>
      <p:sp>
        <p:nvSpPr>
          <p:cNvPr id="47" name="Freeform 47"/>
          <p:cNvSpPr/>
          <p:nvPr/>
        </p:nvSpPr>
        <p:spPr>
          <a:xfrm>
            <a:off x="16472741" y="3031613"/>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8" name="TextBox 48"/>
          <p:cNvSpPr txBox="1"/>
          <p:nvPr/>
        </p:nvSpPr>
        <p:spPr>
          <a:xfrm>
            <a:off x="15489184" y="3926686"/>
            <a:ext cx="2698334" cy="349250"/>
          </a:xfrm>
          <a:prstGeom prst="rect">
            <a:avLst/>
          </a:prstGeom>
        </p:spPr>
        <p:txBody>
          <a:bodyPr lIns="0" tIns="0" rIns="0" bIns="0" rtlCol="0" anchor="t">
            <a:spAutoFit/>
          </a:bodyPr>
          <a:lstStyle/>
          <a:p>
            <a:pPr marL="0" lvl="0" indent="0" algn="ctr">
              <a:lnSpc>
                <a:spcPts val="2800"/>
              </a:lnSpc>
              <a:spcBef>
                <a:spcPct val="0"/>
              </a:spcBef>
            </a:pPr>
            <a:r>
              <a:rPr lang="en-US" sz="2000" b="1">
                <a:solidFill>
                  <a:srgbClr val="000000"/>
                </a:solidFill>
                <a:latin typeface="Arial Bold"/>
                <a:ea typeface="Arial Bold"/>
                <a:cs typeface="Arial Bold"/>
                <a:sym typeface="Arial Bold"/>
              </a:rPr>
              <a:t>Legal</a:t>
            </a:r>
          </a:p>
        </p:txBody>
      </p:sp>
      <p:sp>
        <p:nvSpPr>
          <p:cNvPr id="49" name="TextBox 49"/>
          <p:cNvSpPr txBox="1"/>
          <p:nvPr/>
        </p:nvSpPr>
        <p:spPr>
          <a:xfrm>
            <a:off x="15484932" y="4437861"/>
            <a:ext cx="2615649" cy="2526030"/>
          </a:xfrm>
          <a:prstGeom prst="rect">
            <a:avLst/>
          </a:prstGeom>
        </p:spPr>
        <p:txBody>
          <a:bodyPr lIns="0" tIns="0" rIns="0" bIns="0" rtlCol="0" anchor="t">
            <a:spAutoFit/>
          </a:bodyPr>
          <a:lstStyle/>
          <a:p>
            <a:pPr marL="388620" lvl="1" indent="-194310" algn="l">
              <a:lnSpc>
                <a:spcPts val="2520"/>
              </a:lnSpc>
              <a:buFont typeface="Arial"/>
              <a:buChar char="•"/>
            </a:pPr>
            <a:r>
              <a:rPr lang="en-US" sz="1800">
                <a:solidFill>
                  <a:srgbClr val="000000"/>
                </a:solidFill>
                <a:latin typeface="Arial"/>
                <a:ea typeface="Arial"/>
                <a:cs typeface="Arial"/>
                <a:sym typeface="Arial"/>
              </a:rPr>
              <a:t>Regulations for food safety and hygiene </a:t>
            </a:r>
          </a:p>
          <a:p>
            <a:pPr marL="388620" lvl="1" indent="-194310" algn="l">
              <a:lnSpc>
                <a:spcPts val="2520"/>
              </a:lnSpc>
              <a:buFont typeface="Arial"/>
              <a:buChar char="•"/>
            </a:pPr>
            <a:r>
              <a:rPr lang="en-US" sz="1800">
                <a:solidFill>
                  <a:srgbClr val="000000"/>
                </a:solidFill>
                <a:latin typeface="Arial"/>
                <a:ea typeface="Arial"/>
                <a:cs typeface="Arial"/>
                <a:sym typeface="Arial"/>
              </a:rPr>
              <a:t>Staff contracts and employment laws</a:t>
            </a:r>
          </a:p>
          <a:p>
            <a:pPr marL="388620" lvl="1" indent="-194310" algn="l">
              <a:lnSpc>
                <a:spcPts val="2520"/>
              </a:lnSpc>
              <a:buFont typeface="Arial"/>
              <a:buChar char="•"/>
            </a:pPr>
            <a:r>
              <a:rPr lang="en-US" sz="1800">
                <a:solidFill>
                  <a:srgbClr val="000000"/>
                </a:solidFill>
                <a:latin typeface="Arial"/>
                <a:ea typeface="Arial"/>
                <a:cs typeface="Arial"/>
                <a:sym typeface="Arial"/>
              </a:rPr>
              <a:t>Data protection regulations</a:t>
            </a:r>
          </a:p>
          <a:p>
            <a:pPr marL="388620" lvl="1" indent="-194310" algn="l">
              <a:lnSpc>
                <a:spcPts val="2520"/>
              </a:lnSpc>
              <a:buFont typeface="Arial"/>
              <a:buChar char="•"/>
            </a:pPr>
            <a:r>
              <a:rPr lang="en-US" sz="1800">
                <a:solidFill>
                  <a:srgbClr val="000000"/>
                </a:solidFill>
                <a:latin typeface="Arial"/>
                <a:ea typeface="Arial"/>
                <a:cs typeface="Arial"/>
                <a:sym typeface="Arial"/>
              </a:rPr>
              <a:t>Health and safety requirements.</a:t>
            </a:r>
          </a:p>
        </p:txBody>
      </p:sp>
      <p:grpSp>
        <p:nvGrpSpPr>
          <p:cNvPr id="50" name="Group 50"/>
          <p:cNvGrpSpPr/>
          <p:nvPr/>
        </p:nvGrpSpPr>
        <p:grpSpPr>
          <a:xfrm>
            <a:off x="12425549" y="8057138"/>
            <a:ext cx="5537286" cy="2015461"/>
            <a:chOff x="0" y="0"/>
            <a:chExt cx="1458416" cy="530848"/>
          </a:xfrm>
        </p:grpSpPr>
        <p:sp>
          <p:nvSpPr>
            <p:cNvPr id="51" name="Freeform 51"/>
            <p:cNvSpPr/>
            <p:nvPr/>
          </p:nvSpPr>
          <p:spPr>
            <a:xfrm>
              <a:off x="0" y="0"/>
              <a:ext cx="1458416" cy="530848"/>
            </a:xfrm>
            <a:custGeom>
              <a:avLst/>
              <a:gdLst/>
              <a:ahLst/>
              <a:cxnLst/>
              <a:rect l="l" t="t" r="r" b="b"/>
              <a:pathLst>
                <a:path w="1458416" h="530848">
                  <a:moveTo>
                    <a:pt x="1458416" y="41944"/>
                  </a:moveTo>
                  <a:lnTo>
                    <a:pt x="1458416" y="488904"/>
                  </a:lnTo>
                  <a:cubicBezTo>
                    <a:pt x="1458416" y="500028"/>
                    <a:pt x="1453997" y="510697"/>
                    <a:pt x="1446130" y="518563"/>
                  </a:cubicBezTo>
                  <a:cubicBezTo>
                    <a:pt x="1438264" y="526429"/>
                    <a:pt x="1427596" y="530848"/>
                    <a:pt x="1416471" y="530848"/>
                  </a:cubicBezTo>
                  <a:lnTo>
                    <a:pt x="41944" y="530848"/>
                  </a:lnTo>
                  <a:cubicBezTo>
                    <a:pt x="30820" y="530848"/>
                    <a:pt x="20151" y="526429"/>
                    <a:pt x="12285" y="518563"/>
                  </a:cubicBezTo>
                  <a:cubicBezTo>
                    <a:pt x="4419" y="510697"/>
                    <a:pt x="0" y="500028"/>
                    <a:pt x="0" y="488904"/>
                  </a:cubicBezTo>
                  <a:lnTo>
                    <a:pt x="0" y="41944"/>
                  </a:lnTo>
                  <a:cubicBezTo>
                    <a:pt x="0" y="30820"/>
                    <a:pt x="4419" y="20151"/>
                    <a:pt x="12285" y="12285"/>
                  </a:cubicBezTo>
                  <a:cubicBezTo>
                    <a:pt x="20151" y="4419"/>
                    <a:pt x="30820" y="0"/>
                    <a:pt x="41944" y="0"/>
                  </a:cubicBezTo>
                  <a:lnTo>
                    <a:pt x="1416471" y="0"/>
                  </a:lnTo>
                  <a:cubicBezTo>
                    <a:pt x="1439637" y="0"/>
                    <a:pt x="1458416" y="18779"/>
                    <a:pt x="1458416" y="41944"/>
                  </a:cubicBezTo>
                  <a:close/>
                </a:path>
              </a:pathLst>
            </a:custGeom>
            <a:solidFill>
              <a:srgbClr val="9DA875"/>
            </a:solidFill>
          </p:spPr>
        </p:sp>
        <p:sp>
          <p:nvSpPr>
            <p:cNvPr id="52" name="TextBox 52"/>
            <p:cNvSpPr txBox="1"/>
            <p:nvPr/>
          </p:nvSpPr>
          <p:spPr>
            <a:xfrm>
              <a:off x="0" y="-57150"/>
              <a:ext cx="1458416" cy="587998"/>
            </a:xfrm>
            <a:prstGeom prst="rect">
              <a:avLst/>
            </a:prstGeom>
          </p:spPr>
          <p:txBody>
            <a:bodyPr lIns="50800" tIns="50800" rIns="50800" bIns="50800" rtlCol="0" anchor="ctr"/>
            <a:lstStyle/>
            <a:p>
              <a:pPr algn="ctr">
                <a:lnSpc>
                  <a:spcPts val="3306"/>
                </a:lnSpc>
              </a:pPr>
              <a:endParaRPr/>
            </a:p>
          </p:txBody>
        </p:sp>
      </p:grpSp>
      <p:grpSp>
        <p:nvGrpSpPr>
          <p:cNvPr id="53" name="Group 53"/>
          <p:cNvGrpSpPr/>
          <p:nvPr/>
        </p:nvGrpSpPr>
        <p:grpSpPr>
          <a:xfrm>
            <a:off x="6327852" y="8057138"/>
            <a:ext cx="5537286" cy="2015461"/>
            <a:chOff x="0" y="0"/>
            <a:chExt cx="1458416" cy="530848"/>
          </a:xfrm>
        </p:grpSpPr>
        <p:sp>
          <p:nvSpPr>
            <p:cNvPr id="54" name="Freeform 54"/>
            <p:cNvSpPr/>
            <p:nvPr/>
          </p:nvSpPr>
          <p:spPr>
            <a:xfrm>
              <a:off x="0" y="0"/>
              <a:ext cx="1458416" cy="530848"/>
            </a:xfrm>
            <a:custGeom>
              <a:avLst/>
              <a:gdLst/>
              <a:ahLst/>
              <a:cxnLst/>
              <a:rect l="l" t="t" r="r" b="b"/>
              <a:pathLst>
                <a:path w="1458416" h="530848">
                  <a:moveTo>
                    <a:pt x="1458416" y="41944"/>
                  </a:moveTo>
                  <a:lnTo>
                    <a:pt x="1458416" y="488904"/>
                  </a:lnTo>
                  <a:cubicBezTo>
                    <a:pt x="1458416" y="500028"/>
                    <a:pt x="1453997" y="510697"/>
                    <a:pt x="1446130" y="518563"/>
                  </a:cubicBezTo>
                  <a:cubicBezTo>
                    <a:pt x="1438264" y="526429"/>
                    <a:pt x="1427596" y="530848"/>
                    <a:pt x="1416471" y="530848"/>
                  </a:cubicBezTo>
                  <a:lnTo>
                    <a:pt x="41944" y="530848"/>
                  </a:lnTo>
                  <a:cubicBezTo>
                    <a:pt x="30820" y="530848"/>
                    <a:pt x="20151" y="526429"/>
                    <a:pt x="12285" y="518563"/>
                  </a:cubicBezTo>
                  <a:cubicBezTo>
                    <a:pt x="4419" y="510697"/>
                    <a:pt x="0" y="500028"/>
                    <a:pt x="0" y="488904"/>
                  </a:cubicBezTo>
                  <a:lnTo>
                    <a:pt x="0" y="41944"/>
                  </a:lnTo>
                  <a:cubicBezTo>
                    <a:pt x="0" y="30820"/>
                    <a:pt x="4419" y="20151"/>
                    <a:pt x="12285" y="12285"/>
                  </a:cubicBezTo>
                  <a:cubicBezTo>
                    <a:pt x="20151" y="4419"/>
                    <a:pt x="30820" y="0"/>
                    <a:pt x="41944" y="0"/>
                  </a:cubicBezTo>
                  <a:lnTo>
                    <a:pt x="1416471" y="0"/>
                  </a:lnTo>
                  <a:cubicBezTo>
                    <a:pt x="1439637" y="0"/>
                    <a:pt x="1458416" y="18779"/>
                    <a:pt x="1458416" y="41944"/>
                  </a:cubicBezTo>
                  <a:close/>
                </a:path>
              </a:pathLst>
            </a:custGeom>
            <a:solidFill>
              <a:srgbClr val="9DA875"/>
            </a:solidFill>
          </p:spPr>
        </p:sp>
        <p:sp>
          <p:nvSpPr>
            <p:cNvPr id="55" name="TextBox 55"/>
            <p:cNvSpPr txBox="1"/>
            <p:nvPr/>
          </p:nvSpPr>
          <p:spPr>
            <a:xfrm>
              <a:off x="0" y="-57150"/>
              <a:ext cx="1458416" cy="587998"/>
            </a:xfrm>
            <a:prstGeom prst="rect">
              <a:avLst/>
            </a:prstGeom>
          </p:spPr>
          <p:txBody>
            <a:bodyPr lIns="50800" tIns="50800" rIns="50800" bIns="50800" rtlCol="0" anchor="ctr"/>
            <a:lstStyle/>
            <a:p>
              <a:pPr algn="ctr">
                <a:lnSpc>
                  <a:spcPts val="3306"/>
                </a:lnSpc>
              </a:pPr>
              <a:endParaRPr/>
            </a:p>
          </p:txBody>
        </p:sp>
      </p:grpSp>
      <p:grpSp>
        <p:nvGrpSpPr>
          <p:cNvPr id="56" name="Group 56"/>
          <p:cNvGrpSpPr/>
          <p:nvPr/>
        </p:nvGrpSpPr>
        <p:grpSpPr>
          <a:xfrm>
            <a:off x="246997" y="8028563"/>
            <a:ext cx="5537286" cy="2015461"/>
            <a:chOff x="0" y="0"/>
            <a:chExt cx="1458416" cy="530848"/>
          </a:xfrm>
        </p:grpSpPr>
        <p:sp>
          <p:nvSpPr>
            <p:cNvPr id="57" name="Freeform 57"/>
            <p:cNvSpPr/>
            <p:nvPr/>
          </p:nvSpPr>
          <p:spPr>
            <a:xfrm>
              <a:off x="0" y="0"/>
              <a:ext cx="1458416" cy="530848"/>
            </a:xfrm>
            <a:custGeom>
              <a:avLst/>
              <a:gdLst/>
              <a:ahLst/>
              <a:cxnLst/>
              <a:rect l="l" t="t" r="r" b="b"/>
              <a:pathLst>
                <a:path w="1458416" h="530848">
                  <a:moveTo>
                    <a:pt x="1458416" y="41944"/>
                  </a:moveTo>
                  <a:lnTo>
                    <a:pt x="1458416" y="488904"/>
                  </a:lnTo>
                  <a:cubicBezTo>
                    <a:pt x="1458416" y="500028"/>
                    <a:pt x="1453997" y="510697"/>
                    <a:pt x="1446130" y="518563"/>
                  </a:cubicBezTo>
                  <a:cubicBezTo>
                    <a:pt x="1438264" y="526429"/>
                    <a:pt x="1427596" y="530848"/>
                    <a:pt x="1416471" y="530848"/>
                  </a:cubicBezTo>
                  <a:lnTo>
                    <a:pt x="41944" y="530848"/>
                  </a:lnTo>
                  <a:cubicBezTo>
                    <a:pt x="30820" y="530848"/>
                    <a:pt x="20151" y="526429"/>
                    <a:pt x="12285" y="518563"/>
                  </a:cubicBezTo>
                  <a:cubicBezTo>
                    <a:pt x="4419" y="510697"/>
                    <a:pt x="0" y="500028"/>
                    <a:pt x="0" y="488904"/>
                  </a:cubicBezTo>
                  <a:lnTo>
                    <a:pt x="0" y="41944"/>
                  </a:lnTo>
                  <a:cubicBezTo>
                    <a:pt x="0" y="30820"/>
                    <a:pt x="4419" y="20151"/>
                    <a:pt x="12285" y="12285"/>
                  </a:cubicBezTo>
                  <a:cubicBezTo>
                    <a:pt x="20151" y="4419"/>
                    <a:pt x="30820" y="0"/>
                    <a:pt x="41944" y="0"/>
                  </a:cubicBezTo>
                  <a:lnTo>
                    <a:pt x="1416471" y="0"/>
                  </a:lnTo>
                  <a:cubicBezTo>
                    <a:pt x="1439637" y="0"/>
                    <a:pt x="1458416" y="18779"/>
                    <a:pt x="1458416" y="41944"/>
                  </a:cubicBezTo>
                  <a:close/>
                </a:path>
              </a:pathLst>
            </a:custGeom>
            <a:solidFill>
              <a:srgbClr val="9DA875"/>
            </a:solidFill>
          </p:spPr>
        </p:sp>
        <p:sp>
          <p:nvSpPr>
            <p:cNvPr id="58" name="TextBox 58"/>
            <p:cNvSpPr txBox="1"/>
            <p:nvPr/>
          </p:nvSpPr>
          <p:spPr>
            <a:xfrm>
              <a:off x="0" y="-57150"/>
              <a:ext cx="1458416" cy="587998"/>
            </a:xfrm>
            <a:prstGeom prst="rect">
              <a:avLst/>
            </a:prstGeom>
          </p:spPr>
          <p:txBody>
            <a:bodyPr lIns="50800" tIns="50800" rIns="50800" bIns="50800" rtlCol="0" anchor="ctr"/>
            <a:lstStyle/>
            <a:p>
              <a:pPr algn="ctr">
                <a:lnSpc>
                  <a:spcPts val="3306"/>
                </a:lnSpc>
              </a:pPr>
              <a:endParaRPr/>
            </a:p>
          </p:txBody>
        </p:sp>
      </p:grpSp>
      <p:sp>
        <p:nvSpPr>
          <p:cNvPr id="59" name="TextBox 59"/>
          <p:cNvSpPr txBox="1"/>
          <p:nvPr/>
        </p:nvSpPr>
        <p:spPr>
          <a:xfrm>
            <a:off x="317306" y="8295263"/>
            <a:ext cx="5362847" cy="1397000"/>
          </a:xfrm>
          <a:prstGeom prst="rect">
            <a:avLst/>
          </a:prstGeom>
        </p:spPr>
        <p:txBody>
          <a:bodyPr lIns="0" tIns="0" rIns="0" bIns="0" rtlCol="0" anchor="t">
            <a:spAutoFit/>
          </a:bodyPr>
          <a:lstStyle/>
          <a:p>
            <a:pPr algn="ctr">
              <a:lnSpc>
                <a:spcPts val="2799"/>
              </a:lnSpc>
            </a:pPr>
            <a:r>
              <a:rPr lang="en-US" sz="1999" b="1">
                <a:solidFill>
                  <a:srgbClr val="000000"/>
                </a:solidFill>
                <a:latin typeface="Arial Bold"/>
                <a:ea typeface="Arial Bold"/>
                <a:cs typeface="Arial Bold"/>
                <a:sym typeface="Arial Bold"/>
              </a:rPr>
              <a:t>Economical</a:t>
            </a:r>
            <a:r>
              <a:rPr lang="en-US" sz="1999">
                <a:solidFill>
                  <a:srgbClr val="000000"/>
                </a:solidFill>
                <a:latin typeface="Arial"/>
                <a:ea typeface="Arial"/>
                <a:cs typeface="Arial"/>
                <a:sym typeface="Arial"/>
              </a:rPr>
              <a:t> – Due to the high cost in London to run businesses. Coffee Town will manage budgeting, pricing and operating costs to provide affordable products.</a:t>
            </a:r>
          </a:p>
        </p:txBody>
      </p:sp>
      <p:sp>
        <p:nvSpPr>
          <p:cNvPr id="60" name="TextBox 60"/>
          <p:cNvSpPr txBox="1"/>
          <p:nvPr/>
        </p:nvSpPr>
        <p:spPr>
          <a:xfrm>
            <a:off x="6372210" y="8171438"/>
            <a:ext cx="5448572" cy="1749425"/>
          </a:xfrm>
          <a:prstGeom prst="rect">
            <a:avLst/>
          </a:prstGeom>
        </p:spPr>
        <p:txBody>
          <a:bodyPr lIns="0" tIns="0" rIns="0" bIns="0" rtlCol="0" anchor="t">
            <a:spAutoFit/>
          </a:bodyPr>
          <a:lstStyle/>
          <a:p>
            <a:pPr algn="ctr">
              <a:lnSpc>
                <a:spcPts val="2799"/>
              </a:lnSpc>
            </a:pPr>
            <a:r>
              <a:rPr lang="en-US" sz="1999" b="1">
                <a:solidFill>
                  <a:srgbClr val="000000"/>
                </a:solidFill>
                <a:latin typeface="Arial Bold"/>
                <a:ea typeface="Arial Bold"/>
                <a:cs typeface="Arial Bold"/>
                <a:sym typeface="Arial Bold"/>
              </a:rPr>
              <a:t>Social </a:t>
            </a:r>
            <a:r>
              <a:rPr lang="en-US" sz="1999">
                <a:solidFill>
                  <a:srgbClr val="000000"/>
                </a:solidFill>
                <a:latin typeface="Arial"/>
                <a:ea typeface="Arial"/>
                <a:cs typeface="Arial"/>
                <a:sym typeface="Arial"/>
              </a:rPr>
              <a:t>- The demand for coffee is a growing factor in London, this is a great opportunity to attract students, working professionals, families to socialise at Coffee Town and work remotely with free Wi-Fi.</a:t>
            </a:r>
          </a:p>
        </p:txBody>
      </p:sp>
      <p:sp>
        <p:nvSpPr>
          <p:cNvPr id="61" name="TextBox 61"/>
          <p:cNvSpPr txBox="1"/>
          <p:nvPr/>
        </p:nvSpPr>
        <p:spPr>
          <a:xfrm>
            <a:off x="12469906" y="8318743"/>
            <a:ext cx="5448572" cy="1397000"/>
          </a:xfrm>
          <a:prstGeom prst="rect">
            <a:avLst/>
          </a:prstGeom>
        </p:spPr>
        <p:txBody>
          <a:bodyPr lIns="0" tIns="0" rIns="0" bIns="0" rtlCol="0" anchor="t">
            <a:spAutoFit/>
          </a:bodyPr>
          <a:lstStyle/>
          <a:p>
            <a:pPr algn="ctr">
              <a:lnSpc>
                <a:spcPts val="2799"/>
              </a:lnSpc>
            </a:pPr>
            <a:r>
              <a:rPr lang="en-US" sz="1999" b="1">
                <a:solidFill>
                  <a:srgbClr val="000000"/>
                </a:solidFill>
                <a:latin typeface="Arial Bold"/>
                <a:ea typeface="Arial Bold"/>
                <a:cs typeface="Arial Bold"/>
                <a:sym typeface="Arial Bold"/>
              </a:rPr>
              <a:t>Environmental</a:t>
            </a:r>
            <a:r>
              <a:rPr lang="en-US" sz="1999">
                <a:solidFill>
                  <a:srgbClr val="000000"/>
                </a:solidFill>
                <a:latin typeface="Arial"/>
                <a:ea typeface="Arial"/>
                <a:cs typeface="Arial"/>
                <a:sym typeface="Arial"/>
              </a:rPr>
              <a:t> – Coffee Town will use recyclable packaging, ethically sourced coffee beans, reduce waste to attract customers and strengthen the brand image.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DA875"/>
        </a:solidFill>
        <a:effectLst/>
      </p:bgPr>
    </p:bg>
    <p:spTree>
      <p:nvGrpSpPr>
        <p:cNvPr id="1" name=""/>
        <p:cNvGrpSpPr/>
        <p:nvPr/>
      </p:nvGrpSpPr>
      <p:grpSpPr>
        <a:xfrm>
          <a:off x="0" y="0"/>
          <a:ext cx="0" cy="0"/>
          <a:chOff x="0" y="0"/>
          <a:chExt cx="0" cy="0"/>
        </a:xfrm>
      </p:grpSpPr>
      <p:grpSp>
        <p:nvGrpSpPr>
          <p:cNvPr id="2" name="Group 2"/>
          <p:cNvGrpSpPr/>
          <p:nvPr/>
        </p:nvGrpSpPr>
        <p:grpSpPr>
          <a:xfrm>
            <a:off x="15615295" y="-439756"/>
            <a:ext cx="2672705" cy="4431219"/>
            <a:chOff x="0" y="0"/>
            <a:chExt cx="1031650" cy="1710426"/>
          </a:xfrm>
        </p:grpSpPr>
        <p:sp>
          <p:nvSpPr>
            <p:cNvPr id="3" name="Freeform 3"/>
            <p:cNvSpPr/>
            <p:nvPr/>
          </p:nvSpPr>
          <p:spPr>
            <a:xfrm>
              <a:off x="0" y="0"/>
              <a:ext cx="1031650" cy="1710426"/>
            </a:xfrm>
            <a:custGeom>
              <a:avLst/>
              <a:gdLst/>
              <a:ahLst/>
              <a:cxnLst/>
              <a:rect l="l" t="t" r="r" b="b"/>
              <a:pathLst>
                <a:path w="1031650" h="1710426">
                  <a:moveTo>
                    <a:pt x="144833" y="0"/>
                  </a:moveTo>
                  <a:lnTo>
                    <a:pt x="886817" y="0"/>
                  </a:lnTo>
                  <a:cubicBezTo>
                    <a:pt x="925229" y="0"/>
                    <a:pt x="962068" y="15259"/>
                    <a:pt x="989229" y="42421"/>
                  </a:cubicBezTo>
                  <a:cubicBezTo>
                    <a:pt x="1016390" y="69582"/>
                    <a:pt x="1031650" y="106421"/>
                    <a:pt x="1031650" y="144833"/>
                  </a:cubicBezTo>
                  <a:lnTo>
                    <a:pt x="1031650" y="1565593"/>
                  </a:lnTo>
                  <a:cubicBezTo>
                    <a:pt x="1031650" y="1604005"/>
                    <a:pt x="1016390" y="1640844"/>
                    <a:pt x="989229" y="1668006"/>
                  </a:cubicBezTo>
                  <a:cubicBezTo>
                    <a:pt x="962068" y="1695167"/>
                    <a:pt x="925229" y="1710426"/>
                    <a:pt x="886817" y="1710426"/>
                  </a:cubicBezTo>
                  <a:lnTo>
                    <a:pt x="144833" y="1710426"/>
                  </a:lnTo>
                  <a:cubicBezTo>
                    <a:pt x="106421" y="1710426"/>
                    <a:pt x="69582" y="1695167"/>
                    <a:pt x="42421" y="1668006"/>
                  </a:cubicBezTo>
                  <a:cubicBezTo>
                    <a:pt x="15259" y="1640844"/>
                    <a:pt x="0" y="1604005"/>
                    <a:pt x="0" y="1565593"/>
                  </a:cubicBezTo>
                  <a:lnTo>
                    <a:pt x="0" y="144833"/>
                  </a:lnTo>
                  <a:cubicBezTo>
                    <a:pt x="0" y="106421"/>
                    <a:pt x="15259" y="69582"/>
                    <a:pt x="42421" y="42421"/>
                  </a:cubicBezTo>
                  <a:cubicBezTo>
                    <a:pt x="69582" y="15259"/>
                    <a:pt x="106421" y="0"/>
                    <a:pt x="144833" y="0"/>
                  </a:cubicBezTo>
                  <a:close/>
                </a:path>
              </a:pathLst>
            </a:custGeom>
            <a:blipFill>
              <a:blip r:embed="rId2"/>
              <a:stretch>
                <a:fillRect t="-4234" r="-71967" b="-4234"/>
              </a:stretch>
            </a:blipFill>
          </p:spPr>
        </p:sp>
      </p:grpSp>
      <p:sp>
        <p:nvSpPr>
          <p:cNvPr id="4" name="TextBox 4"/>
          <p:cNvSpPr txBox="1"/>
          <p:nvPr/>
        </p:nvSpPr>
        <p:spPr>
          <a:xfrm>
            <a:off x="945495" y="1121804"/>
            <a:ext cx="6658648" cy="1184275"/>
          </a:xfrm>
          <a:prstGeom prst="rect">
            <a:avLst/>
          </a:prstGeom>
        </p:spPr>
        <p:txBody>
          <a:bodyPr lIns="0" tIns="0" rIns="0" bIns="0" rtlCol="0" anchor="t">
            <a:spAutoFit/>
          </a:bodyPr>
          <a:lstStyle/>
          <a:p>
            <a:pPr algn="l">
              <a:lnSpc>
                <a:spcPts val="7699"/>
              </a:lnSpc>
            </a:pPr>
            <a:r>
              <a:rPr lang="en-US" sz="6999" b="1">
                <a:solidFill>
                  <a:srgbClr val="000000"/>
                </a:solidFill>
                <a:latin typeface="Agrandir Bold"/>
                <a:ea typeface="Agrandir Bold"/>
                <a:cs typeface="Agrandir Bold"/>
                <a:sym typeface="Agrandir Bold"/>
              </a:rPr>
              <a:t>Swot Analysis</a:t>
            </a:r>
          </a:p>
        </p:txBody>
      </p:sp>
      <p:sp>
        <p:nvSpPr>
          <p:cNvPr id="5" name="TextBox 5"/>
          <p:cNvSpPr txBox="1"/>
          <p:nvPr/>
        </p:nvSpPr>
        <p:spPr>
          <a:xfrm>
            <a:off x="313125" y="2405097"/>
            <a:ext cx="9062540" cy="7760970"/>
          </a:xfrm>
          <a:prstGeom prst="rect">
            <a:avLst/>
          </a:prstGeom>
        </p:spPr>
        <p:txBody>
          <a:bodyPr lIns="0" tIns="0" rIns="0" bIns="0" rtlCol="0" anchor="t">
            <a:spAutoFit/>
          </a:bodyPr>
          <a:lstStyle/>
          <a:p>
            <a:pPr algn="l">
              <a:lnSpc>
                <a:spcPts val="4199"/>
              </a:lnSpc>
            </a:pPr>
            <a:r>
              <a:rPr lang="en-US" sz="2999" b="1">
                <a:solidFill>
                  <a:srgbClr val="000000"/>
                </a:solidFill>
                <a:latin typeface="Arial Bold"/>
                <a:ea typeface="Arial Bold"/>
                <a:cs typeface="Arial Bold"/>
                <a:sym typeface="Arial Bold"/>
              </a:rPr>
              <a:t>STRENGTHS</a:t>
            </a:r>
          </a:p>
          <a:p>
            <a:pPr algn="l">
              <a:lnSpc>
                <a:spcPts val="3359"/>
              </a:lnSpc>
            </a:pPr>
            <a:endParaRPr lang="en-US" sz="2999" b="1">
              <a:solidFill>
                <a:srgbClr val="000000"/>
              </a:solidFill>
              <a:latin typeface="Arial Bold"/>
              <a:ea typeface="Arial Bold"/>
              <a:cs typeface="Arial Bold"/>
              <a:sym typeface="Arial Bold"/>
            </a:endParaRP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Clearly defined audience (professionals, families and students)</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Reasonably priced with loyalty schemes and student offers</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Good surroundings close to London's businesses and educational institutions.</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Ecological strategy (recyclable packaging and ethical coffee)</a:t>
            </a:r>
          </a:p>
          <a:p>
            <a:pPr algn="l">
              <a:lnSpc>
                <a:spcPts val="3359"/>
              </a:lnSpc>
            </a:pPr>
            <a:endParaRPr lang="en-US" sz="2400" b="1">
              <a:solidFill>
                <a:srgbClr val="000000"/>
              </a:solidFill>
              <a:latin typeface="Arial Bold"/>
              <a:ea typeface="Arial Bold"/>
              <a:cs typeface="Arial Bold"/>
              <a:sym typeface="Arial Bold"/>
            </a:endParaRPr>
          </a:p>
          <a:p>
            <a:pPr algn="l">
              <a:lnSpc>
                <a:spcPts val="4200"/>
              </a:lnSpc>
            </a:pPr>
            <a:r>
              <a:rPr lang="en-US" sz="3000" b="1">
                <a:solidFill>
                  <a:srgbClr val="000000"/>
                </a:solidFill>
                <a:latin typeface="Arial Bold"/>
                <a:ea typeface="Arial Bold"/>
                <a:cs typeface="Arial Bold"/>
                <a:sym typeface="Arial Bold"/>
              </a:rPr>
              <a:t>WEAKNESSES</a:t>
            </a:r>
          </a:p>
          <a:p>
            <a:pPr algn="l">
              <a:lnSpc>
                <a:spcPts val="3359"/>
              </a:lnSpc>
            </a:pPr>
            <a:endParaRPr lang="en-US" sz="3000" b="1">
              <a:solidFill>
                <a:srgbClr val="000000"/>
              </a:solidFill>
              <a:latin typeface="Arial Bold"/>
              <a:ea typeface="Arial Bold"/>
              <a:cs typeface="Arial Bold"/>
              <a:sym typeface="Arial Bold"/>
            </a:endParaRP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Limited brand awareness as a startup company</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Insufficient funding comparison to big chains</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Small team of leaders</a:t>
            </a:r>
          </a:p>
          <a:p>
            <a:pPr marL="518160" lvl="1" indent="-259080" algn="l">
              <a:lnSpc>
                <a:spcPts val="3359"/>
              </a:lnSpc>
              <a:buFont typeface="Arial"/>
              <a:buChar char="•"/>
            </a:pPr>
            <a:r>
              <a:rPr lang="en-US" sz="2400" b="1">
                <a:solidFill>
                  <a:srgbClr val="000000"/>
                </a:solidFill>
                <a:latin typeface="Arial Bold"/>
                <a:ea typeface="Arial Bold"/>
                <a:cs typeface="Arial Bold"/>
                <a:sym typeface="Arial Bold"/>
              </a:rPr>
              <a:t>London's high operational and rent costs</a:t>
            </a:r>
          </a:p>
          <a:p>
            <a:pPr algn="l">
              <a:lnSpc>
                <a:spcPts val="3359"/>
              </a:lnSpc>
            </a:pPr>
            <a:endParaRPr lang="en-US" sz="2400" b="1">
              <a:solidFill>
                <a:srgbClr val="000000"/>
              </a:solidFill>
              <a:latin typeface="Arial Bold"/>
              <a:ea typeface="Arial Bold"/>
              <a:cs typeface="Arial Bold"/>
              <a:sym typeface="Arial Bold"/>
            </a:endParaRPr>
          </a:p>
        </p:txBody>
      </p:sp>
      <p:sp>
        <p:nvSpPr>
          <p:cNvPr id="6" name="TextBox 6"/>
          <p:cNvSpPr txBox="1"/>
          <p:nvPr/>
        </p:nvSpPr>
        <p:spPr>
          <a:xfrm>
            <a:off x="9144000" y="3115217"/>
            <a:ext cx="8697181" cy="7136705"/>
          </a:xfrm>
          <a:prstGeom prst="rect">
            <a:avLst/>
          </a:prstGeom>
        </p:spPr>
        <p:txBody>
          <a:bodyPr lIns="0" tIns="0" rIns="0" bIns="0" rtlCol="0" anchor="t">
            <a:spAutoFit/>
          </a:bodyPr>
          <a:lstStyle/>
          <a:p>
            <a:pPr algn="l">
              <a:lnSpc>
                <a:spcPts val="4200"/>
              </a:lnSpc>
              <a:spcBef>
                <a:spcPct val="0"/>
              </a:spcBef>
            </a:pPr>
            <a:r>
              <a:rPr lang="en-US" sz="3000" b="1">
                <a:solidFill>
                  <a:srgbClr val="000000"/>
                </a:solidFill>
                <a:latin typeface="Arial Bold"/>
                <a:ea typeface="Arial Bold"/>
                <a:cs typeface="Arial Bold"/>
                <a:sym typeface="Arial Bold"/>
              </a:rPr>
              <a:t>OPPORTUNITIES</a:t>
            </a:r>
          </a:p>
          <a:p>
            <a:pPr algn="l">
              <a:lnSpc>
                <a:spcPts val="3451"/>
              </a:lnSpc>
              <a:spcBef>
                <a:spcPct val="0"/>
              </a:spcBef>
            </a:pPr>
            <a:endParaRPr lang="en-US" sz="3000" b="1">
              <a:solidFill>
                <a:srgbClr val="000000"/>
              </a:solidFill>
              <a:latin typeface="Arial Bold"/>
              <a:ea typeface="Arial Bold"/>
              <a:cs typeface="Arial Bold"/>
              <a:sym typeface="Arial Bold"/>
            </a:endParaRP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London's rising popularity of coffee</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Need for mobile work and study areas</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Growth via apps for delivery (Uber Eats, Deliveroo)</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Influencer partnerships and social media marketing</a:t>
            </a:r>
          </a:p>
          <a:p>
            <a:pPr algn="l">
              <a:lnSpc>
                <a:spcPts val="3451"/>
              </a:lnSpc>
              <a:spcBef>
                <a:spcPct val="0"/>
              </a:spcBef>
            </a:pPr>
            <a:endParaRPr lang="en-US" sz="2465" b="1">
              <a:solidFill>
                <a:srgbClr val="000000"/>
              </a:solidFill>
              <a:latin typeface="Arial Bold"/>
              <a:ea typeface="Arial Bold"/>
              <a:cs typeface="Arial Bold"/>
              <a:sym typeface="Arial Bold"/>
            </a:endParaRPr>
          </a:p>
          <a:p>
            <a:pPr algn="l">
              <a:lnSpc>
                <a:spcPts val="4200"/>
              </a:lnSpc>
              <a:spcBef>
                <a:spcPct val="0"/>
              </a:spcBef>
            </a:pPr>
            <a:r>
              <a:rPr lang="en-US" sz="3000" b="1">
                <a:solidFill>
                  <a:srgbClr val="000000"/>
                </a:solidFill>
                <a:latin typeface="Arial Bold"/>
                <a:ea typeface="Arial Bold"/>
                <a:cs typeface="Arial Bold"/>
                <a:sym typeface="Arial Bold"/>
              </a:rPr>
              <a:t>THREATS</a:t>
            </a:r>
          </a:p>
          <a:p>
            <a:pPr algn="l">
              <a:lnSpc>
                <a:spcPts val="3451"/>
              </a:lnSpc>
              <a:spcBef>
                <a:spcPct val="0"/>
              </a:spcBef>
            </a:pPr>
            <a:endParaRPr lang="en-US" sz="3000" b="1">
              <a:solidFill>
                <a:srgbClr val="000000"/>
              </a:solidFill>
              <a:latin typeface="Arial Bold"/>
              <a:ea typeface="Arial Bold"/>
              <a:cs typeface="Arial Bold"/>
              <a:sym typeface="Arial Bold"/>
            </a:endParaRP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Strong rivalry from recognised businesses like Costa Coffee and Starbucks</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Growing prices for supplies and coffee beans</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The impact of the economic recession on spending by customers</a:t>
            </a:r>
          </a:p>
          <a:p>
            <a:pPr marL="532337" lvl="1" indent="-266168" algn="l">
              <a:lnSpc>
                <a:spcPts val="3451"/>
              </a:lnSpc>
              <a:spcBef>
                <a:spcPct val="0"/>
              </a:spcBef>
              <a:buFont typeface="Arial"/>
              <a:buChar char="•"/>
            </a:pPr>
            <a:r>
              <a:rPr lang="en-US" sz="2465" b="1">
                <a:solidFill>
                  <a:srgbClr val="000000"/>
                </a:solidFill>
                <a:latin typeface="Arial Bold"/>
                <a:ea typeface="Arial Bold"/>
                <a:cs typeface="Arial Bold"/>
                <a:sym typeface="Arial Bold"/>
              </a:rPr>
              <a:t>The brand is impacted by negative online feedback</a:t>
            </a:r>
          </a:p>
          <a:p>
            <a:pPr algn="l">
              <a:lnSpc>
                <a:spcPts val="2876"/>
              </a:lnSpc>
              <a:spcBef>
                <a:spcPct val="0"/>
              </a:spcBef>
            </a:pPr>
            <a:endParaRPr lang="en-US" sz="2465" b="1">
              <a:solidFill>
                <a:srgbClr val="000000"/>
              </a:solidFill>
              <a:latin typeface="Arial Bold"/>
              <a:ea typeface="Arial Bold"/>
              <a:cs typeface="Arial Bold"/>
              <a:sym typeface="Arial Bold"/>
            </a:endParaRPr>
          </a:p>
        </p:txBody>
      </p:sp>
      <p:sp>
        <p:nvSpPr>
          <p:cNvPr id="7" name="Freeform 7"/>
          <p:cNvSpPr/>
          <p:nvPr/>
        </p:nvSpPr>
        <p:spPr>
          <a:xfrm rot="-2878540">
            <a:off x="6607571" y="-5955564"/>
            <a:ext cx="9323841" cy="10429326"/>
          </a:xfrm>
          <a:custGeom>
            <a:avLst/>
            <a:gdLst/>
            <a:ahLst/>
            <a:cxnLst/>
            <a:rect l="l" t="t" r="r" b="b"/>
            <a:pathLst>
              <a:path w="9323841" h="10429326">
                <a:moveTo>
                  <a:pt x="0" y="0"/>
                </a:moveTo>
                <a:lnTo>
                  <a:pt x="9323841" y="0"/>
                </a:lnTo>
                <a:lnTo>
                  <a:pt x="9323841" y="10429326"/>
                </a:lnTo>
                <a:lnTo>
                  <a:pt x="0" y="10429326"/>
                </a:lnTo>
                <a:lnTo>
                  <a:pt x="0" y="0"/>
                </a:lnTo>
                <a:close/>
              </a:path>
            </a:pathLst>
          </a:custGeom>
          <a:blipFill>
            <a:blip r:embed="rId3"/>
            <a:stretch>
              <a:fillRect l="-11437"/>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12232109" y="722803"/>
            <a:ext cx="5242267" cy="2778322"/>
            <a:chOff x="0" y="0"/>
            <a:chExt cx="796496" cy="422131"/>
          </a:xfrm>
        </p:grpSpPr>
        <p:sp>
          <p:nvSpPr>
            <p:cNvPr id="3" name="Freeform 3"/>
            <p:cNvSpPr/>
            <p:nvPr/>
          </p:nvSpPr>
          <p:spPr>
            <a:xfrm>
              <a:off x="0" y="0"/>
              <a:ext cx="796496" cy="422131"/>
            </a:xfrm>
            <a:custGeom>
              <a:avLst/>
              <a:gdLst/>
              <a:ahLst/>
              <a:cxnLst/>
              <a:rect l="l" t="t" r="r" b="b"/>
              <a:pathLst>
                <a:path w="796496" h="422131">
                  <a:moveTo>
                    <a:pt x="76795" y="0"/>
                  </a:moveTo>
                  <a:lnTo>
                    <a:pt x="719701" y="0"/>
                  </a:lnTo>
                  <a:cubicBezTo>
                    <a:pt x="740068" y="0"/>
                    <a:pt x="759601" y="8091"/>
                    <a:pt x="774003" y="22493"/>
                  </a:cubicBezTo>
                  <a:cubicBezTo>
                    <a:pt x="788405" y="36895"/>
                    <a:pt x="796496" y="56428"/>
                    <a:pt x="796496" y="76795"/>
                  </a:cubicBezTo>
                  <a:lnTo>
                    <a:pt x="796496" y="345336"/>
                  </a:lnTo>
                  <a:cubicBezTo>
                    <a:pt x="796496" y="365703"/>
                    <a:pt x="788405" y="385236"/>
                    <a:pt x="774003" y="399638"/>
                  </a:cubicBezTo>
                  <a:cubicBezTo>
                    <a:pt x="759601" y="414040"/>
                    <a:pt x="740068" y="422131"/>
                    <a:pt x="719701" y="422131"/>
                  </a:cubicBezTo>
                  <a:lnTo>
                    <a:pt x="76795" y="422131"/>
                  </a:lnTo>
                  <a:cubicBezTo>
                    <a:pt x="56428" y="422131"/>
                    <a:pt x="36895" y="414040"/>
                    <a:pt x="22493" y="399638"/>
                  </a:cubicBezTo>
                  <a:cubicBezTo>
                    <a:pt x="8091" y="385236"/>
                    <a:pt x="0" y="365703"/>
                    <a:pt x="0" y="345336"/>
                  </a:cubicBezTo>
                  <a:lnTo>
                    <a:pt x="0" y="76795"/>
                  </a:lnTo>
                  <a:cubicBezTo>
                    <a:pt x="0" y="56428"/>
                    <a:pt x="8091" y="36895"/>
                    <a:pt x="22493" y="22493"/>
                  </a:cubicBezTo>
                  <a:cubicBezTo>
                    <a:pt x="36895" y="8091"/>
                    <a:pt x="56428" y="0"/>
                    <a:pt x="76795" y="0"/>
                  </a:cubicBezTo>
                  <a:close/>
                </a:path>
              </a:pathLst>
            </a:custGeom>
            <a:blipFill>
              <a:blip r:embed="rId2"/>
              <a:stretch>
                <a:fillRect b="-25946"/>
              </a:stretch>
            </a:blipFill>
          </p:spPr>
        </p:sp>
      </p:grpSp>
      <p:sp>
        <p:nvSpPr>
          <p:cNvPr id="4" name="Freeform 4"/>
          <p:cNvSpPr/>
          <p:nvPr/>
        </p:nvSpPr>
        <p:spPr>
          <a:xfrm>
            <a:off x="4521166" y="-3391997"/>
            <a:ext cx="8198739" cy="8229600"/>
          </a:xfrm>
          <a:custGeom>
            <a:avLst/>
            <a:gdLst/>
            <a:ahLst/>
            <a:cxnLst/>
            <a:rect l="l" t="t" r="r" b="b"/>
            <a:pathLst>
              <a:path w="8198739" h="8229600">
                <a:moveTo>
                  <a:pt x="0" y="0"/>
                </a:moveTo>
                <a:lnTo>
                  <a:pt x="8198739" y="0"/>
                </a:lnTo>
                <a:lnTo>
                  <a:pt x="8198739" y="8229600"/>
                </a:lnTo>
                <a:lnTo>
                  <a:pt x="0" y="8229600"/>
                </a:lnTo>
                <a:lnTo>
                  <a:pt x="0" y="0"/>
                </a:lnTo>
                <a:close/>
              </a:path>
            </a:pathLst>
          </a:custGeom>
          <a:blipFill>
            <a:blip r:embed="rId3"/>
            <a:stretch>
              <a:fillRect/>
            </a:stretch>
          </a:blipFill>
        </p:spPr>
      </p:sp>
      <p:sp>
        <p:nvSpPr>
          <p:cNvPr id="5" name="Freeform 5"/>
          <p:cNvSpPr/>
          <p:nvPr/>
        </p:nvSpPr>
        <p:spPr>
          <a:xfrm rot="-2573636">
            <a:off x="-44984" y="8303281"/>
            <a:ext cx="2192552" cy="3149175"/>
          </a:xfrm>
          <a:custGeom>
            <a:avLst/>
            <a:gdLst/>
            <a:ahLst/>
            <a:cxnLst/>
            <a:rect l="l" t="t" r="r" b="b"/>
            <a:pathLst>
              <a:path w="2192552" h="3149175">
                <a:moveTo>
                  <a:pt x="0" y="0"/>
                </a:moveTo>
                <a:lnTo>
                  <a:pt x="2192552" y="0"/>
                </a:lnTo>
                <a:lnTo>
                  <a:pt x="2192552" y="3149175"/>
                </a:lnTo>
                <a:lnTo>
                  <a:pt x="0" y="3149175"/>
                </a:lnTo>
                <a:lnTo>
                  <a:pt x="0" y="0"/>
                </a:lnTo>
                <a:close/>
              </a:path>
            </a:pathLst>
          </a:custGeom>
          <a:blipFill>
            <a:blip r:embed="rId4"/>
            <a:stretch>
              <a:fillRect/>
            </a:stretch>
          </a:blipFill>
        </p:spPr>
      </p:sp>
      <p:sp>
        <p:nvSpPr>
          <p:cNvPr id="6" name="Freeform 6"/>
          <p:cNvSpPr/>
          <p:nvPr/>
        </p:nvSpPr>
        <p:spPr>
          <a:xfrm rot="493223">
            <a:off x="1832088" y="9349323"/>
            <a:ext cx="1419747" cy="2039190"/>
          </a:xfrm>
          <a:custGeom>
            <a:avLst/>
            <a:gdLst/>
            <a:ahLst/>
            <a:cxnLst/>
            <a:rect l="l" t="t" r="r" b="b"/>
            <a:pathLst>
              <a:path w="1419747" h="2039190">
                <a:moveTo>
                  <a:pt x="0" y="0"/>
                </a:moveTo>
                <a:lnTo>
                  <a:pt x="1419747" y="0"/>
                </a:lnTo>
                <a:lnTo>
                  <a:pt x="1419747" y="2039190"/>
                </a:lnTo>
                <a:lnTo>
                  <a:pt x="0" y="2039190"/>
                </a:lnTo>
                <a:lnTo>
                  <a:pt x="0" y="0"/>
                </a:lnTo>
                <a:close/>
              </a:path>
            </a:pathLst>
          </a:custGeom>
          <a:blipFill>
            <a:blip r:embed="rId4"/>
            <a:stretch>
              <a:fillRect/>
            </a:stretch>
          </a:blipFill>
        </p:spPr>
      </p:sp>
      <p:sp>
        <p:nvSpPr>
          <p:cNvPr id="7" name="Freeform 7"/>
          <p:cNvSpPr/>
          <p:nvPr/>
        </p:nvSpPr>
        <p:spPr>
          <a:xfrm rot="5841129">
            <a:off x="-500301" y="6235316"/>
            <a:ext cx="1170348" cy="1680977"/>
          </a:xfrm>
          <a:custGeom>
            <a:avLst/>
            <a:gdLst/>
            <a:ahLst/>
            <a:cxnLst/>
            <a:rect l="l" t="t" r="r" b="b"/>
            <a:pathLst>
              <a:path w="1170348" h="1680977">
                <a:moveTo>
                  <a:pt x="0" y="0"/>
                </a:moveTo>
                <a:lnTo>
                  <a:pt x="1170348" y="0"/>
                </a:lnTo>
                <a:lnTo>
                  <a:pt x="1170348" y="1680977"/>
                </a:lnTo>
                <a:lnTo>
                  <a:pt x="0" y="1680977"/>
                </a:lnTo>
                <a:lnTo>
                  <a:pt x="0" y="0"/>
                </a:lnTo>
                <a:close/>
              </a:path>
            </a:pathLst>
          </a:custGeom>
          <a:blipFill>
            <a:blip r:embed="rId4"/>
            <a:stretch>
              <a:fillRect/>
            </a:stretch>
          </a:blipFill>
        </p:spPr>
      </p:sp>
      <p:sp>
        <p:nvSpPr>
          <p:cNvPr id="8" name="Freeform 8"/>
          <p:cNvSpPr/>
          <p:nvPr/>
        </p:nvSpPr>
        <p:spPr>
          <a:xfrm rot="1821072">
            <a:off x="15089974" y="9316510"/>
            <a:ext cx="3701510" cy="1940979"/>
          </a:xfrm>
          <a:custGeom>
            <a:avLst/>
            <a:gdLst/>
            <a:ahLst/>
            <a:cxnLst/>
            <a:rect l="l" t="t" r="r" b="b"/>
            <a:pathLst>
              <a:path w="3701510" h="1940979">
                <a:moveTo>
                  <a:pt x="0" y="0"/>
                </a:moveTo>
                <a:lnTo>
                  <a:pt x="3701510" y="0"/>
                </a:lnTo>
                <a:lnTo>
                  <a:pt x="3701510" y="1940980"/>
                </a:lnTo>
                <a:lnTo>
                  <a:pt x="0" y="1940980"/>
                </a:lnTo>
                <a:lnTo>
                  <a:pt x="0" y="0"/>
                </a:lnTo>
                <a:close/>
              </a:path>
            </a:pathLst>
          </a:custGeom>
          <a:blipFill>
            <a:blip r:embed="rId5"/>
            <a:stretch>
              <a:fillRect/>
            </a:stretch>
          </a:blipFill>
        </p:spPr>
      </p:sp>
      <p:sp>
        <p:nvSpPr>
          <p:cNvPr id="9" name="Freeform 9"/>
          <p:cNvSpPr/>
          <p:nvPr/>
        </p:nvSpPr>
        <p:spPr>
          <a:xfrm rot="3958736">
            <a:off x="16172051" y="8721587"/>
            <a:ext cx="3701510" cy="1940979"/>
          </a:xfrm>
          <a:custGeom>
            <a:avLst/>
            <a:gdLst/>
            <a:ahLst/>
            <a:cxnLst/>
            <a:rect l="l" t="t" r="r" b="b"/>
            <a:pathLst>
              <a:path w="3701510" h="1940979">
                <a:moveTo>
                  <a:pt x="0" y="0"/>
                </a:moveTo>
                <a:lnTo>
                  <a:pt x="3701510" y="0"/>
                </a:lnTo>
                <a:lnTo>
                  <a:pt x="3701510" y="1940979"/>
                </a:lnTo>
                <a:lnTo>
                  <a:pt x="0" y="1940979"/>
                </a:lnTo>
                <a:lnTo>
                  <a:pt x="0" y="0"/>
                </a:lnTo>
                <a:close/>
              </a:path>
            </a:pathLst>
          </a:custGeom>
          <a:blipFill>
            <a:blip r:embed="rId5"/>
            <a:stretch>
              <a:fillRect/>
            </a:stretch>
          </a:blipFill>
        </p:spPr>
      </p:sp>
      <p:sp>
        <p:nvSpPr>
          <p:cNvPr id="10" name="Freeform 10"/>
          <p:cNvSpPr/>
          <p:nvPr/>
        </p:nvSpPr>
        <p:spPr>
          <a:xfrm rot="-820849">
            <a:off x="-641404" y="837358"/>
            <a:ext cx="1170348" cy="1680977"/>
          </a:xfrm>
          <a:custGeom>
            <a:avLst/>
            <a:gdLst/>
            <a:ahLst/>
            <a:cxnLst/>
            <a:rect l="l" t="t" r="r" b="b"/>
            <a:pathLst>
              <a:path w="1170348" h="1680977">
                <a:moveTo>
                  <a:pt x="0" y="0"/>
                </a:moveTo>
                <a:lnTo>
                  <a:pt x="1170347" y="0"/>
                </a:lnTo>
                <a:lnTo>
                  <a:pt x="1170347" y="1680977"/>
                </a:lnTo>
                <a:lnTo>
                  <a:pt x="0" y="1680977"/>
                </a:lnTo>
                <a:lnTo>
                  <a:pt x="0" y="0"/>
                </a:lnTo>
                <a:close/>
              </a:path>
            </a:pathLst>
          </a:custGeom>
          <a:blipFill>
            <a:blip r:embed="rId4"/>
            <a:stretch>
              <a:fillRect/>
            </a:stretch>
          </a:blipFill>
        </p:spPr>
      </p:sp>
      <p:sp>
        <p:nvSpPr>
          <p:cNvPr id="11" name="TextBox 11"/>
          <p:cNvSpPr txBox="1"/>
          <p:nvPr/>
        </p:nvSpPr>
        <p:spPr>
          <a:xfrm>
            <a:off x="1249987" y="1477831"/>
            <a:ext cx="5815079" cy="2418547"/>
          </a:xfrm>
          <a:prstGeom prst="rect">
            <a:avLst/>
          </a:prstGeom>
        </p:spPr>
        <p:txBody>
          <a:bodyPr wrap="square" lIns="0" tIns="0" rIns="0" bIns="0" rtlCol="0" anchor="t">
            <a:spAutoFit/>
          </a:bodyPr>
          <a:lstStyle/>
          <a:p>
            <a:pPr algn="l">
              <a:lnSpc>
                <a:spcPts val="9199"/>
              </a:lnSpc>
            </a:pPr>
            <a:r>
              <a:rPr lang="en-US" sz="9199" b="1" dirty="0">
                <a:solidFill>
                  <a:srgbClr val="000000"/>
                </a:solidFill>
                <a:latin typeface="Agrandir Bold"/>
                <a:ea typeface="Agrandir Bold"/>
                <a:cs typeface="Agrandir Bold"/>
                <a:sym typeface="Agrandir Bold"/>
              </a:rPr>
              <a:t>Target Audience</a:t>
            </a:r>
          </a:p>
        </p:txBody>
      </p:sp>
      <p:grpSp>
        <p:nvGrpSpPr>
          <p:cNvPr id="12" name="Group 12"/>
          <p:cNvGrpSpPr/>
          <p:nvPr/>
        </p:nvGrpSpPr>
        <p:grpSpPr>
          <a:xfrm>
            <a:off x="7065067" y="4865456"/>
            <a:ext cx="4498193" cy="4420697"/>
            <a:chOff x="0" y="0"/>
            <a:chExt cx="429998" cy="422601"/>
          </a:xfrm>
        </p:grpSpPr>
        <p:sp>
          <p:nvSpPr>
            <p:cNvPr id="13" name="Freeform 13"/>
            <p:cNvSpPr/>
            <p:nvPr/>
          </p:nvSpPr>
          <p:spPr>
            <a:xfrm>
              <a:off x="0" y="0"/>
              <a:ext cx="429998" cy="422601"/>
            </a:xfrm>
            <a:custGeom>
              <a:avLst/>
              <a:gdLst/>
              <a:ahLst/>
              <a:cxnLst/>
              <a:rect l="l" t="t" r="r" b="b"/>
              <a:pathLst>
                <a:path w="429998" h="422601">
                  <a:moveTo>
                    <a:pt x="429998" y="51634"/>
                  </a:moveTo>
                  <a:lnTo>
                    <a:pt x="429998" y="370968"/>
                  </a:lnTo>
                  <a:cubicBezTo>
                    <a:pt x="429998" y="399484"/>
                    <a:pt x="406881" y="422601"/>
                    <a:pt x="378365" y="422601"/>
                  </a:cubicBezTo>
                  <a:lnTo>
                    <a:pt x="51634" y="422601"/>
                  </a:lnTo>
                  <a:cubicBezTo>
                    <a:pt x="37939" y="422601"/>
                    <a:pt x="24806" y="417161"/>
                    <a:pt x="15123" y="407478"/>
                  </a:cubicBezTo>
                  <a:cubicBezTo>
                    <a:pt x="5440" y="397795"/>
                    <a:pt x="0" y="384662"/>
                    <a:pt x="0" y="370968"/>
                  </a:cubicBezTo>
                  <a:lnTo>
                    <a:pt x="0" y="51634"/>
                  </a:lnTo>
                  <a:cubicBezTo>
                    <a:pt x="0" y="23117"/>
                    <a:pt x="23117" y="0"/>
                    <a:pt x="51634" y="0"/>
                  </a:cubicBezTo>
                  <a:lnTo>
                    <a:pt x="378365" y="0"/>
                  </a:lnTo>
                  <a:cubicBezTo>
                    <a:pt x="406881" y="0"/>
                    <a:pt x="429998" y="23117"/>
                    <a:pt x="429998" y="51634"/>
                  </a:cubicBezTo>
                  <a:close/>
                </a:path>
              </a:pathLst>
            </a:custGeom>
            <a:solidFill>
              <a:srgbClr val="9DA875"/>
            </a:solidFill>
          </p:spPr>
        </p:sp>
        <p:sp>
          <p:nvSpPr>
            <p:cNvPr id="14" name="TextBox 14"/>
            <p:cNvSpPr txBox="1"/>
            <p:nvPr/>
          </p:nvSpPr>
          <p:spPr>
            <a:xfrm>
              <a:off x="0" y="-57150"/>
              <a:ext cx="429998" cy="479751"/>
            </a:xfrm>
            <a:prstGeom prst="rect">
              <a:avLst/>
            </a:prstGeom>
          </p:spPr>
          <p:txBody>
            <a:bodyPr lIns="50800" tIns="50800" rIns="50800" bIns="50800" rtlCol="0" anchor="ctr"/>
            <a:lstStyle/>
            <a:p>
              <a:pPr algn="ctr">
                <a:lnSpc>
                  <a:spcPts val="3306"/>
                </a:lnSpc>
              </a:pPr>
              <a:endParaRPr/>
            </a:p>
          </p:txBody>
        </p:sp>
      </p:grpSp>
      <p:grpSp>
        <p:nvGrpSpPr>
          <p:cNvPr id="15" name="Group 15"/>
          <p:cNvGrpSpPr/>
          <p:nvPr/>
        </p:nvGrpSpPr>
        <p:grpSpPr>
          <a:xfrm>
            <a:off x="12642863" y="4865456"/>
            <a:ext cx="4498193" cy="4420697"/>
            <a:chOff x="0" y="0"/>
            <a:chExt cx="429998" cy="422601"/>
          </a:xfrm>
        </p:grpSpPr>
        <p:sp>
          <p:nvSpPr>
            <p:cNvPr id="16" name="Freeform 16"/>
            <p:cNvSpPr/>
            <p:nvPr/>
          </p:nvSpPr>
          <p:spPr>
            <a:xfrm>
              <a:off x="0" y="0"/>
              <a:ext cx="429998" cy="422601"/>
            </a:xfrm>
            <a:custGeom>
              <a:avLst/>
              <a:gdLst/>
              <a:ahLst/>
              <a:cxnLst/>
              <a:rect l="l" t="t" r="r" b="b"/>
              <a:pathLst>
                <a:path w="429998" h="422601">
                  <a:moveTo>
                    <a:pt x="429998" y="51634"/>
                  </a:moveTo>
                  <a:lnTo>
                    <a:pt x="429998" y="370968"/>
                  </a:lnTo>
                  <a:cubicBezTo>
                    <a:pt x="429998" y="399484"/>
                    <a:pt x="406881" y="422601"/>
                    <a:pt x="378365" y="422601"/>
                  </a:cubicBezTo>
                  <a:lnTo>
                    <a:pt x="51634" y="422601"/>
                  </a:lnTo>
                  <a:cubicBezTo>
                    <a:pt x="37939" y="422601"/>
                    <a:pt x="24806" y="417161"/>
                    <a:pt x="15123" y="407478"/>
                  </a:cubicBezTo>
                  <a:cubicBezTo>
                    <a:pt x="5440" y="397795"/>
                    <a:pt x="0" y="384662"/>
                    <a:pt x="0" y="370968"/>
                  </a:cubicBezTo>
                  <a:lnTo>
                    <a:pt x="0" y="51634"/>
                  </a:lnTo>
                  <a:cubicBezTo>
                    <a:pt x="0" y="23117"/>
                    <a:pt x="23117" y="0"/>
                    <a:pt x="51634" y="0"/>
                  </a:cubicBezTo>
                  <a:lnTo>
                    <a:pt x="378365" y="0"/>
                  </a:lnTo>
                  <a:cubicBezTo>
                    <a:pt x="406881" y="0"/>
                    <a:pt x="429998" y="23117"/>
                    <a:pt x="429998" y="51634"/>
                  </a:cubicBezTo>
                  <a:close/>
                </a:path>
              </a:pathLst>
            </a:custGeom>
            <a:solidFill>
              <a:srgbClr val="9DA875"/>
            </a:solidFill>
          </p:spPr>
        </p:sp>
        <p:sp>
          <p:nvSpPr>
            <p:cNvPr id="17" name="TextBox 17"/>
            <p:cNvSpPr txBox="1"/>
            <p:nvPr/>
          </p:nvSpPr>
          <p:spPr>
            <a:xfrm>
              <a:off x="0" y="-57150"/>
              <a:ext cx="429998" cy="479751"/>
            </a:xfrm>
            <a:prstGeom prst="rect">
              <a:avLst/>
            </a:prstGeom>
          </p:spPr>
          <p:txBody>
            <a:bodyPr lIns="50800" tIns="50800" rIns="50800" bIns="50800" rtlCol="0" anchor="ctr"/>
            <a:lstStyle/>
            <a:p>
              <a:pPr algn="ctr">
                <a:lnSpc>
                  <a:spcPts val="3359"/>
                </a:lnSpc>
              </a:pPr>
              <a:endParaRPr/>
            </a:p>
            <a:p>
              <a:pPr algn="ctr">
                <a:lnSpc>
                  <a:spcPts val="3306"/>
                </a:lnSpc>
              </a:pPr>
              <a:endParaRPr/>
            </a:p>
          </p:txBody>
        </p:sp>
      </p:grpSp>
      <p:sp>
        <p:nvSpPr>
          <p:cNvPr id="18" name="TextBox 18"/>
          <p:cNvSpPr txBox="1"/>
          <p:nvPr/>
        </p:nvSpPr>
        <p:spPr>
          <a:xfrm>
            <a:off x="7708064" y="5303700"/>
            <a:ext cx="3212199" cy="3133725"/>
          </a:xfrm>
          <a:prstGeom prst="rect">
            <a:avLst/>
          </a:prstGeom>
        </p:spPr>
        <p:txBody>
          <a:bodyPr lIns="0" tIns="0" rIns="0" bIns="0" rtlCol="0" anchor="t">
            <a:spAutoFit/>
          </a:bodyPr>
          <a:lstStyle/>
          <a:p>
            <a:pPr algn="ctr">
              <a:lnSpc>
                <a:spcPts val="4199"/>
              </a:lnSpc>
              <a:spcBef>
                <a:spcPct val="0"/>
              </a:spcBef>
            </a:pPr>
            <a:r>
              <a:rPr lang="en-US" sz="2999" b="1">
                <a:solidFill>
                  <a:srgbClr val="000000"/>
                </a:solidFill>
                <a:latin typeface="Arial Bold"/>
                <a:ea typeface="Arial Bold"/>
                <a:cs typeface="Arial Bold"/>
                <a:sym typeface="Arial Bold"/>
              </a:rPr>
              <a:t>Employed Professionals</a:t>
            </a:r>
          </a:p>
          <a:p>
            <a:pPr algn="ctr">
              <a:lnSpc>
                <a:spcPts val="4199"/>
              </a:lnSpc>
              <a:spcBef>
                <a:spcPct val="0"/>
              </a:spcBef>
            </a:pPr>
            <a:endParaRPr lang="en-US" sz="2999" b="1">
              <a:solidFill>
                <a:srgbClr val="000000"/>
              </a:solidFill>
              <a:latin typeface="Arial Bold"/>
              <a:ea typeface="Arial Bold"/>
              <a:cs typeface="Arial Bold"/>
              <a:sym typeface="Arial Bold"/>
            </a:endParaRPr>
          </a:p>
          <a:p>
            <a:pPr algn="ctr">
              <a:lnSpc>
                <a:spcPts val="4199"/>
              </a:lnSpc>
              <a:spcBef>
                <a:spcPct val="0"/>
              </a:spcBef>
            </a:pPr>
            <a:r>
              <a:rPr lang="en-US" sz="2999">
                <a:solidFill>
                  <a:srgbClr val="000000"/>
                </a:solidFill>
                <a:latin typeface="Arial"/>
                <a:ea typeface="Arial"/>
                <a:cs typeface="Arial"/>
                <a:sym typeface="Arial"/>
              </a:rPr>
              <a:t>Require calm spaces for remote work or meetings</a:t>
            </a:r>
          </a:p>
        </p:txBody>
      </p:sp>
      <p:grpSp>
        <p:nvGrpSpPr>
          <p:cNvPr id="19" name="Group 19"/>
          <p:cNvGrpSpPr/>
          <p:nvPr/>
        </p:nvGrpSpPr>
        <p:grpSpPr>
          <a:xfrm>
            <a:off x="1590435" y="4865456"/>
            <a:ext cx="4498193" cy="4420697"/>
            <a:chOff x="0" y="0"/>
            <a:chExt cx="429998" cy="422601"/>
          </a:xfrm>
        </p:grpSpPr>
        <p:sp>
          <p:nvSpPr>
            <p:cNvPr id="20" name="Freeform 20"/>
            <p:cNvSpPr/>
            <p:nvPr/>
          </p:nvSpPr>
          <p:spPr>
            <a:xfrm>
              <a:off x="0" y="0"/>
              <a:ext cx="429998" cy="422601"/>
            </a:xfrm>
            <a:custGeom>
              <a:avLst/>
              <a:gdLst/>
              <a:ahLst/>
              <a:cxnLst/>
              <a:rect l="l" t="t" r="r" b="b"/>
              <a:pathLst>
                <a:path w="429998" h="422601">
                  <a:moveTo>
                    <a:pt x="429998" y="51634"/>
                  </a:moveTo>
                  <a:lnTo>
                    <a:pt x="429998" y="370968"/>
                  </a:lnTo>
                  <a:cubicBezTo>
                    <a:pt x="429998" y="399484"/>
                    <a:pt x="406881" y="422601"/>
                    <a:pt x="378365" y="422601"/>
                  </a:cubicBezTo>
                  <a:lnTo>
                    <a:pt x="51634" y="422601"/>
                  </a:lnTo>
                  <a:cubicBezTo>
                    <a:pt x="37939" y="422601"/>
                    <a:pt x="24806" y="417161"/>
                    <a:pt x="15123" y="407478"/>
                  </a:cubicBezTo>
                  <a:cubicBezTo>
                    <a:pt x="5440" y="397795"/>
                    <a:pt x="0" y="384662"/>
                    <a:pt x="0" y="370968"/>
                  </a:cubicBezTo>
                  <a:lnTo>
                    <a:pt x="0" y="51634"/>
                  </a:lnTo>
                  <a:cubicBezTo>
                    <a:pt x="0" y="23117"/>
                    <a:pt x="23117" y="0"/>
                    <a:pt x="51634" y="0"/>
                  </a:cubicBezTo>
                  <a:lnTo>
                    <a:pt x="378365" y="0"/>
                  </a:lnTo>
                  <a:cubicBezTo>
                    <a:pt x="406881" y="0"/>
                    <a:pt x="429998" y="23117"/>
                    <a:pt x="429998" y="51634"/>
                  </a:cubicBezTo>
                  <a:close/>
                </a:path>
              </a:pathLst>
            </a:custGeom>
            <a:solidFill>
              <a:srgbClr val="9DA875"/>
            </a:solidFill>
          </p:spPr>
        </p:sp>
        <p:sp>
          <p:nvSpPr>
            <p:cNvPr id="21" name="TextBox 21"/>
            <p:cNvSpPr txBox="1"/>
            <p:nvPr/>
          </p:nvSpPr>
          <p:spPr>
            <a:xfrm>
              <a:off x="0" y="-57150"/>
              <a:ext cx="429998" cy="479751"/>
            </a:xfrm>
            <a:prstGeom prst="rect">
              <a:avLst/>
            </a:prstGeom>
          </p:spPr>
          <p:txBody>
            <a:bodyPr lIns="50800" tIns="50800" rIns="50800" bIns="50800" rtlCol="0" anchor="ctr"/>
            <a:lstStyle/>
            <a:p>
              <a:pPr algn="ctr">
                <a:lnSpc>
                  <a:spcPts val="3306"/>
                </a:lnSpc>
              </a:pPr>
              <a:endParaRPr/>
            </a:p>
          </p:txBody>
        </p:sp>
      </p:grpSp>
      <p:sp>
        <p:nvSpPr>
          <p:cNvPr id="22" name="TextBox 22"/>
          <p:cNvSpPr txBox="1"/>
          <p:nvPr/>
        </p:nvSpPr>
        <p:spPr>
          <a:xfrm>
            <a:off x="1590435" y="5309664"/>
            <a:ext cx="4168513" cy="3657600"/>
          </a:xfrm>
          <a:prstGeom prst="rect">
            <a:avLst/>
          </a:prstGeom>
        </p:spPr>
        <p:txBody>
          <a:bodyPr lIns="0" tIns="0" rIns="0" bIns="0" rtlCol="0" anchor="t">
            <a:spAutoFit/>
          </a:bodyPr>
          <a:lstStyle/>
          <a:p>
            <a:pPr algn="ctr">
              <a:lnSpc>
                <a:spcPts val="4199"/>
              </a:lnSpc>
              <a:spcBef>
                <a:spcPct val="0"/>
              </a:spcBef>
            </a:pPr>
            <a:r>
              <a:rPr lang="en-US" sz="2999" b="1">
                <a:solidFill>
                  <a:srgbClr val="000000"/>
                </a:solidFill>
                <a:latin typeface="Arial Bold"/>
                <a:ea typeface="Arial Bold"/>
                <a:cs typeface="Arial Bold"/>
                <a:sym typeface="Arial Bold"/>
              </a:rPr>
              <a:t>Students</a:t>
            </a:r>
          </a:p>
          <a:p>
            <a:pPr algn="ctr">
              <a:lnSpc>
                <a:spcPts val="4199"/>
              </a:lnSpc>
              <a:spcBef>
                <a:spcPct val="0"/>
              </a:spcBef>
            </a:pPr>
            <a:endParaRPr lang="en-US" sz="2999" b="1">
              <a:solidFill>
                <a:srgbClr val="000000"/>
              </a:solidFill>
              <a:latin typeface="Arial Bold"/>
              <a:ea typeface="Arial Bold"/>
              <a:cs typeface="Arial Bold"/>
              <a:sym typeface="Arial Bold"/>
            </a:endParaRPr>
          </a:p>
          <a:p>
            <a:pPr algn="ctr">
              <a:lnSpc>
                <a:spcPts val="4199"/>
              </a:lnSpc>
              <a:spcBef>
                <a:spcPct val="0"/>
              </a:spcBef>
            </a:pPr>
            <a:r>
              <a:rPr lang="en-US" sz="2999">
                <a:solidFill>
                  <a:srgbClr val="000000"/>
                </a:solidFill>
                <a:latin typeface="Arial"/>
                <a:ea typeface="Arial"/>
                <a:cs typeface="Arial"/>
                <a:sym typeface="Arial"/>
              </a:rPr>
              <a:t>I require study spaces and reasonably priced coffee.</a:t>
            </a:r>
          </a:p>
          <a:p>
            <a:pPr algn="ctr">
              <a:lnSpc>
                <a:spcPts val="4199"/>
              </a:lnSpc>
              <a:spcBef>
                <a:spcPct val="0"/>
              </a:spcBef>
            </a:pPr>
            <a:r>
              <a:rPr lang="en-US" sz="2999">
                <a:solidFill>
                  <a:srgbClr val="000000"/>
                </a:solidFill>
                <a:latin typeface="Arial"/>
                <a:ea typeface="Arial"/>
                <a:cs typeface="Arial"/>
                <a:sym typeface="Arial"/>
              </a:rPr>
              <a:t>Frequent customers of the café</a:t>
            </a:r>
          </a:p>
        </p:txBody>
      </p:sp>
      <p:sp>
        <p:nvSpPr>
          <p:cNvPr id="23" name="TextBox 23"/>
          <p:cNvSpPr txBox="1"/>
          <p:nvPr/>
        </p:nvSpPr>
        <p:spPr>
          <a:xfrm>
            <a:off x="13247143" y="5457333"/>
            <a:ext cx="3212199" cy="3037052"/>
          </a:xfrm>
          <a:prstGeom prst="rect">
            <a:avLst/>
          </a:prstGeom>
        </p:spPr>
        <p:txBody>
          <a:bodyPr lIns="0" tIns="0" rIns="0" bIns="0" rtlCol="0" anchor="t">
            <a:spAutoFit/>
          </a:bodyPr>
          <a:lstStyle/>
          <a:p>
            <a:pPr algn="ctr">
              <a:lnSpc>
                <a:spcPts val="4199"/>
              </a:lnSpc>
              <a:spcBef>
                <a:spcPct val="0"/>
              </a:spcBef>
            </a:pPr>
            <a:r>
              <a:rPr lang="en-US" sz="2999" b="1">
                <a:solidFill>
                  <a:srgbClr val="000000"/>
                </a:solidFill>
                <a:latin typeface="Arial Bold"/>
                <a:ea typeface="Arial Bold"/>
                <a:cs typeface="Arial Bold"/>
                <a:sym typeface="Arial Bold"/>
              </a:rPr>
              <a:t>Families</a:t>
            </a:r>
          </a:p>
          <a:p>
            <a:pPr algn="ctr">
              <a:lnSpc>
                <a:spcPts val="4199"/>
              </a:lnSpc>
              <a:spcBef>
                <a:spcPct val="0"/>
              </a:spcBef>
            </a:pPr>
            <a:endParaRPr lang="en-US" sz="2999" b="1">
              <a:solidFill>
                <a:srgbClr val="000000"/>
              </a:solidFill>
              <a:latin typeface="Arial Bold"/>
              <a:ea typeface="Arial Bold"/>
              <a:cs typeface="Arial Bold"/>
              <a:sym typeface="Arial Bold"/>
            </a:endParaRPr>
          </a:p>
          <a:p>
            <a:pPr algn="ctr">
              <a:lnSpc>
                <a:spcPts val="4199"/>
              </a:lnSpc>
              <a:spcBef>
                <a:spcPct val="0"/>
              </a:spcBef>
            </a:pPr>
            <a:r>
              <a:rPr lang="en-US" sz="2999">
                <a:solidFill>
                  <a:srgbClr val="000000"/>
                </a:solidFill>
                <a:latin typeface="Arial"/>
                <a:ea typeface="Arial"/>
                <a:cs typeface="Arial"/>
                <a:sym typeface="Arial"/>
              </a:rPr>
              <a:t>Seeking laid-back settings for relaxing weekend</a:t>
            </a:r>
          </a:p>
          <a:p>
            <a:pPr algn="ctr">
              <a:lnSpc>
                <a:spcPts val="3306"/>
              </a:lnSpc>
              <a:spcBef>
                <a:spcPct val="0"/>
              </a:spcBef>
            </a:pPr>
            <a:endParaRPr lang="en-US" sz="2999">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13707492" y="118476"/>
            <a:ext cx="4305763" cy="3734296"/>
            <a:chOff x="0" y="0"/>
            <a:chExt cx="1017199" cy="882219"/>
          </a:xfrm>
        </p:grpSpPr>
        <p:sp>
          <p:nvSpPr>
            <p:cNvPr id="3" name="Freeform 3"/>
            <p:cNvSpPr/>
            <p:nvPr/>
          </p:nvSpPr>
          <p:spPr>
            <a:xfrm>
              <a:off x="0" y="0"/>
              <a:ext cx="1017199" cy="882219"/>
            </a:xfrm>
            <a:custGeom>
              <a:avLst/>
              <a:gdLst/>
              <a:ahLst/>
              <a:cxnLst/>
              <a:rect l="l" t="t" r="r" b="b"/>
              <a:pathLst>
                <a:path w="1017199" h="882219">
                  <a:moveTo>
                    <a:pt x="1017199" y="62931"/>
                  </a:moveTo>
                  <a:lnTo>
                    <a:pt x="1017199" y="819287"/>
                  </a:lnTo>
                  <a:cubicBezTo>
                    <a:pt x="1017199" y="835978"/>
                    <a:pt x="1010569" y="851985"/>
                    <a:pt x="998767" y="863786"/>
                  </a:cubicBezTo>
                  <a:cubicBezTo>
                    <a:pt x="986965" y="875588"/>
                    <a:pt x="970958" y="882219"/>
                    <a:pt x="954268" y="882219"/>
                  </a:cubicBezTo>
                  <a:lnTo>
                    <a:pt x="62931" y="882219"/>
                  </a:lnTo>
                  <a:cubicBezTo>
                    <a:pt x="28175" y="882219"/>
                    <a:pt x="0" y="854043"/>
                    <a:pt x="0" y="819287"/>
                  </a:cubicBezTo>
                  <a:lnTo>
                    <a:pt x="0" y="62931"/>
                  </a:lnTo>
                  <a:cubicBezTo>
                    <a:pt x="0" y="46241"/>
                    <a:pt x="6630" y="30234"/>
                    <a:pt x="18432" y="18432"/>
                  </a:cubicBezTo>
                  <a:cubicBezTo>
                    <a:pt x="30234" y="6630"/>
                    <a:pt x="46241" y="0"/>
                    <a:pt x="62931" y="0"/>
                  </a:cubicBezTo>
                  <a:lnTo>
                    <a:pt x="954268" y="0"/>
                  </a:lnTo>
                  <a:cubicBezTo>
                    <a:pt x="970958" y="0"/>
                    <a:pt x="986965" y="6630"/>
                    <a:pt x="998767" y="18432"/>
                  </a:cubicBezTo>
                  <a:cubicBezTo>
                    <a:pt x="1010569" y="30234"/>
                    <a:pt x="1017199" y="46241"/>
                    <a:pt x="1017199" y="62931"/>
                  </a:cubicBezTo>
                  <a:close/>
                </a:path>
              </a:pathLst>
            </a:custGeom>
            <a:solidFill>
              <a:srgbClr val="9DA875"/>
            </a:solidFill>
          </p:spPr>
        </p:sp>
        <p:sp>
          <p:nvSpPr>
            <p:cNvPr id="4" name="TextBox 4"/>
            <p:cNvSpPr txBox="1"/>
            <p:nvPr/>
          </p:nvSpPr>
          <p:spPr>
            <a:xfrm>
              <a:off x="0" y="-57150"/>
              <a:ext cx="1017199" cy="939369"/>
            </a:xfrm>
            <a:prstGeom prst="rect">
              <a:avLst/>
            </a:prstGeom>
          </p:spPr>
          <p:txBody>
            <a:bodyPr lIns="50800" tIns="50800" rIns="50800" bIns="50800" rtlCol="0" anchor="ctr"/>
            <a:lstStyle/>
            <a:p>
              <a:pPr algn="ctr">
                <a:lnSpc>
                  <a:spcPts val="3306"/>
                </a:lnSpc>
              </a:pPr>
              <a:endParaRPr/>
            </a:p>
          </p:txBody>
        </p:sp>
      </p:grpSp>
      <p:grpSp>
        <p:nvGrpSpPr>
          <p:cNvPr id="5" name="Group 5"/>
          <p:cNvGrpSpPr/>
          <p:nvPr/>
        </p:nvGrpSpPr>
        <p:grpSpPr>
          <a:xfrm>
            <a:off x="12795511" y="1053666"/>
            <a:ext cx="3857846" cy="3715931"/>
            <a:chOff x="0" y="0"/>
            <a:chExt cx="1224044" cy="1179016"/>
          </a:xfrm>
        </p:grpSpPr>
        <p:sp>
          <p:nvSpPr>
            <p:cNvPr id="6" name="Freeform 6"/>
            <p:cNvSpPr/>
            <p:nvPr/>
          </p:nvSpPr>
          <p:spPr>
            <a:xfrm>
              <a:off x="0" y="0"/>
              <a:ext cx="1224044" cy="1179016"/>
            </a:xfrm>
            <a:custGeom>
              <a:avLst/>
              <a:gdLst/>
              <a:ahLst/>
              <a:cxnLst/>
              <a:rect l="l" t="t" r="r" b="b"/>
              <a:pathLst>
                <a:path w="1224044" h="1179016">
                  <a:moveTo>
                    <a:pt x="104354" y="0"/>
                  </a:moveTo>
                  <a:lnTo>
                    <a:pt x="1119690" y="0"/>
                  </a:lnTo>
                  <a:cubicBezTo>
                    <a:pt x="1177323" y="0"/>
                    <a:pt x="1224044" y="46721"/>
                    <a:pt x="1224044" y="104354"/>
                  </a:cubicBezTo>
                  <a:lnTo>
                    <a:pt x="1224044" y="1074662"/>
                  </a:lnTo>
                  <a:cubicBezTo>
                    <a:pt x="1224044" y="1132295"/>
                    <a:pt x="1177323" y="1179016"/>
                    <a:pt x="1119690" y="1179016"/>
                  </a:cubicBezTo>
                  <a:lnTo>
                    <a:pt x="104354" y="1179016"/>
                  </a:lnTo>
                  <a:cubicBezTo>
                    <a:pt x="76677" y="1179016"/>
                    <a:pt x="50135" y="1168021"/>
                    <a:pt x="30564" y="1148451"/>
                  </a:cubicBezTo>
                  <a:cubicBezTo>
                    <a:pt x="10994" y="1128881"/>
                    <a:pt x="0" y="1102339"/>
                    <a:pt x="0" y="1074662"/>
                  </a:cubicBezTo>
                  <a:lnTo>
                    <a:pt x="0" y="104354"/>
                  </a:lnTo>
                  <a:cubicBezTo>
                    <a:pt x="0" y="76677"/>
                    <a:pt x="10994" y="50135"/>
                    <a:pt x="30564" y="30564"/>
                  </a:cubicBezTo>
                  <a:cubicBezTo>
                    <a:pt x="50135" y="10994"/>
                    <a:pt x="76677" y="0"/>
                    <a:pt x="104354" y="0"/>
                  </a:cubicBezTo>
                  <a:close/>
                </a:path>
              </a:pathLst>
            </a:custGeom>
            <a:blipFill>
              <a:blip r:embed="rId2"/>
              <a:stretch>
                <a:fillRect t="-14886" b="-14886"/>
              </a:stretch>
            </a:blipFill>
          </p:spPr>
        </p:sp>
      </p:grpSp>
      <p:sp>
        <p:nvSpPr>
          <p:cNvPr id="7" name="Freeform 7"/>
          <p:cNvSpPr/>
          <p:nvPr/>
        </p:nvSpPr>
        <p:spPr>
          <a:xfrm rot="-5718815">
            <a:off x="16919079" y="-459564"/>
            <a:ext cx="2316550" cy="2644831"/>
          </a:xfrm>
          <a:custGeom>
            <a:avLst/>
            <a:gdLst/>
            <a:ahLst/>
            <a:cxnLst/>
            <a:rect l="l" t="t" r="r" b="b"/>
            <a:pathLst>
              <a:path w="2316550" h="2644831">
                <a:moveTo>
                  <a:pt x="0" y="0"/>
                </a:moveTo>
                <a:lnTo>
                  <a:pt x="2316550" y="0"/>
                </a:lnTo>
                <a:lnTo>
                  <a:pt x="2316550" y="2644831"/>
                </a:lnTo>
                <a:lnTo>
                  <a:pt x="0" y="2644831"/>
                </a:lnTo>
                <a:lnTo>
                  <a:pt x="0" y="0"/>
                </a:lnTo>
                <a:close/>
              </a:path>
            </a:pathLst>
          </a:custGeom>
          <a:blipFill>
            <a:blip r:embed="rId3"/>
            <a:stretch>
              <a:fillRect/>
            </a:stretch>
          </a:blipFill>
        </p:spPr>
      </p:sp>
      <p:sp>
        <p:nvSpPr>
          <p:cNvPr id="8" name="Freeform 8"/>
          <p:cNvSpPr/>
          <p:nvPr/>
        </p:nvSpPr>
        <p:spPr>
          <a:xfrm rot="-2781499">
            <a:off x="17038243" y="4128490"/>
            <a:ext cx="1490742" cy="1701996"/>
          </a:xfrm>
          <a:custGeom>
            <a:avLst/>
            <a:gdLst/>
            <a:ahLst/>
            <a:cxnLst/>
            <a:rect l="l" t="t" r="r" b="b"/>
            <a:pathLst>
              <a:path w="1490742" h="1701996">
                <a:moveTo>
                  <a:pt x="0" y="0"/>
                </a:moveTo>
                <a:lnTo>
                  <a:pt x="1490741" y="0"/>
                </a:lnTo>
                <a:lnTo>
                  <a:pt x="1490741" y="1701996"/>
                </a:lnTo>
                <a:lnTo>
                  <a:pt x="0" y="1701996"/>
                </a:lnTo>
                <a:lnTo>
                  <a:pt x="0" y="0"/>
                </a:lnTo>
                <a:close/>
              </a:path>
            </a:pathLst>
          </a:custGeom>
          <a:blipFill>
            <a:blip r:embed="rId3"/>
            <a:stretch>
              <a:fillRect/>
            </a:stretch>
          </a:blipFill>
        </p:spPr>
      </p:sp>
      <p:sp>
        <p:nvSpPr>
          <p:cNvPr id="9" name="Freeform 9"/>
          <p:cNvSpPr/>
          <p:nvPr/>
        </p:nvSpPr>
        <p:spPr>
          <a:xfrm rot="-6089373">
            <a:off x="13919316" y="-73265"/>
            <a:ext cx="1332133" cy="1520912"/>
          </a:xfrm>
          <a:custGeom>
            <a:avLst/>
            <a:gdLst/>
            <a:ahLst/>
            <a:cxnLst/>
            <a:rect l="l" t="t" r="r" b="b"/>
            <a:pathLst>
              <a:path w="1332133" h="1520912">
                <a:moveTo>
                  <a:pt x="0" y="0"/>
                </a:moveTo>
                <a:lnTo>
                  <a:pt x="1332133" y="0"/>
                </a:lnTo>
                <a:lnTo>
                  <a:pt x="1332133" y="1520912"/>
                </a:lnTo>
                <a:lnTo>
                  <a:pt x="0" y="1520912"/>
                </a:lnTo>
                <a:lnTo>
                  <a:pt x="0" y="0"/>
                </a:lnTo>
                <a:close/>
              </a:path>
            </a:pathLst>
          </a:custGeom>
          <a:blipFill>
            <a:blip r:embed="rId3"/>
            <a:stretch>
              <a:fillRect/>
            </a:stretch>
          </a:blipFill>
        </p:spPr>
      </p:sp>
      <p:sp>
        <p:nvSpPr>
          <p:cNvPr id="10" name="Freeform 10"/>
          <p:cNvSpPr/>
          <p:nvPr/>
        </p:nvSpPr>
        <p:spPr>
          <a:xfrm rot="-3302490">
            <a:off x="17390288" y="2727662"/>
            <a:ext cx="1245934" cy="1422496"/>
          </a:xfrm>
          <a:custGeom>
            <a:avLst/>
            <a:gdLst/>
            <a:ahLst/>
            <a:cxnLst/>
            <a:rect l="l" t="t" r="r" b="b"/>
            <a:pathLst>
              <a:path w="1245934" h="1422496">
                <a:moveTo>
                  <a:pt x="0" y="0"/>
                </a:moveTo>
                <a:lnTo>
                  <a:pt x="1245934" y="0"/>
                </a:lnTo>
                <a:lnTo>
                  <a:pt x="1245934" y="1422496"/>
                </a:lnTo>
                <a:lnTo>
                  <a:pt x="0" y="1422496"/>
                </a:lnTo>
                <a:lnTo>
                  <a:pt x="0" y="0"/>
                </a:lnTo>
                <a:close/>
              </a:path>
            </a:pathLst>
          </a:custGeom>
          <a:blipFill>
            <a:blip r:embed="rId3"/>
            <a:stretch>
              <a:fillRect/>
            </a:stretch>
          </a:blipFill>
        </p:spPr>
      </p:sp>
      <p:sp>
        <p:nvSpPr>
          <p:cNvPr id="11" name="Freeform 11"/>
          <p:cNvSpPr/>
          <p:nvPr/>
        </p:nvSpPr>
        <p:spPr>
          <a:xfrm>
            <a:off x="6119248" y="8134700"/>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4"/>
            <a:stretch>
              <a:fillRect/>
            </a:stretch>
          </a:blipFill>
        </p:spPr>
      </p:sp>
      <p:sp>
        <p:nvSpPr>
          <p:cNvPr id="12" name="Freeform 12"/>
          <p:cNvSpPr/>
          <p:nvPr/>
        </p:nvSpPr>
        <p:spPr>
          <a:xfrm>
            <a:off x="-3573869" y="-3872594"/>
            <a:ext cx="7483014" cy="7511181"/>
          </a:xfrm>
          <a:custGeom>
            <a:avLst/>
            <a:gdLst/>
            <a:ahLst/>
            <a:cxnLst/>
            <a:rect l="l" t="t" r="r" b="b"/>
            <a:pathLst>
              <a:path w="7483014" h="7511181">
                <a:moveTo>
                  <a:pt x="0" y="0"/>
                </a:moveTo>
                <a:lnTo>
                  <a:pt x="7483014" y="0"/>
                </a:lnTo>
                <a:lnTo>
                  <a:pt x="7483014" y="7511181"/>
                </a:lnTo>
                <a:lnTo>
                  <a:pt x="0" y="7511181"/>
                </a:lnTo>
                <a:lnTo>
                  <a:pt x="0" y="0"/>
                </a:lnTo>
                <a:close/>
              </a:path>
            </a:pathLst>
          </a:custGeom>
          <a:blipFill>
            <a:blip r:embed="rId5"/>
            <a:stretch>
              <a:fillRect/>
            </a:stretch>
          </a:blipFill>
        </p:spPr>
      </p:sp>
      <p:grpSp>
        <p:nvGrpSpPr>
          <p:cNvPr id="13" name="Group 13"/>
          <p:cNvGrpSpPr/>
          <p:nvPr/>
        </p:nvGrpSpPr>
        <p:grpSpPr>
          <a:xfrm>
            <a:off x="-830276" y="6281770"/>
            <a:ext cx="1660553" cy="2869373"/>
            <a:chOff x="0" y="0"/>
            <a:chExt cx="213332" cy="368639"/>
          </a:xfrm>
        </p:grpSpPr>
        <p:sp>
          <p:nvSpPr>
            <p:cNvPr id="14" name="Freeform 14"/>
            <p:cNvSpPr/>
            <p:nvPr/>
          </p:nvSpPr>
          <p:spPr>
            <a:xfrm>
              <a:off x="0" y="0"/>
              <a:ext cx="213332" cy="368639"/>
            </a:xfrm>
            <a:custGeom>
              <a:avLst/>
              <a:gdLst/>
              <a:ahLst/>
              <a:cxnLst/>
              <a:rect l="l" t="t" r="r" b="b"/>
              <a:pathLst>
                <a:path w="213332" h="368639">
                  <a:moveTo>
                    <a:pt x="213332" y="106666"/>
                  </a:moveTo>
                  <a:lnTo>
                    <a:pt x="213332" y="261973"/>
                  </a:lnTo>
                  <a:cubicBezTo>
                    <a:pt x="213332" y="290263"/>
                    <a:pt x="202094" y="317394"/>
                    <a:pt x="182090" y="337398"/>
                  </a:cubicBezTo>
                  <a:cubicBezTo>
                    <a:pt x="162086" y="357401"/>
                    <a:pt x="134956" y="368639"/>
                    <a:pt x="106666" y="368639"/>
                  </a:cubicBezTo>
                  <a:lnTo>
                    <a:pt x="106666" y="368639"/>
                  </a:lnTo>
                  <a:cubicBezTo>
                    <a:pt x="78376" y="368639"/>
                    <a:pt x="51245" y="357401"/>
                    <a:pt x="31242" y="337398"/>
                  </a:cubicBezTo>
                  <a:cubicBezTo>
                    <a:pt x="11238" y="317394"/>
                    <a:pt x="0" y="290263"/>
                    <a:pt x="0" y="261973"/>
                  </a:cubicBezTo>
                  <a:lnTo>
                    <a:pt x="0" y="106666"/>
                  </a:lnTo>
                  <a:cubicBezTo>
                    <a:pt x="0" y="78376"/>
                    <a:pt x="11238" y="51245"/>
                    <a:pt x="31242" y="31242"/>
                  </a:cubicBezTo>
                  <a:cubicBezTo>
                    <a:pt x="51245" y="11238"/>
                    <a:pt x="78376" y="0"/>
                    <a:pt x="106666" y="0"/>
                  </a:cubicBezTo>
                  <a:lnTo>
                    <a:pt x="106666" y="0"/>
                  </a:lnTo>
                  <a:cubicBezTo>
                    <a:pt x="134956" y="0"/>
                    <a:pt x="162086" y="11238"/>
                    <a:pt x="182090" y="31242"/>
                  </a:cubicBezTo>
                  <a:cubicBezTo>
                    <a:pt x="202094" y="51245"/>
                    <a:pt x="213332" y="78376"/>
                    <a:pt x="213332" y="106666"/>
                  </a:cubicBezTo>
                  <a:close/>
                </a:path>
              </a:pathLst>
            </a:custGeom>
            <a:solidFill>
              <a:srgbClr val="FDECDA"/>
            </a:solidFill>
          </p:spPr>
        </p:sp>
        <p:sp>
          <p:nvSpPr>
            <p:cNvPr id="15" name="TextBox 15"/>
            <p:cNvSpPr txBox="1"/>
            <p:nvPr/>
          </p:nvSpPr>
          <p:spPr>
            <a:xfrm>
              <a:off x="0" y="-57150"/>
              <a:ext cx="213332" cy="425789"/>
            </a:xfrm>
            <a:prstGeom prst="rect">
              <a:avLst/>
            </a:prstGeom>
          </p:spPr>
          <p:txBody>
            <a:bodyPr lIns="50800" tIns="50800" rIns="50800" bIns="50800" rtlCol="0" anchor="ctr"/>
            <a:lstStyle/>
            <a:p>
              <a:pPr algn="ctr">
                <a:lnSpc>
                  <a:spcPts val="3306"/>
                </a:lnSpc>
              </a:pPr>
              <a:endParaRPr/>
            </a:p>
          </p:txBody>
        </p:sp>
      </p:grpSp>
      <p:sp>
        <p:nvSpPr>
          <p:cNvPr id="16" name="TextBox 16"/>
          <p:cNvSpPr txBox="1"/>
          <p:nvPr/>
        </p:nvSpPr>
        <p:spPr>
          <a:xfrm>
            <a:off x="4944264" y="1388907"/>
            <a:ext cx="7728107" cy="2074286"/>
          </a:xfrm>
          <a:prstGeom prst="rect">
            <a:avLst/>
          </a:prstGeom>
        </p:spPr>
        <p:txBody>
          <a:bodyPr wrap="square" lIns="0" tIns="0" rIns="0" bIns="0" rtlCol="0" anchor="t">
            <a:spAutoFit/>
          </a:bodyPr>
          <a:lstStyle/>
          <a:p>
            <a:pPr algn="l">
              <a:lnSpc>
                <a:spcPts val="7699"/>
              </a:lnSpc>
            </a:pPr>
            <a:r>
              <a:rPr lang="en-US" sz="9000" b="1" dirty="0">
                <a:solidFill>
                  <a:srgbClr val="000000"/>
                </a:solidFill>
                <a:latin typeface="Agrandir Bold"/>
                <a:ea typeface="Agrandir Bold"/>
                <a:cs typeface="Agrandir Bold"/>
                <a:sym typeface="Agrandir Bold"/>
              </a:rPr>
              <a:t>Marketing </a:t>
            </a:r>
          </a:p>
          <a:p>
            <a:pPr algn="l">
              <a:lnSpc>
                <a:spcPts val="7699"/>
              </a:lnSpc>
            </a:pPr>
            <a:r>
              <a:rPr lang="en-US" sz="9000" b="1" dirty="0">
                <a:solidFill>
                  <a:srgbClr val="000000"/>
                </a:solidFill>
                <a:latin typeface="Agrandir Bold"/>
                <a:ea typeface="Agrandir Bold"/>
                <a:cs typeface="Agrandir Bold"/>
                <a:sym typeface="Agrandir Bold"/>
              </a:rPr>
              <a:t>Strategies</a:t>
            </a:r>
          </a:p>
        </p:txBody>
      </p:sp>
      <p:sp>
        <p:nvSpPr>
          <p:cNvPr id="17" name="TextBox 17"/>
          <p:cNvSpPr txBox="1"/>
          <p:nvPr/>
        </p:nvSpPr>
        <p:spPr>
          <a:xfrm>
            <a:off x="513953" y="5157425"/>
            <a:ext cx="8192640" cy="4657725"/>
          </a:xfrm>
          <a:prstGeom prst="rect">
            <a:avLst/>
          </a:prstGeom>
        </p:spPr>
        <p:txBody>
          <a:bodyPr lIns="0" tIns="0" rIns="0" bIns="0" rtlCol="0" anchor="t">
            <a:spAutoFit/>
          </a:bodyPr>
          <a:lstStyle/>
          <a:p>
            <a:pPr algn="ctr">
              <a:lnSpc>
                <a:spcPts val="3599"/>
              </a:lnSpc>
            </a:pPr>
            <a:r>
              <a:rPr lang="en-US" sz="2999" b="1" u="sng">
                <a:solidFill>
                  <a:srgbClr val="000000"/>
                </a:solidFill>
                <a:latin typeface="Agrandir Bold"/>
                <a:ea typeface="Agrandir Bold"/>
                <a:cs typeface="Agrandir Bold"/>
                <a:sym typeface="Agrandir Bold"/>
              </a:rPr>
              <a:t>Strategy 1: Social Media Marketing</a:t>
            </a:r>
          </a:p>
          <a:p>
            <a:pPr algn="ctr">
              <a:lnSpc>
                <a:spcPts val="3599"/>
              </a:lnSpc>
            </a:pPr>
            <a:endParaRPr lang="en-US" sz="2999" b="1" u="sng">
              <a:solidFill>
                <a:srgbClr val="000000"/>
              </a:solidFill>
              <a:latin typeface="Agrandir Bold"/>
              <a:ea typeface="Agrandir Bold"/>
              <a:cs typeface="Agrandir Bold"/>
              <a:sym typeface="Agrandir Bold"/>
            </a:endParaRPr>
          </a:p>
          <a:p>
            <a:pPr marL="647698" lvl="1" indent="-323849" algn="ctr">
              <a:lnSpc>
                <a:spcPts val="3599"/>
              </a:lnSpc>
              <a:buFont typeface="Arial"/>
              <a:buChar char="•"/>
            </a:pPr>
            <a:r>
              <a:rPr lang="en-US" sz="2999" b="1">
                <a:solidFill>
                  <a:srgbClr val="000000"/>
                </a:solidFill>
                <a:latin typeface="Agrandir Bold"/>
                <a:ea typeface="Agrandir Bold"/>
                <a:cs typeface="Agrandir Bold"/>
                <a:sym typeface="Agrandir Bold"/>
              </a:rPr>
              <a:t>Platforms: Instagram, TikTok, Facebook</a:t>
            </a:r>
          </a:p>
          <a:p>
            <a:pPr marL="647698" lvl="1" indent="-323849" algn="ctr">
              <a:lnSpc>
                <a:spcPts val="3599"/>
              </a:lnSpc>
              <a:buFont typeface="Arial"/>
              <a:buChar char="•"/>
            </a:pPr>
            <a:r>
              <a:rPr lang="en-US" sz="2999" b="1">
                <a:solidFill>
                  <a:srgbClr val="000000"/>
                </a:solidFill>
                <a:latin typeface="Agrandir Bold"/>
                <a:ea typeface="Agrandir Bold"/>
                <a:cs typeface="Agrandir Bold"/>
                <a:sym typeface="Agrandir Bold"/>
              </a:rPr>
              <a:t>Promote new drinks, seasonal offers and events</a:t>
            </a:r>
          </a:p>
          <a:p>
            <a:pPr marL="647698" lvl="1" indent="-323849" algn="ctr">
              <a:lnSpc>
                <a:spcPts val="3599"/>
              </a:lnSpc>
              <a:buFont typeface="Arial"/>
              <a:buChar char="•"/>
            </a:pPr>
            <a:r>
              <a:rPr lang="en-US" sz="2999" b="1">
                <a:solidFill>
                  <a:srgbClr val="000000"/>
                </a:solidFill>
                <a:latin typeface="Agrandir Bold"/>
                <a:ea typeface="Agrandir Bold"/>
                <a:cs typeface="Agrandir Bold"/>
                <a:sym typeface="Agrandir Bold"/>
              </a:rPr>
              <a:t>Engage with students and young professionals</a:t>
            </a:r>
          </a:p>
          <a:p>
            <a:pPr marL="647698" lvl="1" indent="-323849" algn="ctr">
              <a:lnSpc>
                <a:spcPts val="3599"/>
              </a:lnSpc>
              <a:buFont typeface="Arial"/>
              <a:buChar char="•"/>
            </a:pPr>
            <a:r>
              <a:rPr lang="en-US" sz="2999" b="1">
                <a:solidFill>
                  <a:srgbClr val="000000"/>
                </a:solidFill>
                <a:latin typeface="Agrandir Bold"/>
                <a:ea typeface="Agrandir Bold"/>
                <a:cs typeface="Agrandir Bold"/>
                <a:sym typeface="Agrandir Bold"/>
              </a:rPr>
              <a:t>Encourage customer reviews and content sharing</a:t>
            </a:r>
          </a:p>
          <a:p>
            <a:pPr algn="ctr">
              <a:lnSpc>
                <a:spcPts val="4376"/>
              </a:lnSpc>
              <a:spcBef>
                <a:spcPct val="0"/>
              </a:spcBef>
            </a:pPr>
            <a:endParaRPr lang="en-US" sz="2999" b="1">
              <a:solidFill>
                <a:srgbClr val="000000"/>
              </a:solidFill>
              <a:latin typeface="Agrandir Bold"/>
              <a:ea typeface="Agrandir Bold"/>
              <a:cs typeface="Agrandir Bold"/>
              <a:sym typeface="Agrandir Bold"/>
            </a:endParaRPr>
          </a:p>
        </p:txBody>
      </p:sp>
      <p:sp>
        <p:nvSpPr>
          <p:cNvPr id="18" name="TextBox 18"/>
          <p:cNvSpPr txBox="1"/>
          <p:nvPr/>
        </p:nvSpPr>
        <p:spPr>
          <a:xfrm>
            <a:off x="9215636" y="5147900"/>
            <a:ext cx="8567978" cy="3838575"/>
          </a:xfrm>
          <a:prstGeom prst="rect">
            <a:avLst/>
          </a:prstGeom>
        </p:spPr>
        <p:txBody>
          <a:bodyPr lIns="0" tIns="0" rIns="0" bIns="0" rtlCol="0" anchor="t">
            <a:spAutoFit/>
          </a:bodyPr>
          <a:lstStyle/>
          <a:p>
            <a:pPr algn="ctr">
              <a:lnSpc>
                <a:spcPts val="3600"/>
              </a:lnSpc>
            </a:pPr>
            <a:r>
              <a:rPr lang="en-US" sz="3000" b="1" u="sng">
                <a:solidFill>
                  <a:srgbClr val="000000"/>
                </a:solidFill>
                <a:latin typeface="Agrandir Bold"/>
                <a:ea typeface="Agrandir Bold"/>
                <a:cs typeface="Agrandir Bold"/>
                <a:sym typeface="Agrandir Bold"/>
              </a:rPr>
              <a:t>Strategy 2: Loyalty and Discount Programs</a:t>
            </a:r>
          </a:p>
          <a:p>
            <a:pPr algn="ctr">
              <a:lnSpc>
                <a:spcPts val="3600"/>
              </a:lnSpc>
            </a:pPr>
            <a:endParaRPr lang="en-US" sz="3000" b="1" u="sng">
              <a:solidFill>
                <a:srgbClr val="000000"/>
              </a:solidFill>
              <a:latin typeface="Agrandir Bold"/>
              <a:ea typeface="Agrandir Bold"/>
              <a:cs typeface="Agrandir Bold"/>
              <a:sym typeface="Agrandir Bold"/>
            </a:endParaRPr>
          </a:p>
          <a:p>
            <a:pPr marL="647700" lvl="1" indent="-323850" algn="ctr">
              <a:lnSpc>
                <a:spcPts val="3600"/>
              </a:lnSpc>
              <a:buFont typeface="Arial"/>
              <a:buChar char="•"/>
            </a:pPr>
            <a:r>
              <a:rPr lang="en-US" sz="3000" b="1">
                <a:solidFill>
                  <a:srgbClr val="000000"/>
                </a:solidFill>
                <a:latin typeface="Agrandir Bold"/>
                <a:ea typeface="Agrandir Bold"/>
                <a:cs typeface="Agrandir Bold"/>
                <a:sym typeface="Agrandir Bold"/>
              </a:rPr>
              <a:t>Student discounts and affordable meal deals</a:t>
            </a:r>
          </a:p>
          <a:p>
            <a:pPr marL="647700" lvl="1" indent="-323850" algn="ctr">
              <a:lnSpc>
                <a:spcPts val="3600"/>
              </a:lnSpc>
              <a:buFont typeface="Arial"/>
              <a:buChar char="•"/>
            </a:pPr>
            <a:r>
              <a:rPr lang="en-US" sz="3000" b="1">
                <a:solidFill>
                  <a:srgbClr val="000000"/>
                </a:solidFill>
                <a:latin typeface="Agrandir Bold"/>
                <a:ea typeface="Agrandir Bold"/>
                <a:cs typeface="Agrandir Bold"/>
                <a:sym typeface="Agrandir Bold"/>
              </a:rPr>
              <a:t>Loyalty card: buy 9 coffees, get 1 free</a:t>
            </a:r>
          </a:p>
          <a:p>
            <a:pPr marL="647700" lvl="1" indent="-323850" algn="ctr">
              <a:lnSpc>
                <a:spcPts val="3600"/>
              </a:lnSpc>
              <a:buFont typeface="Arial"/>
              <a:buChar char="•"/>
            </a:pPr>
            <a:r>
              <a:rPr lang="en-US" sz="3000" b="1">
                <a:solidFill>
                  <a:srgbClr val="000000"/>
                </a:solidFill>
                <a:latin typeface="Agrandir Bold"/>
                <a:ea typeface="Agrandir Bold"/>
                <a:cs typeface="Agrandir Bold"/>
                <a:sym typeface="Agrandir Bold"/>
              </a:rPr>
              <a:t>Encourages repeat customers and long-term loyalty</a:t>
            </a:r>
          </a:p>
          <a:p>
            <a:pPr algn="ctr">
              <a:lnSpc>
                <a:spcPts val="4376"/>
              </a:lnSpc>
              <a:spcBef>
                <a:spcPct val="0"/>
              </a:spcBef>
            </a:pPr>
            <a:endParaRPr lang="en-US" sz="3000" b="1">
              <a:solidFill>
                <a:srgbClr val="000000"/>
              </a:solidFill>
              <a:latin typeface="Agrandir Bold"/>
              <a:ea typeface="Agrandir Bold"/>
              <a:cs typeface="Agrandir Bold"/>
              <a:sym typeface="Agrandir Bo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grpSp>
        <p:nvGrpSpPr>
          <p:cNvPr id="2" name="Group 2"/>
          <p:cNvGrpSpPr/>
          <p:nvPr/>
        </p:nvGrpSpPr>
        <p:grpSpPr>
          <a:xfrm>
            <a:off x="232225" y="2415225"/>
            <a:ext cx="9305301" cy="6719104"/>
            <a:chOff x="0" y="0"/>
            <a:chExt cx="889526" cy="642320"/>
          </a:xfrm>
        </p:grpSpPr>
        <p:sp>
          <p:nvSpPr>
            <p:cNvPr id="3" name="Freeform 3"/>
            <p:cNvSpPr/>
            <p:nvPr/>
          </p:nvSpPr>
          <p:spPr>
            <a:xfrm>
              <a:off x="0" y="0"/>
              <a:ext cx="889526" cy="642320"/>
            </a:xfrm>
            <a:custGeom>
              <a:avLst/>
              <a:gdLst/>
              <a:ahLst/>
              <a:cxnLst/>
              <a:rect l="l" t="t" r="r" b="b"/>
              <a:pathLst>
                <a:path w="889526" h="642320">
                  <a:moveTo>
                    <a:pt x="889526" y="24960"/>
                  </a:moveTo>
                  <a:lnTo>
                    <a:pt x="889526" y="617360"/>
                  </a:lnTo>
                  <a:cubicBezTo>
                    <a:pt x="889526" y="623980"/>
                    <a:pt x="886897" y="630329"/>
                    <a:pt x="882216" y="635009"/>
                  </a:cubicBezTo>
                  <a:cubicBezTo>
                    <a:pt x="877535" y="639690"/>
                    <a:pt x="871186" y="642320"/>
                    <a:pt x="864567" y="642320"/>
                  </a:cubicBezTo>
                  <a:lnTo>
                    <a:pt x="24960" y="642320"/>
                  </a:lnTo>
                  <a:cubicBezTo>
                    <a:pt x="11175" y="642320"/>
                    <a:pt x="0" y="631145"/>
                    <a:pt x="0" y="617360"/>
                  </a:cubicBezTo>
                  <a:lnTo>
                    <a:pt x="0" y="24960"/>
                  </a:lnTo>
                  <a:cubicBezTo>
                    <a:pt x="0" y="11175"/>
                    <a:pt x="11175" y="0"/>
                    <a:pt x="24960" y="0"/>
                  </a:cubicBezTo>
                  <a:lnTo>
                    <a:pt x="864567" y="0"/>
                  </a:lnTo>
                  <a:cubicBezTo>
                    <a:pt x="878352" y="0"/>
                    <a:pt x="889526" y="11175"/>
                    <a:pt x="889526" y="24960"/>
                  </a:cubicBezTo>
                  <a:close/>
                </a:path>
              </a:pathLst>
            </a:custGeom>
            <a:solidFill>
              <a:srgbClr val="9DA875"/>
            </a:solidFill>
          </p:spPr>
        </p:sp>
        <p:sp>
          <p:nvSpPr>
            <p:cNvPr id="4" name="TextBox 4"/>
            <p:cNvSpPr txBox="1"/>
            <p:nvPr/>
          </p:nvSpPr>
          <p:spPr>
            <a:xfrm>
              <a:off x="0" y="-57150"/>
              <a:ext cx="889526" cy="699470"/>
            </a:xfrm>
            <a:prstGeom prst="rect">
              <a:avLst/>
            </a:prstGeom>
          </p:spPr>
          <p:txBody>
            <a:bodyPr lIns="50800" tIns="50800" rIns="50800" bIns="50800" rtlCol="0" anchor="ctr"/>
            <a:lstStyle/>
            <a:p>
              <a:pPr algn="ctr">
                <a:lnSpc>
                  <a:spcPts val="3306"/>
                </a:lnSpc>
              </a:pPr>
              <a:endParaRPr/>
            </a:p>
          </p:txBody>
        </p:sp>
      </p:grpSp>
      <p:sp>
        <p:nvSpPr>
          <p:cNvPr id="5" name="Freeform 5"/>
          <p:cNvSpPr/>
          <p:nvPr/>
        </p:nvSpPr>
        <p:spPr>
          <a:xfrm rot="-9066158">
            <a:off x="9698314" y="7821294"/>
            <a:ext cx="8198739" cy="8229600"/>
          </a:xfrm>
          <a:custGeom>
            <a:avLst/>
            <a:gdLst/>
            <a:ahLst/>
            <a:cxnLst/>
            <a:rect l="l" t="t" r="r" b="b"/>
            <a:pathLst>
              <a:path w="8198739" h="8229600">
                <a:moveTo>
                  <a:pt x="0" y="0"/>
                </a:moveTo>
                <a:lnTo>
                  <a:pt x="8198739" y="0"/>
                </a:lnTo>
                <a:lnTo>
                  <a:pt x="8198739" y="8229600"/>
                </a:lnTo>
                <a:lnTo>
                  <a:pt x="0" y="8229600"/>
                </a:lnTo>
                <a:lnTo>
                  <a:pt x="0" y="0"/>
                </a:lnTo>
                <a:close/>
              </a:path>
            </a:pathLst>
          </a:custGeom>
          <a:blipFill>
            <a:blip r:embed="rId2"/>
            <a:stretch>
              <a:fillRect/>
            </a:stretch>
          </a:blipFill>
        </p:spPr>
      </p:sp>
      <p:sp>
        <p:nvSpPr>
          <p:cNvPr id="6" name="Freeform 6"/>
          <p:cNvSpPr/>
          <p:nvPr/>
        </p:nvSpPr>
        <p:spPr>
          <a:xfrm>
            <a:off x="15640624" y="-909187"/>
            <a:ext cx="4071087" cy="5116366"/>
          </a:xfrm>
          <a:custGeom>
            <a:avLst/>
            <a:gdLst/>
            <a:ahLst/>
            <a:cxnLst/>
            <a:rect l="l" t="t" r="r" b="b"/>
            <a:pathLst>
              <a:path w="4071087" h="5116366">
                <a:moveTo>
                  <a:pt x="0" y="0"/>
                </a:moveTo>
                <a:lnTo>
                  <a:pt x="4071087" y="0"/>
                </a:lnTo>
                <a:lnTo>
                  <a:pt x="4071087" y="5116366"/>
                </a:lnTo>
                <a:lnTo>
                  <a:pt x="0" y="5116366"/>
                </a:lnTo>
                <a:lnTo>
                  <a:pt x="0" y="0"/>
                </a:lnTo>
                <a:close/>
              </a:path>
            </a:pathLst>
          </a:custGeom>
          <a:blipFill>
            <a:blip r:embed="rId3"/>
            <a:stretch>
              <a:fillRect/>
            </a:stretch>
          </a:blipFill>
        </p:spPr>
      </p:sp>
      <p:sp>
        <p:nvSpPr>
          <p:cNvPr id="7" name="Freeform 7"/>
          <p:cNvSpPr/>
          <p:nvPr/>
        </p:nvSpPr>
        <p:spPr>
          <a:xfrm rot="-5623179">
            <a:off x="13005572" y="7105328"/>
            <a:ext cx="2700494" cy="3393864"/>
          </a:xfrm>
          <a:custGeom>
            <a:avLst/>
            <a:gdLst/>
            <a:ahLst/>
            <a:cxnLst/>
            <a:rect l="l" t="t" r="r" b="b"/>
            <a:pathLst>
              <a:path w="2700494" h="3393864">
                <a:moveTo>
                  <a:pt x="0" y="0"/>
                </a:moveTo>
                <a:lnTo>
                  <a:pt x="2700494" y="0"/>
                </a:lnTo>
                <a:lnTo>
                  <a:pt x="2700494" y="3393864"/>
                </a:lnTo>
                <a:lnTo>
                  <a:pt x="0" y="3393864"/>
                </a:lnTo>
                <a:lnTo>
                  <a:pt x="0" y="0"/>
                </a:lnTo>
                <a:close/>
              </a:path>
            </a:pathLst>
          </a:custGeom>
          <a:blipFill>
            <a:blip r:embed="rId3"/>
            <a:stretch>
              <a:fillRect/>
            </a:stretch>
          </a:blipFill>
        </p:spPr>
      </p:sp>
      <p:sp>
        <p:nvSpPr>
          <p:cNvPr id="8" name="Freeform 8"/>
          <p:cNvSpPr/>
          <p:nvPr/>
        </p:nvSpPr>
        <p:spPr>
          <a:xfrm rot="-3239697">
            <a:off x="15821826" y="8190977"/>
            <a:ext cx="1675831" cy="2106112"/>
          </a:xfrm>
          <a:custGeom>
            <a:avLst/>
            <a:gdLst/>
            <a:ahLst/>
            <a:cxnLst/>
            <a:rect l="l" t="t" r="r" b="b"/>
            <a:pathLst>
              <a:path w="1675831" h="2106112">
                <a:moveTo>
                  <a:pt x="0" y="0"/>
                </a:moveTo>
                <a:lnTo>
                  <a:pt x="1675831" y="0"/>
                </a:lnTo>
                <a:lnTo>
                  <a:pt x="1675831" y="2106112"/>
                </a:lnTo>
                <a:lnTo>
                  <a:pt x="0" y="2106112"/>
                </a:lnTo>
                <a:lnTo>
                  <a:pt x="0" y="0"/>
                </a:lnTo>
                <a:close/>
              </a:path>
            </a:pathLst>
          </a:custGeom>
          <a:blipFill>
            <a:blip r:embed="rId3"/>
            <a:stretch>
              <a:fillRect/>
            </a:stretch>
          </a:blipFill>
        </p:spPr>
      </p:sp>
      <p:sp>
        <p:nvSpPr>
          <p:cNvPr id="9" name="Freeform 9"/>
          <p:cNvSpPr/>
          <p:nvPr/>
        </p:nvSpPr>
        <p:spPr>
          <a:xfrm rot="506191">
            <a:off x="16711118" y="7035387"/>
            <a:ext cx="1450966" cy="1823511"/>
          </a:xfrm>
          <a:custGeom>
            <a:avLst/>
            <a:gdLst/>
            <a:ahLst/>
            <a:cxnLst/>
            <a:rect l="l" t="t" r="r" b="b"/>
            <a:pathLst>
              <a:path w="1450966" h="1823511">
                <a:moveTo>
                  <a:pt x="0" y="0"/>
                </a:moveTo>
                <a:lnTo>
                  <a:pt x="1450966" y="0"/>
                </a:lnTo>
                <a:lnTo>
                  <a:pt x="1450966" y="1823511"/>
                </a:lnTo>
                <a:lnTo>
                  <a:pt x="0" y="1823511"/>
                </a:lnTo>
                <a:lnTo>
                  <a:pt x="0" y="0"/>
                </a:lnTo>
                <a:close/>
              </a:path>
            </a:pathLst>
          </a:custGeom>
          <a:blipFill>
            <a:blip r:embed="rId3"/>
            <a:stretch>
              <a:fillRect/>
            </a:stretch>
          </a:blipFill>
        </p:spPr>
      </p:sp>
      <p:sp>
        <p:nvSpPr>
          <p:cNvPr id="10" name="Freeform 10"/>
          <p:cNvSpPr/>
          <p:nvPr/>
        </p:nvSpPr>
        <p:spPr>
          <a:xfrm rot="506191">
            <a:off x="10997982" y="8366917"/>
            <a:ext cx="1450966" cy="1823511"/>
          </a:xfrm>
          <a:custGeom>
            <a:avLst/>
            <a:gdLst/>
            <a:ahLst/>
            <a:cxnLst/>
            <a:rect l="l" t="t" r="r" b="b"/>
            <a:pathLst>
              <a:path w="1450966" h="1823511">
                <a:moveTo>
                  <a:pt x="0" y="0"/>
                </a:moveTo>
                <a:lnTo>
                  <a:pt x="1450966" y="0"/>
                </a:lnTo>
                <a:lnTo>
                  <a:pt x="1450966" y="1823511"/>
                </a:lnTo>
                <a:lnTo>
                  <a:pt x="0" y="1823511"/>
                </a:lnTo>
                <a:lnTo>
                  <a:pt x="0" y="0"/>
                </a:lnTo>
                <a:close/>
              </a:path>
            </a:pathLst>
          </a:custGeom>
          <a:blipFill>
            <a:blip r:embed="rId3"/>
            <a:stretch>
              <a:fillRect/>
            </a:stretch>
          </a:blipFill>
        </p:spPr>
      </p:sp>
      <p:sp>
        <p:nvSpPr>
          <p:cNvPr id="11" name="Freeform 11"/>
          <p:cNvSpPr/>
          <p:nvPr/>
        </p:nvSpPr>
        <p:spPr>
          <a:xfrm rot="6989192">
            <a:off x="-4155003" y="-5650264"/>
            <a:ext cx="8401935" cy="8433561"/>
          </a:xfrm>
          <a:custGeom>
            <a:avLst/>
            <a:gdLst/>
            <a:ahLst/>
            <a:cxnLst/>
            <a:rect l="l" t="t" r="r" b="b"/>
            <a:pathLst>
              <a:path w="8401935" h="8433561">
                <a:moveTo>
                  <a:pt x="0" y="0"/>
                </a:moveTo>
                <a:lnTo>
                  <a:pt x="8401936" y="0"/>
                </a:lnTo>
                <a:lnTo>
                  <a:pt x="8401936" y="8433562"/>
                </a:lnTo>
                <a:lnTo>
                  <a:pt x="0" y="8433562"/>
                </a:lnTo>
                <a:lnTo>
                  <a:pt x="0" y="0"/>
                </a:lnTo>
                <a:close/>
              </a:path>
            </a:pathLst>
          </a:custGeom>
          <a:blipFill>
            <a:blip r:embed="rId2"/>
            <a:stretch>
              <a:fillRect/>
            </a:stretch>
          </a:blipFill>
        </p:spPr>
      </p:sp>
      <p:sp>
        <p:nvSpPr>
          <p:cNvPr id="12" name="Freeform 12"/>
          <p:cNvSpPr/>
          <p:nvPr/>
        </p:nvSpPr>
        <p:spPr>
          <a:xfrm>
            <a:off x="5265603" y="8270344"/>
            <a:ext cx="4082463" cy="3388444"/>
          </a:xfrm>
          <a:custGeom>
            <a:avLst/>
            <a:gdLst/>
            <a:ahLst/>
            <a:cxnLst/>
            <a:rect l="l" t="t" r="r" b="b"/>
            <a:pathLst>
              <a:path w="4082463" h="3388444">
                <a:moveTo>
                  <a:pt x="0" y="0"/>
                </a:moveTo>
                <a:lnTo>
                  <a:pt x="4082463" y="0"/>
                </a:lnTo>
                <a:lnTo>
                  <a:pt x="4082463" y="3388444"/>
                </a:lnTo>
                <a:lnTo>
                  <a:pt x="0" y="3388444"/>
                </a:lnTo>
                <a:lnTo>
                  <a:pt x="0" y="0"/>
                </a:lnTo>
                <a:close/>
              </a:path>
            </a:pathLst>
          </a:custGeom>
          <a:blipFill>
            <a:blip r:embed="rId4"/>
            <a:stretch>
              <a:fillRect/>
            </a:stretch>
          </a:blipFill>
        </p:spPr>
      </p:sp>
      <p:sp>
        <p:nvSpPr>
          <p:cNvPr id="13" name="Freeform 13"/>
          <p:cNvSpPr/>
          <p:nvPr/>
        </p:nvSpPr>
        <p:spPr>
          <a:xfrm rot="1310089" flipH="1">
            <a:off x="483697" y="8731302"/>
            <a:ext cx="4082463" cy="3388444"/>
          </a:xfrm>
          <a:custGeom>
            <a:avLst/>
            <a:gdLst/>
            <a:ahLst/>
            <a:cxnLst/>
            <a:rect l="l" t="t" r="r" b="b"/>
            <a:pathLst>
              <a:path w="4082463" h="3388444">
                <a:moveTo>
                  <a:pt x="4082463" y="0"/>
                </a:moveTo>
                <a:lnTo>
                  <a:pt x="0" y="0"/>
                </a:lnTo>
                <a:lnTo>
                  <a:pt x="0" y="3388444"/>
                </a:lnTo>
                <a:lnTo>
                  <a:pt x="4082463" y="3388444"/>
                </a:lnTo>
                <a:lnTo>
                  <a:pt x="4082463" y="0"/>
                </a:lnTo>
                <a:close/>
              </a:path>
            </a:pathLst>
          </a:custGeom>
          <a:blipFill>
            <a:blip r:embed="rId4"/>
            <a:stretch>
              <a:fillRect/>
            </a:stretch>
          </a:blipFill>
        </p:spPr>
      </p:sp>
      <p:sp>
        <p:nvSpPr>
          <p:cNvPr id="14" name="Freeform 14"/>
          <p:cNvSpPr/>
          <p:nvPr/>
        </p:nvSpPr>
        <p:spPr>
          <a:xfrm>
            <a:off x="11497080" y="2777371"/>
            <a:ext cx="5597211" cy="6356958"/>
          </a:xfrm>
          <a:custGeom>
            <a:avLst/>
            <a:gdLst/>
            <a:ahLst/>
            <a:cxnLst/>
            <a:rect l="l" t="t" r="r" b="b"/>
            <a:pathLst>
              <a:path w="5597211" h="6356958">
                <a:moveTo>
                  <a:pt x="0" y="0"/>
                </a:moveTo>
                <a:lnTo>
                  <a:pt x="5597212" y="0"/>
                </a:lnTo>
                <a:lnTo>
                  <a:pt x="5597212" y="6356958"/>
                </a:lnTo>
                <a:lnTo>
                  <a:pt x="0" y="6356958"/>
                </a:lnTo>
                <a:lnTo>
                  <a:pt x="0" y="0"/>
                </a:lnTo>
                <a:close/>
              </a:path>
            </a:pathLst>
          </a:custGeom>
          <a:blipFill>
            <a:blip r:embed="rId5"/>
            <a:stretch>
              <a:fillRect r="-4487"/>
            </a:stretch>
          </a:blipFill>
        </p:spPr>
      </p:sp>
      <p:sp>
        <p:nvSpPr>
          <p:cNvPr id="15" name="TextBox 15"/>
          <p:cNvSpPr txBox="1"/>
          <p:nvPr/>
        </p:nvSpPr>
        <p:spPr>
          <a:xfrm>
            <a:off x="3478518" y="253248"/>
            <a:ext cx="8018563" cy="2086610"/>
          </a:xfrm>
          <a:prstGeom prst="rect">
            <a:avLst/>
          </a:prstGeom>
        </p:spPr>
        <p:txBody>
          <a:bodyPr lIns="0" tIns="0" rIns="0" bIns="0" rtlCol="0" anchor="t">
            <a:spAutoFit/>
          </a:bodyPr>
          <a:lstStyle/>
          <a:p>
            <a:pPr algn="l">
              <a:lnSpc>
                <a:spcPts val="7480"/>
              </a:lnSpc>
            </a:pPr>
            <a:r>
              <a:rPr lang="en-US" sz="6800" b="1">
                <a:solidFill>
                  <a:srgbClr val="000000"/>
                </a:solidFill>
                <a:latin typeface="Agrandir Bold"/>
                <a:ea typeface="Agrandir Bold"/>
                <a:cs typeface="Agrandir Bold"/>
                <a:sym typeface="Agrandir Bold"/>
              </a:rPr>
              <a:t>Funding Allocation &amp; Cash Flow</a:t>
            </a:r>
          </a:p>
        </p:txBody>
      </p:sp>
      <p:sp>
        <p:nvSpPr>
          <p:cNvPr id="16" name="TextBox 16"/>
          <p:cNvSpPr txBox="1"/>
          <p:nvPr/>
        </p:nvSpPr>
        <p:spPr>
          <a:xfrm>
            <a:off x="626350" y="2747261"/>
            <a:ext cx="7973830" cy="5867395"/>
          </a:xfrm>
          <a:prstGeom prst="rect">
            <a:avLst/>
          </a:prstGeom>
        </p:spPr>
        <p:txBody>
          <a:bodyPr lIns="0" tIns="0" rIns="0" bIns="0" rtlCol="0" anchor="t">
            <a:spAutoFit/>
          </a:bodyPr>
          <a:lstStyle/>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£60,000 startup investment</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Allocation of Funds</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£20,000 – Rent and deposit</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£15,000 – Coffee machines and kitchen equipment</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£10,000 – Interior design and furniture</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£8,000 – Staff wages during startup period</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£5,000 – Marketing and promotion</a:t>
            </a:r>
          </a:p>
          <a:p>
            <a:pPr marL="647742" lvl="1" indent="-323871" algn="l">
              <a:lnSpc>
                <a:spcPts val="4200"/>
              </a:lnSpc>
              <a:buFont typeface="Arial"/>
              <a:buChar char="•"/>
            </a:pPr>
            <a:r>
              <a:rPr lang="en-US" sz="3000" b="1">
                <a:solidFill>
                  <a:srgbClr val="000000"/>
                </a:solidFill>
                <a:latin typeface="Arial Bold"/>
                <a:ea typeface="Arial Bold"/>
                <a:cs typeface="Arial Bold"/>
                <a:sym typeface="Arial Bold"/>
              </a:rPr>
              <a:t>£2,000 – Licenses and business registration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sp>
        <p:nvSpPr>
          <p:cNvPr id="2" name="TextBox 2"/>
          <p:cNvSpPr txBox="1"/>
          <p:nvPr/>
        </p:nvSpPr>
        <p:spPr>
          <a:xfrm>
            <a:off x="586488" y="399732"/>
            <a:ext cx="8018563" cy="1143635"/>
          </a:xfrm>
          <a:prstGeom prst="rect">
            <a:avLst/>
          </a:prstGeom>
        </p:spPr>
        <p:txBody>
          <a:bodyPr lIns="0" tIns="0" rIns="0" bIns="0" rtlCol="0" anchor="t">
            <a:spAutoFit/>
          </a:bodyPr>
          <a:lstStyle/>
          <a:p>
            <a:pPr algn="l">
              <a:lnSpc>
                <a:spcPts val="7480"/>
              </a:lnSpc>
            </a:pPr>
            <a:r>
              <a:rPr lang="en-US" sz="6800" b="1">
                <a:solidFill>
                  <a:srgbClr val="000000"/>
                </a:solidFill>
                <a:latin typeface="Agrandir Bold"/>
                <a:ea typeface="Agrandir Bold"/>
                <a:cs typeface="Agrandir Bold"/>
                <a:sym typeface="Agrandir Bold"/>
              </a:rPr>
              <a:t>Funding Sources</a:t>
            </a:r>
          </a:p>
        </p:txBody>
      </p:sp>
      <p:sp>
        <p:nvSpPr>
          <p:cNvPr id="3" name="TextBox 3"/>
          <p:cNvSpPr txBox="1"/>
          <p:nvPr/>
        </p:nvSpPr>
        <p:spPr>
          <a:xfrm>
            <a:off x="586488" y="1467168"/>
            <a:ext cx="9947476" cy="8534278"/>
          </a:xfrm>
          <a:prstGeom prst="rect">
            <a:avLst/>
          </a:prstGeom>
        </p:spPr>
        <p:txBody>
          <a:bodyPr lIns="0" tIns="0" rIns="0" bIns="0" rtlCol="0" anchor="t">
            <a:spAutoFit/>
          </a:bodyPr>
          <a:lstStyle/>
          <a:p>
            <a:pPr algn="l">
              <a:lnSpc>
                <a:spcPts val="4206"/>
              </a:lnSpc>
            </a:pPr>
            <a:r>
              <a:rPr lang="en-US" sz="3004" b="1" u="sng">
                <a:solidFill>
                  <a:srgbClr val="000000"/>
                </a:solidFill>
                <a:latin typeface="Arial Bold"/>
                <a:ea typeface="Arial Bold"/>
                <a:cs typeface="Arial Bold"/>
                <a:sym typeface="Arial Bold"/>
              </a:rPr>
              <a:t>Personal Investment</a:t>
            </a:r>
          </a:p>
          <a:p>
            <a:pPr marL="648738" lvl="1" indent="-324369" algn="l">
              <a:lnSpc>
                <a:spcPts val="4206"/>
              </a:lnSpc>
              <a:buFont typeface="Arial"/>
              <a:buChar char="•"/>
            </a:pPr>
            <a:r>
              <a:rPr lang="en-US" sz="3004" b="1">
                <a:solidFill>
                  <a:srgbClr val="000000"/>
                </a:solidFill>
                <a:latin typeface="Arial Bold"/>
                <a:ea typeface="Arial Bold"/>
                <a:cs typeface="Arial Bold"/>
                <a:sym typeface="Arial Bold"/>
              </a:rPr>
              <a:t>Demonstrates commitment to investors</a:t>
            </a:r>
          </a:p>
          <a:p>
            <a:pPr algn="l">
              <a:lnSpc>
                <a:spcPts val="4206"/>
              </a:lnSpc>
            </a:pPr>
            <a:endParaRPr lang="en-US" sz="3004" b="1">
              <a:solidFill>
                <a:srgbClr val="000000"/>
              </a:solidFill>
              <a:latin typeface="Arial Bold"/>
              <a:ea typeface="Arial Bold"/>
              <a:cs typeface="Arial Bold"/>
              <a:sym typeface="Arial Bold"/>
            </a:endParaRPr>
          </a:p>
          <a:p>
            <a:pPr algn="l">
              <a:lnSpc>
                <a:spcPts val="4206"/>
              </a:lnSpc>
            </a:pPr>
            <a:r>
              <a:rPr lang="en-US" sz="3004" b="1" u="sng">
                <a:solidFill>
                  <a:srgbClr val="000000"/>
                </a:solidFill>
                <a:latin typeface="Arial Bold"/>
                <a:ea typeface="Arial Bold"/>
                <a:cs typeface="Arial Bold"/>
                <a:sym typeface="Arial Bold"/>
              </a:rPr>
              <a:t>Bank Loan</a:t>
            </a:r>
          </a:p>
          <a:p>
            <a:pPr marL="648738" lvl="1" indent="-324369" algn="l">
              <a:lnSpc>
                <a:spcPts val="4206"/>
              </a:lnSpc>
              <a:buFont typeface="Arial"/>
              <a:buChar char="•"/>
            </a:pPr>
            <a:r>
              <a:rPr lang="en-US" sz="3004" b="1">
                <a:solidFill>
                  <a:srgbClr val="000000"/>
                </a:solidFill>
                <a:latin typeface="Arial Bold"/>
                <a:ea typeface="Arial Bold"/>
                <a:cs typeface="Arial Bold"/>
                <a:sym typeface="Arial Bold"/>
              </a:rPr>
              <a:t>Provides additional startup capital</a:t>
            </a:r>
          </a:p>
          <a:p>
            <a:pPr algn="l">
              <a:lnSpc>
                <a:spcPts val="4206"/>
              </a:lnSpc>
            </a:pPr>
            <a:endParaRPr lang="en-US" sz="3004" b="1">
              <a:solidFill>
                <a:srgbClr val="000000"/>
              </a:solidFill>
              <a:latin typeface="Arial Bold"/>
              <a:ea typeface="Arial Bold"/>
              <a:cs typeface="Arial Bold"/>
              <a:sym typeface="Arial Bold"/>
            </a:endParaRPr>
          </a:p>
          <a:p>
            <a:pPr algn="l">
              <a:lnSpc>
                <a:spcPts val="4206"/>
              </a:lnSpc>
            </a:pPr>
            <a:r>
              <a:rPr lang="en-US" sz="3004" b="1" u="sng">
                <a:solidFill>
                  <a:srgbClr val="000000"/>
                </a:solidFill>
                <a:latin typeface="Arial Bold"/>
                <a:ea typeface="Arial Bold"/>
                <a:cs typeface="Arial Bold"/>
                <a:sym typeface="Arial Bold"/>
              </a:rPr>
              <a:t>Private Investors</a:t>
            </a:r>
          </a:p>
          <a:p>
            <a:pPr marL="648738" lvl="1" indent="-324369" algn="l">
              <a:lnSpc>
                <a:spcPts val="4206"/>
              </a:lnSpc>
              <a:buFont typeface="Arial"/>
              <a:buChar char="•"/>
            </a:pPr>
            <a:r>
              <a:rPr lang="en-US" sz="3004" b="1">
                <a:solidFill>
                  <a:srgbClr val="000000"/>
                </a:solidFill>
                <a:latin typeface="Arial Bold"/>
                <a:ea typeface="Arial Bold"/>
                <a:cs typeface="Arial Bold"/>
                <a:sym typeface="Arial Bold"/>
              </a:rPr>
              <a:t>Opportunity to exchange equity for funding</a:t>
            </a:r>
          </a:p>
          <a:p>
            <a:pPr algn="l">
              <a:lnSpc>
                <a:spcPts val="4206"/>
              </a:lnSpc>
            </a:pPr>
            <a:endParaRPr lang="en-US" sz="3004" b="1">
              <a:solidFill>
                <a:srgbClr val="000000"/>
              </a:solidFill>
              <a:latin typeface="Arial Bold"/>
              <a:ea typeface="Arial Bold"/>
              <a:cs typeface="Arial Bold"/>
              <a:sym typeface="Arial Bold"/>
            </a:endParaRPr>
          </a:p>
          <a:p>
            <a:pPr algn="l">
              <a:lnSpc>
                <a:spcPts val="4206"/>
              </a:lnSpc>
            </a:pPr>
            <a:r>
              <a:rPr lang="en-US" sz="3004" b="1" u="sng">
                <a:solidFill>
                  <a:srgbClr val="000000"/>
                </a:solidFill>
                <a:latin typeface="Arial Bold"/>
                <a:ea typeface="Arial Bold"/>
                <a:cs typeface="Arial Bold"/>
                <a:sym typeface="Arial Bold"/>
              </a:rPr>
              <a:t>Government Small Business Support</a:t>
            </a:r>
          </a:p>
          <a:p>
            <a:pPr marL="648738" lvl="1" indent="-324369" algn="l">
              <a:lnSpc>
                <a:spcPts val="4206"/>
              </a:lnSpc>
              <a:buFont typeface="Arial"/>
              <a:buChar char="•"/>
            </a:pPr>
            <a:r>
              <a:rPr lang="en-US" sz="3004" b="1">
                <a:solidFill>
                  <a:srgbClr val="000000"/>
                </a:solidFill>
                <a:latin typeface="Arial Bold"/>
                <a:ea typeface="Arial Bold"/>
                <a:cs typeface="Arial Bold"/>
                <a:sym typeface="Arial Bold"/>
              </a:rPr>
              <a:t>Possible grants or support schemes</a:t>
            </a:r>
          </a:p>
          <a:p>
            <a:pPr algn="l">
              <a:lnSpc>
                <a:spcPts val="4206"/>
              </a:lnSpc>
            </a:pPr>
            <a:endParaRPr lang="en-US" sz="3004" b="1">
              <a:solidFill>
                <a:srgbClr val="000000"/>
              </a:solidFill>
              <a:latin typeface="Arial Bold"/>
              <a:ea typeface="Arial Bold"/>
              <a:cs typeface="Arial Bold"/>
              <a:sym typeface="Arial Bold"/>
            </a:endParaRPr>
          </a:p>
          <a:p>
            <a:pPr algn="l">
              <a:lnSpc>
                <a:spcPts val="4206"/>
              </a:lnSpc>
            </a:pPr>
            <a:r>
              <a:rPr lang="en-US" sz="3004" b="1" u="sng">
                <a:solidFill>
                  <a:srgbClr val="000000"/>
                </a:solidFill>
                <a:latin typeface="Arial Bold"/>
                <a:ea typeface="Arial Bold"/>
                <a:cs typeface="Arial Bold"/>
                <a:sym typeface="Arial Bold"/>
              </a:rPr>
              <a:t>Justification</a:t>
            </a:r>
          </a:p>
          <a:p>
            <a:pPr marL="648738" lvl="1" indent="-324369" algn="l">
              <a:lnSpc>
                <a:spcPts val="4206"/>
              </a:lnSpc>
              <a:buFont typeface="Arial"/>
              <a:buChar char="•"/>
            </a:pPr>
            <a:r>
              <a:rPr lang="en-US" sz="3004" b="1">
                <a:solidFill>
                  <a:srgbClr val="000000"/>
                </a:solidFill>
                <a:latin typeface="Arial Bold"/>
                <a:ea typeface="Arial Bold"/>
                <a:cs typeface="Arial Bold"/>
                <a:sym typeface="Arial Bold"/>
              </a:rPr>
              <a:t>Private investors are the most suitable funding option because they provide both financial investment and valuable business advice.</a:t>
            </a:r>
          </a:p>
        </p:txBody>
      </p:sp>
      <p:sp>
        <p:nvSpPr>
          <p:cNvPr id="4" name="Freeform 4"/>
          <p:cNvSpPr/>
          <p:nvPr/>
        </p:nvSpPr>
        <p:spPr>
          <a:xfrm rot="2553902">
            <a:off x="9603120" y="4043637"/>
            <a:ext cx="10390216" cy="10429326"/>
          </a:xfrm>
          <a:custGeom>
            <a:avLst/>
            <a:gdLst/>
            <a:ahLst/>
            <a:cxnLst/>
            <a:rect l="l" t="t" r="r" b="b"/>
            <a:pathLst>
              <a:path w="10390216" h="10429326">
                <a:moveTo>
                  <a:pt x="0" y="0"/>
                </a:moveTo>
                <a:lnTo>
                  <a:pt x="10390216" y="0"/>
                </a:lnTo>
                <a:lnTo>
                  <a:pt x="10390216" y="10429326"/>
                </a:lnTo>
                <a:lnTo>
                  <a:pt x="0" y="10429326"/>
                </a:lnTo>
                <a:lnTo>
                  <a:pt x="0" y="0"/>
                </a:lnTo>
                <a:close/>
              </a:path>
            </a:pathLst>
          </a:custGeom>
          <a:blipFill>
            <a:blip r:embed="rId2"/>
            <a:stretch>
              <a:fillRect/>
            </a:stretch>
          </a:blipFill>
        </p:spPr>
      </p:sp>
      <p:grpSp>
        <p:nvGrpSpPr>
          <p:cNvPr id="5" name="Group 5"/>
          <p:cNvGrpSpPr/>
          <p:nvPr/>
        </p:nvGrpSpPr>
        <p:grpSpPr>
          <a:xfrm>
            <a:off x="11492751" y="514032"/>
            <a:ext cx="5766549" cy="3733318"/>
            <a:chOff x="0" y="0"/>
            <a:chExt cx="946411" cy="612716"/>
          </a:xfrm>
        </p:grpSpPr>
        <p:sp>
          <p:nvSpPr>
            <p:cNvPr id="6" name="Freeform 6"/>
            <p:cNvSpPr/>
            <p:nvPr/>
          </p:nvSpPr>
          <p:spPr>
            <a:xfrm>
              <a:off x="0" y="0"/>
              <a:ext cx="946411" cy="612716"/>
            </a:xfrm>
            <a:custGeom>
              <a:avLst/>
              <a:gdLst/>
              <a:ahLst/>
              <a:cxnLst/>
              <a:rect l="l" t="t" r="r" b="b"/>
              <a:pathLst>
                <a:path w="946411" h="612716">
                  <a:moveTo>
                    <a:pt x="33564" y="0"/>
                  </a:moveTo>
                  <a:lnTo>
                    <a:pt x="912847" y="0"/>
                  </a:lnTo>
                  <a:cubicBezTo>
                    <a:pt x="931384" y="0"/>
                    <a:pt x="946411" y="15027"/>
                    <a:pt x="946411" y="33564"/>
                  </a:cubicBezTo>
                  <a:lnTo>
                    <a:pt x="946411" y="579152"/>
                  </a:lnTo>
                  <a:cubicBezTo>
                    <a:pt x="946411" y="597688"/>
                    <a:pt x="931384" y="612716"/>
                    <a:pt x="912847" y="612716"/>
                  </a:cubicBezTo>
                  <a:lnTo>
                    <a:pt x="33564" y="612716"/>
                  </a:lnTo>
                  <a:cubicBezTo>
                    <a:pt x="15027" y="612716"/>
                    <a:pt x="0" y="597688"/>
                    <a:pt x="0" y="579152"/>
                  </a:cubicBezTo>
                  <a:lnTo>
                    <a:pt x="0" y="33564"/>
                  </a:lnTo>
                  <a:cubicBezTo>
                    <a:pt x="0" y="15027"/>
                    <a:pt x="15027" y="0"/>
                    <a:pt x="33564" y="0"/>
                  </a:cubicBezTo>
                  <a:close/>
                </a:path>
              </a:pathLst>
            </a:custGeom>
            <a:blipFill>
              <a:blip r:embed="rId3"/>
              <a:stretch>
                <a:fillRect l="-14677" t="-439" r="-11915" b="-29837"/>
              </a:stretch>
            </a:blipFill>
            <a:ln cap="rnd">
              <a:noFill/>
              <a:prstDash val="solid"/>
              <a:round/>
            </a:ln>
          </p:spPr>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DECDA"/>
        </a:solidFill>
        <a:effectLst/>
      </p:bgPr>
    </p:bg>
    <p:spTree>
      <p:nvGrpSpPr>
        <p:cNvPr id="1" name=""/>
        <p:cNvGrpSpPr/>
        <p:nvPr/>
      </p:nvGrpSpPr>
      <p:grpSpPr>
        <a:xfrm>
          <a:off x="0" y="0"/>
          <a:ext cx="0" cy="0"/>
          <a:chOff x="0" y="0"/>
          <a:chExt cx="0" cy="0"/>
        </a:xfrm>
      </p:grpSpPr>
      <p:sp>
        <p:nvSpPr>
          <p:cNvPr id="2" name="TextBox 2"/>
          <p:cNvSpPr txBox="1"/>
          <p:nvPr/>
        </p:nvSpPr>
        <p:spPr>
          <a:xfrm>
            <a:off x="10866428" y="7434658"/>
            <a:ext cx="7118555" cy="2305050"/>
          </a:xfrm>
          <a:prstGeom prst="rect">
            <a:avLst/>
          </a:prstGeom>
        </p:spPr>
        <p:txBody>
          <a:bodyPr lIns="0" tIns="0" rIns="0" bIns="0" rtlCol="0" anchor="t">
            <a:spAutoFit/>
          </a:bodyPr>
          <a:lstStyle/>
          <a:p>
            <a:pPr algn="just">
              <a:lnSpc>
                <a:spcPts val="8399"/>
              </a:lnSpc>
            </a:pPr>
            <a:r>
              <a:rPr lang="en-US" sz="6999" b="1">
                <a:solidFill>
                  <a:srgbClr val="000000"/>
                </a:solidFill>
                <a:latin typeface="Agrandir Bold"/>
                <a:ea typeface="Agrandir Bold"/>
                <a:cs typeface="Agrandir Bold"/>
                <a:sym typeface="Agrandir Bold"/>
              </a:rPr>
              <a:t>Thank You</a:t>
            </a:r>
          </a:p>
          <a:p>
            <a:pPr algn="just">
              <a:lnSpc>
                <a:spcPts val="8399"/>
              </a:lnSpc>
            </a:pPr>
            <a:r>
              <a:rPr lang="en-US" sz="6999" b="1">
                <a:solidFill>
                  <a:srgbClr val="000000"/>
                </a:solidFill>
                <a:latin typeface="Agrandir Bold"/>
                <a:ea typeface="Agrandir Bold"/>
                <a:cs typeface="Agrandir Bold"/>
                <a:sym typeface="Agrandir Bold"/>
              </a:rPr>
              <a:t>Very Much</a:t>
            </a:r>
          </a:p>
        </p:txBody>
      </p:sp>
      <p:sp>
        <p:nvSpPr>
          <p:cNvPr id="3" name="Freeform 3"/>
          <p:cNvSpPr/>
          <p:nvPr/>
        </p:nvSpPr>
        <p:spPr>
          <a:xfrm rot="-2878540">
            <a:off x="12789875" y="-4185963"/>
            <a:ext cx="10390216" cy="10429326"/>
          </a:xfrm>
          <a:custGeom>
            <a:avLst/>
            <a:gdLst/>
            <a:ahLst/>
            <a:cxnLst/>
            <a:rect l="l" t="t" r="r" b="b"/>
            <a:pathLst>
              <a:path w="10390216" h="10429326">
                <a:moveTo>
                  <a:pt x="0" y="0"/>
                </a:moveTo>
                <a:lnTo>
                  <a:pt x="10390215" y="0"/>
                </a:lnTo>
                <a:lnTo>
                  <a:pt x="10390215" y="10429326"/>
                </a:lnTo>
                <a:lnTo>
                  <a:pt x="0" y="10429326"/>
                </a:lnTo>
                <a:lnTo>
                  <a:pt x="0" y="0"/>
                </a:lnTo>
                <a:close/>
              </a:path>
            </a:pathLst>
          </a:custGeom>
          <a:blipFill>
            <a:blip r:embed="rId2"/>
            <a:stretch>
              <a:fillRect/>
            </a:stretch>
          </a:blipFill>
        </p:spPr>
      </p:sp>
      <p:sp>
        <p:nvSpPr>
          <p:cNvPr id="4" name="Freeform 4"/>
          <p:cNvSpPr/>
          <p:nvPr/>
        </p:nvSpPr>
        <p:spPr>
          <a:xfrm>
            <a:off x="-568812" y="4858609"/>
            <a:ext cx="2733421" cy="3120778"/>
          </a:xfrm>
          <a:custGeom>
            <a:avLst/>
            <a:gdLst/>
            <a:ahLst/>
            <a:cxnLst/>
            <a:rect l="l" t="t" r="r" b="b"/>
            <a:pathLst>
              <a:path w="2733421" h="3120778">
                <a:moveTo>
                  <a:pt x="0" y="0"/>
                </a:moveTo>
                <a:lnTo>
                  <a:pt x="2733422" y="0"/>
                </a:lnTo>
                <a:lnTo>
                  <a:pt x="2733422" y="3120777"/>
                </a:lnTo>
                <a:lnTo>
                  <a:pt x="0" y="3120777"/>
                </a:lnTo>
                <a:lnTo>
                  <a:pt x="0" y="0"/>
                </a:lnTo>
                <a:close/>
              </a:path>
            </a:pathLst>
          </a:custGeom>
          <a:blipFill>
            <a:blip r:embed="rId3"/>
            <a:stretch>
              <a:fillRect/>
            </a:stretch>
          </a:blipFill>
        </p:spPr>
      </p:sp>
      <p:sp>
        <p:nvSpPr>
          <p:cNvPr id="5" name="Freeform 5"/>
          <p:cNvSpPr/>
          <p:nvPr/>
        </p:nvSpPr>
        <p:spPr>
          <a:xfrm rot="-4449431">
            <a:off x="716564" y="2866454"/>
            <a:ext cx="2109943" cy="2408946"/>
          </a:xfrm>
          <a:custGeom>
            <a:avLst/>
            <a:gdLst/>
            <a:ahLst/>
            <a:cxnLst/>
            <a:rect l="l" t="t" r="r" b="b"/>
            <a:pathLst>
              <a:path w="2109943" h="2408946">
                <a:moveTo>
                  <a:pt x="0" y="0"/>
                </a:moveTo>
                <a:lnTo>
                  <a:pt x="2109943" y="0"/>
                </a:lnTo>
                <a:lnTo>
                  <a:pt x="2109943" y="2408946"/>
                </a:lnTo>
                <a:lnTo>
                  <a:pt x="0" y="2408946"/>
                </a:lnTo>
                <a:lnTo>
                  <a:pt x="0" y="0"/>
                </a:lnTo>
                <a:close/>
              </a:path>
            </a:pathLst>
          </a:custGeom>
          <a:blipFill>
            <a:blip r:embed="rId3"/>
            <a:stretch>
              <a:fillRect/>
            </a:stretch>
          </a:blipFill>
        </p:spPr>
      </p:sp>
      <p:sp>
        <p:nvSpPr>
          <p:cNvPr id="6" name="Freeform 6"/>
          <p:cNvSpPr/>
          <p:nvPr/>
        </p:nvSpPr>
        <p:spPr>
          <a:xfrm rot="4880021">
            <a:off x="8016860" y="9468247"/>
            <a:ext cx="866850" cy="989693"/>
          </a:xfrm>
          <a:custGeom>
            <a:avLst/>
            <a:gdLst/>
            <a:ahLst/>
            <a:cxnLst/>
            <a:rect l="l" t="t" r="r" b="b"/>
            <a:pathLst>
              <a:path w="866850" h="989693">
                <a:moveTo>
                  <a:pt x="0" y="0"/>
                </a:moveTo>
                <a:lnTo>
                  <a:pt x="866850" y="0"/>
                </a:lnTo>
                <a:lnTo>
                  <a:pt x="866850" y="989693"/>
                </a:lnTo>
                <a:lnTo>
                  <a:pt x="0" y="989693"/>
                </a:lnTo>
                <a:lnTo>
                  <a:pt x="0" y="0"/>
                </a:lnTo>
                <a:close/>
              </a:path>
            </a:pathLst>
          </a:custGeom>
          <a:blipFill>
            <a:blip r:embed="rId3"/>
            <a:stretch>
              <a:fillRect/>
            </a:stretch>
          </a:blipFill>
        </p:spPr>
      </p:sp>
      <p:sp>
        <p:nvSpPr>
          <p:cNvPr id="7" name="Freeform 7"/>
          <p:cNvSpPr/>
          <p:nvPr/>
        </p:nvSpPr>
        <p:spPr>
          <a:xfrm rot="9757030">
            <a:off x="9217064" y="8335659"/>
            <a:ext cx="1437090" cy="1640742"/>
          </a:xfrm>
          <a:custGeom>
            <a:avLst/>
            <a:gdLst/>
            <a:ahLst/>
            <a:cxnLst/>
            <a:rect l="l" t="t" r="r" b="b"/>
            <a:pathLst>
              <a:path w="1437090" h="1640742">
                <a:moveTo>
                  <a:pt x="0" y="0"/>
                </a:moveTo>
                <a:lnTo>
                  <a:pt x="1437090" y="0"/>
                </a:lnTo>
                <a:lnTo>
                  <a:pt x="1437090" y="1640742"/>
                </a:lnTo>
                <a:lnTo>
                  <a:pt x="0" y="1640742"/>
                </a:lnTo>
                <a:lnTo>
                  <a:pt x="0" y="0"/>
                </a:lnTo>
                <a:close/>
              </a:path>
            </a:pathLst>
          </a:custGeom>
          <a:blipFill>
            <a:blip r:embed="rId3"/>
            <a:stretch>
              <a:fillRect/>
            </a:stretch>
          </a:blipFill>
        </p:spPr>
      </p:sp>
      <p:sp>
        <p:nvSpPr>
          <p:cNvPr id="8" name="Freeform 8"/>
          <p:cNvSpPr/>
          <p:nvPr/>
        </p:nvSpPr>
        <p:spPr>
          <a:xfrm>
            <a:off x="15653917" y="8337526"/>
            <a:ext cx="2485367" cy="2804363"/>
          </a:xfrm>
          <a:custGeom>
            <a:avLst/>
            <a:gdLst/>
            <a:ahLst/>
            <a:cxnLst/>
            <a:rect l="l" t="t" r="r" b="b"/>
            <a:pathLst>
              <a:path w="2485367" h="2804363">
                <a:moveTo>
                  <a:pt x="0" y="0"/>
                </a:moveTo>
                <a:lnTo>
                  <a:pt x="2485367" y="0"/>
                </a:lnTo>
                <a:lnTo>
                  <a:pt x="2485367" y="2804364"/>
                </a:lnTo>
                <a:lnTo>
                  <a:pt x="0" y="2804364"/>
                </a:lnTo>
                <a:lnTo>
                  <a:pt x="0" y="0"/>
                </a:lnTo>
                <a:close/>
              </a:path>
            </a:pathLst>
          </a:custGeom>
          <a:blipFill>
            <a:blip r:embed="rId4"/>
            <a:stretch>
              <a:fillRect/>
            </a:stretch>
          </a:blipFill>
        </p:spPr>
      </p:sp>
      <p:sp>
        <p:nvSpPr>
          <p:cNvPr id="9" name="Freeform 9"/>
          <p:cNvSpPr/>
          <p:nvPr/>
        </p:nvSpPr>
        <p:spPr>
          <a:xfrm rot="-591995">
            <a:off x="15530282" y="8746328"/>
            <a:ext cx="2485367" cy="2804363"/>
          </a:xfrm>
          <a:custGeom>
            <a:avLst/>
            <a:gdLst/>
            <a:ahLst/>
            <a:cxnLst/>
            <a:rect l="l" t="t" r="r" b="b"/>
            <a:pathLst>
              <a:path w="2485367" h="2804363">
                <a:moveTo>
                  <a:pt x="0" y="0"/>
                </a:moveTo>
                <a:lnTo>
                  <a:pt x="2485367" y="0"/>
                </a:lnTo>
                <a:lnTo>
                  <a:pt x="2485367" y="2804363"/>
                </a:lnTo>
                <a:lnTo>
                  <a:pt x="0" y="2804363"/>
                </a:lnTo>
                <a:lnTo>
                  <a:pt x="0" y="0"/>
                </a:lnTo>
                <a:close/>
              </a:path>
            </a:pathLst>
          </a:custGeom>
          <a:blipFill>
            <a:blip r:embed="rId4"/>
            <a:stretch>
              <a:fillRect/>
            </a:stretch>
          </a:blipFill>
        </p:spPr>
      </p:sp>
      <p:sp>
        <p:nvSpPr>
          <p:cNvPr id="10" name="Freeform 10"/>
          <p:cNvSpPr/>
          <p:nvPr/>
        </p:nvSpPr>
        <p:spPr>
          <a:xfrm rot="1510690">
            <a:off x="16132386" y="7932295"/>
            <a:ext cx="2485367" cy="2804363"/>
          </a:xfrm>
          <a:custGeom>
            <a:avLst/>
            <a:gdLst/>
            <a:ahLst/>
            <a:cxnLst/>
            <a:rect l="l" t="t" r="r" b="b"/>
            <a:pathLst>
              <a:path w="2485367" h="2804363">
                <a:moveTo>
                  <a:pt x="0" y="0"/>
                </a:moveTo>
                <a:lnTo>
                  <a:pt x="2485366" y="0"/>
                </a:lnTo>
                <a:lnTo>
                  <a:pt x="2485366" y="2804363"/>
                </a:lnTo>
                <a:lnTo>
                  <a:pt x="0" y="2804363"/>
                </a:lnTo>
                <a:lnTo>
                  <a:pt x="0" y="0"/>
                </a:lnTo>
                <a:close/>
              </a:path>
            </a:pathLst>
          </a:custGeom>
          <a:blipFill>
            <a:blip r:embed="rId4"/>
            <a:stretch>
              <a:fillRect/>
            </a:stretch>
          </a:blipFill>
        </p:spPr>
      </p:sp>
      <p:sp>
        <p:nvSpPr>
          <p:cNvPr id="11" name="Freeform 11"/>
          <p:cNvSpPr/>
          <p:nvPr/>
        </p:nvSpPr>
        <p:spPr>
          <a:xfrm rot="4560874">
            <a:off x="-5461429" y="909875"/>
            <a:ext cx="6676263" cy="8229600"/>
          </a:xfrm>
          <a:custGeom>
            <a:avLst/>
            <a:gdLst/>
            <a:ahLst/>
            <a:cxnLst/>
            <a:rect l="l" t="t" r="r" b="b"/>
            <a:pathLst>
              <a:path w="6676263" h="8229600">
                <a:moveTo>
                  <a:pt x="0" y="0"/>
                </a:moveTo>
                <a:lnTo>
                  <a:pt x="6676263" y="0"/>
                </a:lnTo>
                <a:lnTo>
                  <a:pt x="6676263" y="8229600"/>
                </a:lnTo>
                <a:lnTo>
                  <a:pt x="0" y="8229600"/>
                </a:lnTo>
                <a:lnTo>
                  <a:pt x="0" y="0"/>
                </a:lnTo>
                <a:close/>
              </a:path>
            </a:pathLst>
          </a:custGeom>
          <a:blipFill>
            <a:blip r:embed="rId5"/>
            <a:stretch>
              <a:fillRect/>
            </a:stretch>
          </a:blipFill>
        </p:spPr>
      </p:sp>
      <p:sp>
        <p:nvSpPr>
          <p:cNvPr id="12" name="TextBox 12"/>
          <p:cNvSpPr txBox="1"/>
          <p:nvPr/>
        </p:nvSpPr>
        <p:spPr>
          <a:xfrm>
            <a:off x="2972263" y="3157116"/>
            <a:ext cx="9653533" cy="4181475"/>
          </a:xfrm>
          <a:prstGeom prst="rect">
            <a:avLst/>
          </a:prstGeom>
        </p:spPr>
        <p:txBody>
          <a:bodyPr lIns="0" tIns="0" rIns="0" bIns="0" rtlCol="0" anchor="t">
            <a:spAutoFit/>
          </a:bodyPr>
          <a:lstStyle/>
          <a:p>
            <a:pPr algn="just">
              <a:lnSpc>
                <a:spcPts val="4199"/>
              </a:lnSpc>
              <a:spcBef>
                <a:spcPct val="0"/>
              </a:spcBef>
            </a:pPr>
            <a:r>
              <a:rPr lang="en-US" sz="2999">
                <a:solidFill>
                  <a:srgbClr val="000000"/>
                </a:solidFill>
                <a:latin typeface="Arial"/>
                <a:ea typeface="Arial"/>
                <a:cs typeface="Arial"/>
                <a:sym typeface="Arial"/>
              </a:rPr>
              <a:t>Coffee Town promises to establish a friendly café atmosphere with premium coffee, reasonable prices, and cosy workstations. The company can develop a devoted clientele by focusing on families, professionals and students. Coffee Town has the potential to become a prosperous, competitive café brand in London with effective marketing techniques and a well-defined expansion strategy.</a:t>
            </a:r>
          </a:p>
        </p:txBody>
      </p:sp>
      <p:sp>
        <p:nvSpPr>
          <p:cNvPr id="13" name="TextBox 13"/>
          <p:cNvSpPr txBox="1"/>
          <p:nvPr/>
        </p:nvSpPr>
        <p:spPr>
          <a:xfrm>
            <a:off x="2972263" y="545984"/>
            <a:ext cx="7118555" cy="1609725"/>
          </a:xfrm>
          <a:prstGeom prst="rect">
            <a:avLst/>
          </a:prstGeom>
        </p:spPr>
        <p:txBody>
          <a:bodyPr lIns="0" tIns="0" rIns="0" bIns="0" rtlCol="0" anchor="t">
            <a:spAutoFit/>
          </a:bodyPr>
          <a:lstStyle/>
          <a:p>
            <a:pPr algn="just">
              <a:lnSpc>
                <a:spcPts val="10799"/>
              </a:lnSpc>
            </a:pPr>
            <a:r>
              <a:rPr lang="en-US" sz="8999" b="1">
                <a:solidFill>
                  <a:srgbClr val="000000"/>
                </a:solidFill>
                <a:latin typeface="Agrandir Bold"/>
                <a:ea typeface="Agrandir Bold"/>
                <a:cs typeface="Agrandir Bold"/>
                <a:sym typeface="Agrandir Bold"/>
              </a:rPr>
              <a:t>Conclusion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1330</Words>
  <Application>Microsoft Macintosh PowerPoint</Application>
  <PresentationFormat>Custom</PresentationFormat>
  <Paragraphs>216</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Agrandir Bold</vt:lpstr>
      <vt:lpstr>Arial Bold Italics</vt:lpstr>
      <vt:lpstr>Arial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Yusuf Khan Student ID: 2433537 Module: Enterprise and Entrepreneurship Module Code: LCLM4006 Title: Individual Presentation Pitch Lecturer: Fouzia Farheen</dc:title>
  <cp:lastModifiedBy>Microsoft Office User</cp:lastModifiedBy>
  <cp:revision>5</cp:revision>
  <dcterms:created xsi:type="dcterms:W3CDTF">2006-08-16T00:00:00Z</dcterms:created>
  <dcterms:modified xsi:type="dcterms:W3CDTF">2026-03-16T01:27:26Z</dcterms:modified>
  <dc:identifier>DAHDxk-vxKU</dc:identifier>
</cp:coreProperties>
</file>