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61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19"/>
  </p:normalViewPr>
  <p:slideViewPr>
    <p:cSldViewPr snapToGrid="0" snapToObjects="1">
      <p:cViewPr varScale="1">
        <p:scale>
          <a:sx n="95" d="100"/>
          <a:sy n="95" d="100"/>
        </p:scale>
        <p:origin x="15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560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53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6778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09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219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86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2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6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0"/>
            <a:ext cx="4576573" cy="68580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918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30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6045" y="964692"/>
            <a:ext cx="5937755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8CBD88A5-52EC-CD45-8D87-A09913ED18E6}" type="datetimeFigureOut">
              <a:rPr lang="de-DE" smtClean="0"/>
              <a:t>14.10.21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B390370-C24B-D242-A345-730DCBFF5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8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>
          <a:xfrm>
            <a:off x="622335" y="2708804"/>
            <a:ext cx="27741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tx1"/>
                </a:solidFill>
              </a:rPr>
              <a:t>Historical Jesus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6295" y="-2"/>
            <a:ext cx="5157705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Inhaltsplatzhalter 4"/>
          <p:cNvSpPr>
            <a:spLocks noGrp="1"/>
          </p:cNvSpPr>
          <p:nvPr>
            <p:ph idx="1"/>
          </p:nvPr>
        </p:nvSpPr>
        <p:spPr>
          <a:xfrm>
            <a:off x="4536886" y="802638"/>
            <a:ext cx="4056522" cy="5252722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Events leading to Jesus’ death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Gospels = four narratives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No pre-gospel passion narrative is identifiable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417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Elements of the Passion Narratives:</a:t>
            </a:r>
          </a:p>
          <a:p>
            <a:endParaRPr lang="en-GB" dirty="0"/>
          </a:p>
          <a:p>
            <a:pPr>
              <a:lnSpc>
                <a:spcPct val="80000"/>
              </a:lnSpc>
            </a:pPr>
            <a:r>
              <a:rPr lang="en-GB" sz="1500" dirty="0">
                <a:latin typeface="Lucida Sans Unicode" charset="0"/>
              </a:rPr>
              <a:t>Judas and the Plot</a:t>
            </a:r>
          </a:p>
          <a:p>
            <a:pPr>
              <a:lnSpc>
                <a:spcPct val="80000"/>
              </a:lnSpc>
            </a:pPr>
            <a:r>
              <a:rPr lang="en-GB" sz="1500" dirty="0">
                <a:latin typeface="Lucida Sans Unicode" charset="0"/>
              </a:rPr>
              <a:t>Preparations for the Meal</a:t>
            </a:r>
          </a:p>
          <a:p>
            <a:pPr>
              <a:lnSpc>
                <a:spcPct val="80000"/>
              </a:lnSpc>
            </a:pPr>
            <a:r>
              <a:rPr lang="en-GB" sz="1500" dirty="0">
                <a:latin typeface="Lucida Sans Unicode" charset="0"/>
              </a:rPr>
              <a:t>The Meal</a:t>
            </a:r>
          </a:p>
          <a:p>
            <a:pPr>
              <a:lnSpc>
                <a:spcPct val="80000"/>
              </a:lnSpc>
            </a:pPr>
            <a:r>
              <a:rPr lang="en-GB" sz="1500" dirty="0">
                <a:latin typeface="Lucida Sans Unicode" charset="0"/>
              </a:rPr>
              <a:t>The Prayer in Gethsemane</a:t>
            </a:r>
          </a:p>
          <a:p>
            <a:pPr>
              <a:lnSpc>
                <a:spcPct val="80000"/>
              </a:lnSpc>
            </a:pPr>
            <a:r>
              <a:rPr lang="en-GB" sz="1500" dirty="0">
                <a:latin typeface="Lucida Sans Unicode" charset="0"/>
              </a:rPr>
              <a:t>The Arrest</a:t>
            </a:r>
          </a:p>
          <a:p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59AD46-8F15-1A4E-B270-BBB77BB5D5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1400" dirty="0">
                <a:latin typeface="Lucida Sans Unicode" charset="0"/>
              </a:rPr>
              <a:t>Peter’s Denial</a:t>
            </a:r>
          </a:p>
          <a:p>
            <a:pPr>
              <a:lnSpc>
                <a:spcPct val="80000"/>
              </a:lnSpc>
            </a:pPr>
            <a:r>
              <a:rPr lang="en-GB" sz="1400" dirty="0">
                <a:latin typeface="Lucida Sans Unicode" charset="0"/>
              </a:rPr>
              <a:t>Interrogation by the council</a:t>
            </a:r>
          </a:p>
          <a:p>
            <a:pPr>
              <a:lnSpc>
                <a:spcPct val="80000"/>
              </a:lnSpc>
            </a:pPr>
            <a:r>
              <a:rPr lang="en-GB" sz="1400" dirty="0">
                <a:latin typeface="Lucida Sans Unicode" charset="0"/>
              </a:rPr>
              <a:t>Interrogation by Pilate</a:t>
            </a:r>
          </a:p>
          <a:p>
            <a:pPr>
              <a:lnSpc>
                <a:spcPct val="80000"/>
              </a:lnSpc>
            </a:pPr>
            <a:r>
              <a:rPr lang="en-GB" sz="1400" dirty="0">
                <a:latin typeface="Lucida Sans Unicode" charset="0"/>
              </a:rPr>
              <a:t>Death Sentence by Pilate</a:t>
            </a:r>
          </a:p>
          <a:p>
            <a:pPr>
              <a:lnSpc>
                <a:spcPct val="80000"/>
              </a:lnSpc>
            </a:pPr>
            <a:r>
              <a:rPr lang="en-GB" sz="1400" dirty="0">
                <a:latin typeface="Lucida Sans Unicode" charset="0"/>
              </a:rPr>
              <a:t>The Crucifixion</a:t>
            </a:r>
          </a:p>
          <a:p>
            <a:pPr>
              <a:lnSpc>
                <a:spcPct val="80000"/>
              </a:lnSpc>
            </a:pPr>
            <a:r>
              <a:rPr lang="en-GB" sz="1400" dirty="0">
                <a:latin typeface="Lucida Sans Unicode" charset="0"/>
              </a:rPr>
              <a:t>The Burial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755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Jesus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/>
              <a:t>What do we need to know to assess passion narratives historically ?</a:t>
            </a:r>
          </a:p>
        </p:txBody>
      </p:sp>
    </p:spTree>
    <p:extLst>
      <p:ext uri="{BB962C8B-B14F-4D97-AF65-F5344CB8AC3E}">
        <p14:creationId xmlns:p14="http://schemas.microsoft.com/office/powerpoint/2010/main" val="2236432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Historical Jesus </a:t>
            </a:r>
            <a:br>
              <a:rPr lang="en-GB" dirty="0"/>
            </a:br>
            <a:r>
              <a:rPr lang="en-GB" dirty="0"/>
              <a:t>The Suffering and Death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Who can issue death sentences ?</a:t>
            </a:r>
          </a:p>
          <a:p>
            <a:r>
              <a:rPr lang="en-GB" sz="2400" dirty="0"/>
              <a:t>What are the reasons for death sentences ?</a:t>
            </a:r>
          </a:p>
          <a:p>
            <a:r>
              <a:rPr lang="en-GB" sz="2400" dirty="0"/>
              <a:t>What are the means by which death sentences are executed?</a:t>
            </a:r>
          </a:p>
          <a:p>
            <a:r>
              <a:rPr lang="en-GB" sz="2400" dirty="0"/>
              <a:t>Provincial jurisdiction</a:t>
            </a:r>
          </a:p>
          <a:p>
            <a:r>
              <a:rPr lang="en-GB" sz="2400" dirty="0"/>
              <a:t>Involvement of Jewish leadership ?</a:t>
            </a:r>
          </a:p>
          <a:p>
            <a:r>
              <a:rPr lang="en-GB" sz="2400" dirty="0"/>
              <a:t>Date 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0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Jesus ben Ananias – </a:t>
            </a:r>
            <a:br>
              <a:rPr lang="en-GB" dirty="0"/>
            </a:br>
            <a:r>
              <a:rPr lang="en-GB" dirty="0"/>
              <a:t>in Josephus, Bell 6.300-05</a:t>
            </a:r>
            <a:br>
              <a:rPr lang="en-GB" dirty="0"/>
            </a:b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606045" y="2638045"/>
            <a:ext cx="5937755" cy="4219955"/>
          </a:xfrm>
        </p:spPr>
        <p:txBody>
          <a:bodyPr>
            <a:normAutofit/>
          </a:bodyPr>
          <a:lstStyle/>
          <a:p>
            <a:r>
              <a:rPr lang="de-DE" sz="1400" dirty="0"/>
              <a:t>“A </a:t>
            </a:r>
            <a:r>
              <a:rPr lang="de-DE" sz="1400" dirty="0" err="1"/>
              <a:t>voice</a:t>
            </a:r>
            <a:r>
              <a:rPr lang="de-DE" sz="1400" dirty="0"/>
              <a:t> from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east</a:t>
            </a:r>
            <a:r>
              <a:rPr lang="de-DE" sz="1400" dirty="0"/>
              <a:t>, a </a:t>
            </a:r>
            <a:r>
              <a:rPr lang="de-DE" sz="1400" dirty="0" err="1"/>
              <a:t>voice</a:t>
            </a:r>
            <a:r>
              <a:rPr lang="de-DE" sz="1400" dirty="0"/>
              <a:t> from </a:t>
            </a:r>
            <a:r>
              <a:rPr lang="de-DE" sz="1400" dirty="0" err="1"/>
              <a:t>the</a:t>
            </a:r>
            <a:r>
              <a:rPr lang="de-DE" sz="1400" dirty="0"/>
              <a:t> west, a </a:t>
            </a:r>
            <a:r>
              <a:rPr lang="de-DE" sz="1400" dirty="0" err="1"/>
              <a:t>voice</a:t>
            </a:r>
            <a:r>
              <a:rPr lang="de-DE" sz="1400" dirty="0"/>
              <a:t> from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four</a:t>
            </a:r>
            <a:r>
              <a:rPr lang="de-DE" sz="1400" dirty="0"/>
              <a:t> </a:t>
            </a:r>
            <a:r>
              <a:rPr lang="de-DE" sz="1400" dirty="0" err="1"/>
              <a:t>winds</a:t>
            </a:r>
            <a:r>
              <a:rPr lang="de-DE" sz="1400" dirty="0"/>
              <a:t>, a </a:t>
            </a:r>
            <a:r>
              <a:rPr lang="de-DE" sz="1400" dirty="0" err="1"/>
              <a:t>voice</a:t>
            </a:r>
            <a:r>
              <a:rPr lang="de-DE" sz="1400" dirty="0"/>
              <a:t> </a:t>
            </a:r>
            <a:r>
              <a:rPr lang="de-DE" sz="1400" dirty="0" err="1"/>
              <a:t>against</a:t>
            </a:r>
            <a:r>
              <a:rPr lang="de-DE" sz="1400" dirty="0"/>
              <a:t> Jerusalem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holy</a:t>
            </a:r>
            <a:r>
              <a:rPr lang="de-DE" sz="1400" dirty="0"/>
              <a:t> </a:t>
            </a:r>
            <a:r>
              <a:rPr lang="de-DE" sz="1400" dirty="0" err="1"/>
              <a:t>house</a:t>
            </a:r>
            <a:r>
              <a:rPr lang="de-DE" sz="1400" dirty="0"/>
              <a:t>, a </a:t>
            </a:r>
            <a:r>
              <a:rPr lang="de-DE" sz="1400" dirty="0" err="1"/>
              <a:t>voice</a:t>
            </a:r>
            <a:r>
              <a:rPr lang="de-DE" sz="1400" dirty="0"/>
              <a:t> </a:t>
            </a:r>
            <a:r>
              <a:rPr lang="de-DE" sz="1400" dirty="0" err="1"/>
              <a:t>against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bridegrooms</a:t>
            </a:r>
            <a:r>
              <a:rPr lang="de-DE" sz="1400" dirty="0"/>
              <a:t>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brides</a:t>
            </a:r>
            <a:r>
              <a:rPr lang="de-DE" sz="1400" dirty="0"/>
              <a:t>, </a:t>
            </a:r>
            <a:r>
              <a:rPr lang="de-DE" sz="1400" dirty="0" err="1"/>
              <a:t>and</a:t>
            </a:r>
            <a:r>
              <a:rPr lang="de-DE" sz="1400" dirty="0"/>
              <a:t> a </a:t>
            </a:r>
            <a:r>
              <a:rPr lang="de-DE" sz="1400" dirty="0" err="1"/>
              <a:t>voice</a:t>
            </a:r>
            <a:r>
              <a:rPr lang="de-DE" sz="1400" dirty="0"/>
              <a:t> </a:t>
            </a:r>
            <a:r>
              <a:rPr lang="de-DE" sz="1400" dirty="0" err="1"/>
              <a:t>against</a:t>
            </a:r>
            <a:r>
              <a:rPr lang="de-DE" sz="1400" dirty="0"/>
              <a:t> this </a:t>
            </a:r>
            <a:r>
              <a:rPr lang="de-DE" sz="1400" dirty="0" err="1"/>
              <a:t>whole</a:t>
            </a:r>
            <a:r>
              <a:rPr lang="de-DE" sz="1400" dirty="0"/>
              <a:t> </a:t>
            </a:r>
            <a:r>
              <a:rPr lang="de-DE" sz="1400" dirty="0" err="1"/>
              <a:t>people</a:t>
            </a:r>
            <a:r>
              <a:rPr lang="de-DE" sz="1400" dirty="0"/>
              <a:t>!”This was his </a:t>
            </a:r>
            <a:r>
              <a:rPr lang="de-DE" sz="1400" dirty="0" err="1"/>
              <a:t>cry</a:t>
            </a:r>
            <a:r>
              <a:rPr lang="de-DE" sz="1400" dirty="0"/>
              <a:t>, as he </a:t>
            </a:r>
            <a:r>
              <a:rPr lang="de-DE" sz="1400" dirty="0" err="1"/>
              <a:t>went</a:t>
            </a:r>
            <a:r>
              <a:rPr lang="de-DE" sz="1400" dirty="0"/>
              <a:t> </a:t>
            </a:r>
            <a:r>
              <a:rPr lang="de-DE" sz="1400" dirty="0" err="1"/>
              <a:t>about</a:t>
            </a:r>
            <a:r>
              <a:rPr lang="de-DE" sz="1400" dirty="0"/>
              <a:t> by </a:t>
            </a:r>
            <a:r>
              <a:rPr lang="de-DE" sz="1400" dirty="0" err="1"/>
              <a:t>day</a:t>
            </a:r>
            <a:r>
              <a:rPr lang="de-DE" sz="1400" dirty="0"/>
              <a:t> </a:t>
            </a:r>
            <a:r>
              <a:rPr lang="de-DE" sz="1400" dirty="0" err="1"/>
              <a:t>and</a:t>
            </a:r>
            <a:r>
              <a:rPr lang="de-DE" sz="1400" dirty="0"/>
              <a:t> by </a:t>
            </a:r>
            <a:r>
              <a:rPr lang="de-DE" sz="1400" dirty="0" err="1"/>
              <a:t>night</a:t>
            </a:r>
            <a:r>
              <a:rPr lang="de-DE" sz="1400" dirty="0"/>
              <a:t>, in all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lanes</a:t>
            </a:r>
            <a:r>
              <a:rPr lang="de-DE" sz="1400" dirty="0"/>
              <a:t> of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city</a:t>
            </a:r>
            <a:r>
              <a:rPr lang="de-DE" sz="1400" dirty="0"/>
              <a:t>.  </a:t>
            </a:r>
            <a:r>
              <a:rPr lang="de-DE" sz="1400" b="1" baseline="30000" dirty="0"/>
              <a:t>302</a:t>
            </a:r>
            <a:r>
              <a:rPr lang="de-DE" sz="1400" dirty="0"/>
              <a:t> (6.5.3) </a:t>
            </a:r>
            <a:r>
              <a:rPr lang="de-DE" sz="1400" dirty="0" err="1"/>
              <a:t>However</a:t>
            </a:r>
            <a:r>
              <a:rPr lang="de-DE" sz="1400" dirty="0"/>
              <a:t>, </a:t>
            </a:r>
            <a:r>
              <a:rPr lang="de-DE" sz="1400" dirty="0" err="1"/>
              <a:t>certain</a:t>
            </a:r>
            <a:r>
              <a:rPr lang="de-DE" sz="1400" dirty="0"/>
              <a:t> of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most</a:t>
            </a:r>
            <a:r>
              <a:rPr lang="de-DE" sz="1400" dirty="0"/>
              <a:t> eminent </a:t>
            </a:r>
            <a:r>
              <a:rPr lang="de-DE" sz="1400" dirty="0" err="1"/>
              <a:t>among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populace</a:t>
            </a:r>
            <a:r>
              <a:rPr lang="de-DE" sz="1400" dirty="0"/>
              <a:t> </a:t>
            </a:r>
            <a:r>
              <a:rPr lang="de-DE" sz="1400" dirty="0" err="1"/>
              <a:t>had</a:t>
            </a:r>
            <a:r>
              <a:rPr lang="de-DE" sz="1400" dirty="0"/>
              <a:t> </a:t>
            </a:r>
            <a:r>
              <a:rPr lang="de-DE" sz="1400" dirty="0" err="1"/>
              <a:t>great</a:t>
            </a:r>
            <a:r>
              <a:rPr lang="de-DE" sz="1400" dirty="0"/>
              <a:t> </a:t>
            </a:r>
            <a:r>
              <a:rPr lang="de-DE" sz="1400" dirty="0" err="1"/>
              <a:t>indignation</a:t>
            </a:r>
            <a:r>
              <a:rPr lang="de-DE" sz="1400" dirty="0"/>
              <a:t> </a:t>
            </a:r>
            <a:r>
              <a:rPr lang="de-DE" sz="1400" dirty="0" err="1"/>
              <a:t>at</a:t>
            </a:r>
            <a:r>
              <a:rPr lang="de-DE" sz="1400" dirty="0"/>
              <a:t> </a:t>
            </a:r>
            <a:r>
              <a:rPr lang="de-DE" sz="1400" dirty="0" err="1"/>
              <a:t>this</a:t>
            </a:r>
            <a:r>
              <a:rPr lang="de-DE" sz="1400" dirty="0"/>
              <a:t> </a:t>
            </a:r>
            <a:r>
              <a:rPr lang="de-DE" sz="1400" dirty="0" err="1"/>
              <a:t>dire</a:t>
            </a:r>
            <a:r>
              <a:rPr lang="de-DE" sz="1400" dirty="0"/>
              <a:t> </a:t>
            </a:r>
            <a:r>
              <a:rPr lang="de-DE" sz="1400" dirty="0" err="1"/>
              <a:t>cry</a:t>
            </a:r>
            <a:r>
              <a:rPr lang="de-DE" sz="1400" dirty="0"/>
              <a:t> of </a:t>
            </a:r>
            <a:r>
              <a:rPr lang="de-DE" sz="1400" dirty="0" err="1"/>
              <a:t>his</a:t>
            </a:r>
            <a:r>
              <a:rPr lang="de-DE" sz="1400" dirty="0"/>
              <a:t>,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took</a:t>
            </a:r>
            <a:r>
              <a:rPr lang="de-DE" sz="1400" dirty="0"/>
              <a:t> </a:t>
            </a:r>
            <a:r>
              <a:rPr lang="de-DE" sz="1400" dirty="0" err="1"/>
              <a:t>up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man,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gave</a:t>
            </a:r>
            <a:r>
              <a:rPr lang="de-DE" sz="1400" dirty="0"/>
              <a:t> </a:t>
            </a:r>
            <a:r>
              <a:rPr lang="de-DE" sz="1400" dirty="0" err="1"/>
              <a:t>him</a:t>
            </a:r>
            <a:r>
              <a:rPr lang="de-DE" sz="1400" dirty="0"/>
              <a:t> a </a:t>
            </a:r>
            <a:r>
              <a:rPr lang="de-DE" sz="1400" dirty="0" err="1"/>
              <a:t>great</a:t>
            </a:r>
            <a:r>
              <a:rPr lang="de-DE" sz="1400" dirty="0"/>
              <a:t> </a:t>
            </a:r>
            <a:r>
              <a:rPr lang="de-DE" sz="1400" dirty="0" err="1"/>
              <a:t>number</a:t>
            </a:r>
            <a:r>
              <a:rPr lang="de-DE" sz="1400" dirty="0"/>
              <a:t> of </a:t>
            </a:r>
            <a:r>
              <a:rPr lang="de-DE" sz="1400" dirty="0" err="1"/>
              <a:t>severe</a:t>
            </a:r>
            <a:r>
              <a:rPr lang="de-DE" sz="1400" dirty="0"/>
              <a:t> </a:t>
            </a:r>
            <a:r>
              <a:rPr lang="de-DE" sz="1400" dirty="0" err="1"/>
              <a:t>stripes</a:t>
            </a:r>
            <a:r>
              <a:rPr lang="de-DE" sz="1400" dirty="0"/>
              <a:t>; </a:t>
            </a:r>
            <a:r>
              <a:rPr lang="de-DE" sz="1400" dirty="0" err="1"/>
              <a:t>yet</a:t>
            </a:r>
            <a:r>
              <a:rPr lang="de-DE" sz="1400" dirty="0"/>
              <a:t> </a:t>
            </a:r>
            <a:r>
              <a:rPr lang="de-DE" sz="1400" dirty="0" err="1"/>
              <a:t>did</a:t>
            </a:r>
            <a:r>
              <a:rPr lang="de-DE" sz="1400" dirty="0"/>
              <a:t> not he </a:t>
            </a:r>
            <a:r>
              <a:rPr lang="de-DE" sz="1400" dirty="0" err="1"/>
              <a:t>either</a:t>
            </a:r>
            <a:r>
              <a:rPr lang="de-DE" sz="1400" dirty="0"/>
              <a:t> </a:t>
            </a:r>
            <a:r>
              <a:rPr lang="de-DE" sz="1400" dirty="0" err="1"/>
              <a:t>say</a:t>
            </a:r>
            <a:r>
              <a:rPr lang="de-DE" sz="1400" dirty="0"/>
              <a:t> </a:t>
            </a:r>
            <a:r>
              <a:rPr lang="de-DE" sz="1400" dirty="0" err="1"/>
              <a:t>anything</a:t>
            </a:r>
            <a:r>
              <a:rPr lang="de-DE" sz="1400" dirty="0"/>
              <a:t>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himself</a:t>
            </a:r>
            <a:r>
              <a:rPr lang="de-DE" sz="1400" dirty="0"/>
              <a:t>, </a:t>
            </a:r>
            <a:r>
              <a:rPr lang="de-DE" sz="1400" dirty="0" err="1"/>
              <a:t>or</a:t>
            </a:r>
            <a:r>
              <a:rPr lang="de-DE" sz="1400" dirty="0"/>
              <a:t> </a:t>
            </a:r>
            <a:r>
              <a:rPr lang="de-DE" sz="1400" dirty="0" err="1"/>
              <a:t>anything</a:t>
            </a:r>
            <a:r>
              <a:rPr lang="de-DE" sz="1400" dirty="0"/>
              <a:t> </a:t>
            </a:r>
            <a:r>
              <a:rPr lang="de-DE" sz="1400" dirty="0" err="1"/>
              <a:t>peculiar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those</a:t>
            </a:r>
            <a:r>
              <a:rPr lang="de-DE" sz="1400" dirty="0"/>
              <a:t> </a:t>
            </a:r>
            <a:r>
              <a:rPr lang="de-DE" sz="1400" dirty="0" err="1"/>
              <a:t>that</a:t>
            </a:r>
            <a:r>
              <a:rPr lang="de-DE" sz="1400" dirty="0"/>
              <a:t> </a:t>
            </a:r>
            <a:r>
              <a:rPr lang="de-DE" sz="1400" dirty="0" err="1"/>
              <a:t>chastised</a:t>
            </a:r>
            <a:r>
              <a:rPr lang="de-DE" sz="1400" dirty="0"/>
              <a:t> </a:t>
            </a:r>
            <a:r>
              <a:rPr lang="de-DE" sz="1400" dirty="0" err="1"/>
              <a:t>him</a:t>
            </a:r>
            <a:r>
              <a:rPr lang="de-DE" sz="1400" dirty="0"/>
              <a:t>, but still he </a:t>
            </a:r>
            <a:r>
              <a:rPr lang="de-DE" sz="1400" dirty="0" err="1"/>
              <a:t>went</a:t>
            </a:r>
            <a:r>
              <a:rPr lang="de-DE" sz="1400" dirty="0"/>
              <a:t> on </a:t>
            </a:r>
            <a:r>
              <a:rPr lang="de-DE" sz="1400" dirty="0" err="1"/>
              <a:t>with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same </a:t>
            </a:r>
            <a:r>
              <a:rPr lang="de-DE" sz="1400" dirty="0" err="1"/>
              <a:t>words</a:t>
            </a:r>
            <a:r>
              <a:rPr lang="de-DE" sz="1400" dirty="0"/>
              <a:t> </a:t>
            </a:r>
            <a:r>
              <a:rPr lang="de-DE" sz="1400" dirty="0" err="1"/>
              <a:t>which</a:t>
            </a:r>
            <a:r>
              <a:rPr lang="de-DE" sz="1400" dirty="0"/>
              <a:t> he </a:t>
            </a:r>
            <a:r>
              <a:rPr lang="de-DE" sz="1400" dirty="0" err="1"/>
              <a:t>cried</a:t>
            </a:r>
            <a:r>
              <a:rPr lang="de-DE" sz="1400" dirty="0"/>
              <a:t> </a:t>
            </a:r>
            <a:r>
              <a:rPr lang="de-DE" sz="1400" dirty="0" err="1"/>
              <a:t>before</a:t>
            </a:r>
            <a:r>
              <a:rPr lang="de-DE" sz="1400" dirty="0"/>
              <a:t>.  </a:t>
            </a:r>
            <a:r>
              <a:rPr lang="de-DE" sz="1400" b="1" baseline="30000" dirty="0"/>
              <a:t>303</a:t>
            </a:r>
            <a:r>
              <a:rPr lang="de-DE" sz="1400" dirty="0"/>
              <a:t> (6.5.3) </a:t>
            </a:r>
            <a:r>
              <a:rPr lang="de-DE" sz="1400" dirty="0" err="1"/>
              <a:t>Hereupon</a:t>
            </a:r>
            <a:r>
              <a:rPr lang="de-DE" sz="1400" dirty="0"/>
              <a:t> </a:t>
            </a:r>
            <a:r>
              <a:rPr lang="de-DE" sz="1400" dirty="0" err="1"/>
              <a:t>our</a:t>
            </a:r>
            <a:r>
              <a:rPr lang="de-DE" sz="1400" dirty="0"/>
              <a:t> </a:t>
            </a:r>
            <a:r>
              <a:rPr lang="de-DE" sz="1400" dirty="0" err="1"/>
              <a:t>rulers</a:t>
            </a:r>
            <a:r>
              <a:rPr lang="de-DE" sz="1400" dirty="0"/>
              <a:t> </a:t>
            </a:r>
            <a:r>
              <a:rPr lang="de-DE" sz="1400" dirty="0" err="1"/>
              <a:t>supposing</a:t>
            </a:r>
            <a:r>
              <a:rPr lang="de-DE" sz="1400" dirty="0"/>
              <a:t>, </a:t>
            </a:r>
            <a:r>
              <a:rPr lang="de-DE" sz="1400" dirty="0" err="1"/>
              <a:t>as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case</a:t>
            </a:r>
            <a:r>
              <a:rPr lang="de-DE" sz="1400" dirty="0"/>
              <a:t> </a:t>
            </a:r>
            <a:r>
              <a:rPr lang="de-DE" sz="1400" dirty="0" err="1"/>
              <a:t>proved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be</a:t>
            </a:r>
            <a:r>
              <a:rPr lang="de-DE" sz="1400" dirty="0"/>
              <a:t>, </a:t>
            </a:r>
            <a:r>
              <a:rPr lang="de-DE" sz="1400" dirty="0" err="1"/>
              <a:t>that</a:t>
            </a:r>
            <a:r>
              <a:rPr lang="de-DE" sz="1400" dirty="0"/>
              <a:t> </a:t>
            </a:r>
            <a:r>
              <a:rPr lang="de-DE" sz="1400" dirty="0" err="1"/>
              <a:t>this</a:t>
            </a:r>
            <a:r>
              <a:rPr lang="de-DE" sz="1400" dirty="0"/>
              <a:t> was a </a:t>
            </a:r>
            <a:r>
              <a:rPr lang="de-DE" sz="1400" dirty="0" err="1"/>
              <a:t>sort</a:t>
            </a:r>
            <a:r>
              <a:rPr lang="de-DE" sz="1400" dirty="0"/>
              <a:t> of </a:t>
            </a:r>
            <a:r>
              <a:rPr lang="de-DE" sz="1400" dirty="0" err="1"/>
              <a:t>divine</a:t>
            </a:r>
            <a:r>
              <a:rPr lang="de-DE" sz="1400" dirty="0"/>
              <a:t> </a:t>
            </a:r>
            <a:r>
              <a:rPr lang="de-DE" sz="1400" dirty="0" err="1"/>
              <a:t>fury</a:t>
            </a:r>
            <a:r>
              <a:rPr lang="de-DE" sz="1400" dirty="0"/>
              <a:t> in </a:t>
            </a:r>
            <a:r>
              <a:rPr lang="de-DE" sz="1400" dirty="0" err="1"/>
              <a:t>the</a:t>
            </a:r>
            <a:r>
              <a:rPr lang="de-DE" sz="1400" dirty="0"/>
              <a:t> man, </a:t>
            </a:r>
            <a:r>
              <a:rPr lang="de-DE" sz="1400" dirty="0" err="1"/>
              <a:t>brought</a:t>
            </a:r>
            <a:r>
              <a:rPr lang="de-DE" sz="1400" dirty="0"/>
              <a:t> </a:t>
            </a:r>
            <a:r>
              <a:rPr lang="de-DE" sz="1400" dirty="0" err="1"/>
              <a:t>him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Roman </a:t>
            </a:r>
            <a:r>
              <a:rPr lang="de-DE" sz="1400" dirty="0" err="1"/>
              <a:t>procurator</a:t>
            </a:r>
            <a:r>
              <a:rPr lang="de-DE" sz="1400" dirty="0"/>
              <a:t>;  </a:t>
            </a:r>
            <a:r>
              <a:rPr lang="de-DE" sz="1400" b="1" baseline="30000" dirty="0"/>
              <a:t>304</a:t>
            </a:r>
            <a:r>
              <a:rPr lang="de-DE" sz="1400" dirty="0"/>
              <a:t> (6.5.3) </a:t>
            </a:r>
            <a:r>
              <a:rPr lang="de-DE" sz="1400" dirty="0" err="1"/>
              <a:t>where</a:t>
            </a:r>
            <a:r>
              <a:rPr lang="de-DE" sz="1400" dirty="0"/>
              <a:t> he was </a:t>
            </a:r>
            <a:r>
              <a:rPr lang="de-DE" sz="1400" dirty="0" err="1"/>
              <a:t>whipped</a:t>
            </a:r>
            <a:r>
              <a:rPr lang="de-DE" sz="1400" dirty="0"/>
              <a:t> </a:t>
            </a:r>
            <a:r>
              <a:rPr lang="de-DE" sz="1400" dirty="0" err="1"/>
              <a:t>till</a:t>
            </a:r>
            <a:r>
              <a:rPr lang="de-DE" sz="1400" dirty="0"/>
              <a:t> </a:t>
            </a:r>
            <a:r>
              <a:rPr lang="de-DE" sz="1400" dirty="0" err="1"/>
              <a:t>his</a:t>
            </a:r>
            <a:r>
              <a:rPr lang="de-DE" sz="1400" dirty="0"/>
              <a:t> </a:t>
            </a:r>
            <a:r>
              <a:rPr lang="de-DE" sz="1400" dirty="0" err="1"/>
              <a:t>bones</a:t>
            </a:r>
            <a:r>
              <a:rPr lang="de-DE" sz="1400" dirty="0"/>
              <a:t> </a:t>
            </a:r>
            <a:r>
              <a:rPr lang="de-DE" sz="1400" dirty="0" err="1"/>
              <a:t>were</a:t>
            </a:r>
            <a:r>
              <a:rPr lang="de-DE" sz="1400" dirty="0"/>
              <a:t> </a:t>
            </a:r>
            <a:r>
              <a:rPr lang="de-DE" sz="1400" dirty="0" err="1"/>
              <a:t>laid</a:t>
            </a:r>
            <a:r>
              <a:rPr lang="de-DE" sz="1400" dirty="0"/>
              <a:t> bare; </a:t>
            </a:r>
            <a:r>
              <a:rPr lang="de-DE" sz="1400" dirty="0" err="1"/>
              <a:t>yet</a:t>
            </a:r>
            <a:r>
              <a:rPr lang="de-DE" sz="1400" dirty="0"/>
              <a:t> </a:t>
            </a:r>
            <a:r>
              <a:rPr lang="de-DE" sz="1400" dirty="0" err="1"/>
              <a:t>did</a:t>
            </a:r>
            <a:r>
              <a:rPr lang="de-DE" sz="1400" dirty="0"/>
              <a:t> he not </a:t>
            </a:r>
            <a:r>
              <a:rPr lang="de-DE" sz="1400" dirty="0" err="1"/>
              <a:t>make</a:t>
            </a:r>
            <a:r>
              <a:rPr lang="de-DE" sz="1400" dirty="0"/>
              <a:t> </a:t>
            </a:r>
            <a:r>
              <a:rPr lang="de-DE" sz="1400" dirty="0" err="1"/>
              <a:t>any</a:t>
            </a:r>
            <a:r>
              <a:rPr lang="de-DE" sz="1400" dirty="0"/>
              <a:t> </a:t>
            </a:r>
            <a:r>
              <a:rPr lang="de-DE" sz="1400" dirty="0" err="1"/>
              <a:t>supplication</a:t>
            </a:r>
            <a:r>
              <a:rPr lang="de-DE" sz="1400" dirty="0"/>
              <a:t> </a:t>
            </a:r>
            <a:r>
              <a:rPr lang="de-DE" sz="1400" dirty="0" err="1"/>
              <a:t>for</a:t>
            </a:r>
            <a:r>
              <a:rPr lang="de-DE" sz="1400" dirty="0"/>
              <a:t> </a:t>
            </a:r>
            <a:r>
              <a:rPr lang="de-DE" sz="1400" dirty="0" err="1"/>
              <a:t>himself</a:t>
            </a:r>
            <a:r>
              <a:rPr lang="de-DE" sz="1400" dirty="0"/>
              <a:t>, </a:t>
            </a:r>
            <a:r>
              <a:rPr lang="de-DE" sz="1400" dirty="0" err="1"/>
              <a:t>nor</a:t>
            </a:r>
            <a:r>
              <a:rPr lang="de-DE" sz="1400" dirty="0"/>
              <a:t> </a:t>
            </a:r>
            <a:r>
              <a:rPr lang="de-DE" sz="1400" dirty="0" err="1"/>
              <a:t>shed</a:t>
            </a:r>
            <a:r>
              <a:rPr lang="de-DE" sz="1400" dirty="0"/>
              <a:t> </a:t>
            </a:r>
            <a:r>
              <a:rPr lang="de-DE" sz="1400" dirty="0" err="1"/>
              <a:t>any</a:t>
            </a:r>
            <a:r>
              <a:rPr lang="de-DE" sz="1400" dirty="0"/>
              <a:t> </a:t>
            </a:r>
            <a:r>
              <a:rPr lang="de-DE" sz="1400" dirty="0" err="1"/>
              <a:t>tears</a:t>
            </a:r>
            <a:r>
              <a:rPr lang="de-DE" sz="1400" dirty="0"/>
              <a:t>, but </a:t>
            </a:r>
            <a:r>
              <a:rPr lang="de-DE" sz="1400" dirty="0" err="1"/>
              <a:t>turning</a:t>
            </a:r>
            <a:r>
              <a:rPr lang="de-DE" sz="1400" dirty="0"/>
              <a:t> </a:t>
            </a:r>
            <a:r>
              <a:rPr lang="de-DE" sz="1400" dirty="0" err="1"/>
              <a:t>his</a:t>
            </a:r>
            <a:r>
              <a:rPr lang="de-DE" sz="1400" dirty="0"/>
              <a:t> </a:t>
            </a:r>
            <a:r>
              <a:rPr lang="de-DE" sz="1400" dirty="0" err="1"/>
              <a:t>voice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most</a:t>
            </a:r>
            <a:r>
              <a:rPr lang="de-DE" sz="1400" dirty="0"/>
              <a:t> </a:t>
            </a:r>
            <a:r>
              <a:rPr lang="de-DE" sz="1400" dirty="0" err="1"/>
              <a:t>lamentable</a:t>
            </a:r>
            <a:r>
              <a:rPr lang="de-DE" sz="1400" dirty="0"/>
              <a:t> tone </a:t>
            </a:r>
            <a:r>
              <a:rPr lang="de-DE" sz="1400" dirty="0" err="1"/>
              <a:t>possible</a:t>
            </a:r>
            <a:r>
              <a:rPr lang="de-DE" sz="1400" dirty="0"/>
              <a:t>, </a:t>
            </a:r>
            <a:r>
              <a:rPr lang="de-DE" sz="1400" dirty="0" err="1"/>
              <a:t>at</a:t>
            </a:r>
            <a:r>
              <a:rPr lang="de-DE" sz="1400" dirty="0"/>
              <a:t> </a:t>
            </a:r>
            <a:r>
              <a:rPr lang="de-DE" sz="1400" dirty="0" err="1"/>
              <a:t>every</a:t>
            </a:r>
            <a:r>
              <a:rPr lang="de-DE" sz="1400" dirty="0"/>
              <a:t> </a:t>
            </a:r>
            <a:r>
              <a:rPr lang="de-DE" sz="1400" dirty="0" err="1"/>
              <a:t>stroke</a:t>
            </a:r>
            <a:r>
              <a:rPr lang="de-DE" sz="1400" dirty="0"/>
              <a:t> of </a:t>
            </a:r>
            <a:r>
              <a:rPr lang="de-DE" sz="1400" dirty="0" err="1"/>
              <a:t>the</a:t>
            </a:r>
            <a:r>
              <a:rPr lang="de-DE" sz="1400" dirty="0"/>
              <a:t> </a:t>
            </a:r>
            <a:r>
              <a:rPr lang="de-DE" sz="1400" dirty="0" err="1"/>
              <a:t>whip</a:t>
            </a:r>
            <a:r>
              <a:rPr lang="de-DE" sz="1400" dirty="0"/>
              <a:t> </a:t>
            </a:r>
            <a:r>
              <a:rPr lang="de-DE" sz="1400" dirty="0" err="1"/>
              <a:t>his</a:t>
            </a:r>
            <a:r>
              <a:rPr lang="de-DE" sz="1400" dirty="0"/>
              <a:t> </a:t>
            </a:r>
            <a:r>
              <a:rPr lang="de-DE" sz="1400" dirty="0" err="1"/>
              <a:t>answer</a:t>
            </a:r>
            <a:r>
              <a:rPr lang="de-DE" sz="1400" dirty="0"/>
              <a:t> was, “</a:t>
            </a:r>
            <a:r>
              <a:rPr lang="de-DE" sz="1400" dirty="0" err="1"/>
              <a:t>Woe</a:t>
            </a:r>
            <a:r>
              <a:rPr lang="de-DE" sz="1400" dirty="0"/>
              <a:t>, </a:t>
            </a:r>
            <a:r>
              <a:rPr lang="de-DE" sz="1400" dirty="0" err="1"/>
              <a:t>woe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Jerusalem!” </a:t>
            </a:r>
            <a:r>
              <a:rPr lang="de-DE" sz="1400" b="1" baseline="30000" dirty="0"/>
              <a:t>305</a:t>
            </a:r>
            <a:r>
              <a:rPr lang="de-DE" sz="1400" dirty="0"/>
              <a:t> (6.5.3)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when</a:t>
            </a:r>
            <a:r>
              <a:rPr lang="de-DE" sz="1400" dirty="0"/>
              <a:t> Albinus (</a:t>
            </a:r>
            <a:r>
              <a:rPr lang="de-DE" sz="1400" dirty="0" err="1"/>
              <a:t>for</a:t>
            </a:r>
            <a:r>
              <a:rPr lang="de-DE" sz="1400" dirty="0"/>
              <a:t> he was </a:t>
            </a:r>
            <a:r>
              <a:rPr lang="de-DE" sz="1400" dirty="0" err="1"/>
              <a:t>then</a:t>
            </a:r>
            <a:r>
              <a:rPr lang="de-DE" sz="1400" dirty="0"/>
              <a:t> </a:t>
            </a:r>
            <a:r>
              <a:rPr lang="de-DE" sz="1400" dirty="0" err="1"/>
              <a:t>our</a:t>
            </a:r>
            <a:r>
              <a:rPr lang="de-DE" sz="1400" dirty="0"/>
              <a:t> </a:t>
            </a:r>
            <a:r>
              <a:rPr lang="de-DE" sz="1400" dirty="0" err="1"/>
              <a:t>procurator</a:t>
            </a:r>
            <a:r>
              <a:rPr lang="de-DE" sz="1400" dirty="0"/>
              <a:t>) </a:t>
            </a:r>
            <a:r>
              <a:rPr lang="de-DE" sz="1400" dirty="0" err="1"/>
              <a:t>asked</a:t>
            </a:r>
            <a:r>
              <a:rPr lang="de-DE" sz="1400" dirty="0"/>
              <a:t> </a:t>
            </a:r>
            <a:r>
              <a:rPr lang="de-DE" sz="1400" dirty="0" err="1"/>
              <a:t>him</a:t>
            </a:r>
            <a:r>
              <a:rPr lang="de-DE" sz="1400" dirty="0"/>
              <a:t> </a:t>
            </a:r>
            <a:r>
              <a:rPr lang="de-DE" sz="1400" dirty="0" err="1"/>
              <a:t>who</a:t>
            </a:r>
            <a:r>
              <a:rPr lang="de-DE" sz="1400" dirty="0"/>
              <a:t> he was,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whence</a:t>
            </a:r>
            <a:r>
              <a:rPr lang="de-DE" sz="1400" dirty="0"/>
              <a:t> he </a:t>
            </a:r>
            <a:r>
              <a:rPr lang="de-DE" sz="1400" dirty="0" err="1"/>
              <a:t>came</a:t>
            </a:r>
            <a:r>
              <a:rPr lang="de-DE" sz="1400" dirty="0"/>
              <a:t>,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why</a:t>
            </a:r>
            <a:r>
              <a:rPr lang="de-DE" sz="1400" dirty="0"/>
              <a:t> he </a:t>
            </a:r>
            <a:r>
              <a:rPr lang="de-DE" sz="1400" dirty="0" err="1"/>
              <a:t>uttered</a:t>
            </a:r>
            <a:r>
              <a:rPr lang="de-DE" sz="1400" dirty="0"/>
              <a:t> such </a:t>
            </a:r>
            <a:r>
              <a:rPr lang="de-DE" sz="1400" dirty="0" err="1"/>
              <a:t>words</a:t>
            </a:r>
            <a:r>
              <a:rPr lang="de-DE" sz="1400" dirty="0"/>
              <a:t>; he </a:t>
            </a:r>
            <a:r>
              <a:rPr lang="de-DE" sz="1400" dirty="0" err="1"/>
              <a:t>made</a:t>
            </a:r>
            <a:r>
              <a:rPr lang="de-DE" sz="1400" dirty="0"/>
              <a:t> </a:t>
            </a:r>
            <a:r>
              <a:rPr lang="de-DE" sz="1400" dirty="0" err="1"/>
              <a:t>no</a:t>
            </a:r>
            <a:r>
              <a:rPr lang="de-DE" sz="1400" dirty="0"/>
              <a:t> </a:t>
            </a:r>
            <a:r>
              <a:rPr lang="de-DE" sz="1400" dirty="0" err="1"/>
              <a:t>manner</a:t>
            </a:r>
            <a:r>
              <a:rPr lang="de-DE" sz="1400" dirty="0"/>
              <a:t> of </a:t>
            </a:r>
            <a:r>
              <a:rPr lang="de-DE" sz="1400" dirty="0" err="1"/>
              <a:t>reply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what</a:t>
            </a:r>
            <a:r>
              <a:rPr lang="de-DE" sz="1400" dirty="0"/>
              <a:t> he </a:t>
            </a:r>
            <a:r>
              <a:rPr lang="de-DE" sz="1400" dirty="0" err="1"/>
              <a:t>said</a:t>
            </a:r>
            <a:r>
              <a:rPr lang="de-DE" sz="1400" dirty="0"/>
              <a:t>, but still </a:t>
            </a:r>
            <a:r>
              <a:rPr lang="de-DE" sz="1400" dirty="0" err="1"/>
              <a:t>did</a:t>
            </a:r>
            <a:r>
              <a:rPr lang="de-DE" sz="1400" dirty="0"/>
              <a:t> not </a:t>
            </a:r>
            <a:r>
              <a:rPr lang="de-DE" sz="1400" dirty="0" err="1"/>
              <a:t>leave</a:t>
            </a:r>
            <a:r>
              <a:rPr lang="de-DE" sz="1400" dirty="0"/>
              <a:t> off </a:t>
            </a:r>
            <a:r>
              <a:rPr lang="de-DE" sz="1400" dirty="0" err="1"/>
              <a:t>his</a:t>
            </a:r>
            <a:r>
              <a:rPr lang="de-DE" sz="1400" dirty="0"/>
              <a:t> </a:t>
            </a:r>
            <a:r>
              <a:rPr lang="de-DE" sz="1400" dirty="0" err="1"/>
              <a:t>melancholy</a:t>
            </a:r>
            <a:r>
              <a:rPr lang="de-DE" sz="1400" dirty="0"/>
              <a:t> </a:t>
            </a:r>
            <a:r>
              <a:rPr lang="de-DE" sz="1400" dirty="0" err="1"/>
              <a:t>ditty</a:t>
            </a:r>
            <a:r>
              <a:rPr lang="de-DE" sz="1400" dirty="0"/>
              <a:t>, </a:t>
            </a:r>
            <a:r>
              <a:rPr lang="de-DE" sz="1400" dirty="0" err="1"/>
              <a:t>till</a:t>
            </a:r>
            <a:r>
              <a:rPr lang="de-DE" sz="1400" dirty="0"/>
              <a:t> Albinus </a:t>
            </a:r>
            <a:r>
              <a:rPr lang="de-DE" sz="1400" dirty="0" err="1"/>
              <a:t>took</a:t>
            </a:r>
            <a:r>
              <a:rPr lang="de-DE" sz="1400" dirty="0"/>
              <a:t> </a:t>
            </a:r>
            <a:r>
              <a:rPr lang="de-DE" sz="1400" dirty="0" err="1"/>
              <a:t>him</a:t>
            </a:r>
            <a:r>
              <a:rPr lang="de-DE" sz="1400" dirty="0"/>
              <a:t> </a:t>
            </a:r>
            <a:r>
              <a:rPr lang="de-DE" sz="1400" dirty="0" err="1"/>
              <a:t>to</a:t>
            </a:r>
            <a:r>
              <a:rPr lang="de-DE" sz="1400" dirty="0"/>
              <a:t> </a:t>
            </a:r>
            <a:r>
              <a:rPr lang="de-DE" sz="1400" dirty="0" err="1"/>
              <a:t>be</a:t>
            </a:r>
            <a:r>
              <a:rPr lang="de-DE" sz="1400" dirty="0"/>
              <a:t> a </a:t>
            </a:r>
            <a:r>
              <a:rPr lang="de-DE" sz="1400" dirty="0" err="1"/>
              <a:t>madman</a:t>
            </a:r>
            <a:r>
              <a:rPr lang="de-DE" sz="1400" dirty="0"/>
              <a:t>, </a:t>
            </a:r>
            <a:r>
              <a:rPr lang="de-DE" sz="1400" dirty="0" err="1"/>
              <a:t>and</a:t>
            </a:r>
            <a:r>
              <a:rPr lang="de-DE" sz="1400" dirty="0"/>
              <a:t> </a:t>
            </a:r>
            <a:r>
              <a:rPr lang="de-DE" sz="1400" dirty="0" err="1"/>
              <a:t>dismissed</a:t>
            </a:r>
            <a:r>
              <a:rPr lang="de-DE" sz="1400" dirty="0"/>
              <a:t> </a:t>
            </a:r>
            <a:r>
              <a:rPr lang="de-DE" sz="1400" dirty="0" err="1"/>
              <a:t>him</a:t>
            </a:r>
            <a:r>
              <a:rPr lang="de-DE" sz="1400" dirty="0"/>
              <a:t>.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9714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Jesus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606045" y="2638045"/>
            <a:ext cx="5937755" cy="3722414"/>
          </a:xfrm>
        </p:spPr>
        <p:txBody>
          <a:bodyPr>
            <a:normAutofit fontScale="85000" lnSpcReduction="20000"/>
          </a:bodyPr>
          <a:lstStyle/>
          <a:p>
            <a:r>
              <a:rPr lang="en-GB" sz="2600" dirty="0"/>
              <a:t>Group of followers</a:t>
            </a:r>
          </a:p>
          <a:p>
            <a:r>
              <a:rPr lang="en-GB" sz="2600" dirty="0"/>
              <a:t>Messianic message</a:t>
            </a:r>
          </a:p>
          <a:p>
            <a:r>
              <a:rPr lang="en-GB" sz="2600" dirty="0"/>
              <a:t>Arrival in Jerusalem</a:t>
            </a:r>
          </a:p>
          <a:p>
            <a:r>
              <a:rPr lang="en-GB" sz="2600" dirty="0"/>
              <a:t>Roman suspicion</a:t>
            </a:r>
          </a:p>
          <a:p>
            <a:r>
              <a:rPr lang="en-GB" sz="2600" dirty="0"/>
              <a:t>Political – Jesus was sentenced as </a:t>
            </a:r>
          </a:p>
          <a:p>
            <a:pPr marL="0" indent="0">
              <a:buNone/>
            </a:pPr>
            <a:r>
              <a:rPr lang="en-GB" sz="2600" dirty="0"/>
              <a:t>	‘King of the Jews’ – INRI  </a:t>
            </a:r>
          </a:p>
          <a:p>
            <a:r>
              <a:rPr lang="en-GB" sz="2600" dirty="0"/>
              <a:t>Any messianic claims considered treason by Rome</a:t>
            </a:r>
          </a:p>
          <a:p>
            <a:r>
              <a:rPr lang="en-GB" sz="2600" dirty="0"/>
              <a:t>Cross is the means of punishment for slaves and rebels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7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Jurisdiction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606045" y="2638045"/>
            <a:ext cx="5937755" cy="3466920"/>
          </a:xfrm>
        </p:spPr>
        <p:txBody>
          <a:bodyPr>
            <a:noAutofit/>
          </a:bodyPr>
          <a:lstStyle/>
          <a:p>
            <a:r>
              <a:rPr lang="en-GB" sz="2200" dirty="0"/>
              <a:t>Roman authorities exclusive power to death penalty – and generally criminal justice system (Josephus, </a:t>
            </a:r>
            <a:r>
              <a:rPr lang="en-GB" sz="2200" i="1" dirty="0"/>
              <a:t>Bell</a:t>
            </a:r>
            <a:r>
              <a:rPr lang="en-GB" sz="2200" dirty="0"/>
              <a:t> 2.117)</a:t>
            </a:r>
          </a:p>
          <a:p>
            <a:r>
              <a:rPr lang="en-GB" sz="2200" dirty="0"/>
              <a:t>High priest entirely dependant on Roman authority – his gown kept by them</a:t>
            </a:r>
          </a:p>
          <a:p>
            <a:r>
              <a:rPr lang="en-GB" sz="2200" dirty="0"/>
              <a:t>Sanhedrin with limited authority concerning internal matters but could only meet with approval of Roman governor (Josephus,  </a:t>
            </a:r>
            <a:r>
              <a:rPr lang="en-GB" sz="2200" i="1" dirty="0"/>
              <a:t>Ant </a:t>
            </a:r>
            <a:r>
              <a:rPr lang="en-GB" sz="2200" dirty="0"/>
              <a:t>20.200-203)</a:t>
            </a:r>
          </a:p>
        </p:txBody>
      </p:sp>
    </p:spTree>
    <p:extLst>
      <p:ext uri="{BB962C8B-B14F-4D97-AF65-F5344CB8AC3E}">
        <p14:creationId xmlns:p14="http://schemas.microsoft.com/office/powerpoint/2010/main" val="3144099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Crucifixion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Death penalty for slaves and rebels in provinces</a:t>
            </a:r>
          </a:p>
          <a:p>
            <a:r>
              <a:rPr lang="en-GB" sz="2400" dirty="0"/>
              <a:t>Most cruel torture leading to death</a:t>
            </a:r>
          </a:p>
          <a:p>
            <a:r>
              <a:rPr lang="en-GB" sz="2400" dirty="0"/>
              <a:t>Concern – maintaining peace and order</a:t>
            </a:r>
          </a:p>
          <a:p>
            <a:r>
              <a:rPr lang="en-GB" sz="2400" dirty="0"/>
              <a:t>No formal involvement of Jewish authorities</a:t>
            </a:r>
          </a:p>
          <a:p>
            <a:r>
              <a:rPr lang="en-GB" sz="2400" dirty="0"/>
              <a:t>Jesus died on Roman cross – symbol of all-dominating Roman power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94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565</Words>
  <Application>Microsoft Macintosh PowerPoint</Application>
  <PresentationFormat>On-screen Show (4:3)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Lucida Sans Unicode</vt:lpstr>
      <vt:lpstr>Parcel</vt:lpstr>
      <vt:lpstr>Historical Jesus</vt:lpstr>
      <vt:lpstr>Historical Jesus</vt:lpstr>
      <vt:lpstr>Historical Jesus</vt:lpstr>
      <vt:lpstr>Historical Jesus  The Suffering and Death</vt:lpstr>
      <vt:lpstr> Jesus ben Ananias –  in Josephus, Bell 6.300-05 </vt:lpstr>
      <vt:lpstr>Jesus </vt:lpstr>
      <vt:lpstr>Jurisdiction</vt:lpstr>
      <vt:lpstr>Crucifixion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Jesus</dc:title>
  <dc:creator>Catrin Williams</dc:creator>
  <cp:lastModifiedBy>Catrin Williams</cp:lastModifiedBy>
  <cp:revision>3</cp:revision>
  <dcterms:created xsi:type="dcterms:W3CDTF">2021-10-14T12:51:54Z</dcterms:created>
  <dcterms:modified xsi:type="dcterms:W3CDTF">2021-10-14T12:56:06Z</dcterms:modified>
</cp:coreProperties>
</file>