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0"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017" autoAdjust="0"/>
    <p:restoredTop sz="96283" autoAdjust="0"/>
  </p:normalViewPr>
  <p:slideViewPr>
    <p:cSldViewPr snapToGrid="0">
      <p:cViewPr>
        <p:scale>
          <a:sx n="100" d="100"/>
          <a:sy n="100" d="100"/>
        </p:scale>
        <p:origin x="154" y="-2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dirty="0"/>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670120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904861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284390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830860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13/10/2025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552352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13/10/2025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4264842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13/10/2025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29832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230668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5882309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257734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547105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042221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9467064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1863714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5968759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75218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13/10/2025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075085066"/>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742" r:id="rId12"/>
    <p:sldLayoutId id="2147483743" r:id="rId13"/>
    <p:sldLayoutId id="2147483744" r:id="rId14"/>
    <p:sldLayoutId id="2147483745" r:id="rId15"/>
    <p:sldLayoutId id="214748374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hyperlink" Target="https://fastercapital.com/" TargetMode="Externa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islamabadstation.pk/best-flower-shop-in-rawalpindi/" TargetMode="External"/><Relationship Id="rId2" Type="http://schemas.openxmlformats.org/officeDocument/2006/relationships/hyperlink" Target="https://finmodelslab.com/products/florist-pestel" TargetMode="External"/><Relationship Id="rId1" Type="http://schemas.openxmlformats.org/officeDocument/2006/relationships/slideLayout" Target="../slideLayouts/slideLayout3.xml"/><Relationship Id="rId4" Type="http://schemas.openxmlformats.org/officeDocument/2006/relationships/hyperlink" Target="https://fastercapital.com/"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 Problem Solving And Decision Making</a:t>
            </a:r>
            <a:br>
              <a:rPr lang="en-GB" sz="3200" dirty="0">
                <a:latin typeface="A"/>
              </a:rPr>
            </a:br>
            <a:r>
              <a:rPr lang="en-GB" sz="3200" dirty="0">
                <a:latin typeface="A"/>
              </a:rPr>
              <a:t>MODULE CODE : LCLM4004</a:t>
            </a:r>
            <a:br>
              <a:rPr lang="en-GB" sz="3200" dirty="0">
                <a:latin typeface="A"/>
              </a:rPr>
            </a:br>
            <a:r>
              <a:rPr lang="en-GB" sz="3200" dirty="0">
                <a:latin typeface="A"/>
              </a:rPr>
              <a:t>STUDENT NAME : Elvira De Paula Alfredo</a:t>
            </a:r>
            <a:br>
              <a:rPr lang="en-GB" sz="3200" dirty="0">
                <a:latin typeface="A"/>
              </a:rPr>
            </a:br>
            <a:r>
              <a:rPr lang="en-GB" sz="3200" dirty="0">
                <a:latin typeface="A"/>
              </a:rPr>
              <a:t>STUDENT ID : 2441352</a:t>
            </a:r>
            <a:br>
              <a:rPr lang="en-GB" sz="3200" dirty="0">
                <a:latin typeface="A"/>
              </a:rPr>
            </a:br>
            <a:r>
              <a:rPr lang="en-GB" sz="3200" dirty="0">
                <a:latin typeface="A"/>
              </a:rPr>
              <a:t>LECTURER: Anita Nan</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3514987" y="377505"/>
            <a:ext cx="7989624" cy="664911"/>
          </a:xfrm>
        </p:spPr>
        <p:txBody>
          <a:bodyPr>
            <a:noAutofit/>
          </a:bodyPr>
          <a:lstStyle/>
          <a:p>
            <a:pPr algn="just"/>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979714" y="1183277"/>
            <a:ext cx="10232571" cy="4491446"/>
          </a:xfrm>
        </p:spPr>
        <p:txBody>
          <a:bodyPr>
            <a:normAutofit/>
          </a:bodyPr>
          <a:lstStyle/>
          <a:p>
            <a:r>
              <a:rPr lang="en-GB" dirty="0">
                <a:solidFill>
                  <a:srgbClr val="111111"/>
                </a:solidFill>
                <a:latin typeface="Roboto"/>
                <a:ea typeface="Roboto"/>
                <a:cs typeface="Roboto"/>
              </a:rPr>
              <a:t>Decline in sales is most of the time  a problem or situations resulted from various external or internal factors during a period of time, affecting the business in a several fields. </a:t>
            </a:r>
            <a:r>
              <a:rPr lang="en-GB" dirty="0" err="1">
                <a:solidFill>
                  <a:srgbClr val="111111"/>
                </a:solidFill>
                <a:latin typeface="Roboto"/>
                <a:ea typeface="Roboto"/>
                <a:cs typeface="Roboto"/>
              </a:rPr>
              <a:t>Fastercapital</a:t>
            </a:r>
            <a:r>
              <a:rPr lang="en-GB" dirty="0">
                <a:solidFill>
                  <a:srgbClr val="111111"/>
                </a:solidFill>
                <a:latin typeface="Roboto"/>
                <a:ea typeface="Roboto"/>
                <a:cs typeface="Roboto"/>
              </a:rPr>
              <a:t>(2025) </a:t>
            </a:r>
            <a:r>
              <a:rPr lang="en-GB" i="1" dirty="0">
                <a:solidFill>
                  <a:srgbClr val="111111"/>
                </a:solidFill>
                <a:latin typeface="Roboto"/>
                <a:ea typeface="Roboto"/>
                <a:cs typeface="Roboto"/>
              </a:rPr>
              <a:t>Sales Decline Analysis: Sales Decline Analysis: Adapting to Market Changes available at </a:t>
            </a:r>
            <a:r>
              <a:rPr lang="en-GB" i="1" dirty="0">
                <a:solidFill>
                  <a:srgbClr val="111111"/>
                </a:solidFill>
                <a:latin typeface="Roboto"/>
                <a:ea typeface="Roboto"/>
                <a:cs typeface="Roboto"/>
                <a:hlinkClick r:id="rId2"/>
              </a:rPr>
              <a:t>https://fastercapital.com/</a:t>
            </a:r>
            <a:r>
              <a:rPr lang="en-GB" i="1" dirty="0">
                <a:solidFill>
                  <a:srgbClr val="111111"/>
                </a:solidFill>
                <a:latin typeface="Roboto"/>
                <a:ea typeface="Roboto"/>
                <a:cs typeface="Roboto"/>
              </a:rPr>
              <a:t> (Accessed 03 November 2025)</a:t>
            </a:r>
          </a:p>
        </p:txBody>
      </p:sp>
    </p:spTree>
    <p:extLst>
      <p:ext uri="{BB962C8B-B14F-4D97-AF65-F5344CB8AC3E}">
        <p14:creationId xmlns:p14="http://schemas.microsoft.com/office/powerpoint/2010/main" val="289795752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2">
                <a:tint val="90000"/>
                <a:satMod val="92000"/>
                <a:lumMod val="100000"/>
              </a:schemeClr>
            </a:gs>
            <a:gs pos="100000">
              <a:schemeClr val="bg2">
                <a:shade val="98000"/>
                <a:satMod val="120000"/>
                <a:lumMod val="98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lstStyle/>
          <a:p>
            <a:r>
              <a:rPr lang="en-GB" sz="2400" b="1" dirty="0"/>
              <a:t>Green Haven Florists</a:t>
            </a:r>
            <a:endParaRPr lang="en-GB" sz="2400" dirty="0">
              <a:solidFill>
                <a:srgbClr val="000000"/>
              </a:solidFill>
            </a:endParaRPr>
          </a:p>
          <a:p>
            <a:pPr marL="342900" indent="-342900">
              <a:buFont typeface="Arial" charset="2"/>
              <a:buChar char="•"/>
            </a:pPr>
            <a:r>
              <a:rPr lang="en-GB" b="1" dirty="0"/>
              <a:t>Founded in 2016</a:t>
            </a:r>
          </a:p>
          <a:p>
            <a:pPr marL="342900" indent="-342900">
              <a:buFont typeface="Arial" charset="2"/>
              <a:buChar char="•"/>
            </a:pPr>
            <a:r>
              <a:rPr lang="en-GB" b="1" dirty="0"/>
              <a:t>Owners: Liam and Priya Patel</a:t>
            </a:r>
          </a:p>
          <a:p>
            <a:pPr marL="342900" indent="-342900">
              <a:buFont typeface="Arial" charset="2"/>
              <a:buChar char="•"/>
            </a:pPr>
            <a:r>
              <a:rPr lang="en-GB" b="1" dirty="0"/>
              <a:t>Sells: flowers</a:t>
            </a:r>
          </a:p>
          <a:p>
            <a:pPr marL="342900" indent="-342900">
              <a:buFont typeface="Arial" charset="2"/>
              <a:buChar char="•"/>
            </a:pPr>
            <a:r>
              <a:rPr lang="en-GB" b="1" dirty="0">
                <a:ea typeface="+mn-lt"/>
                <a:cs typeface="+mn-lt"/>
              </a:rPr>
              <a:t>strong community ties</a:t>
            </a:r>
          </a:p>
          <a:p>
            <a:pPr marL="342900" indent="-342900">
              <a:buFont typeface="Arial" charset="2"/>
              <a:buChar char="•"/>
            </a:pPr>
            <a:r>
              <a:rPr lang="en-GB" b="1" dirty="0" err="1"/>
              <a:t>Bespok</a:t>
            </a:r>
            <a:r>
              <a:rPr lang="en-GB" b="1" dirty="0"/>
              <a:t> floral Arragements</a:t>
            </a:r>
          </a:p>
          <a:p>
            <a:pPr marL="342900" indent="-342900">
              <a:buFont typeface="Arial" charset="2"/>
              <a:buChar char="•"/>
            </a:pPr>
            <a:r>
              <a:rPr lang="en-GB" b="1" dirty="0"/>
              <a:t>eco-friendly packaging</a:t>
            </a:r>
          </a:p>
          <a:p>
            <a:pPr marL="342900" indent="-342900">
              <a:buFont typeface="Arial" charset="2"/>
              <a:buChar char="•"/>
            </a:pPr>
            <a:r>
              <a:rPr lang="en-GB" b="1" dirty="0"/>
              <a:t>Small shop located in Norwich U.K</a:t>
            </a:r>
          </a:p>
        </p:txBody>
      </p:sp>
      <p:pic>
        <p:nvPicPr>
          <p:cNvPr id="5" name="Picture 4" descr="A group of buckets of flowers&#10;&#10;AI-generated content may be incorrect.">
            <a:extLst>
              <a:ext uri="{FF2B5EF4-FFF2-40B4-BE49-F238E27FC236}">
                <a16:creationId xmlns:a16="http://schemas.microsoft.com/office/drawing/2014/main" id="{35A58B5A-4384-242A-5DAB-8257EFA9A2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10526" y="1510018"/>
            <a:ext cx="5251508" cy="3288485"/>
          </a:xfrm>
          <a:prstGeom prst="rect">
            <a:avLst/>
          </a:prstGeom>
        </p:spPr>
      </p:pic>
    </p:spTree>
    <p:extLst>
      <p:ext uri="{BB962C8B-B14F-4D97-AF65-F5344CB8AC3E}">
        <p14:creationId xmlns:p14="http://schemas.microsoft.com/office/powerpoint/2010/main" val="174849902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fontScale="92500" lnSpcReduction="10000"/>
          </a:bodyPr>
          <a:lstStyle/>
          <a:p>
            <a:r>
              <a:rPr lang="en-GB" sz="2800" b="1" dirty="0">
                <a:solidFill>
                  <a:srgbClr val="FF0000"/>
                </a:solidFill>
              </a:rPr>
              <a:t>5W2H</a:t>
            </a:r>
          </a:p>
          <a:p>
            <a:pPr marL="457200" indent="-457200">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Who: </a:t>
            </a:r>
            <a:r>
              <a:rPr lang="en-GB" sz="2800" dirty="0">
                <a:solidFill>
                  <a:schemeClr val="tx1"/>
                </a:solidFill>
                <a:latin typeface="Arial" panose="020B0604020202020204" pitchFamily="34" charset="0"/>
                <a:ea typeface="+mn-lt"/>
                <a:cs typeface="Arial" panose="020B0604020202020204" pitchFamily="34" charset="0"/>
              </a:rPr>
              <a:t>Liam and Priya Patel</a:t>
            </a:r>
          </a:p>
          <a:p>
            <a:pPr marL="457200" indent="-457200">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What: Green haven florist has seen a 30% decline in sales</a:t>
            </a:r>
          </a:p>
          <a:p>
            <a:pPr marL="457200" indent="-457200">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Where: Norwich U.K</a:t>
            </a:r>
          </a:p>
          <a:p>
            <a:pPr marL="457200" indent="-457200">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When: in the last 12 months</a:t>
            </a:r>
          </a:p>
          <a:p>
            <a:pPr marL="457200" indent="-457200">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Why: rising operational costs and increased competition from online flower delivery and downturn foot traffic</a:t>
            </a:r>
          </a:p>
          <a:p>
            <a:pPr marL="457200" indent="-457200">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How: challenge on adapting the </a:t>
            </a:r>
            <a:r>
              <a:rPr lang="en-GB" sz="2800" dirty="0" err="1">
                <a:solidFill>
                  <a:schemeClr val="tx1"/>
                </a:solidFill>
                <a:latin typeface="Arial" panose="020B0604020202020204" pitchFamily="34" charset="0"/>
                <a:cs typeface="Arial" panose="020B0604020202020204" pitchFamily="34" charset="0"/>
              </a:rPr>
              <a:t>the</a:t>
            </a:r>
            <a:r>
              <a:rPr lang="en-GB" sz="2800" dirty="0">
                <a:solidFill>
                  <a:schemeClr val="tx1"/>
                </a:solidFill>
                <a:latin typeface="Arial" panose="020B0604020202020204" pitchFamily="34" charset="0"/>
                <a:cs typeface="Arial" panose="020B0604020202020204" pitchFamily="34" charset="0"/>
              </a:rPr>
              <a:t> business model</a:t>
            </a:r>
          </a:p>
          <a:p>
            <a:pPr marL="457200" indent="-457200">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How much: 30% decline in in-store sales</a:t>
            </a:r>
          </a:p>
        </p:txBody>
      </p:sp>
    </p:spTree>
    <p:extLst>
      <p:ext uri="{BB962C8B-B14F-4D97-AF65-F5344CB8AC3E}">
        <p14:creationId xmlns:p14="http://schemas.microsoft.com/office/powerpoint/2010/main" val="1424087263"/>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normAutofit fontScale="92500" lnSpcReduction="10000"/>
          </a:bodyPr>
          <a:lstStyle/>
          <a:p>
            <a:r>
              <a:rPr lang="en-GB" b="1" dirty="0"/>
              <a:t>POLITICAL</a:t>
            </a:r>
          </a:p>
          <a:p>
            <a:pPr marL="342900" indent="-342900">
              <a:buFont typeface="Arial" panose="020B0604020202020204" pitchFamily="34" charset="0"/>
              <a:buChar char="•"/>
            </a:pPr>
            <a:r>
              <a:rPr lang="en-GB" b="1" dirty="0"/>
              <a:t>Trade policies affecting tariffs on imported products.</a:t>
            </a:r>
          </a:p>
          <a:p>
            <a:pPr marL="342900" indent="-342900">
              <a:buFont typeface="Arial" panose="020B0604020202020204" pitchFamily="34" charset="0"/>
              <a:buChar char="•"/>
            </a:pPr>
            <a:r>
              <a:rPr lang="en-GB" b="1" dirty="0"/>
              <a:t>Political conflicts and  political instability can consider affect agriculture policy affecting business demand. </a:t>
            </a:r>
          </a:p>
          <a:p>
            <a:r>
              <a:rPr lang="en-GB" b="1" dirty="0"/>
              <a:t>ECONOMIC</a:t>
            </a:r>
          </a:p>
          <a:p>
            <a:pPr marL="342900" indent="-342900">
              <a:buFont typeface="Arial" panose="020B0604020202020204" pitchFamily="34" charset="0"/>
              <a:buChar char="•"/>
            </a:pPr>
            <a:r>
              <a:rPr lang="en-GB" b="1" dirty="0"/>
              <a:t>Rising costs and increased prices of imported flowers.</a:t>
            </a:r>
          </a:p>
          <a:p>
            <a:pPr marL="342900" indent="-342900">
              <a:buFont typeface="Arial" panose="020B0604020202020204" pitchFamily="34" charset="0"/>
              <a:buChar char="•"/>
            </a:pPr>
            <a:r>
              <a:rPr lang="en-GB" b="1" dirty="0"/>
              <a:t>Disruptions and inflation from suppliers chain.</a:t>
            </a:r>
          </a:p>
          <a:p>
            <a:endParaRPr lang="en-GB" b="1" dirty="0"/>
          </a:p>
          <a:p>
            <a:r>
              <a:rPr lang="en-GB" b="1" dirty="0"/>
              <a:t>SOCIAL</a:t>
            </a:r>
          </a:p>
          <a:p>
            <a:pPr marL="342900" indent="-342900">
              <a:buFont typeface="Arial" panose="020B0604020202020204" pitchFamily="34" charset="0"/>
              <a:buChar char="•"/>
            </a:pPr>
            <a:r>
              <a:rPr lang="en-GB" b="1" dirty="0"/>
              <a:t>Costumers Preferences on discounts and lower prices online flowers retails.</a:t>
            </a:r>
          </a:p>
          <a:p>
            <a:pPr marL="342900" indent="-342900">
              <a:buFont typeface="Arial" panose="020B0604020202020204" pitchFamily="34" charset="0"/>
              <a:buChar char="•"/>
            </a:pPr>
            <a:r>
              <a:rPr lang="en-GB" b="1" dirty="0"/>
              <a:t>Costumer preferences on faster or same day delivery affecting decreasing in-store sales.</a:t>
            </a:r>
          </a:p>
          <a:p>
            <a:endParaRPr lang="en-GB" b="1" dirty="0"/>
          </a:p>
          <a:p>
            <a:endParaRPr lang="en-GB" b="1" dirty="0"/>
          </a:p>
          <a:p>
            <a:endParaRPr lang="en-GB" b="1" dirty="0"/>
          </a:p>
        </p:txBody>
      </p:sp>
    </p:spTree>
    <p:extLst>
      <p:ext uri="{BB962C8B-B14F-4D97-AF65-F5344CB8AC3E}">
        <p14:creationId xmlns:p14="http://schemas.microsoft.com/office/powerpoint/2010/main" val="138271662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278994" y="1522257"/>
            <a:ext cx="9634011" cy="4888609"/>
          </a:xfrm>
        </p:spPr>
        <p:txBody>
          <a:bodyPr>
            <a:normAutofit/>
          </a:bodyPr>
          <a:lstStyle/>
          <a:p>
            <a:r>
              <a:rPr lang="en-GB" b="1" dirty="0"/>
              <a:t>TECHNOLOGICAL</a:t>
            </a:r>
          </a:p>
          <a:p>
            <a:r>
              <a:rPr lang="en-GB" b="1" dirty="0"/>
              <a:t>Struggling to maintain the digital and marketing engagement and tendencies.</a:t>
            </a:r>
          </a:p>
          <a:p>
            <a:r>
              <a:rPr lang="en-GB" b="1" dirty="0"/>
              <a:t>Facing a competition from online delivery shops. </a:t>
            </a:r>
          </a:p>
          <a:p>
            <a:pPr marL="0" indent="0">
              <a:buNone/>
            </a:pPr>
            <a:endParaRPr lang="en-GB" b="1" dirty="0"/>
          </a:p>
          <a:p>
            <a:r>
              <a:rPr lang="en-GB" b="1" dirty="0"/>
              <a:t>LEGAL</a:t>
            </a:r>
          </a:p>
          <a:p>
            <a:r>
              <a:rPr lang="en-GB" b="1" dirty="0"/>
              <a:t>Implementation on regulations of demand for eco-friendly practices.</a:t>
            </a:r>
          </a:p>
          <a:p>
            <a:r>
              <a:rPr lang="en-GB" b="1" dirty="0"/>
              <a:t>Intellectual properties law as copyright law to protect the brand.</a:t>
            </a:r>
          </a:p>
          <a:p>
            <a:endParaRPr lang="en-GB" b="1" dirty="0"/>
          </a:p>
          <a:p>
            <a:r>
              <a:rPr lang="en-GB" b="1" dirty="0"/>
              <a:t>ENVIRONMENTAL </a:t>
            </a:r>
          </a:p>
          <a:p>
            <a:r>
              <a:rPr lang="en-GB" b="1" dirty="0"/>
              <a:t> A consider change on climate, affecting flowers production mainly in same specific seasonal time of the year.</a:t>
            </a:r>
          </a:p>
          <a:p>
            <a:r>
              <a:rPr lang="en-GB" b="1" dirty="0"/>
              <a:t> Awareness of Environmental preservations to maintain biodiversity.</a:t>
            </a:r>
          </a:p>
          <a:p>
            <a:endParaRPr lang="en-GB" b="1" dirty="0"/>
          </a:p>
          <a:p>
            <a:endParaRPr lang="en-GB" b="1" dirty="0"/>
          </a:p>
          <a:p>
            <a:endParaRPr lang="en-GB" b="1" dirty="0"/>
          </a:p>
        </p:txBody>
      </p:sp>
    </p:spTree>
    <p:extLst>
      <p:ext uri="{BB962C8B-B14F-4D97-AF65-F5344CB8AC3E}">
        <p14:creationId xmlns:p14="http://schemas.microsoft.com/office/powerpoint/2010/main" val="191797416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687389" y="1191237"/>
            <a:ext cx="11401147" cy="5377342"/>
          </a:xfrm>
        </p:spPr>
        <p:txBody>
          <a:bodyPr/>
          <a:lstStyle/>
          <a:p>
            <a:endParaRPr lang="en-US" dirty="0"/>
          </a:p>
        </p:txBody>
      </p:sp>
      <p:cxnSp>
        <p:nvCxnSpPr>
          <p:cNvPr id="5" name="Straight Arrow Connector 4">
            <a:extLst>
              <a:ext uri="{FF2B5EF4-FFF2-40B4-BE49-F238E27FC236}">
                <a16:creationId xmlns:a16="http://schemas.microsoft.com/office/drawing/2014/main" id="{BD036ECD-7DD3-55BE-60E1-97AFE4457B78}"/>
              </a:ext>
            </a:extLst>
          </p:cNvPr>
          <p:cNvCxnSpPr>
            <a:cxnSpLocks/>
          </p:cNvCxnSpPr>
          <p:nvPr/>
        </p:nvCxnSpPr>
        <p:spPr>
          <a:xfrm>
            <a:off x="1010471" y="3449972"/>
            <a:ext cx="8430936" cy="919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9AFB82B8-92E3-E866-EB2F-24EE2F1DB497}"/>
              </a:ext>
            </a:extLst>
          </p:cNvPr>
          <p:cNvCxnSpPr>
            <a:cxnSpLocks/>
          </p:cNvCxnSpPr>
          <p:nvPr/>
        </p:nvCxnSpPr>
        <p:spPr>
          <a:xfrm>
            <a:off x="3274153" y="1831150"/>
            <a:ext cx="1658573" cy="16843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A6C6867D-C06C-E645-36B9-15BD9E5D731B}"/>
              </a:ext>
            </a:extLst>
          </p:cNvPr>
          <p:cNvCxnSpPr>
            <a:cxnSpLocks/>
          </p:cNvCxnSpPr>
          <p:nvPr/>
        </p:nvCxnSpPr>
        <p:spPr>
          <a:xfrm>
            <a:off x="7128849" y="1914035"/>
            <a:ext cx="1560352" cy="160195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BE775909-B5B2-100B-F6F6-4F0EA373C9CD}"/>
              </a:ext>
            </a:extLst>
          </p:cNvPr>
          <p:cNvCxnSpPr>
            <a:cxnSpLocks/>
          </p:cNvCxnSpPr>
          <p:nvPr/>
        </p:nvCxnSpPr>
        <p:spPr>
          <a:xfrm flipV="1">
            <a:off x="3537173" y="3546536"/>
            <a:ext cx="2154762" cy="20408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C2507468-19CD-4744-0255-7A43D5EECC33}"/>
              </a:ext>
            </a:extLst>
          </p:cNvPr>
          <p:cNvCxnSpPr>
            <a:cxnSpLocks/>
          </p:cNvCxnSpPr>
          <p:nvPr/>
        </p:nvCxnSpPr>
        <p:spPr>
          <a:xfrm flipV="1">
            <a:off x="7128849" y="3559608"/>
            <a:ext cx="2082872" cy="19496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1" name="Rectangle 40">
            <a:extLst>
              <a:ext uri="{FF2B5EF4-FFF2-40B4-BE49-F238E27FC236}">
                <a16:creationId xmlns:a16="http://schemas.microsoft.com/office/drawing/2014/main" id="{D2184723-587D-46A6-5D54-0E205728CC7C}"/>
              </a:ext>
            </a:extLst>
          </p:cNvPr>
          <p:cNvSpPr/>
          <p:nvPr/>
        </p:nvSpPr>
        <p:spPr>
          <a:xfrm>
            <a:off x="9505480" y="3170924"/>
            <a:ext cx="1560352" cy="74196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30% decline </a:t>
            </a:r>
          </a:p>
          <a:p>
            <a:pPr algn="ctr"/>
            <a:r>
              <a:rPr lang="en-GB" dirty="0"/>
              <a:t>In sales</a:t>
            </a:r>
          </a:p>
        </p:txBody>
      </p:sp>
      <p:sp>
        <p:nvSpPr>
          <p:cNvPr id="42" name="Rectangle 41">
            <a:extLst>
              <a:ext uri="{FF2B5EF4-FFF2-40B4-BE49-F238E27FC236}">
                <a16:creationId xmlns:a16="http://schemas.microsoft.com/office/drawing/2014/main" id="{6633F13C-E1D1-DA5A-FCE4-8F65A3A988BE}"/>
              </a:ext>
            </a:extLst>
          </p:cNvPr>
          <p:cNvSpPr/>
          <p:nvPr/>
        </p:nvSpPr>
        <p:spPr>
          <a:xfrm>
            <a:off x="2265028" y="1458766"/>
            <a:ext cx="1560351" cy="31385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Man</a:t>
            </a:r>
          </a:p>
        </p:txBody>
      </p:sp>
      <p:sp>
        <p:nvSpPr>
          <p:cNvPr id="43" name="Rectangle 42">
            <a:extLst>
              <a:ext uri="{FF2B5EF4-FFF2-40B4-BE49-F238E27FC236}">
                <a16:creationId xmlns:a16="http://schemas.microsoft.com/office/drawing/2014/main" id="{89AA8CCA-DC02-8CCE-1DDF-3F565BB7DBDA}"/>
              </a:ext>
            </a:extLst>
          </p:cNvPr>
          <p:cNvSpPr/>
          <p:nvPr/>
        </p:nvSpPr>
        <p:spPr>
          <a:xfrm>
            <a:off x="6204958" y="1548903"/>
            <a:ext cx="1764484" cy="35881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Machine</a:t>
            </a:r>
          </a:p>
        </p:txBody>
      </p:sp>
      <p:sp>
        <p:nvSpPr>
          <p:cNvPr id="44" name="Rectangle 43">
            <a:extLst>
              <a:ext uri="{FF2B5EF4-FFF2-40B4-BE49-F238E27FC236}">
                <a16:creationId xmlns:a16="http://schemas.microsoft.com/office/drawing/2014/main" id="{4217A9A2-D0FF-054D-55C4-2E1C89C2702A}"/>
              </a:ext>
            </a:extLst>
          </p:cNvPr>
          <p:cNvSpPr/>
          <p:nvPr/>
        </p:nvSpPr>
        <p:spPr>
          <a:xfrm>
            <a:off x="2574526" y="5450553"/>
            <a:ext cx="1560351" cy="4324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Material</a:t>
            </a:r>
          </a:p>
        </p:txBody>
      </p:sp>
      <p:sp>
        <p:nvSpPr>
          <p:cNvPr id="45" name="Rectangle 44">
            <a:extLst>
              <a:ext uri="{FF2B5EF4-FFF2-40B4-BE49-F238E27FC236}">
                <a16:creationId xmlns:a16="http://schemas.microsoft.com/office/drawing/2014/main" id="{DEA4F87C-EF7B-66A0-0896-7CEEF22A3C22}"/>
              </a:ext>
            </a:extLst>
          </p:cNvPr>
          <p:cNvSpPr/>
          <p:nvPr/>
        </p:nvSpPr>
        <p:spPr>
          <a:xfrm>
            <a:off x="6423101" y="5523546"/>
            <a:ext cx="1487447" cy="43242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Method</a:t>
            </a:r>
          </a:p>
        </p:txBody>
      </p:sp>
      <p:cxnSp>
        <p:nvCxnSpPr>
          <p:cNvPr id="53" name="Straight Arrow Connector 52">
            <a:extLst>
              <a:ext uri="{FF2B5EF4-FFF2-40B4-BE49-F238E27FC236}">
                <a16:creationId xmlns:a16="http://schemas.microsoft.com/office/drawing/2014/main" id="{6EFB23A8-70AB-3483-9808-DA3E80EAF252}"/>
              </a:ext>
            </a:extLst>
          </p:cNvPr>
          <p:cNvCxnSpPr>
            <a:cxnSpLocks/>
          </p:cNvCxnSpPr>
          <p:nvPr/>
        </p:nvCxnSpPr>
        <p:spPr>
          <a:xfrm>
            <a:off x="2869034" y="2373560"/>
            <a:ext cx="95634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9" name="Straight Arrow Connector 58">
            <a:extLst>
              <a:ext uri="{FF2B5EF4-FFF2-40B4-BE49-F238E27FC236}">
                <a16:creationId xmlns:a16="http://schemas.microsoft.com/office/drawing/2014/main" id="{CF1ADA43-AC53-A292-0642-261E69A5131F}"/>
              </a:ext>
            </a:extLst>
          </p:cNvPr>
          <p:cNvCxnSpPr>
            <a:cxnSpLocks/>
          </p:cNvCxnSpPr>
          <p:nvPr/>
        </p:nvCxnSpPr>
        <p:spPr>
          <a:xfrm>
            <a:off x="3446476" y="3103926"/>
            <a:ext cx="106400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4" name="Rectangle 63">
            <a:extLst>
              <a:ext uri="{FF2B5EF4-FFF2-40B4-BE49-F238E27FC236}">
                <a16:creationId xmlns:a16="http://schemas.microsoft.com/office/drawing/2014/main" id="{68E0B80D-265C-13CD-2038-A8A92BE8EA2A}"/>
              </a:ext>
            </a:extLst>
          </p:cNvPr>
          <p:cNvSpPr/>
          <p:nvPr/>
        </p:nvSpPr>
        <p:spPr>
          <a:xfrm flipH="1">
            <a:off x="1293995" y="1984446"/>
            <a:ext cx="1560352" cy="79282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Employers business model</a:t>
            </a:r>
          </a:p>
        </p:txBody>
      </p:sp>
      <p:sp>
        <p:nvSpPr>
          <p:cNvPr id="65" name="Rectangle 64">
            <a:extLst>
              <a:ext uri="{FF2B5EF4-FFF2-40B4-BE49-F238E27FC236}">
                <a16:creationId xmlns:a16="http://schemas.microsoft.com/office/drawing/2014/main" id="{0A5C2C3A-8E43-1087-DFAE-8DAFD4459938}"/>
              </a:ext>
            </a:extLst>
          </p:cNvPr>
          <p:cNvSpPr/>
          <p:nvPr/>
        </p:nvSpPr>
        <p:spPr>
          <a:xfrm>
            <a:off x="1876429" y="2901991"/>
            <a:ext cx="1560351" cy="5270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Customers behaviour</a:t>
            </a:r>
          </a:p>
        </p:txBody>
      </p:sp>
      <p:cxnSp>
        <p:nvCxnSpPr>
          <p:cNvPr id="67" name="Straight Arrow Connector 66">
            <a:extLst>
              <a:ext uri="{FF2B5EF4-FFF2-40B4-BE49-F238E27FC236}">
                <a16:creationId xmlns:a16="http://schemas.microsoft.com/office/drawing/2014/main" id="{9D101F4F-54D5-C139-B44F-8A9B7700CA5F}"/>
              </a:ext>
            </a:extLst>
          </p:cNvPr>
          <p:cNvCxnSpPr>
            <a:cxnSpLocks/>
          </p:cNvCxnSpPr>
          <p:nvPr/>
        </p:nvCxnSpPr>
        <p:spPr>
          <a:xfrm>
            <a:off x="6283354" y="2259722"/>
            <a:ext cx="117445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2" name="Rectangle 71">
            <a:extLst>
              <a:ext uri="{FF2B5EF4-FFF2-40B4-BE49-F238E27FC236}">
                <a16:creationId xmlns:a16="http://schemas.microsoft.com/office/drawing/2014/main" id="{3760E5F4-BA76-979B-428B-53517A858F7F}"/>
              </a:ext>
            </a:extLst>
          </p:cNvPr>
          <p:cNvSpPr/>
          <p:nvPr/>
        </p:nvSpPr>
        <p:spPr>
          <a:xfrm>
            <a:off x="4717039" y="2059543"/>
            <a:ext cx="1743718" cy="49592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Liam and </a:t>
            </a:r>
          </a:p>
          <a:p>
            <a:pPr algn="ctr"/>
            <a:r>
              <a:rPr lang="en-GB" dirty="0"/>
              <a:t>Priya </a:t>
            </a:r>
            <a:r>
              <a:rPr lang="en-GB" dirty="0" err="1"/>
              <a:t>patel</a:t>
            </a:r>
            <a:endParaRPr lang="en-GB" dirty="0"/>
          </a:p>
        </p:txBody>
      </p:sp>
      <p:sp>
        <p:nvSpPr>
          <p:cNvPr id="73" name="Rectangle 72">
            <a:extLst>
              <a:ext uri="{FF2B5EF4-FFF2-40B4-BE49-F238E27FC236}">
                <a16:creationId xmlns:a16="http://schemas.microsoft.com/office/drawing/2014/main" id="{7FB9AD5A-603A-C778-90E7-0DC95C06F1EB}"/>
              </a:ext>
            </a:extLst>
          </p:cNvPr>
          <p:cNvSpPr/>
          <p:nvPr/>
        </p:nvSpPr>
        <p:spPr>
          <a:xfrm>
            <a:off x="5882481" y="2984131"/>
            <a:ext cx="1486250" cy="37798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employees</a:t>
            </a:r>
          </a:p>
        </p:txBody>
      </p:sp>
      <p:cxnSp>
        <p:nvCxnSpPr>
          <p:cNvPr id="75" name="Straight Arrow Connector 74">
            <a:extLst>
              <a:ext uri="{FF2B5EF4-FFF2-40B4-BE49-F238E27FC236}">
                <a16:creationId xmlns:a16="http://schemas.microsoft.com/office/drawing/2014/main" id="{28EB7F96-5295-B7CB-15C4-9E441270B2A4}"/>
              </a:ext>
            </a:extLst>
          </p:cNvPr>
          <p:cNvCxnSpPr>
            <a:cxnSpLocks/>
          </p:cNvCxnSpPr>
          <p:nvPr/>
        </p:nvCxnSpPr>
        <p:spPr>
          <a:xfrm>
            <a:off x="7311683" y="3164582"/>
            <a:ext cx="103184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3" name="Straight Arrow Connector 82">
            <a:extLst>
              <a:ext uri="{FF2B5EF4-FFF2-40B4-BE49-F238E27FC236}">
                <a16:creationId xmlns:a16="http://schemas.microsoft.com/office/drawing/2014/main" id="{5DE03BED-5641-4CD1-077D-025585DE04D3}"/>
              </a:ext>
            </a:extLst>
          </p:cNvPr>
          <p:cNvCxnSpPr>
            <a:cxnSpLocks/>
          </p:cNvCxnSpPr>
          <p:nvPr/>
        </p:nvCxnSpPr>
        <p:spPr>
          <a:xfrm flipV="1">
            <a:off x="2924774" y="5007413"/>
            <a:ext cx="1234924" cy="59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9" name="Straight Arrow Connector 88">
            <a:extLst>
              <a:ext uri="{FF2B5EF4-FFF2-40B4-BE49-F238E27FC236}">
                <a16:creationId xmlns:a16="http://schemas.microsoft.com/office/drawing/2014/main" id="{F05A09DF-FF5F-C3AF-3BC6-9CD6F3B95872}"/>
              </a:ext>
            </a:extLst>
          </p:cNvPr>
          <p:cNvCxnSpPr>
            <a:cxnSpLocks/>
          </p:cNvCxnSpPr>
          <p:nvPr/>
        </p:nvCxnSpPr>
        <p:spPr>
          <a:xfrm>
            <a:off x="4003437" y="4054773"/>
            <a:ext cx="1112447" cy="2556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3" name="Straight Arrow Connector 92">
            <a:extLst>
              <a:ext uri="{FF2B5EF4-FFF2-40B4-BE49-F238E27FC236}">
                <a16:creationId xmlns:a16="http://schemas.microsoft.com/office/drawing/2014/main" id="{98CB6C57-14D6-2791-9D7C-C300984AE58B}"/>
              </a:ext>
            </a:extLst>
          </p:cNvPr>
          <p:cNvCxnSpPr>
            <a:cxnSpLocks/>
          </p:cNvCxnSpPr>
          <p:nvPr/>
        </p:nvCxnSpPr>
        <p:spPr>
          <a:xfrm>
            <a:off x="7268303" y="4055185"/>
            <a:ext cx="1362847" cy="303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0" name="Straight Arrow Connector 99">
            <a:extLst>
              <a:ext uri="{FF2B5EF4-FFF2-40B4-BE49-F238E27FC236}">
                <a16:creationId xmlns:a16="http://schemas.microsoft.com/office/drawing/2014/main" id="{07E9D9B2-1FB2-7DD3-C671-293B09F7C270}"/>
              </a:ext>
            </a:extLst>
          </p:cNvPr>
          <p:cNvCxnSpPr>
            <a:cxnSpLocks/>
          </p:cNvCxnSpPr>
          <p:nvPr/>
        </p:nvCxnSpPr>
        <p:spPr>
          <a:xfrm>
            <a:off x="6409711" y="4899366"/>
            <a:ext cx="135497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2" name="Rectangle 101">
            <a:extLst>
              <a:ext uri="{FF2B5EF4-FFF2-40B4-BE49-F238E27FC236}">
                <a16:creationId xmlns:a16="http://schemas.microsoft.com/office/drawing/2014/main" id="{656734E5-876A-CC14-96E4-EFEDCAF2B33A}"/>
              </a:ext>
            </a:extLst>
          </p:cNvPr>
          <p:cNvSpPr/>
          <p:nvPr/>
        </p:nvSpPr>
        <p:spPr>
          <a:xfrm>
            <a:off x="5162158" y="4744412"/>
            <a:ext cx="1613182" cy="51679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In store service</a:t>
            </a:r>
          </a:p>
        </p:txBody>
      </p:sp>
      <p:sp>
        <p:nvSpPr>
          <p:cNvPr id="103" name="Rectangle 102">
            <a:extLst>
              <a:ext uri="{FF2B5EF4-FFF2-40B4-BE49-F238E27FC236}">
                <a16:creationId xmlns:a16="http://schemas.microsoft.com/office/drawing/2014/main" id="{B5A7D7BA-2085-6637-0308-436F0BC958C5}"/>
              </a:ext>
            </a:extLst>
          </p:cNvPr>
          <p:cNvSpPr/>
          <p:nvPr/>
        </p:nvSpPr>
        <p:spPr>
          <a:xfrm>
            <a:off x="5608847" y="3735322"/>
            <a:ext cx="1972689" cy="58042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Low digital marketing</a:t>
            </a:r>
          </a:p>
        </p:txBody>
      </p:sp>
      <p:sp>
        <p:nvSpPr>
          <p:cNvPr id="104" name="Rectangle 103">
            <a:extLst>
              <a:ext uri="{FF2B5EF4-FFF2-40B4-BE49-F238E27FC236}">
                <a16:creationId xmlns:a16="http://schemas.microsoft.com/office/drawing/2014/main" id="{A5CBF074-CDBB-E2CF-7349-75119FB090F1}"/>
              </a:ext>
            </a:extLst>
          </p:cNvPr>
          <p:cNvSpPr/>
          <p:nvPr/>
        </p:nvSpPr>
        <p:spPr>
          <a:xfrm>
            <a:off x="2355907" y="3834292"/>
            <a:ext cx="1647530" cy="50042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Ecofriendly material</a:t>
            </a:r>
          </a:p>
        </p:txBody>
      </p:sp>
      <p:sp>
        <p:nvSpPr>
          <p:cNvPr id="106" name="Rectangle 105">
            <a:extLst>
              <a:ext uri="{FF2B5EF4-FFF2-40B4-BE49-F238E27FC236}">
                <a16:creationId xmlns:a16="http://schemas.microsoft.com/office/drawing/2014/main" id="{5283DCCA-5AB9-2E7D-D8B0-57343204EF62}"/>
              </a:ext>
            </a:extLst>
          </p:cNvPr>
          <p:cNvSpPr/>
          <p:nvPr/>
        </p:nvSpPr>
        <p:spPr>
          <a:xfrm>
            <a:off x="1477741" y="4873971"/>
            <a:ext cx="1486055" cy="37228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flowers</a:t>
            </a:r>
          </a:p>
        </p:txBody>
      </p:sp>
    </p:spTree>
    <p:extLst>
      <p:ext uri="{BB962C8B-B14F-4D97-AF65-F5344CB8AC3E}">
        <p14:creationId xmlns:p14="http://schemas.microsoft.com/office/powerpoint/2010/main" val="3645478630"/>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1484312" y="1348740"/>
            <a:ext cx="8915399" cy="4160520"/>
          </a:xfrm>
        </p:spPr>
        <p:txBody>
          <a:bodyPr/>
          <a:lstStyle/>
          <a:p>
            <a:r>
              <a:rPr lang="en-GB" dirty="0">
                <a:solidFill>
                  <a:schemeClr val="tx1"/>
                </a:solidFill>
                <a:latin typeface="Arial" panose="020B0604020202020204" pitchFamily="34" charset="0"/>
                <a:cs typeface="Arial" panose="020B0604020202020204" pitchFamily="34" charset="0"/>
              </a:rPr>
              <a:t>Decline in sales is a considerable impact on busisness, many external   internal factors must be analysed to solve and determine the causes and effects before take any further action to solve the problem. Additionally is crucial to understand that decline in sales is not the main problem is only the sympthom, scoop the cause is the key for decision making and solve the problem causing the the effect. </a:t>
            </a:r>
            <a:r>
              <a:rPr lang="en-GB" i="1" dirty="0" err="1">
                <a:solidFill>
                  <a:schemeClr val="tx1"/>
                </a:solidFill>
                <a:latin typeface="Arial" panose="020B0604020202020204" pitchFamily="34" charset="0"/>
                <a:cs typeface="Arial" panose="020B0604020202020204" pitchFamily="34" charset="0"/>
              </a:rPr>
              <a:t>Fastercapital</a:t>
            </a:r>
            <a:r>
              <a:rPr lang="en-GB" dirty="0">
                <a:solidFill>
                  <a:schemeClr val="tx1"/>
                </a:solidFill>
                <a:latin typeface="Arial" panose="020B0604020202020204" pitchFamily="34" charset="0"/>
                <a:cs typeface="Arial" panose="020B0604020202020204" pitchFamily="34" charset="0"/>
              </a:rPr>
              <a:t>,(2025) </a:t>
            </a:r>
          </a:p>
        </p:txBody>
      </p:sp>
    </p:spTree>
    <p:extLst>
      <p:ext uri="{BB962C8B-B14F-4D97-AF65-F5344CB8AC3E}">
        <p14:creationId xmlns:p14="http://schemas.microsoft.com/office/powerpoint/2010/main" val="39704733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493233" y="1545336"/>
            <a:ext cx="9914905" cy="4517136"/>
          </a:xfrm>
        </p:spPr>
        <p:txBody>
          <a:bodyPr/>
          <a:lstStyle/>
          <a:p>
            <a:r>
              <a:rPr lang="en-GB" dirty="0" err="1">
                <a:solidFill>
                  <a:srgbClr val="111111"/>
                </a:solidFill>
                <a:latin typeface="Arial"/>
                <a:ea typeface="Roboto"/>
                <a:cs typeface="Roboto"/>
              </a:rPr>
              <a:t>Finmodelslab</a:t>
            </a:r>
            <a:r>
              <a:rPr lang="en-GB" dirty="0">
                <a:solidFill>
                  <a:srgbClr val="111111"/>
                </a:solidFill>
                <a:latin typeface="Arial"/>
                <a:ea typeface="Roboto"/>
                <a:cs typeface="Roboto"/>
              </a:rPr>
              <a:t> (2025)</a:t>
            </a:r>
            <a:r>
              <a:rPr lang="en-GB" i="1" dirty="0">
                <a:solidFill>
                  <a:srgbClr val="111111"/>
                </a:solidFill>
                <a:latin typeface="Arial"/>
                <a:ea typeface="Roboto"/>
                <a:cs typeface="Roboto"/>
              </a:rPr>
              <a:t>Florist Pestle Analysis Available at: </a:t>
            </a:r>
            <a:r>
              <a:rPr lang="en-GB" dirty="0">
                <a:solidFill>
                  <a:srgbClr val="111111"/>
                </a:solidFill>
                <a:latin typeface="Arial"/>
                <a:ea typeface="Roboto"/>
                <a:cs typeface="Roboto"/>
                <a:hlinkClick r:id="rId2"/>
              </a:rPr>
              <a:t>https://finmodelslab.com/products/florist-pestel</a:t>
            </a:r>
            <a:r>
              <a:rPr lang="en-GB" dirty="0">
                <a:solidFill>
                  <a:srgbClr val="111111"/>
                </a:solidFill>
                <a:latin typeface="Arial"/>
                <a:ea typeface="Roboto"/>
                <a:cs typeface="Roboto"/>
              </a:rPr>
              <a:t> (Accessed: 20 October 2025</a:t>
            </a:r>
            <a:r>
              <a:rPr lang="en-GB" b="1" dirty="0">
                <a:solidFill>
                  <a:srgbClr val="111111"/>
                </a:solidFill>
                <a:latin typeface="Arial"/>
                <a:ea typeface="Roboto"/>
                <a:cs typeface="Roboto"/>
              </a:rPr>
              <a:t>)</a:t>
            </a:r>
          </a:p>
          <a:p>
            <a:endParaRPr lang="en-GB" b="1" dirty="0">
              <a:solidFill>
                <a:srgbClr val="111111"/>
              </a:solidFill>
              <a:latin typeface="Arial"/>
              <a:ea typeface="Roboto"/>
              <a:cs typeface="Roboto"/>
            </a:endParaRPr>
          </a:p>
          <a:p>
            <a:r>
              <a:rPr lang="en-GB" dirty="0">
                <a:solidFill>
                  <a:srgbClr val="111111"/>
                </a:solidFill>
                <a:latin typeface="Arial"/>
                <a:ea typeface="Roboto"/>
                <a:cs typeface="Roboto"/>
              </a:rPr>
              <a:t>Islamabad Station (2024) </a:t>
            </a:r>
            <a:r>
              <a:rPr lang="en-GB" i="1" dirty="0">
                <a:solidFill>
                  <a:srgbClr val="111111"/>
                </a:solidFill>
                <a:latin typeface="Arial"/>
                <a:ea typeface="Roboto"/>
                <a:cs typeface="Roboto"/>
              </a:rPr>
              <a:t>3 Best Flower Shop In Rawalpindi Available at: </a:t>
            </a:r>
            <a:br>
              <a:rPr lang="en-GB" b="1" dirty="0">
                <a:latin typeface="Arial"/>
                <a:ea typeface="Roboto"/>
                <a:cs typeface="Roboto"/>
              </a:rPr>
            </a:br>
            <a:r>
              <a:rPr lang="en-GB" i="1" dirty="0">
                <a:latin typeface="Arial"/>
                <a:ea typeface="Roboto"/>
                <a:cs typeface="Roboto"/>
                <a:hlinkClick r:id="rId3"/>
              </a:rPr>
              <a:t>https://islamabadstation.pk/best-flower-shop-in-rawalpindi/</a:t>
            </a:r>
            <a:r>
              <a:rPr lang="en-GB" i="1" dirty="0">
                <a:latin typeface="Arial"/>
                <a:ea typeface="Roboto"/>
                <a:cs typeface="Roboto"/>
              </a:rPr>
              <a:t> (</a:t>
            </a:r>
            <a:r>
              <a:rPr lang="en-GB" dirty="0">
                <a:solidFill>
                  <a:schemeClr val="tx1"/>
                </a:solidFill>
                <a:latin typeface="Arial"/>
                <a:ea typeface="Roboto"/>
                <a:cs typeface="Roboto"/>
              </a:rPr>
              <a:t>Accessed: 20 October 2025)</a:t>
            </a:r>
            <a:endParaRPr lang="en-GB" sz="1800" dirty="0">
              <a:solidFill>
                <a:schemeClr val="tx1"/>
              </a:solidFill>
              <a:latin typeface="Roboto"/>
              <a:ea typeface="Roboto"/>
              <a:cs typeface="Roboto"/>
            </a:endParaRPr>
          </a:p>
        </p:txBody>
      </p:sp>
      <p:sp>
        <p:nvSpPr>
          <p:cNvPr id="7" name="TextBox 6">
            <a:extLst>
              <a:ext uri="{FF2B5EF4-FFF2-40B4-BE49-F238E27FC236}">
                <a16:creationId xmlns:a16="http://schemas.microsoft.com/office/drawing/2014/main" id="{CF6989B7-E67F-A8E8-D42B-31752693FBB5}"/>
              </a:ext>
            </a:extLst>
          </p:cNvPr>
          <p:cNvSpPr txBox="1"/>
          <p:nvPr/>
        </p:nvSpPr>
        <p:spPr>
          <a:xfrm>
            <a:off x="1362397" y="3952613"/>
            <a:ext cx="9665325" cy="707886"/>
          </a:xfrm>
          <a:prstGeom prst="rect">
            <a:avLst/>
          </a:prstGeom>
          <a:noFill/>
        </p:spPr>
        <p:txBody>
          <a:bodyPr wrap="square">
            <a:spAutoFit/>
          </a:bodyPr>
          <a:lstStyle/>
          <a:p>
            <a:pPr marL="0" marR="0" lvl="0" indent="0" algn="l" defTabSz="457200" rtl="0" eaLnBrk="1" fontAlgn="auto" latinLnBrk="0" hangingPunct="1">
              <a:lnSpc>
                <a:spcPct val="100000"/>
              </a:lnSpc>
              <a:spcBef>
                <a:spcPts val="1000"/>
              </a:spcBef>
              <a:spcAft>
                <a:spcPts val="0"/>
              </a:spcAft>
              <a:buClr>
                <a:srgbClr val="156082"/>
              </a:buClr>
              <a:buSzTx/>
              <a:buFont typeface="Wingdings 3" charset="2"/>
              <a:buNone/>
              <a:tabLst/>
              <a:defRPr/>
            </a:pPr>
            <a:r>
              <a:rPr kumimoji="0" lang="en-GB" sz="2000" b="0" i="0" u="none" strike="noStrike" kern="1200" cap="none" spc="0" normalizeH="0" baseline="0" noProof="0" dirty="0">
                <a:ln>
                  <a:noFill/>
                </a:ln>
                <a:solidFill>
                  <a:srgbClr val="111111"/>
                </a:solidFill>
                <a:effectLst/>
                <a:uLnTx/>
                <a:uFillTx/>
                <a:latin typeface="Roboto"/>
                <a:ea typeface="Roboto"/>
                <a:cs typeface="Roboto"/>
              </a:rPr>
              <a:t> </a:t>
            </a:r>
            <a:r>
              <a:rPr kumimoji="0" lang="en-GB" sz="2000" b="0" i="0" u="none" strike="noStrike" kern="1200" cap="none" spc="0" normalizeH="0" baseline="0" noProof="0" dirty="0" err="1">
                <a:ln>
                  <a:noFill/>
                </a:ln>
                <a:solidFill>
                  <a:srgbClr val="111111"/>
                </a:solidFill>
                <a:effectLst/>
                <a:uLnTx/>
                <a:uFillTx/>
                <a:latin typeface="Roboto"/>
                <a:ea typeface="Roboto"/>
                <a:cs typeface="Roboto"/>
              </a:rPr>
              <a:t>Fastercapital</a:t>
            </a:r>
            <a:r>
              <a:rPr kumimoji="0" lang="en-GB" sz="2000" b="0" i="0" u="none" strike="noStrike" kern="1200" cap="none" spc="0" normalizeH="0" baseline="0" noProof="0" dirty="0">
                <a:ln>
                  <a:noFill/>
                </a:ln>
                <a:solidFill>
                  <a:srgbClr val="111111"/>
                </a:solidFill>
                <a:effectLst/>
                <a:uLnTx/>
                <a:uFillTx/>
                <a:latin typeface="Roboto"/>
                <a:ea typeface="Roboto"/>
                <a:cs typeface="Roboto"/>
              </a:rPr>
              <a:t>(2025) </a:t>
            </a:r>
            <a:r>
              <a:rPr kumimoji="0" lang="en-GB" sz="2000" b="0" i="1" u="none" strike="noStrike" kern="1200" cap="none" spc="0" normalizeH="0" baseline="0" noProof="0" dirty="0">
                <a:ln>
                  <a:noFill/>
                </a:ln>
                <a:solidFill>
                  <a:srgbClr val="111111"/>
                </a:solidFill>
                <a:effectLst/>
                <a:uLnTx/>
                <a:uFillTx/>
                <a:latin typeface="Roboto"/>
                <a:ea typeface="Roboto"/>
                <a:cs typeface="Roboto"/>
              </a:rPr>
              <a:t>Sales Decline Analysis: Sales Decline Analysis: Adapting to Market Changes available at </a:t>
            </a:r>
            <a:r>
              <a:rPr kumimoji="0" lang="en-GB" sz="2000" b="0" i="1" u="none" strike="noStrike" kern="1200" cap="none" spc="0" normalizeH="0" baseline="0" noProof="0" dirty="0">
                <a:ln>
                  <a:noFill/>
                </a:ln>
                <a:solidFill>
                  <a:srgbClr val="111111"/>
                </a:solidFill>
                <a:effectLst/>
                <a:uLnTx/>
                <a:uFillTx/>
                <a:latin typeface="Roboto"/>
                <a:ea typeface="Roboto"/>
                <a:cs typeface="Roboto"/>
                <a:hlinkClick r:id="rId4"/>
              </a:rPr>
              <a:t>https://fastercapital.com/</a:t>
            </a:r>
            <a:r>
              <a:rPr kumimoji="0" lang="en-GB" sz="2000" b="0" i="1" u="none" strike="noStrike" kern="1200" cap="none" spc="0" normalizeH="0" baseline="0" noProof="0" dirty="0">
                <a:ln>
                  <a:noFill/>
                </a:ln>
                <a:solidFill>
                  <a:srgbClr val="111111"/>
                </a:solidFill>
                <a:effectLst/>
                <a:uLnTx/>
                <a:uFillTx/>
                <a:latin typeface="Roboto"/>
                <a:ea typeface="Roboto"/>
                <a:cs typeface="Roboto"/>
              </a:rPr>
              <a:t> (Accessed 03 November 2025)</a:t>
            </a:r>
          </a:p>
        </p:txBody>
      </p:sp>
    </p:spTree>
    <p:extLst>
      <p:ext uri="{BB962C8B-B14F-4D97-AF65-F5344CB8AC3E}">
        <p14:creationId xmlns:p14="http://schemas.microsoft.com/office/powerpoint/2010/main" val="359125969"/>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0</TotalTime>
  <Words>585</Words>
  <Application>Microsoft Office PowerPoint</Application>
  <PresentationFormat>Widescreen</PresentationFormat>
  <Paragraphs>79</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t:lpstr>
      <vt:lpstr>Aptos</vt:lpstr>
      <vt:lpstr>Arial</vt:lpstr>
      <vt:lpstr>Century Gothic</vt:lpstr>
      <vt:lpstr>Roboto</vt:lpstr>
      <vt:lpstr>Wingdings 3</vt:lpstr>
      <vt:lpstr>Wisp</vt:lpstr>
      <vt:lpstr>MODULE NAME : Problem Solving And Decision Making MODULE CODE : LCLM4004 STUDENT NAME : Elvira De Paula Alfredo STUDENT ID : 2441352 LECTURER: Anita Nan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Elvira Alfredo</cp:lastModifiedBy>
  <cp:revision>91</cp:revision>
  <dcterms:created xsi:type="dcterms:W3CDTF">2024-10-08T15:58:04Z</dcterms:created>
  <dcterms:modified xsi:type="dcterms:W3CDTF">2025-11-07T12:28:29Z</dcterms:modified>
</cp:coreProperties>
</file>