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52" r:id="rId2"/>
    <p:sldMasterId id="2147483651" r:id="rId3"/>
  </p:sldMasterIdLst>
  <p:notesMasterIdLst>
    <p:notesMasterId r:id="rId14"/>
  </p:notesMasterIdLst>
  <p:sldIdLst>
    <p:sldId id="327" r:id="rId4"/>
    <p:sldId id="352" r:id="rId5"/>
    <p:sldId id="353" r:id="rId6"/>
    <p:sldId id="369" r:id="rId7"/>
    <p:sldId id="370" r:id="rId8"/>
    <p:sldId id="381" r:id="rId9"/>
    <p:sldId id="382" r:id="rId10"/>
    <p:sldId id="383" r:id="rId11"/>
    <p:sldId id="384" r:id="rId12"/>
    <p:sldId id="368" r:id="rId13"/>
  </p:sldIdLst>
  <p:sldSz cx="9144000" cy="6858000" type="screen4x3"/>
  <p:notesSz cx="6858000" cy="9144000"/>
  <p:defaultTextStyle>
    <a:defPPr>
      <a:defRPr lang="zh-CN"/>
    </a:defPPr>
    <a:lvl1pPr algn="l" rtl="0" fontAlgn="base">
      <a:spcBef>
        <a:spcPct val="0"/>
      </a:spcBef>
      <a:spcAft>
        <a:spcPct val="0"/>
      </a:spcAft>
      <a:defRPr b="1" i="1" kern="1200">
        <a:solidFill>
          <a:schemeClr val="tx1"/>
        </a:solidFill>
        <a:latin typeface="Arial" pitchFamily="34" charset="0"/>
        <a:ea typeface="华文细黑" pitchFamily="2" charset="-122"/>
        <a:cs typeface="+mn-cs"/>
      </a:defRPr>
    </a:lvl1pPr>
    <a:lvl2pPr marL="457200" algn="l" rtl="0" fontAlgn="base">
      <a:spcBef>
        <a:spcPct val="0"/>
      </a:spcBef>
      <a:spcAft>
        <a:spcPct val="0"/>
      </a:spcAft>
      <a:defRPr b="1" i="1" kern="1200">
        <a:solidFill>
          <a:schemeClr val="tx1"/>
        </a:solidFill>
        <a:latin typeface="Arial" pitchFamily="34" charset="0"/>
        <a:ea typeface="华文细黑" pitchFamily="2" charset="-122"/>
        <a:cs typeface="+mn-cs"/>
      </a:defRPr>
    </a:lvl2pPr>
    <a:lvl3pPr marL="914400" algn="l" rtl="0" fontAlgn="base">
      <a:spcBef>
        <a:spcPct val="0"/>
      </a:spcBef>
      <a:spcAft>
        <a:spcPct val="0"/>
      </a:spcAft>
      <a:defRPr b="1" i="1" kern="1200">
        <a:solidFill>
          <a:schemeClr val="tx1"/>
        </a:solidFill>
        <a:latin typeface="Arial" pitchFamily="34" charset="0"/>
        <a:ea typeface="华文细黑" pitchFamily="2" charset="-122"/>
        <a:cs typeface="+mn-cs"/>
      </a:defRPr>
    </a:lvl3pPr>
    <a:lvl4pPr marL="1371600" algn="l" rtl="0" fontAlgn="base">
      <a:spcBef>
        <a:spcPct val="0"/>
      </a:spcBef>
      <a:spcAft>
        <a:spcPct val="0"/>
      </a:spcAft>
      <a:defRPr b="1" i="1" kern="1200">
        <a:solidFill>
          <a:schemeClr val="tx1"/>
        </a:solidFill>
        <a:latin typeface="Arial" pitchFamily="34" charset="0"/>
        <a:ea typeface="华文细黑" pitchFamily="2" charset="-122"/>
        <a:cs typeface="+mn-cs"/>
      </a:defRPr>
    </a:lvl4pPr>
    <a:lvl5pPr marL="1828800" algn="l" rtl="0" fontAlgn="base">
      <a:spcBef>
        <a:spcPct val="0"/>
      </a:spcBef>
      <a:spcAft>
        <a:spcPct val="0"/>
      </a:spcAft>
      <a:defRPr b="1" i="1" kern="1200">
        <a:solidFill>
          <a:schemeClr val="tx1"/>
        </a:solidFill>
        <a:latin typeface="Arial" pitchFamily="34" charset="0"/>
        <a:ea typeface="华文细黑" pitchFamily="2" charset="-122"/>
        <a:cs typeface="+mn-cs"/>
      </a:defRPr>
    </a:lvl5pPr>
    <a:lvl6pPr marL="2286000" algn="l" defTabSz="914400" rtl="0" eaLnBrk="1" latinLnBrk="0" hangingPunct="1">
      <a:defRPr b="1" i="1" kern="1200">
        <a:solidFill>
          <a:schemeClr val="tx1"/>
        </a:solidFill>
        <a:latin typeface="Arial" pitchFamily="34" charset="0"/>
        <a:ea typeface="华文细黑" pitchFamily="2" charset="-122"/>
        <a:cs typeface="+mn-cs"/>
      </a:defRPr>
    </a:lvl6pPr>
    <a:lvl7pPr marL="2743200" algn="l" defTabSz="914400" rtl="0" eaLnBrk="1" latinLnBrk="0" hangingPunct="1">
      <a:defRPr b="1" i="1" kern="1200">
        <a:solidFill>
          <a:schemeClr val="tx1"/>
        </a:solidFill>
        <a:latin typeface="Arial" pitchFamily="34" charset="0"/>
        <a:ea typeface="华文细黑" pitchFamily="2" charset="-122"/>
        <a:cs typeface="+mn-cs"/>
      </a:defRPr>
    </a:lvl7pPr>
    <a:lvl8pPr marL="3200400" algn="l" defTabSz="914400" rtl="0" eaLnBrk="1" latinLnBrk="0" hangingPunct="1">
      <a:defRPr b="1" i="1" kern="1200">
        <a:solidFill>
          <a:schemeClr val="tx1"/>
        </a:solidFill>
        <a:latin typeface="Arial" pitchFamily="34" charset="0"/>
        <a:ea typeface="华文细黑" pitchFamily="2" charset="-122"/>
        <a:cs typeface="+mn-cs"/>
      </a:defRPr>
    </a:lvl8pPr>
    <a:lvl9pPr marL="3657600" algn="l" defTabSz="914400" rtl="0" eaLnBrk="1" latinLnBrk="0" hangingPunct="1">
      <a:defRPr b="1" i="1" kern="1200">
        <a:solidFill>
          <a:schemeClr val="tx1"/>
        </a:solidFill>
        <a:latin typeface="Arial" pitchFamily="34" charset="0"/>
        <a:ea typeface="华文细黑" pitchFamily="2" charset="-122"/>
        <a:cs typeface="+mn-cs"/>
      </a:defRPr>
    </a:lvl9pPr>
  </p:defaultTextStyle>
  <p:extLst>
    <p:ext uri="{EFAFB233-063F-42B5-8137-9DF3F51BA10A}">
      <p15:sldGuideLst xmlns:p15="http://schemas.microsoft.com/office/powerpoint/2012/main">
        <p15:guide id="1" orient="horz" pos="3838">
          <p15:clr>
            <a:srgbClr val="A4A3A4"/>
          </p15:clr>
        </p15:guide>
        <p15:guide id="2" orient="horz" pos="210">
          <p15:clr>
            <a:srgbClr val="A4A3A4"/>
          </p15:clr>
        </p15:guide>
        <p15:guide id="3" orient="horz" pos="4110">
          <p15:clr>
            <a:srgbClr val="A4A3A4"/>
          </p15:clr>
        </p15:guide>
        <p15:guide id="4" orient="horz" pos="119">
          <p15:clr>
            <a:srgbClr val="A4A3A4"/>
          </p15:clr>
        </p15:guide>
        <p15:guide id="5" pos="5465">
          <p15:clr>
            <a:srgbClr val="A4A3A4"/>
          </p15:clr>
        </p15:guide>
        <p15:guide id="6" pos="2880">
          <p15:clr>
            <a:srgbClr val="A4A3A4"/>
          </p15:clr>
        </p15:guide>
        <p15:guide id="7" pos="29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80808"/>
    <a:srgbClr val="F3850D"/>
    <a:srgbClr val="000099"/>
    <a:srgbClr val="1C1C1C"/>
    <a:srgbClr val="C02500"/>
    <a:srgbClr val="FF6743"/>
    <a:srgbClr val="C0C0C0"/>
    <a:srgbClr val="00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3838"/>
        <p:guide orient="horz" pos="210"/>
        <p:guide orient="horz" pos="4110"/>
        <p:guide orient="horz" pos="119"/>
        <p:guide pos="5465"/>
        <p:guide pos="2880"/>
        <p:guide pos="295"/>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b="0" i="0"/>
            </a:lvl1pPr>
          </a:lstStyle>
          <a:p>
            <a:pPr>
              <a:defRPr/>
            </a:pPr>
            <a:endParaRPr lang="en-US"/>
          </a:p>
        </p:txBody>
      </p:sp>
      <p:sp>
        <p:nvSpPr>
          <p:cNvPr id="5123" name="Rectangle 3"/>
          <p:cNvSpPr>
            <a:spLocks noGrp="1" noChangeArrowheads="1"/>
          </p:cNvSpPr>
          <p:nvPr>
            <p:ph type="dt" idx="1"/>
          </p:nvPr>
        </p:nvSpPr>
        <p:spPr bwMode="auto">
          <a:xfrm>
            <a:off x="3884613"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b="0" i="0"/>
            </a:lvl1pPr>
          </a:lstStyle>
          <a:p>
            <a:pPr>
              <a:defRPr/>
            </a:pPr>
            <a:endParaRPr lang="en-US"/>
          </a:p>
        </p:txBody>
      </p:sp>
      <p:sp>
        <p:nvSpPr>
          <p:cNvPr id="33796" name="Rectangle 4"/>
          <p:cNvSpPr>
            <a:spLocks noGrp="1" noRot="1" noChangeAspect="1" noChangeArrowheads="1"/>
          </p:cNvSpPr>
          <p:nvPr>
            <p:ph type="sldImg" idx="2"/>
          </p:nvPr>
        </p:nvSpPr>
        <p:spPr bwMode="auto">
          <a:xfrm>
            <a:off x="1143000" y="6858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125"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p>
        </p:txBody>
      </p:sp>
      <p:sp>
        <p:nvSpPr>
          <p:cNvPr id="5126"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b="0" i="0"/>
            </a:lvl1pPr>
          </a:lstStyle>
          <a:p>
            <a:pPr>
              <a:defRPr/>
            </a:pPr>
            <a:endParaRPr lang="en-US"/>
          </a:p>
        </p:txBody>
      </p:sp>
      <p:sp>
        <p:nvSpPr>
          <p:cNvPr id="5127"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b="0" i="0"/>
            </a:lvl1pPr>
          </a:lstStyle>
          <a:p>
            <a:pPr>
              <a:defRPr/>
            </a:pPr>
            <a:fld id="{1924D3D6-91A9-41C5-A4D7-47C69D33FFE2}" type="slidenum">
              <a:rPr lang="en-US"/>
              <a:pPr>
                <a:defRPr/>
              </a:pPr>
              <a:t>‹#›</a:t>
            </a:fld>
            <a:endParaRPr lang="en-US"/>
          </a:p>
        </p:txBody>
      </p:sp>
    </p:spTree>
    <p:extLst>
      <p:ext uri="{BB962C8B-B14F-4D97-AF65-F5344CB8AC3E}">
        <p14:creationId xmlns:p14="http://schemas.microsoft.com/office/powerpoint/2010/main" val="57630528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27"/>
          <p:cNvSpPr>
            <a:spLocks noGrp="1" noChangeArrowheads="1"/>
          </p:cNvSpPr>
          <p:nvPr>
            <p:ph type="ctrTitle"/>
          </p:nvPr>
        </p:nvSpPr>
        <p:spPr>
          <a:xfrm>
            <a:off x="468313" y="4365625"/>
            <a:ext cx="8207375" cy="960438"/>
          </a:xfrm>
        </p:spPr>
        <p:txBody>
          <a:bodyPr/>
          <a:lstStyle>
            <a:lvl1pPr>
              <a:defRPr sz="3400"/>
            </a:lvl1pPr>
          </a:lstStyle>
          <a:p>
            <a:r>
              <a:rPr lang="zh-CN"/>
              <a:t>单击此处编辑母版标题样式</a:t>
            </a:r>
          </a:p>
        </p:txBody>
      </p:sp>
      <p:sp>
        <p:nvSpPr>
          <p:cNvPr id="2053" name="Rectangle 31"/>
          <p:cNvSpPr>
            <a:spLocks noGrp="1" noChangeArrowheads="1"/>
          </p:cNvSpPr>
          <p:nvPr>
            <p:ph type="subTitle" idx="1"/>
          </p:nvPr>
        </p:nvSpPr>
        <p:spPr>
          <a:xfrm>
            <a:off x="468313" y="5326063"/>
            <a:ext cx="8207375" cy="407987"/>
          </a:xfrm>
        </p:spPr>
        <p:txBody>
          <a:bodyPr anchor="ctr"/>
          <a:lstStyle>
            <a:lvl1pPr marL="0" indent="0" algn="ctr">
              <a:buFont typeface="Wingdings" pitchFamily="2" charset="2"/>
              <a:buNone/>
              <a:defRPr sz="1800">
                <a:solidFill>
                  <a:schemeClr val="bg1"/>
                </a:solidFill>
              </a:defRPr>
            </a:lvl1pPr>
          </a:lstStyle>
          <a:p>
            <a:r>
              <a:rPr lang="zh-CN"/>
              <a:t>单击添加署名或公司信息</a:t>
            </a:r>
          </a:p>
        </p:txBody>
      </p:sp>
    </p:spTree>
    <p:extLst>
      <p:ext uri="{BB962C8B-B14F-4D97-AF65-F5344CB8AC3E}">
        <p14:creationId xmlns:p14="http://schemas.microsoft.com/office/powerpoint/2010/main" val="2821983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76843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089078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268413"/>
            <a:ext cx="4027487"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68413"/>
            <a:ext cx="4027488"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959906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563145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620432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4321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623632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397358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533580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94488" y="44450"/>
            <a:ext cx="2074862" cy="62642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44450"/>
            <a:ext cx="6073775" cy="62642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6491190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C119EF8F-58A5-484B-932E-EB5A9FA09A67}" type="datetime1">
              <a:rPr lang="zh-CN" altLang="en-US"/>
              <a:pPr>
                <a:defRPr/>
              </a:pPr>
              <a:t>2017/3/14</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27082907-95A6-46E8-A601-F196B65A369D}"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505405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C748250C-7CE9-4B61-AE14-2D06BD88CEAD}" type="datetime1">
              <a:rPr lang="zh-CN" altLang="en-US"/>
              <a:pPr>
                <a:defRPr/>
              </a:pPr>
              <a:t>2017/3/14</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60ED2D0F-7275-4B9E-AFA0-0D5981312231}"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0028664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sz="half" idx="10"/>
          </p:nvPr>
        </p:nvSpPr>
        <p:spPr>
          <a:ln/>
        </p:spPr>
        <p:txBody>
          <a:bodyPr/>
          <a:lstStyle>
            <a:lvl1pPr>
              <a:defRPr/>
            </a:lvl1pPr>
          </a:lstStyle>
          <a:p>
            <a:pPr>
              <a:defRPr/>
            </a:pPr>
            <a:fld id="{752DCE3F-219E-4B4F-94FF-52154345185E}" type="datetime1">
              <a:rPr lang="zh-CN" altLang="en-US"/>
              <a:pPr>
                <a:defRPr/>
              </a:pPr>
              <a:t>2017/3/14</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9D6591A6-7C0B-48B9-9E25-3EF3F0A8802F}"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4182607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fld id="{086BEF54-C5FD-4792-8874-A2820BB39CDB}" type="datetime1">
              <a:rPr lang="zh-CN" altLang="en-US"/>
              <a:pPr>
                <a:defRPr/>
              </a:pPr>
              <a:t>2017/3/14</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71CD0124-1B97-449F-966A-B63CBA215FC8}"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476929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dt" sz="half" idx="10"/>
          </p:nvPr>
        </p:nvSpPr>
        <p:spPr>
          <a:ln/>
        </p:spPr>
        <p:txBody>
          <a:bodyPr/>
          <a:lstStyle>
            <a:lvl1pPr>
              <a:defRPr/>
            </a:lvl1pPr>
          </a:lstStyle>
          <a:p>
            <a:pPr>
              <a:defRPr/>
            </a:pPr>
            <a:fld id="{178B200E-C847-4325-A09F-4E081E75BD02}" type="datetime1">
              <a:rPr lang="zh-CN" altLang="en-US"/>
              <a:pPr>
                <a:defRPr/>
              </a:pPr>
              <a:t>2017/3/14</a:t>
            </a:fld>
            <a:endParaRPr lang="zh-CN" altLang="en-US"/>
          </a:p>
        </p:txBody>
      </p:sp>
      <p:sp>
        <p:nvSpPr>
          <p:cNvPr id="8" name="Rectangle 7"/>
          <p:cNvSpPr>
            <a:spLocks noGrp="1" noChangeArrowheads="1"/>
          </p:cNvSpPr>
          <p:nvPr>
            <p:ph type="sldNum" sz="quarter" idx="11"/>
          </p:nvPr>
        </p:nvSpPr>
        <p:spPr>
          <a:ln/>
        </p:spPr>
        <p:txBody>
          <a:bodyPr/>
          <a:lstStyle>
            <a:lvl1pPr>
              <a:defRPr/>
            </a:lvl1pPr>
          </a:lstStyle>
          <a:p>
            <a:pPr>
              <a:defRPr/>
            </a:pPr>
            <a:fld id="{F26C8A60-54C6-4DFC-BB50-107DC9F30235}" type="slidenum">
              <a:rPr lang="en-US" altLang="zh-CN"/>
              <a:pPr>
                <a:defRPr/>
              </a:pPr>
              <a:t>‹#›</a:t>
            </a:fld>
            <a:endParaRPr lang="en-US" altLang="zh-CN"/>
          </a:p>
        </p:txBody>
      </p:sp>
      <p:sp>
        <p:nvSpPr>
          <p:cNvPr id="9"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24027069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dt" sz="half" idx="10"/>
          </p:nvPr>
        </p:nvSpPr>
        <p:spPr>
          <a:ln/>
        </p:spPr>
        <p:txBody>
          <a:bodyPr/>
          <a:lstStyle>
            <a:lvl1pPr>
              <a:defRPr/>
            </a:lvl1pPr>
          </a:lstStyle>
          <a:p>
            <a:pPr>
              <a:defRPr/>
            </a:pPr>
            <a:fld id="{80EDE1DD-98C9-4643-9E4B-C3B08BB13D75}" type="datetime1">
              <a:rPr lang="zh-CN" altLang="en-US"/>
              <a:pPr>
                <a:defRPr/>
              </a:pPr>
              <a:t>2017/3/14</a:t>
            </a:fld>
            <a:endParaRPr lang="zh-CN" altLang="en-US"/>
          </a:p>
        </p:txBody>
      </p:sp>
      <p:sp>
        <p:nvSpPr>
          <p:cNvPr id="4" name="Rectangle 7"/>
          <p:cNvSpPr>
            <a:spLocks noGrp="1" noChangeArrowheads="1"/>
          </p:cNvSpPr>
          <p:nvPr>
            <p:ph type="sldNum" sz="quarter" idx="11"/>
          </p:nvPr>
        </p:nvSpPr>
        <p:spPr>
          <a:ln/>
        </p:spPr>
        <p:txBody>
          <a:bodyPr/>
          <a:lstStyle>
            <a:lvl1pPr>
              <a:defRPr/>
            </a:lvl1pPr>
          </a:lstStyle>
          <a:p>
            <a:pPr>
              <a:defRPr/>
            </a:pPr>
            <a:fld id="{D343B52F-10B1-409B-A0F4-ED4C4FBE6F99}" type="slidenum">
              <a:rPr lang="en-US" altLang="zh-CN"/>
              <a:pPr>
                <a:defRPr/>
              </a:pPr>
              <a:t>‹#›</a:t>
            </a:fld>
            <a:endParaRPr lang="en-US" altLang="zh-CN"/>
          </a:p>
        </p:txBody>
      </p:sp>
      <p:sp>
        <p:nvSpPr>
          <p:cNvPr id="5"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3762817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fld id="{C49E8EBC-838B-405E-ABF2-CFBA74E31DCE}" type="datetime1">
              <a:rPr lang="zh-CN" altLang="en-US"/>
              <a:pPr>
                <a:defRPr/>
              </a:pPr>
              <a:t>2017/3/14</a:t>
            </a:fld>
            <a:endParaRPr lang="zh-CN" altLang="en-US"/>
          </a:p>
        </p:txBody>
      </p:sp>
      <p:sp>
        <p:nvSpPr>
          <p:cNvPr id="3" name="Rectangle 7"/>
          <p:cNvSpPr>
            <a:spLocks noGrp="1" noChangeArrowheads="1"/>
          </p:cNvSpPr>
          <p:nvPr>
            <p:ph type="sldNum" sz="quarter" idx="11"/>
          </p:nvPr>
        </p:nvSpPr>
        <p:spPr>
          <a:ln/>
        </p:spPr>
        <p:txBody>
          <a:bodyPr/>
          <a:lstStyle>
            <a:lvl1pPr>
              <a:defRPr/>
            </a:lvl1pPr>
          </a:lstStyle>
          <a:p>
            <a:pPr>
              <a:defRPr/>
            </a:pPr>
            <a:fld id="{CB1E49E7-849C-47CE-AB0C-142BC0FF4F6D}" type="slidenum">
              <a:rPr lang="en-US" altLang="zh-CN"/>
              <a:pPr>
                <a:defRPr/>
              </a:pPr>
              <a:t>‹#›</a:t>
            </a:fld>
            <a:endParaRPr lang="en-US" altLang="zh-CN"/>
          </a:p>
        </p:txBody>
      </p:sp>
      <p:sp>
        <p:nvSpPr>
          <p:cNvPr id="4"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42113622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45A43F92-7993-44DC-B1EF-5524888CE90C}" type="datetime1">
              <a:rPr lang="zh-CN" altLang="en-US"/>
              <a:pPr>
                <a:defRPr/>
              </a:pPr>
              <a:t>2017/3/14</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FC89B15B-65C3-4470-9255-D64402C7928E}"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8991226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F9BE5C1B-6C98-47CB-ADAD-7672224BD41F}" type="datetime1">
              <a:rPr lang="zh-CN" altLang="en-US"/>
              <a:pPr>
                <a:defRPr/>
              </a:pPr>
              <a:t>2017/3/14</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39528EB4-F15C-4BAC-B084-54FBC6320485}"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5110242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42F98B6A-78D8-4D23-A047-7FFAC0ED6E83}" type="datetime1">
              <a:rPr lang="zh-CN" altLang="en-US"/>
              <a:pPr>
                <a:defRPr/>
              </a:pPr>
              <a:t>2017/3/14</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AD9664BA-0624-4BCC-8550-DEC37E8E90D5}"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5306731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880B3E8E-7A13-448A-806B-FC89813BCAC0}" type="datetime1">
              <a:rPr lang="zh-CN" altLang="en-US"/>
              <a:pPr>
                <a:defRPr/>
              </a:pPr>
              <a:t>2017/3/14</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F8E52355-8B84-4C44-B682-5AF5FF0CE5D3}"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20943936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8972921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398868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42547918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435737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7259888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8446615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049687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661800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0403335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842581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283705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4.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1026" name="Picture 2" descr="3"/>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91440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descr="6"/>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4000" cy="56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nordri_02"/>
          <p:cNvPicPr>
            <a:picLocks noChangeAspect="1" noChangeArrowheads="1"/>
          </p:cNvPicPr>
          <p:nvPr/>
        </p:nvPicPr>
        <p:blipFill>
          <a:blip r:embed="rId15">
            <a:lum bright="-54000" contrast="42000"/>
            <a:extLst>
              <a:ext uri="{28A0092B-C50C-407E-A947-70E740481C1C}">
                <a14:useLocalDpi xmlns:a14="http://schemas.microsoft.com/office/drawing/2010/main" val="0"/>
              </a:ext>
            </a:extLst>
          </a:blip>
          <a:srcRect/>
          <a:stretch>
            <a:fillRect/>
          </a:stretch>
        </p:blipFill>
        <p:spPr bwMode="auto">
          <a:xfrm>
            <a:off x="0" y="1225550"/>
            <a:ext cx="9144000" cy="17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9" name="Rectangle 31"/>
          <p:cNvSpPr>
            <a:spLocks noGrp="1" noChangeArrowheads="1"/>
          </p:cNvSpPr>
          <p:nvPr>
            <p:ph type="body" idx="1"/>
          </p:nvPr>
        </p:nvSpPr>
        <p:spPr bwMode="auto">
          <a:xfrm>
            <a:off x="468313" y="1268413"/>
            <a:ext cx="8207375"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
        <p:nvSpPr>
          <p:cNvPr id="1030" name="Rectangle 6"/>
          <p:cNvSpPr>
            <a:spLocks noChangeArrowheads="1"/>
          </p:cNvSpPr>
          <p:nvPr/>
        </p:nvSpPr>
        <p:spPr bwMode="auto">
          <a:xfrm>
            <a:off x="3851275" y="6524625"/>
            <a:ext cx="1439863" cy="19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itchFamily="34" charset="0"/>
                <a:ea typeface="华文细黑" pitchFamily="2" charset="-122"/>
              </a:defRPr>
            </a:lvl1pPr>
            <a:lvl2pPr marL="742950" indent="-285750" eaLnBrk="0" hangingPunct="0">
              <a:defRPr b="1" i="1">
                <a:solidFill>
                  <a:schemeClr val="tx1"/>
                </a:solidFill>
                <a:latin typeface="Arial" pitchFamily="34" charset="0"/>
                <a:ea typeface="华文细黑" pitchFamily="2" charset="-122"/>
              </a:defRPr>
            </a:lvl2pPr>
            <a:lvl3pPr marL="1143000" indent="-228600" eaLnBrk="0" hangingPunct="0">
              <a:defRPr b="1" i="1">
                <a:solidFill>
                  <a:schemeClr val="tx1"/>
                </a:solidFill>
                <a:latin typeface="Arial" pitchFamily="34" charset="0"/>
                <a:ea typeface="华文细黑" pitchFamily="2" charset="-122"/>
              </a:defRPr>
            </a:lvl3pPr>
            <a:lvl4pPr marL="1600200" indent="-228600" eaLnBrk="0" hangingPunct="0">
              <a:defRPr b="1" i="1">
                <a:solidFill>
                  <a:schemeClr val="tx1"/>
                </a:solidFill>
                <a:latin typeface="Arial" pitchFamily="34" charset="0"/>
                <a:ea typeface="华文细黑" pitchFamily="2" charset="-122"/>
              </a:defRPr>
            </a:lvl4pPr>
            <a:lvl5pPr marL="2057400" indent="-228600" eaLnBrk="0" hangingPunct="0">
              <a:defRPr b="1" i="1">
                <a:solidFill>
                  <a:schemeClr val="tx1"/>
                </a:solidFill>
                <a:latin typeface="Arial"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itchFamily="34" charset="0"/>
                <a:ea typeface="华文细黑" pitchFamily="2" charset="-122"/>
              </a:defRPr>
            </a:lvl9pPr>
          </a:lstStyle>
          <a:p>
            <a:pPr algn="ctr">
              <a:defRPr/>
            </a:pPr>
            <a:r>
              <a:rPr lang="de-DE" altLang="en-US" sz="1000" smtClean="0"/>
              <a:t>Page </a:t>
            </a:r>
            <a:r>
              <a:rPr lang="de-DE" altLang="en-US" sz="1000" smtClean="0">
                <a:sym typeface="MS UI Gothic" pitchFamily="34" charset="-128"/>
              </a:rPr>
              <a:t></a:t>
            </a:r>
            <a:r>
              <a:rPr lang="de-DE" altLang="en-US" sz="1000" smtClean="0"/>
              <a:t> </a:t>
            </a:r>
            <a:fld id="{4B631835-1FB8-45C5-B806-FF1286C8EAA7}" type="slidenum">
              <a:rPr lang="zh-CN" altLang="en-US" sz="1000" smtClean="0"/>
              <a:pPr algn="ctr">
                <a:defRPr/>
              </a:pPr>
              <a:t>‹#›</a:t>
            </a:fld>
            <a:endParaRPr lang="en-US" altLang="en-US" sz="1000" smtClean="0"/>
          </a:p>
        </p:txBody>
      </p:sp>
      <p:sp>
        <p:nvSpPr>
          <p:cNvPr id="1031" name="Rectangle 7"/>
          <p:cNvSpPr>
            <a:spLocks noChangeArrowheads="1"/>
          </p:cNvSpPr>
          <p:nvPr/>
        </p:nvSpPr>
        <p:spPr bwMode="auto">
          <a:xfrm>
            <a:off x="468313" y="333375"/>
            <a:ext cx="8207375"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itchFamily="34" charset="0"/>
                <a:ea typeface="华文细黑" pitchFamily="2" charset="-122"/>
              </a:defRPr>
            </a:lvl1pPr>
            <a:lvl2pPr marL="742950" indent="-285750" eaLnBrk="0" hangingPunct="0">
              <a:defRPr b="1" i="1">
                <a:solidFill>
                  <a:schemeClr val="tx1"/>
                </a:solidFill>
                <a:latin typeface="Arial" pitchFamily="34" charset="0"/>
                <a:ea typeface="华文细黑" pitchFamily="2" charset="-122"/>
              </a:defRPr>
            </a:lvl2pPr>
            <a:lvl3pPr marL="1143000" indent="-228600" eaLnBrk="0" hangingPunct="0">
              <a:defRPr b="1" i="1">
                <a:solidFill>
                  <a:schemeClr val="tx1"/>
                </a:solidFill>
                <a:latin typeface="Arial" pitchFamily="34" charset="0"/>
                <a:ea typeface="华文细黑" pitchFamily="2" charset="-122"/>
              </a:defRPr>
            </a:lvl3pPr>
            <a:lvl4pPr marL="1600200" indent="-228600" eaLnBrk="0" hangingPunct="0">
              <a:defRPr b="1" i="1">
                <a:solidFill>
                  <a:schemeClr val="tx1"/>
                </a:solidFill>
                <a:latin typeface="Arial" pitchFamily="34" charset="0"/>
                <a:ea typeface="华文细黑" pitchFamily="2" charset="-122"/>
              </a:defRPr>
            </a:lvl4pPr>
            <a:lvl5pPr marL="2057400" indent="-228600" eaLnBrk="0" hangingPunct="0">
              <a:defRPr b="1" i="1">
                <a:solidFill>
                  <a:schemeClr val="tx1"/>
                </a:solidFill>
                <a:latin typeface="Arial"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itchFamily="34" charset="0"/>
                <a:ea typeface="华文细黑" pitchFamily="2" charset="-122"/>
              </a:defRPr>
            </a:lvl9pPr>
          </a:lstStyle>
          <a:p>
            <a:pPr algn="ctr" eaLnBrk="1" hangingPunct="1">
              <a:defRPr/>
            </a:pPr>
            <a:endParaRPr lang="zh-CN" altLang="en-US" sz="2600" i="0" smtClean="0">
              <a:solidFill>
                <a:schemeClr val="bg1"/>
              </a:solidFill>
              <a:ea typeface="SimHei" pitchFamily="49" charset="-122"/>
            </a:endParaRPr>
          </a:p>
        </p:txBody>
      </p:sp>
      <p:sp>
        <p:nvSpPr>
          <p:cNvPr id="1032" name="Rectangle 8"/>
          <p:cNvSpPr>
            <a:spLocks noGrp="1" noChangeArrowheads="1"/>
          </p:cNvSpPr>
          <p:nvPr>
            <p:ph type="title"/>
          </p:nvPr>
        </p:nvSpPr>
        <p:spPr bwMode="auto">
          <a:xfrm>
            <a:off x="539750" y="444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Tree>
  </p:cSld>
  <p:clrMap bg1="lt1" tx1="dk1" bg2="lt2" tx2="dk2" accent1="accent1" accent2="accent2" accent3="accent3" accent4="accent4" accent5="accent5" accent6="accent6" hlink="hlink" folHlink="folHlink"/>
  <p:sldLayoutIdLst>
    <p:sldLayoutId id="2147484160" r:id="rId1"/>
    <p:sldLayoutId id="2147484128" r:id="rId2"/>
    <p:sldLayoutId id="2147484129" r:id="rId3"/>
    <p:sldLayoutId id="2147484130" r:id="rId4"/>
    <p:sldLayoutId id="2147484131" r:id="rId5"/>
    <p:sldLayoutId id="2147484132" r:id="rId6"/>
    <p:sldLayoutId id="2147484133" r:id="rId7"/>
    <p:sldLayoutId id="2147484134" r:id="rId8"/>
    <p:sldLayoutId id="2147484135" r:id="rId9"/>
    <p:sldLayoutId id="2147484136" r:id="rId10"/>
    <p:sldLayoutId id="2147484137" r:id="rId11"/>
  </p:sldLayoutIdLst>
  <p:txStyles>
    <p:titleStyle>
      <a:lvl1pPr algn="ctr" rtl="0" eaLnBrk="0" fontAlgn="base" hangingPunct="0">
        <a:spcBef>
          <a:spcPct val="0"/>
        </a:spcBef>
        <a:spcAft>
          <a:spcPct val="0"/>
        </a:spcAft>
        <a:defRPr sz="2600" b="1">
          <a:solidFill>
            <a:schemeClr val="bg1"/>
          </a:solidFill>
          <a:latin typeface="+mj-lt"/>
          <a:ea typeface="+mj-ea"/>
          <a:cs typeface="+mj-cs"/>
        </a:defRPr>
      </a:lvl1pPr>
      <a:lvl2pPr algn="ctr" rtl="0" eaLnBrk="0" fontAlgn="base" hangingPunct="0">
        <a:spcBef>
          <a:spcPct val="0"/>
        </a:spcBef>
        <a:spcAft>
          <a:spcPct val="0"/>
        </a:spcAft>
        <a:defRPr sz="2600" b="1">
          <a:solidFill>
            <a:schemeClr val="bg1"/>
          </a:solidFill>
          <a:latin typeface="Arial" pitchFamily="34" charset="0"/>
          <a:ea typeface="SimHei" pitchFamily="49" charset="-122"/>
        </a:defRPr>
      </a:lvl2pPr>
      <a:lvl3pPr algn="ctr" rtl="0" eaLnBrk="0" fontAlgn="base" hangingPunct="0">
        <a:spcBef>
          <a:spcPct val="0"/>
        </a:spcBef>
        <a:spcAft>
          <a:spcPct val="0"/>
        </a:spcAft>
        <a:defRPr sz="2600" b="1">
          <a:solidFill>
            <a:schemeClr val="bg1"/>
          </a:solidFill>
          <a:latin typeface="Arial" pitchFamily="34" charset="0"/>
          <a:ea typeface="SimHei" pitchFamily="49" charset="-122"/>
        </a:defRPr>
      </a:lvl3pPr>
      <a:lvl4pPr algn="ctr" rtl="0" eaLnBrk="0" fontAlgn="base" hangingPunct="0">
        <a:spcBef>
          <a:spcPct val="0"/>
        </a:spcBef>
        <a:spcAft>
          <a:spcPct val="0"/>
        </a:spcAft>
        <a:defRPr sz="2600" b="1">
          <a:solidFill>
            <a:schemeClr val="bg1"/>
          </a:solidFill>
          <a:latin typeface="Arial" pitchFamily="34" charset="0"/>
          <a:ea typeface="SimHei" pitchFamily="49" charset="-122"/>
        </a:defRPr>
      </a:lvl4pPr>
      <a:lvl5pPr algn="ctr"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ctr" rtl="0" fontAlgn="base">
        <a:spcBef>
          <a:spcPct val="0"/>
        </a:spcBef>
        <a:spcAft>
          <a:spcPct val="0"/>
        </a:spcAft>
        <a:defRPr sz="2600" b="1">
          <a:solidFill>
            <a:schemeClr val="bg1"/>
          </a:solidFill>
          <a:latin typeface="Arial" pitchFamily="34" charset="0"/>
          <a:ea typeface="SimHei" pitchFamily="49" charset="-122"/>
        </a:defRPr>
      </a:lvl6pPr>
      <a:lvl7pPr marL="914400" algn="ctr" rtl="0" fontAlgn="base">
        <a:spcBef>
          <a:spcPct val="0"/>
        </a:spcBef>
        <a:spcAft>
          <a:spcPct val="0"/>
        </a:spcAft>
        <a:defRPr sz="2600" b="1">
          <a:solidFill>
            <a:schemeClr val="bg1"/>
          </a:solidFill>
          <a:latin typeface="Arial" pitchFamily="34" charset="0"/>
          <a:ea typeface="SimHei" pitchFamily="49" charset="-122"/>
        </a:defRPr>
      </a:lvl7pPr>
      <a:lvl8pPr marL="1371600" algn="ctr" rtl="0" fontAlgn="base">
        <a:spcBef>
          <a:spcPct val="0"/>
        </a:spcBef>
        <a:spcAft>
          <a:spcPct val="0"/>
        </a:spcAft>
        <a:defRPr sz="2600" b="1">
          <a:solidFill>
            <a:schemeClr val="bg1"/>
          </a:solidFill>
          <a:latin typeface="Arial" pitchFamily="34" charset="0"/>
          <a:ea typeface="SimHei" pitchFamily="49" charset="-122"/>
        </a:defRPr>
      </a:lvl8pPr>
      <a:lvl9pPr marL="1828800" algn="ctr"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2050" name="Picture 2" descr="1"/>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 name="Picture 3" descr="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4"/>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2053" name="Rectangle 5"/>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3078" name="Rectangle 6"/>
          <p:cNvSpPr>
            <a:spLocks noGrp="1" noChangeArrowheads="1"/>
          </p:cNvSpPr>
          <p:nvPr>
            <p:ph type="dt" sz="half" idx="2"/>
          </p:nvPr>
        </p:nvSpPr>
        <p:spPr bwMode="auto">
          <a:xfrm>
            <a:off x="457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lvl1pPr>
          </a:lstStyle>
          <a:p>
            <a:pPr>
              <a:defRPr/>
            </a:pPr>
            <a:fld id="{D53C6C58-1E1F-43EF-893E-996E6ADB7321}" type="datetime1">
              <a:rPr lang="zh-CN" altLang="en-US"/>
              <a:pPr>
                <a:defRPr/>
              </a:pPr>
              <a:t>2017/3/14</a:t>
            </a:fld>
            <a:endParaRPr lang="zh-CN" altLang="en-US"/>
          </a:p>
        </p:txBody>
      </p:sp>
      <p:sp>
        <p:nvSpPr>
          <p:cNvPr id="3079" name="Rectangle 7"/>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lvl1pPr>
          </a:lstStyle>
          <a:p>
            <a:pPr>
              <a:defRPr/>
            </a:pPr>
            <a:fld id="{4D2837EE-6C7F-49B7-A63C-4108079A61EE}" type="slidenum">
              <a:rPr lang="en-US" altLang="zh-CN"/>
              <a:pPr>
                <a:defRPr/>
              </a:pPr>
              <a:t>‹#›</a:t>
            </a:fld>
            <a:endParaRPr lang="en-US" altLang="zh-CN"/>
          </a:p>
        </p:txBody>
      </p:sp>
      <p:sp>
        <p:nvSpPr>
          <p:cNvPr id="3080" name="Rectangle 8"/>
          <p:cNvSpPr>
            <a:spLocks noGrp="1" noChangeArrowheads="1"/>
          </p:cNvSpPr>
          <p:nvPr>
            <p:ph type="ftr" sz="quarter" idx="3"/>
          </p:nvPr>
        </p:nvSpPr>
        <p:spPr bwMode="auto">
          <a:xfrm>
            <a:off x="3124200" y="6245225"/>
            <a:ext cx="2895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1400" b="0"/>
            </a:lvl1pPr>
          </a:lstStyle>
          <a:p>
            <a:pPr>
              <a:defRPr/>
            </a:pPr>
            <a:endParaRPr lang="zh-CN" altLang="en-US"/>
          </a:p>
        </p:txBody>
      </p:sp>
    </p:spTree>
  </p:cSld>
  <p:clrMap bg1="lt1" tx1="dk1" bg2="lt2" tx2="dk2" accent1="accent1" accent2="accent2" accent3="accent3" accent4="accent4" accent5="accent5" accent6="accent6" hlink="hlink" folHlink="folHlink"/>
  <p:sldLayoutIdLst>
    <p:sldLayoutId id="2147484138" r:id="rId1"/>
    <p:sldLayoutId id="2147484139" r:id="rId2"/>
    <p:sldLayoutId id="2147484140" r:id="rId3"/>
    <p:sldLayoutId id="2147484141" r:id="rId4"/>
    <p:sldLayoutId id="2147484142" r:id="rId5"/>
    <p:sldLayoutId id="2147484143" r:id="rId6"/>
    <p:sldLayoutId id="2147484144" r:id="rId7"/>
    <p:sldLayoutId id="2147484145" r:id="rId8"/>
    <p:sldLayoutId id="2147484146" r:id="rId9"/>
    <p:sldLayoutId id="2147484147" r:id="rId10"/>
    <p:sldLayoutId id="2147484148" r:id="rId11"/>
  </p:sldLayoutIdLst>
  <p:hf hdr="0" ftr="0" dt="0"/>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4149" r:id="rId1"/>
    <p:sldLayoutId id="2147484150" r:id="rId2"/>
    <p:sldLayoutId id="2147484151" r:id="rId3"/>
    <p:sldLayoutId id="2147484152" r:id="rId4"/>
    <p:sldLayoutId id="2147484153" r:id="rId5"/>
    <p:sldLayoutId id="2147484154" r:id="rId6"/>
    <p:sldLayoutId id="2147484155" r:id="rId7"/>
    <p:sldLayoutId id="2147484156" r:id="rId8"/>
    <p:sldLayoutId id="2147484157" r:id="rId9"/>
    <p:sldLayoutId id="2147484158" r:id="rId10"/>
    <p:sldLayoutId id="2147484159" r:id="rId11"/>
  </p:sldLayoutIdLst>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chrome.google.com/webstore/detail/stayfocusd/laankejkbhbdhmipfmgcngdelahlfoji?hl=e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dailyworth.com/posts/2565-how-to-deal-with-common-workplace-issu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business.com/articles/the-most-common-workplace-issues-and-how-to-deal-with-the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467544" y="404664"/>
            <a:ext cx="8424738" cy="1143000"/>
          </a:xfrm>
          <a:noFill/>
        </p:spPr>
        <p:txBody>
          <a:bodyPr/>
          <a:lstStyle/>
          <a:p>
            <a:r>
              <a:rPr lang="en-GB" altLang="en-US" dirty="0">
                <a:effectLst>
                  <a:outerShdw blurRad="38100" dist="38100" dir="2700000" algn="tl">
                    <a:srgbClr val="000000">
                      <a:alpha val="43137"/>
                    </a:srgbClr>
                  </a:outerShdw>
                </a:effectLst>
              </a:rPr>
              <a:t>EMPL4004 </a:t>
            </a:r>
            <a:r>
              <a:rPr lang="en-GB" altLang="en-US" dirty="0" smtClean="0">
                <a:effectLst>
                  <a:outerShdw blurRad="38100" dist="38100" dir="2700000" algn="tl">
                    <a:srgbClr val="000000">
                      <a:alpha val="43137"/>
                    </a:srgbClr>
                  </a:outerShdw>
                </a:effectLst>
              </a:rPr>
              <a:t>Communication Skills</a:t>
            </a:r>
          </a:p>
        </p:txBody>
      </p:sp>
      <p:sp>
        <p:nvSpPr>
          <p:cNvPr id="3" name="TextBox 2"/>
          <p:cNvSpPr txBox="1"/>
          <p:nvPr/>
        </p:nvSpPr>
        <p:spPr>
          <a:xfrm>
            <a:off x="2555776" y="4581128"/>
            <a:ext cx="4752528" cy="707886"/>
          </a:xfrm>
          <a:prstGeom prst="rect">
            <a:avLst/>
          </a:prstGeom>
          <a:noFill/>
        </p:spPr>
        <p:txBody>
          <a:bodyPr wrap="square" rtlCol="0">
            <a:spAutoFit/>
          </a:bodyPr>
          <a:lstStyle/>
          <a:p>
            <a:r>
              <a:rPr lang="en-GB" sz="4000" i="0" dirty="0" smtClean="0">
                <a:solidFill>
                  <a:schemeClr val="bg1"/>
                </a:solidFill>
              </a:rPr>
              <a:t>Workplace issues</a:t>
            </a:r>
            <a:endParaRPr lang="en-GB" sz="4000" i="0"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p:txBody>
          <a:bodyPr/>
          <a:lstStyle/>
          <a:p>
            <a:pPr eaLnBrk="1" hangingPunct="1"/>
            <a:r>
              <a:rPr lang="en-GB" altLang="en-US" dirty="0" smtClean="0"/>
              <a:t>Issues</a:t>
            </a:r>
          </a:p>
        </p:txBody>
      </p:sp>
      <p:sp>
        <p:nvSpPr>
          <p:cNvPr id="19459" name="Rectangle 3"/>
          <p:cNvSpPr>
            <a:spLocks noGrp="1" noChangeArrowheads="1"/>
          </p:cNvSpPr>
          <p:nvPr>
            <p:ph type="body" idx="1"/>
          </p:nvPr>
        </p:nvSpPr>
        <p:spPr/>
        <p:txBody>
          <a:bodyPr/>
          <a:lstStyle/>
          <a:p>
            <a:pPr eaLnBrk="1" hangingPunct="1"/>
            <a:endParaRPr lang="en-GB" altLang="en-US" dirty="0" smtClean="0">
              <a:cs typeface="Times New Roman" pitchFamily="18" charset="0"/>
            </a:endParaRPr>
          </a:p>
          <a:p>
            <a:r>
              <a:rPr lang="en-GB" sz="2400" b="0" dirty="0"/>
              <a:t>I</a:t>
            </a:r>
            <a:r>
              <a:rPr lang="en-GB" sz="2400" b="0" dirty="0" smtClean="0"/>
              <a:t>ssues come </a:t>
            </a:r>
            <a:r>
              <a:rPr lang="en-GB" sz="2400" b="0" dirty="0"/>
              <a:t>in all forms. </a:t>
            </a:r>
            <a:endParaRPr lang="en-GB" sz="2400" b="0" dirty="0" smtClean="0"/>
          </a:p>
          <a:p>
            <a:endParaRPr lang="en-GB" sz="2400" b="0" dirty="0" smtClean="0"/>
          </a:p>
          <a:p>
            <a:r>
              <a:rPr lang="en-GB" sz="2400" b="0" dirty="0" smtClean="0"/>
              <a:t>They </a:t>
            </a:r>
            <a:r>
              <a:rPr lang="en-GB" sz="2400" b="0" dirty="0"/>
              <a:t>may be caused by your </a:t>
            </a:r>
            <a:r>
              <a:rPr lang="en-GB" sz="2400" b="0" dirty="0" smtClean="0"/>
              <a:t>co-workers </a:t>
            </a:r>
            <a:r>
              <a:rPr lang="en-GB" sz="2400" b="0" dirty="0"/>
              <a:t>or </a:t>
            </a:r>
            <a:r>
              <a:rPr lang="en-GB" sz="2400" b="0" dirty="0" smtClean="0"/>
              <a:t>managers.</a:t>
            </a:r>
          </a:p>
          <a:p>
            <a:endParaRPr lang="en-GB" sz="2400" b="0" dirty="0" smtClean="0"/>
          </a:p>
          <a:p>
            <a:r>
              <a:rPr lang="en-GB" sz="2400" b="0" dirty="0" smtClean="0"/>
              <a:t>They </a:t>
            </a:r>
            <a:r>
              <a:rPr lang="en-GB" sz="2400" b="0" dirty="0"/>
              <a:t>may be personal problems, such as working way too hard and feeling undervalued (think: underpaid).</a:t>
            </a:r>
          </a:p>
          <a:p>
            <a:pPr eaLnBrk="1" hangingPunct="1"/>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Your Colleague Badmouths Your Peers</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dirty="0" smtClean="0">
              <a:cs typeface="Times New Roman" pitchFamily="18" charset="0"/>
            </a:endParaRPr>
          </a:p>
          <a:p>
            <a:r>
              <a:rPr lang="en-GB" b="0" dirty="0" smtClean="0"/>
              <a:t>Tricky situation</a:t>
            </a:r>
            <a:r>
              <a:rPr lang="en-GB" b="0" dirty="0"/>
              <a:t>, especially if he’s talking about your other </a:t>
            </a:r>
            <a:r>
              <a:rPr lang="en-GB" b="0" dirty="0" smtClean="0"/>
              <a:t>co-workers</a:t>
            </a:r>
            <a:r>
              <a:rPr lang="en-GB" b="0" dirty="0"/>
              <a:t>. If he’s your </a:t>
            </a:r>
            <a:r>
              <a:rPr lang="en-GB" b="0" dirty="0" smtClean="0"/>
              <a:t>boss = not much can </a:t>
            </a:r>
            <a:r>
              <a:rPr lang="en-GB" b="0" dirty="0"/>
              <a:t>be done about it.</a:t>
            </a:r>
          </a:p>
          <a:p>
            <a:r>
              <a:rPr lang="en-GB" b="0" dirty="0" smtClean="0"/>
              <a:t>Take your concerns to HR department - let </a:t>
            </a:r>
            <a:r>
              <a:rPr lang="en-GB" b="0" dirty="0"/>
              <a:t>them manage the situation. </a:t>
            </a:r>
            <a:endParaRPr lang="en-GB" b="0" dirty="0" smtClean="0"/>
          </a:p>
          <a:p>
            <a:r>
              <a:rPr lang="en-GB" b="0" dirty="0" smtClean="0"/>
              <a:t>OR try </a:t>
            </a:r>
            <a:r>
              <a:rPr lang="en-GB" b="0" dirty="0"/>
              <a:t>to confront your manager about </a:t>
            </a:r>
            <a:r>
              <a:rPr lang="en-GB" b="0" dirty="0" smtClean="0"/>
              <a:t>it, but be </a:t>
            </a:r>
            <a:r>
              <a:rPr lang="en-GB" b="0" dirty="0"/>
              <a:t>discrete about </a:t>
            </a:r>
            <a:r>
              <a:rPr lang="en-GB" b="0" dirty="0" smtClean="0"/>
              <a:t>it</a:t>
            </a:r>
          </a:p>
          <a:p>
            <a:r>
              <a:rPr lang="en-GB" b="0" dirty="0" smtClean="0"/>
              <a:t>Ex: if </a:t>
            </a:r>
            <a:r>
              <a:rPr lang="en-GB" b="0" dirty="0"/>
              <a:t>your manager is talking about what a slow worker Betty Sue is, you can explain that everyone works at his or her own </a:t>
            </a:r>
            <a:r>
              <a:rPr lang="en-GB" b="0" dirty="0" smtClean="0"/>
              <a:t>pace.</a:t>
            </a:r>
          </a:p>
          <a:p>
            <a:pPr lvl="1"/>
            <a:r>
              <a:rPr lang="en-GB" b="0" dirty="0" smtClean="0"/>
              <a:t>If it’s </a:t>
            </a:r>
            <a:r>
              <a:rPr lang="en-GB" b="0" dirty="0"/>
              <a:t>good quality work and </a:t>
            </a:r>
            <a:r>
              <a:rPr lang="en-GB" b="0" dirty="0" smtClean="0"/>
              <a:t>done </a:t>
            </a:r>
            <a:r>
              <a:rPr lang="en-GB" b="0" dirty="0"/>
              <a:t>on time, what difference does it make</a:t>
            </a:r>
            <a:r>
              <a:rPr lang="en-GB" b="0" dirty="0" smtClean="0"/>
              <a:t>?</a:t>
            </a:r>
          </a:p>
          <a:p>
            <a:pPr lvl="1"/>
            <a:r>
              <a:rPr lang="en-GB" b="0" dirty="0" smtClean="0"/>
              <a:t>Trying </a:t>
            </a:r>
            <a:r>
              <a:rPr lang="en-GB" b="0" dirty="0"/>
              <a:t>to defend </a:t>
            </a:r>
            <a:r>
              <a:rPr lang="en-GB" b="0" dirty="0" smtClean="0"/>
              <a:t>co-workers can </a:t>
            </a:r>
            <a:r>
              <a:rPr lang="en-GB" b="0" dirty="0"/>
              <a:t>show that you value the other members of your team and prefer to not hear about their faults. </a:t>
            </a:r>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You Can’t Stay </a:t>
            </a:r>
            <a:r>
              <a:rPr lang="en-GB" dirty="0" smtClean="0"/>
              <a:t>Focused</a:t>
            </a:r>
            <a:r>
              <a:rPr lang="en-GB" dirty="0"/>
              <a:t> </a:t>
            </a:r>
          </a:p>
        </p:txBody>
      </p:sp>
      <p:sp>
        <p:nvSpPr>
          <p:cNvPr id="20483" name="Rectangle 3"/>
          <p:cNvSpPr>
            <a:spLocks noGrp="1" noChangeArrowheads="1"/>
          </p:cNvSpPr>
          <p:nvPr>
            <p:ph type="body" idx="1"/>
          </p:nvPr>
        </p:nvSpPr>
        <p:spPr/>
        <p:txBody>
          <a:bodyPr/>
          <a:lstStyle/>
          <a:p>
            <a:r>
              <a:rPr lang="en-GB" b="0" dirty="0" smtClean="0"/>
              <a:t>Nowadays – easy to get distracted by </a:t>
            </a:r>
            <a:r>
              <a:rPr lang="en-GB" b="0" dirty="0"/>
              <a:t>all the instant social channels around us. </a:t>
            </a:r>
            <a:endParaRPr lang="en-GB" b="0" dirty="0" smtClean="0"/>
          </a:p>
          <a:p>
            <a:pPr lvl="1"/>
            <a:r>
              <a:rPr lang="en-GB" b="0" dirty="0" smtClean="0"/>
              <a:t>Can cause work </a:t>
            </a:r>
            <a:r>
              <a:rPr lang="en-GB" b="0" dirty="0"/>
              <a:t>to be done at a slower and more frustrating pace. </a:t>
            </a:r>
            <a:endParaRPr lang="en-GB" b="0" dirty="0" smtClean="0"/>
          </a:p>
          <a:p>
            <a:pPr lvl="1"/>
            <a:r>
              <a:rPr lang="en-GB" b="0" dirty="0" smtClean="0"/>
              <a:t>Relearn </a:t>
            </a:r>
            <a:r>
              <a:rPr lang="en-GB" b="0" dirty="0"/>
              <a:t>how to focus on one task until you reach a set stopping </a:t>
            </a:r>
            <a:r>
              <a:rPr lang="en-GB" b="0" dirty="0" smtClean="0"/>
              <a:t>point.</a:t>
            </a:r>
          </a:p>
          <a:p>
            <a:pPr lvl="1"/>
            <a:r>
              <a:rPr lang="en-GB" b="0" dirty="0" smtClean="0"/>
              <a:t>If can’t </a:t>
            </a:r>
            <a:r>
              <a:rPr lang="en-GB" b="0" dirty="0"/>
              <a:t>turn off your phone or internet, </a:t>
            </a:r>
            <a:r>
              <a:rPr lang="en-GB" b="0" dirty="0" smtClean="0"/>
              <a:t>put </a:t>
            </a:r>
            <a:r>
              <a:rPr lang="en-GB" b="0" dirty="0"/>
              <a:t>aside 5-10 minutes every couple hours to check your email and phone. In order for this approach to work, you need self-discipline!</a:t>
            </a:r>
          </a:p>
          <a:p>
            <a:r>
              <a:rPr lang="en-GB" b="0" dirty="0"/>
              <a:t>If </a:t>
            </a:r>
            <a:r>
              <a:rPr lang="en-GB" b="0" dirty="0" smtClean="0"/>
              <a:t>you </a:t>
            </a:r>
            <a:r>
              <a:rPr lang="en-GB" b="0" dirty="0"/>
              <a:t>end up forgetting your little rule, you may benefit from a URL redirect plugin. </a:t>
            </a:r>
            <a:r>
              <a:rPr lang="en-GB" b="0" dirty="0" smtClean="0"/>
              <a:t>The plugin </a:t>
            </a:r>
            <a:r>
              <a:rPr lang="en-GB" b="0" dirty="0"/>
              <a:t>will remind you by redirecting the intended website to your company’s homepage or the like. </a:t>
            </a:r>
            <a:endParaRPr lang="en-GB" b="0" dirty="0" smtClean="0"/>
          </a:p>
          <a:p>
            <a:pPr lvl="1"/>
            <a:r>
              <a:rPr lang="en-GB" b="0" dirty="0" smtClean="0"/>
              <a:t>Also Chrome </a:t>
            </a:r>
            <a:r>
              <a:rPr lang="en-GB" b="0" dirty="0"/>
              <a:t>extension </a:t>
            </a:r>
            <a:r>
              <a:rPr lang="en-GB" b="0" u="sng" dirty="0" err="1">
                <a:hlinkClick r:id="rId2"/>
              </a:rPr>
              <a:t>StayFocusd</a:t>
            </a:r>
            <a:r>
              <a:rPr lang="en-GB" b="0" dirty="0"/>
              <a:t>, which blocks access to a website after a certain period of time is allotted.</a:t>
            </a:r>
            <a:endParaRPr lang="en-GB" sz="2200" b="0" dirty="0"/>
          </a:p>
        </p:txBody>
      </p:sp>
    </p:spTree>
    <p:extLst>
      <p:ext uri="{BB962C8B-B14F-4D97-AF65-F5344CB8AC3E}">
        <p14:creationId xmlns:p14="http://schemas.microsoft.com/office/powerpoint/2010/main" val="297726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Too Much Small Talk in the </a:t>
            </a:r>
            <a:r>
              <a:rPr lang="en-GB" dirty="0" smtClean="0"/>
              <a:t>Office</a:t>
            </a:r>
            <a:endParaRPr lang="en-GB" dirty="0"/>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sz="1100" dirty="0" smtClean="0">
              <a:cs typeface="Times New Roman" pitchFamily="18" charset="0"/>
            </a:endParaRPr>
          </a:p>
          <a:p>
            <a:r>
              <a:rPr lang="en-GB" b="0" dirty="0" smtClean="0"/>
              <a:t>Especially in “shared </a:t>
            </a:r>
            <a:r>
              <a:rPr lang="en-GB" b="0" dirty="0"/>
              <a:t>space” design -</a:t>
            </a:r>
            <a:r>
              <a:rPr lang="en-GB" b="0" dirty="0" smtClean="0"/>
              <a:t> </a:t>
            </a:r>
            <a:r>
              <a:rPr lang="en-GB" b="0" dirty="0"/>
              <a:t>employees sit in a communal room with little separation from their colleagues. </a:t>
            </a:r>
            <a:endParaRPr lang="en-GB" b="0" dirty="0" smtClean="0"/>
          </a:p>
          <a:p>
            <a:pPr lvl="1"/>
            <a:r>
              <a:rPr lang="en-GB" b="0" dirty="0" smtClean="0"/>
              <a:t>Meant to </a:t>
            </a:r>
            <a:r>
              <a:rPr lang="en-GB" b="0" dirty="0"/>
              <a:t>improve the work environment, </a:t>
            </a:r>
            <a:r>
              <a:rPr lang="en-GB" b="0" dirty="0" smtClean="0"/>
              <a:t>BUT </a:t>
            </a:r>
            <a:r>
              <a:rPr lang="en-GB" b="0" dirty="0"/>
              <a:t>can hinder productivity, especially when you share a space with Chatty Cathy.</a:t>
            </a:r>
          </a:p>
          <a:p>
            <a:r>
              <a:rPr lang="en-GB" b="0" dirty="0" smtClean="0"/>
              <a:t>Use </a:t>
            </a:r>
            <a:r>
              <a:rPr lang="en-GB" b="0" dirty="0"/>
              <a:t>a set of headphones </a:t>
            </a:r>
            <a:r>
              <a:rPr lang="en-GB" b="0" dirty="0" smtClean="0"/>
              <a:t>–listen to relaxing music </a:t>
            </a:r>
            <a:r>
              <a:rPr lang="en-GB" b="0" dirty="0"/>
              <a:t>or just pretend. This should send the message to your </a:t>
            </a:r>
            <a:r>
              <a:rPr lang="en-GB" b="0" dirty="0" smtClean="0"/>
              <a:t>talkative colleague </a:t>
            </a:r>
            <a:r>
              <a:rPr lang="en-GB" b="0" dirty="0"/>
              <a:t>that you are “in the zone,” </a:t>
            </a:r>
            <a:r>
              <a:rPr lang="en-GB" b="0" dirty="0" smtClean="0"/>
              <a:t>- </a:t>
            </a:r>
            <a:r>
              <a:rPr lang="en-GB" b="0" dirty="0"/>
              <a:t>probably the easiest way out of this situation.</a:t>
            </a:r>
          </a:p>
          <a:p>
            <a:r>
              <a:rPr lang="en-GB" b="0" dirty="0"/>
              <a:t>But </a:t>
            </a:r>
            <a:r>
              <a:rPr lang="en-GB" b="0" dirty="0" smtClean="0"/>
              <a:t>what if </a:t>
            </a:r>
            <a:r>
              <a:rPr lang="en-GB" b="0" dirty="0"/>
              <a:t>you just cannot afford any </a:t>
            </a:r>
            <a:r>
              <a:rPr lang="en-GB" b="0" dirty="0" smtClean="0"/>
              <a:t>distractions? </a:t>
            </a:r>
          </a:p>
          <a:p>
            <a:pPr lvl="1"/>
            <a:r>
              <a:rPr lang="en-GB" b="0" dirty="0" smtClean="0"/>
              <a:t>A </a:t>
            </a:r>
            <a:r>
              <a:rPr lang="en-GB" b="0" dirty="0"/>
              <a:t>polite explanation that you have some work to get done but would love to hear about his family reunion during your lunch break, can help provide you the quiet time you need to work while still maintaining a good relationship with your co-worker.</a:t>
            </a:r>
          </a:p>
          <a:p>
            <a:pPr eaLnBrk="1" hangingPunct="1">
              <a:lnSpc>
                <a:spcPct val="90000"/>
              </a:lnSpc>
            </a:pPr>
            <a:endParaRPr lang="en-GB" altLang="en-US" dirty="0" smtClean="0"/>
          </a:p>
        </p:txBody>
      </p:sp>
    </p:spTree>
    <p:extLst>
      <p:ext uri="{BB962C8B-B14F-4D97-AF65-F5344CB8AC3E}">
        <p14:creationId xmlns:p14="http://schemas.microsoft.com/office/powerpoint/2010/main" val="210179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Too Much Small Talk in the </a:t>
            </a:r>
            <a:r>
              <a:rPr lang="en-GB" dirty="0" smtClean="0"/>
              <a:t>Office</a:t>
            </a:r>
            <a:endParaRPr lang="en-GB" dirty="0"/>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sz="1100" dirty="0" smtClean="0">
              <a:cs typeface="Times New Roman" pitchFamily="18" charset="0"/>
            </a:endParaRPr>
          </a:p>
          <a:p>
            <a:r>
              <a:rPr lang="en-GB" b="0" dirty="0" smtClean="0"/>
              <a:t>If you find that zoning </a:t>
            </a:r>
            <a:r>
              <a:rPr lang="en-GB" b="0" dirty="0"/>
              <a:t>out the conversation’s of the people next to </a:t>
            </a:r>
            <a:r>
              <a:rPr lang="en-GB" b="0" dirty="0" smtClean="0"/>
              <a:t>you is difficulty or you are </a:t>
            </a:r>
            <a:r>
              <a:rPr lang="en-GB" b="0" dirty="0"/>
              <a:t>easily distracted by a busy work </a:t>
            </a:r>
            <a:r>
              <a:rPr lang="en-GB" b="0" dirty="0" smtClean="0"/>
              <a:t>environment -  </a:t>
            </a:r>
            <a:r>
              <a:rPr lang="en-GB" b="0" dirty="0"/>
              <a:t>seek guidance from your manager</a:t>
            </a:r>
            <a:r>
              <a:rPr lang="en-GB" b="0" dirty="0" smtClean="0"/>
              <a:t>.</a:t>
            </a:r>
          </a:p>
          <a:p>
            <a:pPr lvl="1"/>
            <a:r>
              <a:rPr lang="en-GB" b="0" dirty="0" smtClean="0"/>
              <a:t>Maybe there is </a:t>
            </a:r>
            <a:r>
              <a:rPr lang="en-GB" b="0" dirty="0"/>
              <a:t>an empty, quiet </a:t>
            </a:r>
            <a:r>
              <a:rPr lang="en-GB" b="0" dirty="0" smtClean="0"/>
              <a:t>office you can use? </a:t>
            </a:r>
            <a:endParaRPr lang="en-GB" b="0" dirty="0"/>
          </a:p>
          <a:p>
            <a:r>
              <a:rPr lang="en-GB" b="0" dirty="0" smtClean="0"/>
              <a:t>Some </a:t>
            </a:r>
            <a:r>
              <a:rPr lang="en-GB" b="0" dirty="0"/>
              <a:t>companies have designated “quiet rooms” for you to reserve if communal space is not your thing. </a:t>
            </a:r>
            <a:endParaRPr lang="en-GB" b="0" dirty="0" smtClean="0"/>
          </a:p>
          <a:p>
            <a:pPr lvl="1"/>
            <a:r>
              <a:rPr lang="en-GB" b="0" dirty="0" smtClean="0"/>
              <a:t>If not, </a:t>
            </a:r>
            <a:r>
              <a:rPr lang="en-GB" b="0" dirty="0"/>
              <a:t>you may want to suggest that they adopt the idea for those that benefit from a quieter work space. </a:t>
            </a:r>
            <a:endParaRPr lang="en-GB" b="0" dirty="0" smtClean="0"/>
          </a:p>
          <a:p>
            <a:pPr lvl="1"/>
            <a:r>
              <a:rPr lang="en-GB" b="0" dirty="0" smtClean="0"/>
              <a:t>make </a:t>
            </a:r>
            <a:r>
              <a:rPr lang="en-GB" b="0" dirty="0"/>
              <a:t>it clear that you appreciate the idea of a communal area, but the ability to be able to temporarily work in solitude can be just as effective for some.</a:t>
            </a:r>
          </a:p>
          <a:p>
            <a:pPr eaLnBrk="1" hangingPunct="1">
              <a:lnSpc>
                <a:spcPct val="90000"/>
              </a:lnSpc>
            </a:pPr>
            <a:endParaRPr lang="en-GB" altLang="en-US" dirty="0" smtClean="0"/>
          </a:p>
        </p:txBody>
      </p:sp>
    </p:spTree>
    <p:extLst>
      <p:ext uri="{BB962C8B-B14F-4D97-AF65-F5344CB8AC3E}">
        <p14:creationId xmlns:p14="http://schemas.microsoft.com/office/powerpoint/2010/main" val="1233984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There’s Drama at the Workplace</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sz="1100" dirty="0" smtClean="0">
              <a:cs typeface="Times New Roman" pitchFamily="18" charset="0"/>
            </a:endParaRPr>
          </a:p>
          <a:p>
            <a:r>
              <a:rPr lang="en-GB" sz="1800" b="0" dirty="0" smtClean="0"/>
              <a:t>You may have a co-worker who is constantly complaining or going through some </a:t>
            </a:r>
            <a:r>
              <a:rPr lang="en-GB" sz="1800" b="0" dirty="0"/>
              <a:t>emotional </a:t>
            </a:r>
            <a:r>
              <a:rPr lang="en-GB" sz="1800" b="0" dirty="0" smtClean="0"/>
              <a:t>drama. </a:t>
            </a:r>
          </a:p>
          <a:p>
            <a:pPr lvl="1"/>
            <a:r>
              <a:rPr lang="en-GB" sz="1600" b="0" dirty="0" smtClean="0"/>
              <a:t>This can bring down the workplace morale; if in a </a:t>
            </a:r>
            <a:r>
              <a:rPr lang="en-GB" sz="1600" b="0" dirty="0"/>
              <a:t>leadership position, it can also affect other workers’ progress. </a:t>
            </a:r>
            <a:endParaRPr lang="en-GB" sz="1600" b="0" dirty="0" smtClean="0"/>
          </a:p>
          <a:p>
            <a:pPr lvl="1"/>
            <a:r>
              <a:rPr lang="en-GB" sz="1600" b="0" dirty="0" smtClean="0"/>
              <a:t>Usually temporary, caused </a:t>
            </a:r>
            <a:r>
              <a:rPr lang="en-GB" sz="1600" b="0" dirty="0"/>
              <a:t>by something </a:t>
            </a:r>
            <a:r>
              <a:rPr lang="en-GB" sz="1600" b="0" dirty="0" smtClean="0"/>
              <a:t>in their personal </a:t>
            </a:r>
            <a:r>
              <a:rPr lang="en-GB" sz="1600" b="0" dirty="0"/>
              <a:t>life. If your co-worker is </a:t>
            </a:r>
            <a:r>
              <a:rPr lang="en-GB" sz="1600" b="0" dirty="0" smtClean="0"/>
              <a:t>having a </a:t>
            </a:r>
            <a:r>
              <a:rPr lang="en-GB" sz="1600" b="0" dirty="0"/>
              <a:t>tough time, it is best to encourage </a:t>
            </a:r>
            <a:r>
              <a:rPr lang="en-GB" sz="1600" b="0" dirty="0" smtClean="0"/>
              <a:t>them </a:t>
            </a:r>
            <a:r>
              <a:rPr lang="en-GB" sz="1600" b="0" dirty="0"/>
              <a:t>and lend a listening ear</a:t>
            </a:r>
            <a:r>
              <a:rPr lang="en-GB" sz="1600" b="0" dirty="0" smtClean="0"/>
              <a:t>.</a:t>
            </a:r>
          </a:p>
          <a:p>
            <a:pPr lvl="1"/>
            <a:endParaRPr lang="en-GB" sz="1600" b="0" dirty="0"/>
          </a:p>
          <a:p>
            <a:r>
              <a:rPr lang="en-GB" sz="1800" b="0" dirty="0" smtClean="0"/>
              <a:t>Help them get some </a:t>
            </a:r>
            <a:r>
              <a:rPr lang="en-GB" sz="1800" b="0" dirty="0"/>
              <a:t>steam off </a:t>
            </a:r>
            <a:r>
              <a:rPr lang="en-GB" sz="1800" b="0" dirty="0" smtClean="0"/>
              <a:t>their chest!</a:t>
            </a:r>
          </a:p>
          <a:p>
            <a:pPr lvl="1"/>
            <a:r>
              <a:rPr lang="en-GB" sz="1600" b="0" dirty="0" smtClean="0"/>
              <a:t>Providing </a:t>
            </a:r>
            <a:r>
              <a:rPr lang="en-GB" sz="1600" b="0" dirty="0"/>
              <a:t>a place for your co-worker to air his frustrations and then move on to work can help him get some </a:t>
            </a:r>
            <a:r>
              <a:rPr lang="en-GB" sz="1600" b="0" dirty="0" smtClean="0"/>
              <a:t>before </a:t>
            </a:r>
            <a:r>
              <a:rPr lang="en-GB" sz="1600" b="0" dirty="0"/>
              <a:t>tackling a work project. </a:t>
            </a:r>
            <a:endParaRPr lang="en-GB" sz="1600" b="0" dirty="0" smtClean="0"/>
          </a:p>
          <a:p>
            <a:pPr lvl="1"/>
            <a:r>
              <a:rPr lang="en-GB" sz="1600" b="0" dirty="0" smtClean="0"/>
              <a:t>Make </a:t>
            </a:r>
            <a:r>
              <a:rPr lang="en-GB" sz="1600" b="0" dirty="0"/>
              <a:t>sure the encouragement you provide also includes an incentive to getting work done in a positive manner. Like, </a:t>
            </a:r>
            <a:r>
              <a:rPr lang="en-GB" sz="1600" b="0" i="1" dirty="0"/>
              <a:t>“things may be hard at home, but let’s focus on this next deadline with our heads in the game and we can have something to celebrate when we’re done.”</a:t>
            </a:r>
          </a:p>
          <a:p>
            <a:pPr eaLnBrk="1" hangingPunct="1">
              <a:lnSpc>
                <a:spcPct val="90000"/>
              </a:lnSpc>
            </a:pPr>
            <a:endParaRPr lang="en-GB" altLang="en-US" dirty="0" smtClean="0"/>
          </a:p>
        </p:txBody>
      </p:sp>
    </p:spTree>
    <p:extLst>
      <p:ext uri="{BB962C8B-B14F-4D97-AF65-F5344CB8AC3E}">
        <p14:creationId xmlns:p14="http://schemas.microsoft.com/office/powerpoint/2010/main" val="2751061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48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There’s Drama at the Workplace</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sz="1100" dirty="0" smtClean="0">
              <a:cs typeface="Times New Roman" pitchFamily="18" charset="0"/>
            </a:endParaRPr>
          </a:p>
          <a:p>
            <a:r>
              <a:rPr lang="en-GB" sz="1800" b="0" dirty="0" smtClean="0"/>
              <a:t>If it’s happening for too long, talk to him/her or your manager</a:t>
            </a:r>
          </a:p>
          <a:p>
            <a:pPr lvl="1"/>
            <a:r>
              <a:rPr lang="en-GB" sz="1600" b="0" dirty="0" smtClean="0"/>
              <a:t>suggest </a:t>
            </a:r>
            <a:r>
              <a:rPr lang="en-GB" sz="1600" b="0" dirty="0"/>
              <a:t>a temporary leave. </a:t>
            </a:r>
            <a:endParaRPr lang="en-GB" sz="1600" b="0" dirty="0" smtClean="0"/>
          </a:p>
          <a:p>
            <a:pPr lvl="1"/>
            <a:r>
              <a:rPr lang="en-GB" sz="1600" b="0" dirty="0" smtClean="0"/>
              <a:t>No </a:t>
            </a:r>
            <a:r>
              <a:rPr lang="en-GB" sz="1600" b="0" dirty="0"/>
              <a:t>one wants to be brought down by some emotional drama from a colleague that is just too overwhelming to handle. </a:t>
            </a:r>
            <a:endParaRPr lang="en-GB" sz="1600" b="0" dirty="0" smtClean="0"/>
          </a:p>
          <a:p>
            <a:pPr lvl="1"/>
            <a:r>
              <a:rPr lang="en-GB" sz="1600" b="0" dirty="0" smtClean="0"/>
              <a:t>Some </a:t>
            </a:r>
            <a:r>
              <a:rPr lang="en-GB" sz="1600" b="0" dirty="0"/>
              <a:t>people need to take a break to focus on them. The work can come later.</a:t>
            </a:r>
          </a:p>
          <a:p>
            <a:pPr eaLnBrk="1" hangingPunct="1">
              <a:lnSpc>
                <a:spcPct val="90000"/>
              </a:lnSpc>
            </a:pPr>
            <a:endParaRPr lang="en-GB" altLang="en-US" dirty="0" smtClean="0"/>
          </a:p>
        </p:txBody>
      </p:sp>
    </p:spTree>
    <p:extLst>
      <p:ext uri="{BB962C8B-B14F-4D97-AF65-F5344CB8AC3E}">
        <p14:creationId xmlns:p14="http://schemas.microsoft.com/office/powerpoint/2010/main" val="1279067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sz="2800" dirty="0" smtClean="0"/>
              <a:t>Other workplace </a:t>
            </a:r>
            <a:r>
              <a:rPr lang="en-GB" sz="2800" dirty="0"/>
              <a:t>issues</a:t>
            </a:r>
          </a:p>
        </p:txBody>
      </p:sp>
      <p:sp>
        <p:nvSpPr>
          <p:cNvPr id="20483" name="Rectangle 3"/>
          <p:cNvSpPr>
            <a:spLocks noGrp="1" noChangeArrowheads="1"/>
          </p:cNvSpPr>
          <p:nvPr>
            <p:ph type="body" idx="1"/>
          </p:nvPr>
        </p:nvSpPr>
        <p:spPr>
          <a:xfrm>
            <a:off x="508018" y="1412776"/>
            <a:ext cx="8207375" cy="5040312"/>
          </a:xfrm>
        </p:spPr>
        <p:txBody>
          <a:bodyPr/>
          <a:lstStyle/>
          <a:p>
            <a:r>
              <a:rPr lang="en-GB" dirty="0"/>
              <a:t>You’re Overwhelmed With Work</a:t>
            </a:r>
          </a:p>
          <a:p>
            <a:r>
              <a:rPr lang="en-GB" dirty="0"/>
              <a:t>Your Boss Quits or is Fired</a:t>
            </a:r>
          </a:p>
          <a:p>
            <a:r>
              <a:rPr lang="en-GB" dirty="0"/>
              <a:t>The Job You Have is Different From the One You Applied For</a:t>
            </a:r>
          </a:p>
          <a:p>
            <a:r>
              <a:rPr lang="en-GB" dirty="0"/>
              <a:t>You Keep Running Into Conflict With a Difficult Co-worker</a:t>
            </a:r>
          </a:p>
          <a:p>
            <a:r>
              <a:rPr lang="en-GB" dirty="0"/>
              <a:t>Your Boss Doesn’t Notice the Work You Do</a:t>
            </a:r>
          </a:p>
          <a:p>
            <a:r>
              <a:rPr lang="en-GB" dirty="0"/>
              <a:t>You’ve Made a Major Mistake That Truly Harmed Your Team</a:t>
            </a:r>
          </a:p>
          <a:p>
            <a:r>
              <a:rPr lang="en-GB" dirty="0"/>
              <a:t>Your Co-worker Takes Credit for your Work</a:t>
            </a:r>
          </a:p>
          <a:p>
            <a:r>
              <a:rPr lang="en-GB" dirty="0"/>
              <a:t>You Get a Bad Performance </a:t>
            </a:r>
            <a:r>
              <a:rPr lang="en-GB" dirty="0" smtClean="0"/>
              <a:t>Review</a:t>
            </a:r>
          </a:p>
          <a:p>
            <a:endParaRPr lang="en-GB" dirty="0"/>
          </a:p>
          <a:p>
            <a:r>
              <a:rPr lang="en-GB" sz="1600" b="0" dirty="0" smtClean="0"/>
              <a:t>To read more </a:t>
            </a:r>
            <a:r>
              <a:rPr lang="en-GB" sz="1600" b="0" dirty="0"/>
              <a:t>about the above, go to: </a:t>
            </a:r>
            <a:endParaRPr lang="en-GB" sz="1600" b="0" dirty="0" smtClean="0"/>
          </a:p>
          <a:p>
            <a:pPr marL="0" indent="0">
              <a:buNone/>
            </a:pPr>
            <a:r>
              <a:rPr lang="en-GB" sz="1600" b="0" dirty="0" smtClean="0">
                <a:hlinkClick r:id="rId2"/>
              </a:rPr>
              <a:t>https</a:t>
            </a:r>
            <a:r>
              <a:rPr lang="en-GB" sz="1600" b="0" dirty="0">
                <a:hlinkClick r:id="rId2"/>
              </a:rPr>
              <a:t>://</a:t>
            </a:r>
            <a:r>
              <a:rPr lang="en-GB" sz="1600" b="0" dirty="0" smtClean="0">
                <a:hlinkClick r:id="rId2"/>
              </a:rPr>
              <a:t>www.dailyworth.com/posts/2565-how-to-deal-with-common-workplace-issues</a:t>
            </a:r>
            <a:r>
              <a:rPr lang="en-GB" sz="1600" b="0" dirty="0" smtClean="0"/>
              <a:t> </a:t>
            </a:r>
            <a:endParaRPr lang="en-GB" sz="1600" b="0" dirty="0"/>
          </a:p>
          <a:p>
            <a:pPr eaLnBrk="1" hangingPunct="1">
              <a:lnSpc>
                <a:spcPct val="90000"/>
              </a:lnSpc>
            </a:pPr>
            <a:endParaRPr lang="en-GB" altLang="en-US" dirty="0" smtClean="0"/>
          </a:p>
        </p:txBody>
      </p:sp>
    </p:spTree>
    <p:extLst>
      <p:ext uri="{BB962C8B-B14F-4D97-AF65-F5344CB8AC3E}">
        <p14:creationId xmlns:p14="http://schemas.microsoft.com/office/powerpoint/2010/main" val="39569252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dirty="0" smtClean="0"/>
              <a:t>References</a:t>
            </a:r>
          </a:p>
        </p:txBody>
      </p:sp>
      <p:sp>
        <p:nvSpPr>
          <p:cNvPr id="32771" name="Content Placeholder 2"/>
          <p:cNvSpPr>
            <a:spLocks noGrp="1"/>
          </p:cNvSpPr>
          <p:nvPr>
            <p:ph idx="1"/>
          </p:nvPr>
        </p:nvSpPr>
        <p:spPr>
          <a:xfrm>
            <a:off x="395536" y="1412776"/>
            <a:ext cx="8496944" cy="5040312"/>
          </a:xfrm>
        </p:spPr>
        <p:txBody>
          <a:bodyPr/>
          <a:lstStyle/>
          <a:p>
            <a:r>
              <a:rPr lang="en-GB" altLang="en-US" sz="1600" b="0" dirty="0" smtClean="0"/>
              <a:t>Business.com (2017) ‘</a:t>
            </a:r>
            <a:r>
              <a:rPr lang="en-GB" sz="1600" b="0" dirty="0" smtClean="0"/>
              <a:t>The </a:t>
            </a:r>
            <a:r>
              <a:rPr lang="en-GB" sz="1600" b="0" dirty="0"/>
              <a:t>Most Common Workplace Issues and How to Deal With Them’ </a:t>
            </a:r>
            <a:r>
              <a:rPr lang="en-GB" sz="1600" b="0" dirty="0">
                <a:hlinkClick r:id="rId2"/>
              </a:rPr>
              <a:t>https://www.business.com/articles/the-most-common-workplace-issues-and-how-to-deal-with-them</a:t>
            </a:r>
            <a:r>
              <a:rPr lang="en-GB" sz="1600" b="0" dirty="0" smtClean="0">
                <a:hlinkClick r:id="rId2"/>
              </a:rPr>
              <a:t>/</a:t>
            </a:r>
            <a:r>
              <a:rPr lang="en-GB" sz="1600" b="0" dirty="0" smtClean="0"/>
              <a:t> (accessed 9</a:t>
            </a:r>
            <a:r>
              <a:rPr lang="en-GB" sz="1600" b="0" baseline="30000" dirty="0" smtClean="0"/>
              <a:t>th</a:t>
            </a:r>
            <a:r>
              <a:rPr lang="en-GB" sz="1600" b="0" dirty="0" smtClean="0"/>
              <a:t> March 2017) </a:t>
            </a:r>
          </a:p>
          <a:p>
            <a:endParaRPr lang="en-GB" altLang="en-US" sz="1400" b="0" dirty="0" smtClean="0"/>
          </a:p>
          <a:p>
            <a:endParaRPr lang="en-GB" altLang="en-US" dirty="0" smtClean="0"/>
          </a:p>
          <a:p>
            <a:endParaRPr lang="en-GB" altLang="en-US"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演示设计">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演示设计">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演示设计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演示设计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演示设计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演示设计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演示设计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演示设计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演示设计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演示设计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3_nordridesign.com">
  <a:themeElements>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fontScheme name="3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3_nordridesign.com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3_nordridesign.com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3_nordridesign.com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3_nordridesign.com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3_nordridesign.com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3_nordridesign.com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3_nordridesign.com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nordridesign.com">
  <a:themeElements>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fontScheme name="2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682</TotalTime>
  <Pages>0</Pages>
  <Words>786</Words>
  <Characters>0</Characters>
  <Application>Microsoft Office PowerPoint</Application>
  <DocSecurity>0</DocSecurity>
  <PresentationFormat>On-screen Show (4:3)</PresentationFormat>
  <Lines>0</Lines>
  <Paragraphs>68</Paragraphs>
  <Slides>10</Slides>
  <Notes>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10</vt:i4>
      </vt:variant>
    </vt:vector>
  </HeadingPairs>
  <TitlesOfParts>
    <vt:vector size="20" baseType="lpstr">
      <vt:lpstr>MS UI Gothic</vt:lpstr>
      <vt:lpstr>SimHei</vt:lpstr>
      <vt:lpstr>SimSun</vt:lpstr>
      <vt:lpstr>Arial</vt:lpstr>
      <vt:lpstr>华文细黑</vt:lpstr>
      <vt:lpstr>Times New Roman</vt:lpstr>
      <vt:lpstr>Wingdings</vt:lpstr>
      <vt:lpstr>演示设计</vt:lpstr>
      <vt:lpstr>3_nordridesign.com</vt:lpstr>
      <vt:lpstr>2_nordridesign.com</vt:lpstr>
      <vt:lpstr>EMPL4004 Communication Skills</vt:lpstr>
      <vt:lpstr>Issues</vt:lpstr>
      <vt:lpstr>Your Colleague Badmouths Your Peers</vt:lpstr>
      <vt:lpstr>You Can’t Stay Focused </vt:lpstr>
      <vt:lpstr>Too Much Small Talk in the Office</vt:lpstr>
      <vt:lpstr>Too Much Small Talk in the Office</vt:lpstr>
      <vt:lpstr>There’s Drama at the Workplace</vt:lpstr>
      <vt:lpstr>There’s Drama at the Workplace</vt:lpstr>
      <vt:lpstr>Other workplace issues</vt:lpstr>
      <vt:lpstr>References</vt:lpstr>
    </vt:vector>
  </TitlesOfParts>
  <LinksUpToDate>false</LinksUpToDate>
  <CharactersWithSpaces>0</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LibLoan13</dc:creator>
  <cp:lastModifiedBy>Sylvia Hoffmann</cp:lastModifiedBy>
  <cp:revision>478</cp:revision>
  <cp:lastPrinted>1899-12-30T00:00:00Z</cp:lastPrinted>
  <dcterms:created xsi:type="dcterms:W3CDTF">2008-05-06T01:42:58Z</dcterms:created>
  <dcterms:modified xsi:type="dcterms:W3CDTF">2017-03-14T09:43:23Z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1033-8.1.0.3018</vt:lpwstr>
  </property>
</Properties>
</file>