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6" r:id="rId3"/>
    <p:sldId id="282" r:id="rId4"/>
    <p:sldId id="280" r:id="rId5"/>
    <p:sldId id="261" r:id="rId6"/>
    <p:sldId id="284" r:id="rId7"/>
    <p:sldId id="281" r:id="rId8"/>
    <p:sldId id="277" r:id="rId9"/>
    <p:sldId id="265" r:id="rId10"/>
    <p:sldId id="266" r:id="rId11"/>
    <p:sldId id="269" r:id="rId12"/>
    <p:sldId id="283" r:id="rId13"/>
    <p:sldId id="267"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AA9649-ADC6-534D-BD04-104ED8B51010}" v="74" dt="2025-12-19T12:44:04.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6826" autoAdjust="0"/>
    <p:restoredTop sz="86463" autoAdjust="0"/>
  </p:normalViewPr>
  <p:slideViewPr>
    <p:cSldViewPr snapToGrid="0">
      <p:cViewPr varScale="1">
        <p:scale>
          <a:sx n="95" d="100"/>
          <a:sy n="95" d="100"/>
        </p:scale>
        <p:origin x="2232" y="344"/>
      </p:cViewPr>
      <p:guideLst/>
    </p:cSldViewPr>
  </p:slideViewPr>
  <p:outlineViewPr>
    <p:cViewPr>
      <p:scale>
        <a:sx n="33" d="100"/>
        <a:sy n="33" d="100"/>
      </p:scale>
      <p:origin x="0" y="-16792"/>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5F8A02-F3E7-4166-BAE3-00E783717A0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F099656C-BEE3-4AFC-B2F8-EB53DA64372A}">
      <dgm:prSet/>
      <dgm:spPr/>
      <dgm:t>
        <a:bodyPr/>
        <a:lstStyle/>
        <a:p>
          <a:r>
            <a:rPr lang="en-US" b="1"/>
            <a:t>Lifestyle modification</a:t>
          </a:r>
          <a:endParaRPr lang="en-US"/>
        </a:p>
      </dgm:t>
    </dgm:pt>
    <dgm:pt modelId="{8E935835-A92C-4F21-8B91-1E0EE8892EC9}" type="parTrans" cxnId="{89E89E02-46B2-40CB-A65F-FCCC287B9C82}">
      <dgm:prSet/>
      <dgm:spPr/>
      <dgm:t>
        <a:bodyPr/>
        <a:lstStyle/>
        <a:p>
          <a:endParaRPr lang="en-US"/>
        </a:p>
      </dgm:t>
    </dgm:pt>
    <dgm:pt modelId="{97EC216B-F8B5-4437-BFD9-5E4F4C13EF6A}" type="sibTrans" cxnId="{89E89E02-46B2-40CB-A65F-FCCC287B9C82}">
      <dgm:prSet/>
      <dgm:spPr/>
      <dgm:t>
        <a:bodyPr/>
        <a:lstStyle/>
        <a:p>
          <a:endParaRPr lang="en-US"/>
        </a:p>
      </dgm:t>
    </dgm:pt>
    <dgm:pt modelId="{E446CEB7-84E1-463E-80CD-0C02403DF161}">
      <dgm:prSet/>
      <dgm:spPr/>
      <dgm:t>
        <a:bodyPr/>
        <a:lstStyle/>
        <a:p>
          <a:r>
            <a:rPr lang="en-US" b="1"/>
            <a:t>Smoking cessation </a:t>
          </a:r>
          <a:r>
            <a:rPr lang="en-US"/>
            <a:t>is strongly recommended. </a:t>
          </a:r>
        </a:p>
      </dgm:t>
    </dgm:pt>
    <dgm:pt modelId="{F77FF142-7D76-45CA-9C6B-28C175F947D6}" type="parTrans" cxnId="{6638CD0C-278A-4370-B47C-D3C087C1BCEE}">
      <dgm:prSet/>
      <dgm:spPr/>
      <dgm:t>
        <a:bodyPr/>
        <a:lstStyle/>
        <a:p>
          <a:endParaRPr lang="en-US"/>
        </a:p>
      </dgm:t>
    </dgm:pt>
    <dgm:pt modelId="{D431F924-2CC2-41F7-9A3B-22A56FB3FFD3}" type="sibTrans" cxnId="{6638CD0C-278A-4370-B47C-D3C087C1BCEE}">
      <dgm:prSet/>
      <dgm:spPr/>
      <dgm:t>
        <a:bodyPr/>
        <a:lstStyle/>
        <a:p>
          <a:endParaRPr lang="en-US"/>
        </a:p>
      </dgm:t>
    </dgm:pt>
    <dgm:pt modelId="{DA70AC89-959E-4811-A047-59BED5D75DA6}">
      <dgm:prSet/>
      <dgm:spPr/>
      <dgm:t>
        <a:bodyPr/>
        <a:lstStyle/>
        <a:p>
          <a:r>
            <a:rPr lang="en-US" b="1"/>
            <a:t>Healthy diet</a:t>
          </a:r>
          <a:r>
            <a:rPr lang="en-US"/>
            <a:t>: Adopt a diet high in fruits, vegetables and whole grains.</a:t>
          </a:r>
        </a:p>
      </dgm:t>
    </dgm:pt>
    <dgm:pt modelId="{3EF23663-CE80-4ECC-AFA5-809EDDAC9CE4}" type="parTrans" cxnId="{657A9DFA-66B8-4104-BFEA-79FD04EADE25}">
      <dgm:prSet/>
      <dgm:spPr/>
      <dgm:t>
        <a:bodyPr/>
        <a:lstStyle/>
        <a:p>
          <a:endParaRPr lang="en-US"/>
        </a:p>
      </dgm:t>
    </dgm:pt>
    <dgm:pt modelId="{FE9ACA22-AAF4-4024-8B79-A7A9A749A07A}" type="sibTrans" cxnId="{657A9DFA-66B8-4104-BFEA-79FD04EADE25}">
      <dgm:prSet/>
      <dgm:spPr/>
      <dgm:t>
        <a:bodyPr/>
        <a:lstStyle/>
        <a:p>
          <a:endParaRPr lang="en-US"/>
        </a:p>
      </dgm:t>
    </dgm:pt>
    <dgm:pt modelId="{02DC7073-8C62-43D7-A2D6-52F4689AAEA1}">
      <dgm:prSet/>
      <dgm:spPr/>
      <dgm:t>
        <a:bodyPr/>
        <a:lstStyle/>
        <a:p>
          <a:r>
            <a:rPr lang="en-US" b="1" dirty="0"/>
            <a:t>Physical activity </a:t>
          </a:r>
          <a:r>
            <a:rPr lang="en-US" b="0" dirty="0"/>
            <a:t>for to </a:t>
          </a:r>
          <a:r>
            <a:rPr lang="en-US" dirty="0"/>
            <a:t>improve</a:t>
          </a:r>
          <a:r>
            <a:rPr lang="en-US" b="1" dirty="0"/>
            <a:t> </a:t>
          </a:r>
          <a:r>
            <a:rPr lang="en-US" dirty="0"/>
            <a:t>cardiovascular fitness and blood pressure. </a:t>
          </a:r>
        </a:p>
      </dgm:t>
    </dgm:pt>
    <dgm:pt modelId="{166AC090-679C-45C3-B630-CB1205E04E04}" type="parTrans" cxnId="{4B7CADF8-C68D-4820-B65D-A43BE4B85D23}">
      <dgm:prSet/>
      <dgm:spPr/>
      <dgm:t>
        <a:bodyPr/>
        <a:lstStyle/>
        <a:p>
          <a:endParaRPr lang="en-US"/>
        </a:p>
      </dgm:t>
    </dgm:pt>
    <dgm:pt modelId="{4EBDC006-B047-4C44-9D17-EA823F76CB8C}" type="sibTrans" cxnId="{4B7CADF8-C68D-4820-B65D-A43BE4B85D23}">
      <dgm:prSet/>
      <dgm:spPr/>
      <dgm:t>
        <a:bodyPr/>
        <a:lstStyle/>
        <a:p>
          <a:endParaRPr lang="en-US"/>
        </a:p>
      </dgm:t>
    </dgm:pt>
    <dgm:pt modelId="{42BE9656-B445-435F-9FCA-2EA90575D9F1}">
      <dgm:prSet/>
      <dgm:spPr/>
      <dgm:t>
        <a:bodyPr/>
        <a:lstStyle/>
        <a:p>
          <a:r>
            <a:rPr lang="en-US" b="1" dirty="0"/>
            <a:t>Weight management</a:t>
          </a:r>
          <a:r>
            <a:rPr lang="en-US" dirty="0"/>
            <a:t>: weight loss for to improve blood pressure and cholesterol.</a:t>
          </a:r>
        </a:p>
        <a:p>
          <a:r>
            <a:rPr lang="en-US" dirty="0"/>
            <a:t>(Mayo Clinic, 2024; NICE, 2023)</a:t>
          </a:r>
        </a:p>
      </dgm:t>
    </dgm:pt>
    <dgm:pt modelId="{33AFAF7C-5A8C-4F15-B219-3242490F0738}" type="parTrans" cxnId="{A63906A7-9D76-4D2A-A9B7-620FCB3F3A2F}">
      <dgm:prSet/>
      <dgm:spPr/>
      <dgm:t>
        <a:bodyPr/>
        <a:lstStyle/>
        <a:p>
          <a:endParaRPr lang="en-US"/>
        </a:p>
      </dgm:t>
    </dgm:pt>
    <dgm:pt modelId="{98724A29-D8B3-4794-B991-D480BB0228B4}" type="sibTrans" cxnId="{A63906A7-9D76-4D2A-A9B7-620FCB3F3A2F}">
      <dgm:prSet/>
      <dgm:spPr/>
      <dgm:t>
        <a:bodyPr/>
        <a:lstStyle/>
        <a:p>
          <a:endParaRPr lang="en-US"/>
        </a:p>
      </dgm:t>
    </dgm:pt>
    <dgm:pt modelId="{CB3CC05F-157F-7A45-9814-A809A361C003}" type="pres">
      <dgm:prSet presAssocID="{7B5F8A02-F3E7-4166-BAE3-00E783717A04}" presName="vert0" presStyleCnt="0">
        <dgm:presLayoutVars>
          <dgm:dir/>
          <dgm:animOne val="branch"/>
          <dgm:animLvl val="lvl"/>
        </dgm:presLayoutVars>
      </dgm:prSet>
      <dgm:spPr/>
    </dgm:pt>
    <dgm:pt modelId="{2617E57B-173B-6E45-A6B5-B5BE637ACC5B}" type="pres">
      <dgm:prSet presAssocID="{F099656C-BEE3-4AFC-B2F8-EB53DA64372A}" presName="thickLine" presStyleLbl="alignNode1" presStyleIdx="0" presStyleCnt="5"/>
      <dgm:spPr/>
    </dgm:pt>
    <dgm:pt modelId="{AE2334F2-887D-4F48-AD7A-3C9FB51406CB}" type="pres">
      <dgm:prSet presAssocID="{F099656C-BEE3-4AFC-B2F8-EB53DA64372A}" presName="horz1" presStyleCnt="0"/>
      <dgm:spPr/>
    </dgm:pt>
    <dgm:pt modelId="{B2DE7881-7FBB-434F-9C84-64F7C5DF724B}" type="pres">
      <dgm:prSet presAssocID="{F099656C-BEE3-4AFC-B2F8-EB53DA64372A}" presName="tx1" presStyleLbl="revTx" presStyleIdx="0" presStyleCnt="5"/>
      <dgm:spPr/>
    </dgm:pt>
    <dgm:pt modelId="{9E9C10DD-BB08-654F-A905-04B701EE6BCA}" type="pres">
      <dgm:prSet presAssocID="{F099656C-BEE3-4AFC-B2F8-EB53DA64372A}" presName="vert1" presStyleCnt="0"/>
      <dgm:spPr/>
    </dgm:pt>
    <dgm:pt modelId="{7CB31503-2E38-814B-81FF-486E0EE2AF42}" type="pres">
      <dgm:prSet presAssocID="{E446CEB7-84E1-463E-80CD-0C02403DF161}" presName="thickLine" presStyleLbl="alignNode1" presStyleIdx="1" presStyleCnt="5"/>
      <dgm:spPr/>
    </dgm:pt>
    <dgm:pt modelId="{D6DA0298-A4DC-1F4D-A69D-BE33AB1FC313}" type="pres">
      <dgm:prSet presAssocID="{E446CEB7-84E1-463E-80CD-0C02403DF161}" presName="horz1" presStyleCnt="0"/>
      <dgm:spPr/>
    </dgm:pt>
    <dgm:pt modelId="{4DB146E1-C1A1-AE49-815A-96DB837E24AB}" type="pres">
      <dgm:prSet presAssocID="{E446CEB7-84E1-463E-80CD-0C02403DF161}" presName="tx1" presStyleLbl="revTx" presStyleIdx="1" presStyleCnt="5"/>
      <dgm:spPr/>
    </dgm:pt>
    <dgm:pt modelId="{9E341C9B-56AC-C24D-82B2-E84BF5291E0B}" type="pres">
      <dgm:prSet presAssocID="{E446CEB7-84E1-463E-80CD-0C02403DF161}" presName="vert1" presStyleCnt="0"/>
      <dgm:spPr/>
    </dgm:pt>
    <dgm:pt modelId="{9E9065EA-F233-744F-8E0C-04093AF5307C}" type="pres">
      <dgm:prSet presAssocID="{DA70AC89-959E-4811-A047-59BED5D75DA6}" presName="thickLine" presStyleLbl="alignNode1" presStyleIdx="2" presStyleCnt="5"/>
      <dgm:spPr/>
    </dgm:pt>
    <dgm:pt modelId="{B1438410-5028-9845-B132-22F853D0AE0D}" type="pres">
      <dgm:prSet presAssocID="{DA70AC89-959E-4811-A047-59BED5D75DA6}" presName="horz1" presStyleCnt="0"/>
      <dgm:spPr/>
    </dgm:pt>
    <dgm:pt modelId="{D5AF1BF7-D39D-5F44-B709-4C1609D5F360}" type="pres">
      <dgm:prSet presAssocID="{DA70AC89-959E-4811-A047-59BED5D75DA6}" presName="tx1" presStyleLbl="revTx" presStyleIdx="2" presStyleCnt="5"/>
      <dgm:spPr/>
    </dgm:pt>
    <dgm:pt modelId="{C8CAADD4-EF73-C749-A6A1-DADB988C5C6B}" type="pres">
      <dgm:prSet presAssocID="{DA70AC89-959E-4811-A047-59BED5D75DA6}" presName="vert1" presStyleCnt="0"/>
      <dgm:spPr/>
    </dgm:pt>
    <dgm:pt modelId="{1EEC299D-D2B3-F144-90CA-DADC3CE5546B}" type="pres">
      <dgm:prSet presAssocID="{02DC7073-8C62-43D7-A2D6-52F4689AAEA1}" presName="thickLine" presStyleLbl="alignNode1" presStyleIdx="3" presStyleCnt="5"/>
      <dgm:spPr/>
    </dgm:pt>
    <dgm:pt modelId="{5FDD9E38-B3ED-8D44-AE9E-FFC034EEAD85}" type="pres">
      <dgm:prSet presAssocID="{02DC7073-8C62-43D7-A2D6-52F4689AAEA1}" presName="horz1" presStyleCnt="0"/>
      <dgm:spPr/>
    </dgm:pt>
    <dgm:pt modelId="{D4BF2C0D-B7C2-6A4D-8E72-F7E3CB5EA907}" type="pres">
      <dgm:prSet presAssocID="{02DC7073-8C62-43D7-A2D6-52F4689AAEA1}" presName="tx1" presStyleLbl="revTx" presStyleIdx="3" presStyleCnt="5"/>
      <dgm:spPr/>
    </dgm:pt>
    <dgm:pt modelId="{2F9946E6-5314-D34C-B43B-210ED544C15F}" type="pres">
      <dgm:prSet presAssocID="{02DC7073-8C62-43D7-A2D6-52F4689AAEA1}" presName="vert1" presStyleCnt="0"/>
      <dgm:spPr/>
    </dgm:pt>
    <dgm:pt modelId="{6BAA38EF-6818-074B-99FD-F7F85B3352F3}" type="pres">
      <dgm:prSet presAssocID="{42BE9656-B445-435F-9FCA-2EA90575D9F1}" presName="thickLine" presStyleLbl="alignNode1" presStyleIdx="4" presStyleCnt="5"/>
      <dgm:spPr/>
    </dgm:pt>
    <dgm:pt modelId="{E5DB4585-7D3A-0A45-AF47-061D9094AA58}" type="pres">
      <dgm:prSet presAssocID="{42BE9656-B445-435F-9FCA-2EA90575D9F1}" presName="horz1" presStyleCnt="0"/>
      <dgm:spPr/>
    </dgm:pt>
    <dgm:pt modelId="{030491DB-EF9A-804C-A761-0F50058D5D8A}" type="pres">
      <dgm:prSet presAssocID="{42BE9656-B445-435F-9FCA-2EA90575D9F1}" presName="tx1" presStyleLbl="revTx" presStyleIdx="4" presStyleCnt="5"/>
      <dgm:spPr/>
    </dgm:pt>
    <dgm:pt modelId="{BBF5EAF4-77A8-864B-A754-E72FD8E4D421}" type="pres">
      <dgm:prSet presAssocID="{42BE9656-B445-435F-9FCA-2EA90575D9F1}" presName="vert1" presStyleCnt="0"/>
      <dgm:spPr/>
    </dgm:pt>
  </dgm:ptLst>
  <dgm:cxnLst>
    <dgm:cxn modelId="{89E89E02-46B2-40CB-A65F-FCCC287B9C82}" srcId="{7B5F8A02-F3E7-4166-BAE3-00E783717A04}" destId="{F099656C-BEE3-4AFC-B2F8-EB53DA64372A}" srcOrd="0" destOrd="0" parTransId="{8E935835-A92C-4F21-8B91-1E0EE8892EC9}" sibTransId="{97EC216B-F8B5-4437-BFD9-5E4F4C13EF6A}"/>
    <dgm:cxn modelId="{6638CD0C-278A-4370-B47C-D3C087C1BCEE}" srcId="{7B5F8A02-F3E7-4166-BAE3-00E783717A04}" destId="{E446CEB7-84E1-463E-80CD-0C02403DF161}" srcOrd="1" destOrd="0" parTransId="{F77FF142-7D76-45CA-9C6B-28C175F947D6}" sibTransId="{D431F924-2CC2-41F7-9A3B-22A56FB3FFD3}"/>
    <dgm:cxn modelId="{B5B2797B-35E6-6048-BFC6-361A4D5B30C5}" type="presOf" srcId="{02DC7073-8C62-43D7-A2D6-52F4689AAEA1}" destId="{D4BF2C0D-B7C2-6A4D-8E72-F7E3CB5EA907}" srcOrd="0" destOrd="0" presId="urn:microsoft.com/office/officeart/2008/layout/LinedList"/>
    <dgm:cxn modelId="{A63906A7-9D76-4D2A-A9B7-620FCB3F3A2F}" srcId="{7B5F8A02-F3E7-4166-BAE3-00E783717A04}" destId="{42BE9656-B445-435F-9FCA-2EA90575D9F1}" srcOrd="4" destOrd="0" parTransId="{33AFAF7C-5A8C-4F15-B219-3242490F0738}" sibTransId="{98724A29-D8B3-4794-B991-D480BB0228B4}"/>
    <dgm:cxn modelId="{2D0F10B5-8E6A-104A-A6B9-3D66EE6549DF}" type="presOf" srcId="{7B5F8A02-F3E7-4166-BAE3-00E783717A04}" destId="{CB3CC05F-157F-7A45-9814-A809A361C003}" srcOrd="0" destOrd="0" presId="urn:microsoft.com/office/officeart/2008/layout/LinedList"/>
    <dgm:cxn modelId="{1B6C8CC7-5D49-854D-B0AC-477BB5C81C9B}" type="presOf" srcId="{F099656C-BEE3-4AFC-B2F8-EB53DA64372A}" destId="{B2DE7881-7FBB-434F-9C84-64F7C5DF724B}" srcOrd="0" destOrd="0" presId="urn:microsoft.com/office/officeart/2008/layout/LinedList"/>
    <dgm:cxn modelId="{29F32CCA-6BC5-5043-A6F2-EDD7E3B3F455}" type="presOf" srcId="{E446CEB7-84E1-463E-80CD-0C02403DF161}" destId="{4DB146E1-C1A1-AE49-815A-96DB837E24AB}" srcOrd="0" destOrd="0" presId="urn:microsoft.com/office/officeart/2008/layout/LinedList"/>
    <dgm:cxn modelId="{BA62E2F6-5C16-1B47-9CDC-4211DE870219}" type="presOf" srcId="{DA70AC89-959E-4811-A047-59BED5D75DA6}" destId="{D5AF1BF7-D39D-5F44-B709-4C1609D5F360}" srcOrd="0" destOrd="0" presId="urn:microsoft.com/office/officeart/2008/layout/LinedList"/>
    <dgm:cxn modelId="{A9C78DF8-9D83-C744-915E-61E45637CBC0}" type="presOf" srcId="{42BE9656-B445-435F-9FCA-2EA90575D9F1}" destId="{030491DB-EF9A-804C-A761-0F50058D5D8A}" srcOrd="0" destOrd="0" presId="urn:microsoft.com/office/officeart/2008/layout/LinedList"/>
    <dgm:cxn modelId="{4B7CADF8-C68D-4820-B65D-A43BE4B85D23}" srcId="{7B5F8A02-F3E7-4166-BAE3-00E783717A04}" destId="{02DC7073-8C62-43D7-A2D6-52F4689AAEA1}" srcOrd="3" destOrd="0" parTransId="{166AC090-679C-45C3-B630-CB1205E04E04}" sibTransId="{4EBDC006-B047-4C44-9D17-EA823F76CB8C}"/>
    <dgm:cxn modelId="{657A9DFA-66B8-4104-BFEA-79FD04EADE25}" srcId="{7B5F8A02-F3E7-4166-BAE3-00E783717A04}" destId="{DA70AC89-959E-4811-A047-59BED5D75DA6}" srcOrd="2" destOrd="0" parTransId="{3EF23663-CE80-4ECC-AFA5-809EDDAC9CE4}" sibTransId="{FE9ACA22-AAF4-4024-8B79-A7A9A749A07A}"/>
    <dgm:cxn modelId="{0DC1A626-52A6-3941-A231-9B5EF583D8CC}" type="presParOf" srcId="{CB3CC05F-157F-7A45-9814-A809A361C003}" destId="{2617E57B-173B-6E45-A6B5-B5BE637ACC5B}" srcOrd="0" destOrd="0" presId="urn:microsoft.com/office/officeart/2008/layout/LinedList"/>
    <dgm:cxn modelId="{32D88DC1-180E-9D44-9961-5E7700DC5E22}" type="presParOf" srcId="{CB3CC05F-157F-7A45-9814-A809A361C003}" destId="{AE2334F2-887D-4F48-AD7A-3C9FB51406CB}" srcOrd="1" destOrd="0" presId="urn:microsoft.com/office/officeart/2008/layout/LinedList"/>
    <dgm:cxn modelId="{94B95D1E-22F5-2F47-BC4E-B3995AA856DA}" type="presParOf" srcId="{AE2334F2-887D-4F48-AD7A-3C9FB51406CB}" destId="{B2DE7881-7FBB-434F-9C84-64F7C5DF724B}" srcOrd="0" destOrd="0" presId="urn:microsoft.com/office/officeart/2008/layout/LinedList"/>
    <dgm:cxn modelId="{C3B20EBE-F5B8-594C-B356-8D21A6254438}" type="presParOf" srcId="{AE2334F2-887D-4F48-AD7A-3C9FB51406CB}" destId="{9E9C10DD-BB08-654F-A905-04B701EE6BCA}" srcOrd="1" destOrd="0" presId="urn:microsoft.com/office/officeart/2008/layout/LinedList"/>
    <dgm:cxn modelId="{F9F86E53-686E-824A-ADD5-B5B64636AAAA}" type="presParOf" srcId="{CB3CC05F-157F-7A45-9814-A809A361C003}" destId="{7CB31503-2E38-814B-81FF-486E0EE2AF42}" srcOrd="2" destOrd="0" presId="urn:microsoft.com/office/officeart/2008/layout/LinedList"/>
    <dgm:cxn modelId="{CAF3B76A-EBA7-9C4D-9115-A46398582BEA}" type="presParOf" srcId="{CB3CC05F-157F-7A45-9814-A809A361C003}" destId="{D6DA0298-A4DC-1F4D-A69D-BE33AB1FC313}" srcOrd="3" destOrd="0" presId="urn:microsoft.com/office/officeart/2008/layout/LinedList"/>
    <dgm:cxn modelId="{DB3E42C9-968D-FC4B-B918-01455C727A55}" type="presParOf" srcId="{D6DA0298-A4DC-1F4D-A69D-BE33AB1FC313}" destId="{4DB146E1-C1A1-AE49-815A-96DB837E24AB}" srcOrd="0" destOrd="0" presId="urn:microsoft.com/office/officeart/2008/layout/LinedList"/>
    <dgm:cxn modelId="{8D6292FD-8ED2-5941-BDD0-AD10044E6CB6}" type="presParOf" srcId="{D6DA0298-A4DC-1F4D-A69D-BE33AB1FC313}" destId="{9E341C9B-56AC-C24D-82B2-E84BF5291E0B}" srcOrd="1" destOrd="0" presId="urn:microsoft.com/office/officeart/2008/layout/LinedList"/>
    <dgm:cxn modelId="{1F08F5A4-0C47-4442-A93A-E2760A5C9465}" type="presParOf" srcId="{CB3CC05F-157F-7A45-9814-A809A361C003}" destId="{9E9065EA-F233-744F-8E0C-04093AF5307C}" srcOrd="4" destOrd="0" presId="urn:microsoft.com/office/officeart/2008/layout/LinedList"/>
    <dgm:cxn modelId="{41017486-C793-2D4F-A7AA-4F8B754547CE}" type="presParOf" srcId="{CB3CC05F-157F-7A45-9814-A809A361C003}" destId="{B1438410-5028-9845-B132-22F853D0AE0D}" srcOrd="5" destOrd="0" presId="urn:microsoft.com/office/officeart/2008/layout/LinedList"/>
    <dgm:cxn modelId="{206680E7-8305-244E-92EE-68A9D6C21532}" type="presParOf" srcId="{B1438410-5028-9845-B132-22F853D0AE0D}" destId="{D5AF1BF7-D39D-5F44-B709-4C1609D5F360}" srcOrd="0" destOrd="0" presId="urn:microsoft.com/office/officeart/2008/layout/LinedList"/>
    <dgm:cxn modelId="{C9473C6F-6AC4-BF49-8CE8-17886FFBA363}" type="presParOf" srcId="{B1438410-5028-9845-B132-22F853D0AE0D}" destId="{C8CAADD4-EF73-C749-A6A1-DADB988C5C6B}" srcOrd="1" destOrd="0" presId="urn:microsoft.com/office/officeart/2008/layout/LinedList"/>
    <dgm:cxn modelId="{6405E1E3-CFEC-F144-9CA0-ADCE05AC2946}" type="presParOf" srcId="{CB3CC05F-157F-7A45-9814-A809A361C003}" destId="{1EEC299D-D2B3-F144-90CA-DADC3CE5546B}" srcOrd="6" destOrd="0" presId="urn:microsoft.com/office/officeart/2008/layout/LinedList"/>
    <dgm:cxn modelId="{1280B757-FF4A-4448-B573-4FFF3E057497}" type="presParOf" srcId="{CB3CC05F-157F-7A45-9814-A809A361C003}" destId="{5FDD9E38-B3ED-8D44-AE9E-FFC034EEAD85}" srcOrd="7" destOrd="0" presId="urn:microsoft.com/office/officeart/2008/layout/LinedList"/>
    <dgm:cxn modelId="{6DDF80AD-4515-FE4C-A00A-D0E1B2AEF509}" type="presParOf" srcId="{5FDD9E38-B3ED-8D44-AE9E-FFC034EEAD85}" destId="{D4BF2C0D-B7C2-6A4D-8E72-F7E3CB5EA907}" srcOrd="0" destOrd="0" presId="urn:microsoft.com/office/officeart/2008/layout/LinedList"/>
    <dgm:cxn modelId="{F3892A44-A48D-3E4E-A096-7F5EA698CBDE}" type="presParOf" srcId="{5FDD9E38-B3ED-8D44-AE9E-FFC034EEAD85}" destId="{2F9946E6-5314-D34C-B43B-210ED544C15F}" srcOrd="1" destOrd="0" presId="urn:microsoft.com/office/officeart/2008/layout/LinedList"/>
    <dgm:cxn modelId="{1E0DBE64-A94E-7C4D-ABEA-3DF9C83C884A}" type="presParOf" srcId="{CB3CC05F-157F-7A45-9814-A809A361C003}" destId="{6BAA38EF-6818-074B-99FD-F7F85B3352F3}" srcOrd="8" destOrd="0" presId="urn:microsoft.com/office/officeart/2008/layout/LinedList"/>
    <dgm:cxn modelId="{8E2D1AC1-A0D7-AA41-B9C2-9C598BFA9C3E}" type="presParOf" srcId="{CB3CC05F-157F-7A45-9814-A809A361C003}" destId="{E5DB4585-7D3A-0A45-AF47-061D9094AA58}" srcOrd="9" destOrd="0" presId="urn:microsoft.com/office/officeart/2008/layout/LinedList"/>
    <dgm:cxn modelId="{559CF822-5456-474E-AC1F-60CF72ADD36F}" type="presParOf" srcId="{E5DB4585-7D3A-0A45-AF47-061D9094AA58}" destId="{030491DB-EF9A-804C-A761-0F50058D5D8A}" srcOrd="0" destOrd="0" presId="urn:microsoft.com/office/officeart/2008/layout/LinedList"/>
    <dgm:cxn modelId="{E9805582-51F5-CD4A-BE1A-54D2674CA972}" type="presParOf" srcId="{E5DB4585-7D3A-0A45-AF47-061D9094AA58}" destId="{BBF5EAF4-77A8-864B-A754-E72FD8E4D42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7E57B-173B-6E45-A6B5-B5BE637ACC5B}">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E7881-7FBB-434F-9C84-64F7C5DF724B}">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Lifestyle modification</a:t>
          </a:r>
          <a:endParaRPr lang="en-US" sz="2000" kern="1200"/>
        </a:p>
      </dsp:txBody>
      <dsp:txXfrm>
        <a:off x="0" y="675"/>
        <a:ext cx="6291714" cy="1105876"/>
      </dsp:txXfrm>
    </dsp:sp>
    <dsp:sp modelId="{7CB31503-2E38-814B-81FF-486E0EE2AF42}">
      <dsp:nvSpPr>
        <dsp:cNvPr id="0" name=""/>
        <dsp:cNvSpPr/>
      </dsp:nvSpPr>
      <dsp:spPr>
        <a:xfrm>
          <a:off x="0" y="1106552"/>
          <a:ext cx="629171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146E1-C1A1-AE49-815A-96DB837E24AB}">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Smoking cessation </a:t>
          </a:r>
          <a:r>
            <a:rPr lang="en-US" sz="2000" kern="1200"/>
            <a:t>is strongly recommended. </a:t>
          </a:r>
        </a:p>
      </dsp:txBody>
      <dsp:txXfrm>
        <a:off x="0" y="1106552"/>
        <a:ext cx="6291714" cy="1105876"/>
      </dsp:txXfrm>
    </dsp:sp>
    <dsp:sp modelId="{9E9065EA-F233-744F-8E0C-04093AF5307C}">
      <dsp:nvSpPr>
        <dsp:cNvPr id="0" name=""/>
        <dsp:cNvSpPr/>
      </dsp:nvSpPr>
      <dsp:spPr>
        <a:xfrm>
          <a:off x="0" y="2212429"/>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F1BF7-D39D-5F44-B709-4C1609D5F360}">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Healthy diet</a:t>
          </a:r>
          <a:r>
            <a:rPr lang="en-US" sz="2000" kern="1200"/>
            <a:t>: Adopt a diet high in fruits, vegetables and whole grains.</a:t>
          </a:r>
        </a:p>
      </dsp:txBody>
      <dsp:txXfrm>
        <a:off x="0" y="2212429"/>
        <a:ext cx="6291714" cy="1105876"/>
      </dsp:txXfrm>
    </dsp:sp>
    <dsp:sp modelId="{1EEC299D-D2B3-F144-90CA-DADC3CE5546B}">
      <dsp:nvSpPr>
        <dsp:cNvPr id="0" name=""/>
        <dsp:cNvSpPr/>
      </dsp:nvSpPr>
      <dsp:spPr>
        <a:xfrm>
          <a:off x="0" y="3318305"/>
          <a:ext cx="629171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F2C0D-B7C2-6A4D-8E72-F7E3CB5EA907}">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Physical activity </a:t>
          </a:r>
          <a:r>
            <a:rPr lang="en-US" sz="2000" b="0" kern="1200" dirty="0"/>
            <a:t>for to </a:t>
          </a:r>
          <a:r>
            <a:rPr lang="en-US" sz="2000" kern="1200" dirty="0"/>
            <a:t>improve</a:t>
          </a:r>
          <a:r>
            <a:rPr lang="en-US" sz="2000" b="1" kern="1200" dirty="0"/>
            <a:t> </a:t>
          </a:r>
          <a:r>
            <a:rPr lang="en-US" sz="2000" kern="1200" dirty="0"/>
            <a:t>cardiovascular fitness and blood pressure. </a:t>
          </a:r>
        </a:p>
      </dsp:txBody>
      <dsp:txXfrm>
        <a:off x="0" y="3318305"/>
        <a:ext cx="6291714" cy="1105876"/>
      </dsp:txXfrm>
    </dsp:sp>
    <dsp:sp modelId="{6BAA38EF-6818-074B-99FD-F7F85B3352F3}">
      <dsp:nvSpPr>
        <dsp:cNvPr id="0" name=""/>
        <dsp:cNvSpPr/>
      </dsp:nvSpPr>
      <dsp:spPr>
        <a:xfrm>
          <a:off x="0" y="4424182"/>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0491DB-EF9A-804C-A761-0F50058D5D8A}">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Weight management</a:t>
          </a:r>
          <a:r>
            <a:rPr lang="en-US" sz="2000" kern="1200" dirty="0"/>
            <a:t>: weight loss for to improve blood pressure and cholesterol.</a:t>
          </a:r>
        </a:p>
        <a:p>
          <a:pPr marL="0" lvl="0" indent="0" algn="l" defTabSz="889000">
            <a:lnSpc>
              <a:spcPct val="90000"/>
            </a:lnSpc>
            <a:spcBef>
              <a:spcPct val="0"/>
            </a:spcBef>
            <a:spcAft>
              <a:spcPct val="35000"/>
            </a:spcAft>
            <a:buNone/>
          </a:pPr>
          <a:r>
            <a:rPr lang="en-US" sz="2000" kern="1200" dirty="0"/>
            <a:t>(Mayo Clinic, 2024; NICE, 2023)</a:t>
          </a:r>
        </a:p>
      </dsp:txBody>
      <dsp:txXfrm>
        <a:off x="0" y="4424182"/>
        <a:ext cx="6291714" cy="11058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FDC-E180-44A4-B083-3FD2045AAD15}" type="datetimeFigureOut">
              <a:rPr lang="en-GB" smtClean="0"/>
              <a:t>19/12/2025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477FB-547C-4314-8FFE-E0B8E8C66244}" type="slidenum">
              <a:rPr lang="en-GB" smtClean="0"/>
              <a:t>‹#›</a:t>
            </a:fld>
            <a:endParaRPr lang="en-GB"/>
          </a:p>
        </p:txBody>
      </p:sp>
    </p:spTree>
    <p:extLst>
      <p:ext uri="{BB962C8B-B14F-4D97-AF65-F5344CB8AC3E}">
        <p14:creationId xmlns:p14="http://schemas.microsoft.com/office/powerpoint/2010/main" val="46857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9477FB-547C-4314-8FFE-E0B8E8C66244}" type="slidenum">
              <a:rPr lang="en-GB" smtClean="0"/>
              <a:t>1</a:t>
            </a:fld>
            <a:endParaRPr lang="en-GB"/>
          </a:p>
        </p:txBody>
      </p:sp>
    </p:spTree>
    <p:extLst>
      <p:ext uri="{BB962C8B-B14F-4D97-AF65-F5344CB8AC3E}">
        <p14:creationId xmlns:p14="http://schemas.microsoft.com/office/powerpoint/2010/main" val="3895277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9477FB-547C-4314-8FFE-E0B8E8C66244}" type="slidenum">
              <a:rPr lang="en-GB" smtClean="0"/>
              <a:t>2</a:t>
            </a:fld>
            <a:endParaRPr lang="en-GB"/>
          </a:p>
        </p:txBody>
      </p:sp>
    </p:spTree>
    <p:extLst>
      <p:ext uri="{BB962C8B-B14F-4D97-AF65-F5344CB8AC3E}">
        <p14:creationId xmlns:p14="http://schemas.microsoft.com/office/powerpoint/2010/main" val="2654131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5</a:t>
            </a:fld>
            <a:endParaRPr lang="en-GB"/>
          </a:p>
        </p:txBody>
      </p:sp>
    </p:spTree>
    <p:extLst>
      <p:ext uri="{BB962C8B-B14F-4D97-AF65-F5344CB8AC3E}">
        <p14:creationId xmlns:p14="http://schemas.microsoft.com/office/powerpoint/2010/main" val="3968603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9477FB-547C-4314-8FFE-E0B8E8C66244}" type="slidenum">
              <a:rPr lang="en-GB" smtClean="0"/>
              <a:t>8</a:t>
            </a:fld>
            <a:endParaRPr lang="en-GB"/>
          </a:p>
        </p:txBody>
      </p:sp>
    </p:spTree>
    <p:extLst>
      <p:ext uri="{BB962C8B-B14F-4D97-AF65-F5344CB8AC3E}">
        <p14:creationId xmlns:p14="http://schemas.microsoft.com/office/powerpoint/2010/main" val="2509811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E1C-6D28-7EA6-393B-F80DB8464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622AA3-C0EE-0D35-F3BC-0FA62636E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DD627A-0ECE-38D0-3DF9-DBBB75247AB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27C1497B-6A0D-817E-BE3C-A929A7AFA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C36F8-97A5-25CC-CFE2-9A4AE5F5D13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212129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ECED-C452-255A-84DE-84149751E1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9997-B357-C4E0-B809-F729512944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9FADE-DE51-41AC-F892-73FBFC5B1D6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739A7BD0-8D9D-6DD1-EA28-1A67921F2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EA12F-3ADD-CDC9-F2C1-E3ACF4F524E1}"/>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58053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92BC-B577-155B-572A-A8DC62B78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BC2B7-2BEF-71A2-D234-FC22D9F13A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B7D675-9E0B-F881-68A8-A20A6140BDC9}"/>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E327E4D4-2358-BDE1-A58B-5A02EBF29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489D4-54C9-3850-33E3-EAD3ACF000A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20947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AF08-DBE4-519F-7D5C-3A18CDD68D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479E8-2522-A856-1A93-4866F2CDEE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79C366-05AC-0922-DD1F-944C793B73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95749-81A6-1EF7-C494-B828E414514A}"/>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CD0C6E18-0F77-AC05-E582-439670C058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87BDF-EED1-C4FC-BB7A-E82AC3A358B9}"/>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6490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AA3A-EDE1-610B-6E0F-CBD98C2E9F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E5617-08FA-2F52-2E2D-C31D6E22E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E56C8-35B9-2F8E-54F0-7ADBA00873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458AC-33ED-BDDE-4A12-662F96A69F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019F36-4C9A-3841-6790-BB38B1F02C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AF2400-9D4D-A15E-1ED3-DAA9E599F03E}"/>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8" name="Footer Placeholder 7">
            <a:extLst>
              <a:ext uri="{FF2B5EF4-FFF2-40B4-BE49-F238E27FC236}">
                <a16:creationId xmlns:a16="http://schemas.microsoft.com/office/drawing/2014/main" id="{566049D8-7468-0AE0-9BDC-979077E7E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D19522-7215-1EDB-B40F-8D310E68A4F7}"/>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60530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99B1-25A0-F4B3-4FF1-8CC0C84F2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AA906F-4749-FB4A-FBE9-098D3364194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4" name="Footer Placeholder 3">
            <a:extLst>
              <a:ext uri="{FF2B5EF4-FFF2-40B4-BE49-F238E27FC236}">
                <a16:creationId xmlns:a16="http://schemas.microsoft.com/office/drawing/2014/main" id="{3B470940-7A5A-AD21-A50E-87AD3A1D1C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C95933-16C9-AB31-A7C8-BD311C49E81D}"/>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662116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A88EDF-B597-0B41-088B-CE6BB703E072}"/>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3" name="Footer Placeholder 2">
            <a:extLst>
              <a:ext uri="{FF2B5EF4-FFF2-40B4-BE49-F238E27FC236}">
                <a16:creationId xmlns:a16="http://schemas.microsoft.com/office/drawing/2014/main" id="{5A4A5E10-0EDE-6C43-0710-DE7DF8BD5F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0F82DF-1B9C-6147-CD60-929E6C73C20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8582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AF05-693B-DE66-553A-BB70260A8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38408-B500-AE9E-ACF3-898EBB36E7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CC3602-2F35-2E9D-6832-AB5D38B630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738AE8-44AA-D1AF-654E-94DF66AB4C5C}"/>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C7C3CEAC-7210-642B-AEC9-F55B5F1AB3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B3816-68A9-8259-6507-44A4759EC8C0}"/>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76809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8D37-F67A-7827-C105-148FFE05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CDAD0-F767-18CF-BAB5-F080EBC3A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B3017-895C-87F1-642C-CDA8D8C5E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A370CB-5225-418F-535D-1FD1C62352C4}"/>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FB626C96-ADA9-BF2B-ADD5-E98D88781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D7940-71CF-7841-E90C-23080BD44BFB}"/>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683640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3C8E5-6601-17BA-30C9-4F0CB34E8E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46FA2A-00A6-1C85-3D44-413EA69CA2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4C68E-20CD-FADA-94EB-CCB993A2B0BA}"/>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72641A54-EC61-2E7D-5A1B-12E5B1C98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8399D-6219-23AD-A117-E0C2EC3D39FA}"/>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744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81F147-518C-A345-63BA-9491970E99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685253-76A1-2187-AFB3-BAFFEA799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5EB49-C56B-FF7C-2997-4CB8C679D610}"/>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A25E5379-4D4C-318F-CA8D-2A5258BBA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4D89-0A18-B641-6BA4-349AD5807976}"/>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626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83554F-1D8C-8426-0194-65508052B3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2463E-8557-5495-AC6A-23DB7BF7A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9FB6B-7D4B-9CA4-0005-200631AF4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BFE62A44-FAED-42BD-C240-AE525C3D5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66E02D-00DC-611D-F2D0-505E65A92C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EF02E3-1265-497B-834E-15DA8B155ADF}" type="slidenum">
              <a:rPr lang="en-GB" smtClean="0"/>
              <a:t>‹#›</a:t>
            </a:fld>
            <a:endParaRPr lang="en-GB"/>
          </a:p>
        </p:txBody>
      </p:sp>
    </p:spTree>
    <p:extLst>
      <p:ext uri="{BB962C8B-B14F-4D97-AF65-F5344CB8AC3E}">
        <p14:creationId xmlns:p14="http://schemas.microsoft.com/office/powerpoint/2010/main" val="851234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oercommons.org/courseware/lesson/10511" TargetMode="External"/><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conditions/coronary-heart-disease/" TargetMode="External"/><Relationship Id="rId3" Type="http://schemas.openxmlformats.org/officeDocument/2006/relationships/slideLayout" Target="../slideLayouts/slideLayout2.xml"/><Relationship Id="rId7" Type="http://schemas.openxmlformats.org/officeDocument/2006/relationships/hyperlink" Target="https://www.mayoclinic.org/diseases-conditions/coronary-artery-disease/symptoms-causes/syc-20350613"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gov.uk/government/publications/health-matters-preventing-cardiovascular-disease/health-matters-preventing-cardiovascular-disease" TargetMode="External"/><Relationship Id="rId11" Type="http://schemas.openxmlformats.org/officeDocument/2006/relationships/image" Target="../media/image2.png"/><Relationship Id="rId5" Type="http://schemas.openxmlformats.org/officeDocument/2006/relationships/hyperlink" Target="https://my.clevelandclinic.org/health/diseases/16753-atherosclerosis-arterial-disease" TargetMode="External"/><Relationship Id="rId10" Type="http://schemas.openxmlformats.org/officeDocument/2006/relationships/hyperlink" Target="https://www.who.int/europe/news-room/fact-sheets/item/cardiovascular-diseases" TargetMode="External"/><Relationship Id="rId4" Type="http://schemas.openxmlformats.org/officeDocument/2006/relationships/hyperlink" Target="https://www.bhf.org.uk/informationsupport/conditions/coronary-heart-disease" TargetMode="External"/><Relationship Id="rId9" Type="http://schemas.openxmlformats.org/officeDocument/2006/relationships/hyperlink" Target="https://www.nice.org.uk/guidance/ng23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084294" y="1801906"/>
            <a:ext cx="8817779" cy="2214381"/>
          </a:xfrm>
        </p:spPr>
        <p:txBody>
          <a:bodyPr>
            <a:normAutofit/>
          </a:bodyPr>
          <a:lstStyle/>
          <a:p>
            <a:r>
              <a:rPr lang="en-US" sz="2800" b="1" spc="-10" dirty="0">
                <a:effectLst/>
                <a:latin typeface="Arial" panose="020B0604020202020204" pitchFamily="34" charset="0"/>
                <a:ea typeface="Arial" panose="020B0604020202020204" pitchFamily="34" charset="0"/>
                <a:cs typeface="Arial" panose="020B0604020202020204" pitchFamily="34" charset="0"/>
              </a:rPr>
              <a:t>Assessment 2: Individual  Presentation</a:t>
            </a:r>
            <a:r>
              <a:rPr lang="en-GB" sz="2800" dirty="0"/>
              <a:t>                                                                                            </a:t>
            </a:r>
            <a:r>
              <a:rPr lang="en-GB" sz="2800" b="1" dirty="0"/>
              <a:t>Introduction to Physiology</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07412" y="4152690"/>
            <a:ext cx="9460588" cy="2705310"/>
          </a:xfrm>
        </p:spPr>
        <p:txBody>
          <a:bodyPr>
            <a:normAutofit/>
          </a:bodyPr>
          <a:lstStyle/>
          <a:p>
            <a:pPr algn="l"/>
            <a:r>
              <a:rPr lang="en-GB" b="1" dirty="0"/>
              <a:t>Programme:</a:t>
            </a:r>
            <a:r>
              <a:rPr lang="en-GB" dirty="0"/>
              <a:t> BSc Health and Social Care</a:t>
            </a:r>
          </a:p>
          <a:p>
            <a:pPr algn="l"/>
            <a:r>
              <a:rPr lang="en-GB" b="1" dirty="0"/>
              <a:t>Module Code: </a:t>
            </a:r>
            <a:r>
              <a:rPr lang="en-GB" dirty="0"/>
              <a:t>BMHP5023</a:t>
            </a:r>
            <a:endParaRPr lang="en-GB" b="1" dirty="0"/>
          </a:p>
          <a:p>
            <a:pPr algn="l"/>
            <a:r>
              <a:rPr lang="en-GB" b="1" dirty="0"/>
              <a:t>Student name: </a:t>
            </a:r>
            <a:r>
              <a:rPr lang="en-GB" dirty="0"/>
              <a:t>Marcelina Musteata</a:t>
            </a:r>
          </a:p>
          <a:p>
            <a:pPr algn="l"/>
            <a:r>
              <a:rPr lang="en-GB" b="1" dirty="0"/>
              <a:t>Student ID: </a:t>
            </a:r>
            <a:r>
              <a:rPr lang="en-GB" dirty="0"/>
              <a:t>2415793</a:t>
            </a:r>
          </a:p>
          <a:p>
            <a:pPr algn="l"/>
            <a:r>
              <a:rPr lang="en-GB" b="1" dirty="0"/>
              <a:t>Lecturer: </a:t>
            </a:r>
            <a:r>
              <a:rPr lang="en-GB" dirty="0"/>
              <a:t>Shaila Hussain </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extLst>
              <a:ext uri="{FF2B5EF4-FFF2-40B4-BE49-F238E27FC236}">
                <a16:creationId xmlns:a16="http://schemas.microsoft.com/office/drawing/2014/main" id="{570EC926-56BD-8ADE-8227-9F533B0EE7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71249959"/>
      </p:ext>
    </p:extLst>
  </p:cSld>
  <p:clrMapOvr>
    <a:masterClrMapping/>
  </p:clrMapOvr>
  <mc:AlternateContent xmlns:mc="http://schemas.openxmlformats.org/markup-compatibility/2006" xmlns:p14="http://schemas.microsoft.com/office/powerpoint/2010/main">
    <mc:Choice Requires="p14">
      <p:transition spd="slow" p14:dur="2000" advTm="15274"/>
    </mc:Choice>
    <mc:Fallback xmlns="">
      <p:transition spd="slow" advTm="15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b="1"/>
              <a:t>Title: Care Plan for a patient with Coronary Artery Disease</a:t>
            </a:r>
          </a:p>
        </p:txBody>
      </p:sp>
      <p:sp>
        <p:nvSpPr>
          <p:cNvPr id="2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uman heart with veins and arteries&#10;&#10;Description automatically generated">
            <a:extLst>
              <a:ext uri="{FF2B5EF4-FFF2-40B4-BE49-F238E27FC236}">
                <a16:creationId xmlns:a16="http://schemas.microsoft.com/office/drawing/2014/main" id="{9B454F56-AA95-E4FF-C207-FD6E4D4C0F2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4893" r="1461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A970319F-976E-27B5-4749-9D0C9A315C08}"/>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oercommons.org/courseware/lesson/1051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pic>
        <p:nvPicPr>
          <p:cNvPr id="4" name="Audio 3">
            <a:extLst>
              <a:ext uri="{FF2B5EF4-FFF2-40B4-BE49-F238E27FC236}">
                <a16:creationId xmlns:a16="http://schemas.microsoft.com/office/drawing/2014/main" id="{8EF63228-C531-DF3F-FE24-5610F0CC7F8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416441"/>
      </p:ext>
    </p:extLst>
  </p:cSld>
  <p:clrMapOvr>
    <a:masterClrMapping/>
  </p:clrMapOvr>
  <mc:AlternateContent xmlns:mc="http://schemas.openxmlformats.org/markup-compatibility/2006" xmlns:p14="http://schemas.microsoft.com/office/powerpoint/2010/main">
    <mc:Choice Requires="p14">
      <p:transition spd="slow" p14:dur="2000" advTm="2848"/>
    </mc:Choice>
    <mc:Fallback xmlns="">
      <p:transition spd="slow" advTm="2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5E99F-6767-E52D-4FF4-8530B82DF863}"/>
              </a:ext>
            </a:extLst>
          </p:cNvPr>
          <p:cNvSpPr>
            <a:spLocks noGrp="1"/>
          </p:cNvSpPr>
          <p:nvPr>
            <p:ph type="title"/>
          </p:nvPr>
        </p:nvSpPr>
        <p:spPr>
          <a:xfrm>
            <a:off x="647132" y="1295231"/>
            <a:ext cx="5895178" cy="3807446"/>
          </a:xfrm>
        </p:spPr>
        <p:txBody>
          <a:bodyPr vert="horz" lIns="91440" tIns="45720" rIns="91440" bIns="45720" rtlCol="0" anchor="b">
            <a:normAutofit/>
          </a:bodyPr>
          <a:lstStyle/>
          <a:p>
            <a:r>
              <a:rPr lang="en-US" sz="6600" kern="1200">
                <a:solidFill>
                  <a:schemeClr val="tx1"/>
                </a:solidFill>
                <a:latin typeface="+mj-lt"/>
                <a:ea typeface="+mj-ea"/>
                <a:cs typeface="+mj-cs"/>
              </a:rPr>
              <a:t>Acknowledge of use AI</a:t>
            </a:r>
          </a:p>
        </p:txBody>
      </p:sp>
      <p:sp>
        <p:nvSpPr>
          <p:cNvPr id="10" name="Freeform: Shape 9">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A328A2D2-ADD9-CFF4-1D69-70210D1C2BE2}"/>
              </a:ext>
            </a:extLst>
          </p:cNvPr>
          <p:cNvSpPr>
            <a:spLocks noGrp="1"/>
          </p:cNvSpPr>
          <p:nvPr>
            <p:ph idx="1"/>
          </p:nvPr>
        </p:nvSpPr>
        <p:spPr>
          <a:xfrm>
            <a:off x="8129872" y="1122363"/>
            <a:ext cx="3223928" cy="3980314"/>
          </a:xfrm>
        </p:spPr>
        <p:txBody>
          <a:bodyPr vert="horz" lIns="91440" tIns="45720" rIns="91440" bIns="45720" rtlCol="0" anchor="b">
            <a:normAutofit/>
          </a:bodyPr>
          <a:lstStyle/>
          <a:p>
            <a:pPr marL="0" indent="0">
              <a:buNone/>
            </a:pPr>
            <a:r>
              <a:rPr lang="en-US" sz="2400" kern="1200">
                <a:solidFill>
                  <a:srgbClr val="FFFFFF"/>
                </a:solidFill>
                <a:latin typeface="+mn-lt"/>
                <a:ea typeface="+mn-ea"/>
                <a:cs typeface="+mn-cs"/>
              </a:rPr>
              <a:t>I confirm that I used Grammarly for the assignment. </a:t>
            </a:r>
          </a:p>
        </p:txBody>
      </p:sp>
      <p:sp>
        <p:nvSpPr>
          <p:cNvPr id="12"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extLst>
              <a:ext uri="{FF2B5EF4-FFF2-40B4-BE49-F238E27FC236}">
                <a16:creationId xmlns:a16="http://schemas.microsoft.com/office/drawing/2014/main" id="{150B286C-E55C-34A0-C9BE-054AFFA811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47257644"/>
      </p:ext>
    </p:extLst>
  </p:cSld>
  <p:clrMapOvr>
    <a:masterClrMapping/>
  </p:clrMapOvr>
  <mc:AlternateContent xmlns:mc="http://schemas.openxmlformats.org/markup-compatibility/2006" xmlns:p14="http://schemas.microsoft.com/office/powerpoint/2010/main">
    <mc:Choice Requires="p14">
      <p:transition spd="slow" p14:dur="2000" advTm="8864"/>
    </mc:Choice>
    <mc:Fallback xmlns="">
      <p:transition spd="slow" advTm="8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49C72-C1CF-C08F-6078-2D42FD652C51}"/>
              </a:ext>
            </a:extLst>
          </p:cNvPr>
          <p:cNvSpPr>
            <a:spLocks noGrp="1"/>
          </p:cNvSpPr>
          <p:nvPr>
            <p:ph type="title"/>
          </p:nvPr>
        </p:nvSpPr>
        <p:spPr>
          <a:xfrm>
            <a:off x="838200" y="365125"/>
            <a:ext cx="10515600" cy="1325563"/>
          </a:xfrm>
        </p:spPr>
        <p:txBody>
          <a:bodyPr>
            <a:normAutofit/>
          </a:bodyPr>
          <a:lstStyle/>
          <a:p>
            <a:r>
              <a:rPr lang="en-US" sz="4200" b="1"/>
              <a:t>Cardiovascular system: anatomy and physiology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EE7BE8-F9A7-0B59-EFAF-23DA958D38A4}"/>
              </a:ext>
            </a:extLst>
          </p:cNvPr>
          <p:cNvSpPr>
            <a:spLocks noGrp="1"/>
          </p:cNvSpPr>
          <p:nvPr>
            <p:ph idx="1"/>
          </p:nvPr>
        </p:nvSpPr>
        <p:spPr>
          <a:xfrm>
            <a:off x="838200" y="1929384"/>
            <a:ext cx="10515600" cy="4251960"/>
          </a:xfrm>
        </p:spPr>
        <p:txBody>
          <a:bodyPr>
            <a:normAutofit/>
          </a:bodyPr>
          <a:lstStyle/>
          <a:p>
            <a:r>
              <a:rPr lang="en-US" sz="1900" b="1" dirty="0"/>
              <a:t>The cardiovascular system </a:t>
            </a:r>
            <a:r>
              <a:rPr lang="en-US" sz="1900" dirty="0"/>
              <a:t>is made up of blood, blood arteries, and the heart. Transporting oxygen, nutrition, hormones, and waste materials throughout the body is its main function. The heart is a muscular organ located in the thoracic cavity. It has four chambers: </a:t>
            </a:r>
            <a:r>
              <a:rPr lang="en-GB" sz="2000" dirty="0"/>
              <a:t>the right atrium and right ventricle, as well as </a:t>
            </a:r>
            <a:r>
              <a:rPr lang="en-GB" sz="2000"/>
              <a:t>the left </a:t>
            </a:r>
            <a:r>
              <a:rPr lang="en-GB" sz="2000" dirty="0"/>
              <a:t>atrium </a:t>
            </a:r>
            <a:r>
              <a:rPr lang="en-GB" sz="2000"/>
              <a:t>and left </a:t>
            </a:r>
            <a:r>
              <a:rPr lang="en-GB" sz="2000" dirty="0"/>
              <a:t>ventricle. </a:t>
            </a:r>
          </a:p>
          <a:p>
            <a:r>
              <a:rPr lang="en-US" sz="1900" b="1" dirty="0"/>
              <a:t>Blood Vessels: </a:t>
            </a:r>
            <a:r>
              <a:rPr lang="en-US" sz="1900" dirty="0"/>
              <a:t>Arteries , veins and  capillaries. </a:t>
            </a:r>
          </a:p>
          <a:p>
            <a:r>
              <a:rPr lang="en-US" sz="1900" dirty="0"/>
              <a:t>The heart acts as a pump, generating pressure to move blood through two circuits: Pulmonary circulation and Systemic circulation. </a:t>
            </a:r>
          </a:p>
          <a:p>
            <a:r>
              <a:rPr lang="en-US" sz="1900" b="1" dirty="0"/>
              <a:t>Reduced blood flow can lead to: </a:t>
            </a:r>
          </a:p>
          <a:p>
            <a:pPr>
              <a:buFontTx/>
              <a:buChar char="-"/>
            </a:pPr>
            <a:r>
              <a:rPr lang="en-US" sz="1900" b="1" dirty="0"/>
              <a:t>Coronary heart disease</a:t>
            </a:r>
          </a:p>
          <a:p>
            <a:pPr>
              <a:buFontTx/>
              <a:buChar char="-"/>
            </a:pPr>
            <a:r>
              <a:rPr lang="en-US" sz="1900" b="1" dirty="0"/>
              <a:t>Heart attack</a:t>
            </a:r>
          </a:p>
          <a:p>
            <a:pPr>
              <a:buFontTx/>
              <a:buChar char="-"/>
            </a:pPr>
            <a:r>
              <a:rPr lang="en-US" sz="1900" b="1" dirty="0"/>
              <a:t>Stroke</a:t>
            </a:r>
          </a:p>
          <a:p>
            <a:pPr>
              <a:buFontTx/>
              <a:buChar char="-"/>
            </a:pPr>
            <a:r>
              <a:rPr lang="en-US" sz="1900" b="1" dirty="0"/>
              <a:t>Hypertension </a:t>
            </a:r>
            <a:r>
              <a:rPr lang="en-US" sz="1900" dirty="0"/>
              <a:t>(NHS, 2024)</a:t>
            </a:r>
          </a:p>
        </p:txBody>
      </p:sp>
      <p:pic>
        <p:nvPicPr>
          <p:cNvPr id="5" name="Audio 4">
            <a:extLst>
              <a:ext uri="{FF2B5EF4-FFF2-40B4-BE49-F238E27FC236}">
                <a16:creationId xmlns:a16="http://schemas.microsoft.com/office/drawing/2014/main" id="{4AD6F230-086C-D169-1B3B-F4C2573C25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52232070"/>
      </p:ext>
    </p:extLst>
  </p:cSld>
  <p:clrMapOvr>
    <a:masterClrMapping/>
  </p:clrMapOvr>
  <mc:AlternateContent xmlns:mc="http://schemas.openxmlformats.org/markup-compatibility/2006" xmlns:p14="http://schemas.microsoft.com/office/powerpoint/2010/main">
    <mc:Choice Requires="p14">
      <p:transition spd="slow" p14:dur="2000" advTm="69493"/>
    </mc:Choice>
    <mc:Fallback xmlns="">
      <p:transition spd="slow" advTm="69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0AA8E-62BA-F719-DFA8-7090D20F518A}"/>
              </a:ext>
            </a:extLst>
          </p:cNvPr>
          <p:cNvSpPr>
            <a:spLocks noGrp="1"/>
          </p:cNvSpPr>
          <p:nvPr>
            <p:ph type="title"/>
          </p:nvPr>
        </p:nvSpPr>
        <p:spPr>
          <a:xfrm>
            <a:off x="686834" y="1153572"/>
            <a:ext cx="3200400" cy="4461163"/>
          </a:xfrm>
        </p:spPr>
        <p:txBody>
          <a:bodyPr>
            <a:normAutofit/>
          </a:bodyPr>
          <a:lstStyle/>
          <a:p>
            <a:r>
              <a:rPr lang="en-GB" b="1">
                <a:solidFill>
                  <a:srgbClr val="FFFFFF"/>
                </a:solidFill>
              </a:rPr>
              <a:t>Care Plan for Mr. Michael Philips with Coronary Artery Disease</a:t>
            </a:r>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EB32BE-DA3E-783F-312A-524C523AA34D}"/>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1300" b="1" i="0" dirty="0">
              <a:effectLst/>
              <a:latin typeface="Whitney"/>
            </a:endParaRPr>
          </a:p>
          <a:p>
            <a:pPr marL="0" indent="0">
              <a:buNone/>
            </a:pPr>
            <a:r>
              <a:rPr lang="en-GB" sz="1300" b="1" i="0" dirty="0">
                <a:effectLst/>
                <a:latin typeface="Arial" panose="020B0604020202020204" pitchFamily="34" charset="0"/>
                <a:cs typeface="Arial" panose="020B0604020202020204" pitchFamily="34" charset="0"/>
              </a:rPr>
              <a:t>Demographic information</a:t>
            </a:r>
          </a:p>
          <a:p>
            <a:pPr marL="0" indent="0">
              <a:buNone/>
            </a:pPr>
            <a:r>
              <a:rPr lang="en-GB" sz="1300" b="1" i="0" dirty="0">
                <a:effectLst/>
                <a:latin typeface="Arial" panose="020B0604020202020204" pitchFamily="34" charset="0"/>
                <a:cs typeface="Arial" panose="020B0604020202020204" pitchFamily="34" charset="0"/>
              </a:rPr>
              <a:t>  Patient name: Michael Philips</a:t>
            </a:r>
          </a:p>
          <a:p>
            <a:r>
              <a:rPr lang="en-GB" sz="1300" b="1" i="0" dirty="0">
                <a:effectLst/>
                <a:latin typeface="Arial" panose="020B0604020202020204" pitchFamily="34" charset="0"/>
                <a:cs typeface="Arial" panose="020B0604020202020204" pitchFamily="34" charset="0"/>
              </a:rPr>
              <a:t>Age: 65 years old</a:t>
            </a:r>
          </a:p>
          <a:p>
            <a:r>
              <a:rPr lang="en-GB" sz="1300" b="1" i="0" dirty="0">
                <a:effectLst/>
                <a:latin typeface="Arial" panose="020B0604020202020204" pitchFamily="34" charset="0"/>
                <a:cs typeface="Arial" panose="020B0604020202020204" pitchFamily="34" charset="0"/>
              </a:rPr>
              <a:t>Sex: Male </a:t>
            </a:r>
          </a:p>
          <a:p>
            <a:r>
              <a:rPr lang="en-GB" sz="1300" b="1" dirty="0">
                <a:latin typeface="Arial" panose="020B0604020202020204" pitchFamily="34" charset="0"/>
                <a:cs typeface="Arial" panose="020B0604020202020204" pitchFamily="34" charset="0"/>
              </a:rPr>
              <a:t>Ethnicity: White British </a:t>
            </a:r>
          </a:p>
          <a:p>
            <a:r>
              <a:rPr lang="en-GB" sz="1300" b="1" i="0" dirty="0">
                <a:effectLst/>
                <a:latin typeface="Arial" panose="020B0604020202020204" pitchFamily="34" charset="0"/>
                <a:cs typeface="Arial" panose="020B0604020202020204" pitchFamily="34" charset="0"/>
              </a:rPr>
              <a:t>Living situation: Mr.  Philips lives in his apartment in London with his spouse </a:t>
            </a:r>
          </a:p>
          <a:p>
            <a:endParaRPr lang="en-GB" sz="1300" b="1" i="0" dirty="0">
              <a:effectLst/>
              <a:latin typeface="Arial" panose="020B0604020202020204" pitchFamily="34" charset="0"/>
              <a:cs typeface="Arial" panose="020B0604020202020204" pitchFamily="34" charset="0"/>
            </a:endParaRPr>
          </a:p>
          <a:p>
            <a:pPr marL="0" indent="0">
              <a:buNone/>
            </a:pPr>
            <a:r>
              <a:rPr lang="en-GB" sz="1300" b="1" dirty="0">
                <a:latin typeface="Arial" panose="020B0604020202020204" pitchFamily="34" charset="0"/>
                <a:cs typeface="Arial" panose="020B0604020202020204" pitchFamily="34" charset="0"/>
              </a:rPr>
              <a:t>Patient diagnose: Coronary Artery disease (CAD)</a:t>
            </a:r>
            <a:endParaRPr lang="en-GB" sz="1300" b="0" i="0" dirty="0">
              <a:effectLst/>
              <a:latin typeface="Arial" panose="020B0604020202020204" pitchFamily="34" charset="0"/>
              <a:cs typeface="Arial" panose="020B0604020202020204" pitchFamily="34" charset="0"/>
            </a:endParaRPr>
          </a:p>
          <a:p>
            <a:r>
              <a:rPr lang="en-GB" sz="1300" b="1" i="0" dirty="0">
                <a:effectLst/>
                <a:latin typeface="Arial" panose="020B0604020202020204" pitchFamily="34" charset="0"/>
                <a:cs typeface="Arial" panose="020B0604020202020204" pitchFamily="34" charset="0"/>
              </a:rPr>
              <a:t>Assessment </a:t>
            </a:r>
          </a:p>
          <a:p>
            <a:r>
              <a:rPr lang="en-GB" sz="1300" b="1" i="0" dirty="0">
                <a:effectLst/>
                <a:latin typeface="Arial" panose="020B0604020202020204" pitchFamily="34" charset="0"/>
                <a:cs typeface="Arial" panose="020B0604020202020204" pitchFamily="34" charset="0"/>
              </a:rPr>
              <a:t>Chest pain: location, duration, triggers</a:t>
            </a:r>
          </a:p>
          <a:p>
            <a:r>
              <a:rPr lang="en-GB" sz="1300" b="1" i="0" dirty="0">
                <a:effectLst/>
                <a:latin typeface="Arial" panose="020B0604020202020204" pitchFamily="34" charset="0"/>
                <a:cs typeface="Arial" panose="020B0604020202020204" pitchFamily="34" charset="0"/>
              </a:rPr>
              <a:t>shortness of breath, fatigue</a:t>
            </a:r>
          </a:p>
          <a:p>
            <a:r>
              <a:rPr lang="en-GB" sz="1300" b="1" i="0" dirty="0">
                <a:effectLst/>
                <a:latin typeface="Arial" panose="020B0604020202020204" pitchFamily="34" charset="0"/>
                <a:cs typeface="Arial" panose="020B0604020202020204" pitchFamily="34" charset="0"/>
              </a:rPr>
              <a:t>Lipid profile, blood glucose </a:t>
            </a:r>
          </a:p>
          <a:p>
            <a:r>
              <a:rPr lang="en-GB" sz="1300" b="1" dirty="0">
                <a:latin typeface="Arial" panose="020B0604020202020204" pitchFamily="34" charset="0"/>
                <a:cs typeface="Arial" panose="020B0604020202020204" pitchFamily="34" charset="0"/>
              </a:rPr>
              <a:t>Lifestyle factors (smoking, diet, physical activity)</a:t>
            </a:r>
          </a:p>
          <a:p>
            <a:r>
              <a:rPr lang="en-GB" sz="1300" b="1" i="0" dirty="0">
                <a:effectLst/>
                <a:latin typeface="Arial" panose="020B0604020202020204" pitchFamily="34" charset="0"/>
                <a:cs typeface="Arial" panose="020B0604020202020204" pitchFamily="34" charset="0"/>
              </a:rPr>
              <a:t>Stress level and coping ability</a:t>
            </a:r>
          </a:p>
          <a:p>
            <a:r>
              <a:rPr lang="en-GB" sz="1300" b="1" dirty="0">
                <a:latin typeface="Arial" panose="020B0604020202020204" pitchFamily="34" charset="0"/>
                <a:cs typeface="Arial" panose="020B0604020202020204" pitchFamily="34" charset="0"/>
              </a:rPr>
              <a:t>Medication  </a:t>
            </a:r>
            <a:endParaRPr lang="en-GB" sz="1300" b="1" i="0" dirty="0">
              <a:effectLst/>
              <a:latin typeface="Arial" panose="020B0604020202020204" pitchFamily="34" charset="0"/>
              <a:cs typeface="Arial" panose="020B0604020202020204" pitchFamily="34" charset="0"/>
            </a:endParaRPr>
          </a:p>
          <a:p>
            <a:endParaRPr lang="en-GB" sz="1300" dirty="0"/>
          </a:p>
          <a:p>
            <a:pPr marL="0" indent="0">
              <a:buNone/>
            </a:pPr>
            <a:r>
              <a:rPr lang="en-GB" sz="1300" dirty="0"/>
              <a:t> </a:t>
            </a:r>
            <a:endParaRPr lang="en-GB" sz="1300" dirty="0">
              <a:ea typeface="Calibri"/>
              <a:cs typeface="Calibri"/>
            </a:endParaRPr>
          </a:p>
        </p:txBody>
      </p:sp>
      <p:pic>
        <p:nvPicPr>
          <p:cNvPr id="5" name="Audio 4">
            <a:extLst>
              <a:ext uri="{FF2B5EF4-FFF2-40B4-BE49-F238E27FC236}">
                <a16:creationId xmlns:a16="http://schemas.microsoft.com/office/drawing/2014/main" id="{02A58D46-45A3-E72D-4E11-50662517EA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25223718"/>
      </p:ext>
    </p:extLst>
  </p:cSld>
  <p:clrMapOvr>
    <a:masterClrMapping/>
  </p:clrMapOvr>
  <mc:AlternateContent xmlns:mc="http://schemas.openxmlformats.org/markup-compatibility/2006" xmlns:p14="http://schemas.microsoft.com/office/powerpoint/2010/main">
    <mc:Choice Requires="p14">
      <p:transition spd="slow" p14:dur="2000" advTm="57397"/>
    </mc:Choice>
    <mc:Fallback xmlns="">
      <p:transition spd="slow" advTm="57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F8DD8A9-B5FE-C51D-F78B-702F383D2289}"/>
              </a:ext>
            </a:extLst>
          </p:cNvPr>
          <p:cNvSpPr>
            <a:spLocks noGrp="1"/>
          </p:cNvSpPr>
          <p:nvPr>
            <p:ph type="title"/>
          </p:nvPr>
        </p:nvSpPr>
        <p:spPr>
          <a:xfrm>
            <a:off x="838200" y="401221"/>
            <a:ext cx="10515600" cy="1348065"/>
          </a:xfrm>
        </p:spPr>
        <p:txBody>
          <a:bodyPr>
            <a:normAutofit fontScale="90000"/>
          </a:bodyPr>
          <a:lstStyle/>
          <a:p>
            <a:r>
              <a:rPr lang="en-US" sz="5400" b="1">
                <a:solidFill>
                  <a:srgbClr val="FFFFFF"/>
                </a:solidFill>
              </a:rPr>
              <a:t>Overview of Coronary Artery Disease</a:t>
            </a:r>
            <a:endParaRPr lang="en-US" sz="5400">
              <a:solidFill>
                <a:srgbClr val="FFFFFF"/>
              </a:solidFill>
            </a:endParaRPr>
          </a:p>
        </p:txBody>
      </p:sp>
      <p:sp>
        <p:nvSpPr>
          <p:cNvPr id="3" name="Content Placeholder 2">
            <a:extLst>
              <a:ext uri="{FF2B5EF4-FFF2-40B4-BE49-F238E27FC236}">
                <a16:creationId xmlns:a16="http://schemas.microsoft.com/office/drawing/2014/main" id="{A8EAA49C-AB9D-11A1-2E4C-71222D2B8908}"/>
              </a:ext>
            </a:extLst>
          </p:cNvPr>
          <p:cNvSpPr>
            <a:spLocks noGrp="1"/>
          </p:cNvSpPr>
          <p:nvPr>
            <p:ph idx="1"/>
          </p:nvPr>
        </p:nvSpPr>
        <p:spPr>
          <a:xfrm>
            <a:off x="838200" y="2586789"/>
            <a:ext cx="10515600" cy="3590174"/>
          </a:xfrm>
        </p:spPr>
        <p:txBody>
          <a:bodyPr>
            <a:normAutofit/>
          </a:bodyPr>
          <a:lstStyle/>
          <a:p>
            <a:r>
              <a:rPr lang="en-US" sz="2200" dirty="0"/>
              <a:t>Coronary Artery Disease is a chronic cardiovascular condition in which the coronary arteries become narrowed or blocked due to the accumulation of atherosclerotic plaque (fat, cholesterol and inflammatory cells) This process reduces blood flow and oxygen  supply to the heart muscle. A</a:t>
            </a:r>
            <a:r>
              <a:rPr lang="en-GB" sz="2200" dirty="0"/>
              <a:t> Myocardial ischemia may result from the heart not getting enough oxygen to meet its needs as blood flow declines. </a:t>
            </a:r>
            <a:r>
              <a:rPr lang="en-US" sz="2200" dirty="0"/>
              <a:t>Severe or complete blockage of a coronary artery can result in a myocardial infarction. (NHS, 2024)</a:t>
            </a:r>
          </a:p>
          <a:p>
            <a:endParaRPr lang="en-US" sz="2200" dirty="0"/>
          </a:p>
        </p:txBody>
      </p:sp>
      <p:pic>
        <p:nvPicPr>
          <p:cNvPr id="5" name="Audio 4">
            <a:extLst>
              <a:ext uri="{FF2B5EF4-FFF2-40B4-BE49-F238E27FC236}">
                <a16:creationId xmlns:a16="http://schemas.microsoft.com/office/drawing/2014/main" id="{EB311F63-3178-4A84-79FC-23F4125720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72183083"/>
      </p:ext>
    </p:extLst>
  </p:cSld>
  <p:clrMapOvr>
    <a:masterClrMapping/>
  </p:clrMapOvr>
  <mc:AlternateContent xmlns:mc="http://schemas.openxmlformats.org/markup-compatibility/2006" xmlns:p14="http://schemas.microsoft.com/office/powerpoint/2010/main">
    <mc:Choice Requires="p14">
      <p:transition spd="slow" p14:dur="2000" advTm="56064"/>
    </mc:Choice>
    <mc:Fallback xmlns="">
      <p:transition spd="slow" advTm="56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39023-D2BB-2E90-C13C-5B8DC164FB3E}"/>
              </a:ext>
            </a:extLst>
          </p:cNvPr>
          <p:cNvSpPr>
            <a:spLocks noGrp="1"/>
          </p:cNvSpPr>
          <p:nvPr>
            <p:ph type="title"/>
          </p:nvPr>
        </p:nvSpPr>
        <p:spPr>
          <a:xfrm>
            <a:off x="838200" y="365125"/>
            <a:ext cx="10515600" cy="1325563"/>
          </a:xfrm>
        </p:spPr>
        <p:txBody>
          <a:bodyPr>
            <a:normAutofit/>
          </a:bodyPr>
          <a:lstStyle/>
          <a:p>
            <a:r>
              <a:rPr lang="en-US" sz="4200"/>
              <a:t>The main risk factors linked to the patient disease</a:t>
            </a:r>
          </a:p>
        </p:txBody>
      </p:sp>
      <p:sp>
        <p:nvSpPr>
          <p:cNvPr id="3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6E99A577-708B-2C9E-707C-0902AB9B3727}"/>
              </a:ext>
            </a:extLst>
          </p:cNvPr>
          <p:cNvSpPr>
            <a:spLocks noGrp="1"/>
          </p:cNvSpPr>
          <p:nvPr>
            <p:ph idx="1"/>
          </p:nvPr>
        </p:nvSpPr>
        <p:spPr>
          <a:xfrm>
            <a:off x="838200" y="1929384"/>
            <a:ext cx="10515600" cy="4251960"/>
          </a:xfrm>
        </p:spPr>
        <p:txBody>
          <a:bodyPr>
            <a:normAutofit/>
          </a:bodyPr>
          <a:lstStyle/>
          <a:p>
            <a:pPr marL="457200" lvl="1" indent="0">
              <a:buFont typeface="Arial" panose="020B0604020202020204" pitchFamily="34" charset="0"/>
              <a:buNone/>
              <a:defRPr/>
            </a:pPr>
            <a:r>
              <a:rPr lang="en-GB" sz="2200" b="1"/>
              <a:t>Smoking </a:t>
            </a:r>
            <a:r>
              <a:rPr lang="en-GB" sz="2200"/>
              <a:t>significantly increase atherosclerosis progression and risk of myocardial infarction. </a:t>
            </a:r>
          </a:p>
          <a:p>
            <a:pPr marL="457200" lvl="1" indent="0">
              <a:buFont typeface="Arial" panose="020B0604020202020204" pitchFamily="34" charset="0"/>
              <a:buNone/>
              <a:defRPr/>
            </a:pPr>
            <a:r>
              <a:rPr lang="en-GB" sz="2200" b="1"/>
              <a:t>Low physical activity </a:t>
            </a:r>
            <a:r>
              <a:rPr lang="en-GB" sz="2200"/>
              <a:t>contribute to poor cardiovascular fitness and increased CAD risk. </a:t>
            </a:r>
          </a:p>
          <a:p>
            <a:pPr marL="457200" lvl="1" indent="0">
              <a:buFont typeface="Arial" panose="020B0604020202020204" pitchFamily="34" charset="0"/>
              <a:buNone/>
              <a:defRPr/>
            </a:pPr>
            <a:r>
              <a:rPr lang="en-GB" sz="2200" b="1"/>
              <a:t>Diet </a:t>
            </a:r>
            <a:r>
              <a:rPr lang="en-GB" sz="2200"/>
              <a:t>high in saturated fats, salt and processed food increase cholesterol levels and blood pressure. </a:t>
            </a:r>
          </a:p>
          <a:p>
            <a:pPr marL="457200" lvl="1" indent="0">
              <a:buFont typeface="Arial" panose="020B0604020202020204" pitchFamily="34" charset="0"/>
              <a:buNone/>
              <a:defRPr/>
            </a:pPr>
            <a:r>
              <a:rPr lang="en-GB" sz="2200" b="1"/>
              <a:t>Low intake of fruits and vegetables </a:t>
            </a:r>
            <a:r>
              <a:rPr lang="en-GB" sz="2200"/>
              <a:t>and whole grains reduces cardioprotective benefits. </a:t>
            </a:r>
          </a:p>
          <a:p>
            <a:pPr marL="457200" lvl="1" indent="0">
              <a:buFont typeface="Arial" panose="020B0604020202020204" pitchFamily="34" charset="0"/>
              <a:buNone/>
              <a:defRPr/>
            </a:pPr>
            <a:r>
              <a:rPr lang="en-GB" sz="2200" b="1"/>
              <a:t>Alcohol consumption</a:t>
            </a:r>
            <a:r>
              <a:rPr lang="en-GB" sz="2200"/>
              <a:t> contribute to hypertension. </a:t>
            </a:r>
          </a:p>
          <a:p>
            <a:pPr marL="457200" lvl="1" indent="0">
              <a:buFont typeface="Arial" panose="020B0604020202020204" pitchFamily="34" charset="0"/>
              <a:buNone/>
              <a:defRPr/>
            </a:pPr>
            <a:r>
              <a:rPr lang="en-GB" sz="2200" b="1"/>
              <a:t>Overweight which </a:t>
            </a:r>
            <a:r>
              <a:rPr lang="en-GB" sz="2200"/>
              <a:t>increased cardiac workload. </a:t>
            </a:r>
          </a:p>
          <a:p>
            <a:pPr marL="457200" lvl="1" indent="0">
              <a:buFont typeface="Arial" panose="020B0604020202020204" pitchFamily="34" charset="0"/>
              <a:buNone/>
              <a:defRPr/>
            </a:pPr>
            <a:endParaRPr lang="en-GB" sz="2200"/>
          </a:p>
          <a:p>
            <a:pPr marL="457200" lvl="1" indent="0">
              <a:buFont typeface="Arial" panose="020B0604020202020204" pitchFamily="34" charset="0"/>
              <a:buNone/>
              <a:defRPr/>
            </a:pPr>
            <a:r>
              <a:rPr lang="en-GB" sz="2200"/>
              <a:t>     (NICE, 2023; BHF, 2023)</a:t>
            </a:r>
          </a:p>
          <a:p>
            <a:endParaRPr lang="en-US" sz="2200"/>
          </a:p>
        </p:txBody>
      </p:sp>
      <p:pic>
        <p:nvPicPr>
          <p:cNvPr id="4" name="Audio 3">
            <a:extLst>
              <a:ext uri="{FF2B5EF4-FFF2-40B4-BE49-F238E27FC236}">
                <a16:creationId xmlns:a16="http://schemas.microsoft.com/office/drawing/2014/main" id="{2532A98B-1973-56C1-973E-8A87552799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49976705"/>
      </p:ext>
    </p:extLst>
  </p:cSld>
  <p:clrMapOvr>
    <a:masterClrMapping/>
  </p:clrMapOvr>
  <mc:AlternateContent xmlns:mc="http://schemas.openxmlformats.org/markup-compatibility/2006" xmlns:p14="http://schemas.microsoft.com/office/powerpoint/2010/main">
    <mc:Choice Requires="p14">
      <p:transition spd="slow" p14:dur="2000" advTm="56576"/>
    </mc:Choice>
    <mc:Fallback xmlns="">
      <p:transition spd="slow" advTm="56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8E7D2E0-2C9F-D490-55EE-105D86887215}"/>
              </a:ext>
            </a:extLst>
          </p:cNvPr>
          <p:cNvSpPr>
            <a:spLocks noGrp="1"/>
          </p:cNvSpPr>
          <p:nvPr>
            <p:ph type="title"/>
          </p:nvPr>
        </p:nvSpPr>
        <p:spPr>
          <a:xfrm>
            <a:off x="838200" y="401221"/>
            <a:ext cx="10515600" cy="1348065"/>
          </a:xfrm>
        </p:spPr>
        <p:txBody>
          <a:bodyPr>
            <a:normAutofit/>
          </a:bodyPr>
          <a:lstStyle/>
          <a:p>
            <a:r>
              <a:rPr lang="en-GB" sz="3000" b="1" dirty="0">
                <a:solidFill>
                  <a:srgbClr val="FFFFFF"/>
                </a:solidFill>
              </a:rPr>
              <a:t> </a:t>
            </a:r>
            <a:br>
              <a:rPr lang="en-GB" sz="3000" b="1" dirty="0">
                <a:solidFill>
                  <a:srgbClr val="FFFFFF"/>
                </a:solidFill>
              </a:rPr>
            </a:br>
            <a:r>
              <a:rPr lang="en-GB" sz="3000" b="1" dirty="0">
                <a:solidFill>
                  <a:srgbClr val="FFFFFF"/>
                </a:solidFill>
              </a:rPr>
              <a:t>Person-Centred Care Planning based on: </a:t>
            </a:r>
            <a:br>
              <a:rPr lang="en-GB" sz="3000" b="1" dirty="0">
                <a:solidFill>
                  <a:srgbClr val="FFFFFF"/>
                </a:solidFill>
              </a:rPr>
            </a:br>
            <a:endParaRPr lang="en-GB" sz="3000" b="1" dirty="0">
              <a:solidFill>
                <a:srgbClr val="FFFFFF"/>
              </a:solidFill>
            </a:endParaRPr>
          </a:p>
        </p:txBody>
      </p:sp>
      <p:sp>
        <p:nvSpPr>
          <p:cNvPr id="5" name="Content Placeholder 4">
            <a:extLst>
              <a:ext uri="{FF2B5EF4-FFF2-40B4-BE49-F238E27FC236}">
                <a16:creationId xmlns:a16="http://schemas.microsoft.com/office/drawing/2014/main" id="{FBE613FA-7E80-1A42-2A72-65ACB552E3B1}"/>
              </a:ext>
            </a:extLst>
          </p:cNvPr>
          <p:cNvSpPr>
            <a:spLocks noGrp="1"/>
          </p:cNvSpPr>
          <p:nvPr>
            <p:ph idx="1"/>
          </p:nvPr>
        </p:nvSpPr>
        <p:spPr>
          <a:xfrm>
            <a:off x="838200" y="2586789"/>
            <a:ext cx="10515600" cy="3590174"/>
          </a:xfrm>
        </p:spPr>
        <p:txBody>
          <a:bodyPr>
            <a:normAutofit/>
          </a:bodyPr>
          <a:lstStyle/>
          <a:p>
            <a:r>
              <a:rPr lang="en-US" sz="2000" dirty="0"/>
              <a:t>Disease severity</a:t>
            </a:r>
          </a:p>
          <a:p>
            <a:r>
              <a:rPr lang="en-US" sz="2000" dirty="0"/>
              <a:t>Comorbidities (hypertension)</a:t>
            </a:r>
          </a:p>
          <a:p>
            <a:r>
              <a:rPr lang="en-US" sz="2000" dirty="0"/>
              <a:t>Psychosocial needs</a:t>
            </a:r>
          </a:p>
          <a:p>
            <a:r>
              <a:rPr lang="en-US" sz="2000" dirty="0"/>
              <a:t>Deficient knowledge regarding disease and self-care</a:t>
            </a:r>
          </a:p>
          <a:p>
            <a:r>
              <a:rPr lang="en-US" sz="2000" dirty="0"/>
              <a:t>Involve the multidisciplinary team (cardiologist, GP, cardiac nurse specialist, dietitian, psychotherapist)</a:t>
            </a:r>
          </a:p>
          <a:p>
            <a:pPr marL="0" indent="0">
              <a:buNone/>
            </a:pPr>
            <a:r>
              <a:rPr lang="en-US" sz="2000" b="1" dirty="0"/>
              <a:t> Shared Decision-making </a:t>
            </a:r>
          </a:p>
          <a:p>
            <a:r>
              <a:rPr lang="en-US" sz="2000" dirty="0"/>
              <a:t>Discuss treatment options</a:t>
            </a:r>
          </a:p>
          <a:p>
            <a:r>
              <a:rPr lang="en-US" sz="2000" dirty="0"/>
              <a:t>Consider patient preferences (WHO, 2024)</a:t>
            </a:r>
          </a:p>
        </p:txBody>
      </p:sp>
      <p:pic>
        <p:nvPicPr>
          <p:cNvPr id="4" name="Audio 3">
            <a:extLst>
              <a:ext uri="{FF2B5EF4-FFF2-40B4-BE49-F238E27FC236}">
                <a16:creationId xmlns:a16="http://schemas.microsoft.com/office/drawing/2014/main" id="{F8CD35C2-D4BF-AED8-11E2-07EB8116DC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20747077"/>
      </p:ext>
    </p:extLst>
  </p:cSld>
  <p:clrMapOvr>
    <a:masterClrMapping/>
  </p:clrMapOvr>
  <mc:AlternateContent xmlns:mc="http://schemas.openxmlformats.org/markup-compatibility/2006" xmlns:p14="http://schemas.microsoft.com/office/powerpoint/2010/main">
    <mc:Choice Requires="p14">
      <p:transition spd="slow" p14:dur="2000" advTm="40469"/>
    </mc:Choice>
    <mc:Fallback xmlns="">
      <p:transition spd="slow" advTm="40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B74CC-B784-AC81-5D64-6E1CC5BAA8BA}"/>
              </a:ext>
            </a:extLst>
          </p:cNvPr>
          <p:cNvSpPr>
            <a:spLocks noGrp="1"/>
          </p:cNvSpPr>
          <p:nvPr>
            <p:ph type="title"/>
          </p:nvPr>
        </p:nvSpPr>
        <p:spPr>
          <a:xfrm>
            <a:off x="838200" y="365125"/>
            <a:ext cx="10515600" cy="1325563"/>
          </a:xfrm>
        </p:spPr>
        <p:txBody>
          <a:bodyPr>
            <a:normAutofit/>
          </a:bodyPr>
          <a:lstStyle/>
          <a:p>
            <a:r>
              <a:rPr lang="en-GB" sz="5400" b="1"/>
              <a:t>Goals/Expected outcomes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E1F2A1-C696-A402-BE54-06F0C7D4C579}"/>
              </a:ext>
            </a:extLst>
          </p:cNvPr>
          <p:cNvSpPr>
            <a:spLocks noGrp="1"/>
          </p:cNvSpPr>
          <p:nvPr>
            <p:ph idx="1"/>
          </p:nvPr>
        </p:nvSpPr>
        <p:spPr>
          <a:xfrm>
            <a:off x="838200" y="1929384"/>
            <a:ext cx="10515600" cy="4251960"/>
          </a:xfrm>
        </p:spPr>
        <p:txBody>
          <a:bodyPr>
            <a:normAutofit/>
          </a:bodyPr>
          <a:lstStyle/>
          <a:p>
            <a:r>
              <a:rPr lang="en-US" sz="2200"/>
              <a:t>Patient will be free from chest pain </a:t>
            </a:r>
          </a:p>
          <a:p>
            <a:r>
              <a:rPr lang="en-US" sz="2200"/>
              <a:t>Adequate Oxygenation and cardiac output maintained </a:t>
            </a:r>
          </a:p>
          <a:p>
            <a:r>
              <a:rPr lang="en-US" sz="2200"/>
              <a:t>Blood pressure and heart rate within target range </a:t>
            </a:r>
          </a:p>
          <a:p>
            <a:r>
              <a:rPr lang="en-US" sz="2200"/>
              <a:t>Improved tolerance to activity</a:t>
            </a:r>
          </a:p>
          <a:p>
            <a:r>
              <a:rPr lang="en-US" sz="2200"/>
              <a:t>Patient demonstrates understanding of disease, medications and lifestyle changes </a:t>
            </a:r>
          </a:p>
          <a:p>
            <a:endParaRPr lang="en-GB" sz="2200"/>
          </a:p>
        </p:txBody>
      </p:sp>
      <p:pic>
        <p:nvPicPr>
          <p:cNvPr id="5" name="Audio 4">
            <a:extLst>
              <a:ext uri="{FF2B5EF4-FFF2-40B4-BE49-F238E27FC236}">
                <a16:creationId xmlns:a16="http://schemas.microsoft.com/office/drawing/2014/main" id="{503DC9D8-C451-A875-3B73-98D827CA2F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06210901"/>
      </p:ext>
    </p:extLst>
  </p:cSld>
  <p:clrMapOvr>
    <a:masterClrMapping/>
  </p:clrMapOvr>
  <mc:AlternateContent xmlns:mc="http://schemas.openxmlformats.org/markup-compatibility/2006" xmlns:p14="http://schemas.microsoft.com/office/powerpoint/2010/main">
    <mc:Choice Requires="p14">
      <p:transition spd="slow" p14:dur="2000" advTm="38997"/>
    </mc:Choice>
    <mc:Fallback xmlns="">
      <p:transition spd="slow" advTm="38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A24276-2A27-CE9E-F12D-84FC6C250D88}"/>
              </a:ext>
            </a:extLst>
          </p:cNvPr>
          <p:cNvSpPr>
            <a:spLocks noGrp="1"/>
          </p:cNvSpPr>
          <p:nvPr>
            <p:ph type="title"/>
          </p:nvPr>
        </p:nvSpPr>
        <p:spPr>
          <a:xfrm>
            <a:off x="838200" y="401221"/>
            <a:ext cx="10515600" cy="1348065"/>
          </a:xfrm>
        </p:spPr>
        <p:txBody>
          <a:bodyPr>
            <a:normAutofit/>
          </a:bodyPr>
          <a:lstStyle/>
          <a:p>
            <a:r>
              <a:rPr lang="en-GB" sz="5400" b="1">
                <a:solidFill>
                  <a:srgbClr val="FFFFFF"/>
                </a:solidFill>
              </a:rPr>
              <a:t>Interventions and Rationale </a:t>
            </a:r>
          </a:p>
        </p:txBody>
      </p:sp>
      <p:sp>
        <p:nvSpPr>
          <p:cNvPr id="5" name="Content Placeholder 4">
            <a:extLst>
              <a:ext uri="{FF2B5EF4-FFF2-40B4-BE49-F238E27FC236}">
                <a16:creationId xmlns:a16="http://schemas.microsoft.com/office/drawing/2014/main" id="{4FE6AC6C-CE97-EE39-0FAC-683DEBCD65DB}"/>
              </a:ext>
            </a:extLst>
          </p:cNvPr>
          <p:cNvSpPr>
            <a:spLocks noGrp="1"/>
          </p:cNvSpPr>
          <p:nvPr>
            <p:ph idx="1"/>
          </p:nvPr>
        </p:nvSpPr>
        <p:spPr>
          <a:xfrm>
            <a:off x="838200" y="2586789"/>
            <a:ext cx="10515600" cy="3590174"/>
          </a:xfrm>
        </p:spPr>
        <p:txBody>
          <a:bodyPr>
            <a:normAutofit lnSpcReduction="10000"/>
          </a:bodyPr>
          <a:lstStyle/>
          <a:p>
            <a:pPr indent="-228600">
              <a:spcAft>
                <a:spcPts val="600"/>
              </a:spcAft>
              <a:buFont typeface="Arial" panose="020B0604020202020204" pitchFamily="34" charset="0"/>
              <a:buChar char="•"/>
            </a:pPr>
            <a:r>
              <a:rPr lang="en-US" sz="2200" dirty="0"/>
              <a:t>Pain and Ischemia Management – Improves oxygen supply and reduces myocardial workload. </a:t>
            </a:r>
          </a:p>
          <a:p>
            <a:pPr indent="-228600">
              <a:spcAft>
                <a:spcPts val="600"/>
              </a:spcAft>
              <a:buFont typeface="Arial" panose="020B0604020202020204" pitchFamily="34" charset="0"/>
              <a:buChar char="•"/>
            </a:pPr>
            <a:r>
              <a:rPr lang="en-US" sz="2200" dirty="0"/>
              <a:t>Improve cardiac output – Prevent increased myocardial oxygen demand. </a:t>
            </a:r>
          </a:p>
          <a:p>
            <a:pPr indent="-228600">
              <a:spcAft>
                <a:spcPts val="600"/>
              </a:spcAft>
              <a:buFont typeface="Arial" panose="020B0604020202020204" pitchFamily="34" charset="0"/>
              <a:buChar char="•"/>
            </a:pPr>
            <a:r>
              <a:rPr lang="en-US" sz="2200" dirty="0"/>
              <a:t>Medication management – Prevents clot formation and disease progression.</a:t>
            </a:r>
          </a:p>
          <a:p>
            <a:pPr indent="-228600">
              <a:spcAft>
                <a:spcPts val="600"/>
              </a:spcAft>
              <a:buFont typeface="Arial" panose="020B0604020202020204" pitchFamily="34" charset="0"/>
              <a:buChar char="•"/>
            </a:pPr>
            <a:r>
              <a:rPr lang="en-US" sz="2200" dirty="0"/>
              <a:t>Activity and exercise – Improves cardiovascular  fitness without  overloading the heart.</a:t>
            </a:r>
          </a:p>
          <a:p>
            <a:pPr indent="-228600">
              <a:spcAft>
                <a:spcPts val="600"/>
              </a:spcAft>
              <a:buFont typeface="Arial" panose="020B0604020202020204" pitchFamily="34" charset="0"/>
              <a:buChar char="•"/>
            </a:pPr>
            <a:r>
              <a:rPr lang="en-US" sz="2200" dirty="0"/>
              <a:t>Lifestyle modification – Reduces risk factors and slows disease progression.</a:t>
            </a:r>
          </a:p>
          <a:p>
            <a:pPr indent="-228600">
              <a:spcAft>
                <a:spcPts val="600"/>
              </a:spcAft>
              <a:buFont typeface="Arial" panose="020B0604020202020204" pitchFamily="34" charset="0"/>
              <a:buChar char="•"/>
            </a:pPr>
            <a:r>
              <a:rPr lang="en-US" sz="2200" dirty="0"/>
              <a:t>Patient Education – Promotes self-management and early intervention. </a:t>
            </a:r>
          </a:p>
          <a:p>
            <a:pPr marL="0" indent="0">
              <a:spcAft>
                <a:spcPts val="600"/>
              </a:spcAft>
              <a:buNone/>
            </a:pPr>
            <a:r>
              <a:rPr lang="en-GB" sz="1600" dirty="0">
                <a:solidFill>
                  <a:srgbClr val="0E0E0E"/>
                </a:solidFill>
                <a:latin typeface="Arial" panose="020B0604020202020204" pitchFamily="34" charset="0"/>
                <a:cs typeface="Arial" panose="020B0604020202020204" pitchFamily="34" charset="0"/>
              </a:rPr>
              <a:t>        (</a:t>
            </a:r>
            <a:r>
              <a:rPr lang="en-GB" sz="1600" dirty="0" err="1">
                <a:solidFill>
                  <a:srgbClr val="0E0E0E"/>
                </a:solidFill>
                <a:latin typeface="Arial" panose="020B0604020202020204" pitchFamily="34" charset="0"/>
                <a:cs typeface="Arial" panose="020B0604020202020204" pitchFamily="34" charset="0"/>
              </a:rPr>
              <a:t>Piepoli</a:t>
            </a:r>
            <a:r>
              <a:rPr lang="en-GB" sz="1600" dirty="0">
                <a:solidFill>
                  <a:srgbClr val="0E0E0E"/>
                </a:solidFill>
                <a:latin typeface="Arial" panose="020B0604020202020204" pitchFamily="34" charset="0"/>
                <a:cs typeface="Arial" panose="020B0604020202020204" pitchFamily="34" charset="0"/>
              </a:rPr>
              <a:t>, M. et al., 2021)</a:t>
            </a:r>
            <a:endParaRPr lang="en-US" sz="2200" dirty="0"/>
          </a:p>
          <a:p>
            <a:endParaRPr lang="en-US" sz="2200" dirty="0"/>
          </a:p>
        </p:txBody>
      </p:sp>
      <p:pic>
        <p:nvPicPr>
          <p:cNvPr id="4" name="Audio 3">
            <a:extLst>
              <a:ext uri="{FF2B5EF4-FFF2-40B4-BE49-F238E27FC236}">
                <a16:creationId xmlns:a16="http://schemas.microsoft.com/office/drawing/2014/main" id="{83502C7B-92BB-F0E1-2086-20CA4E872B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07232179"/>
      </p:ext>
    </p:extLst>
  </p:cSld>
  <p:clrMapOvr>
    <a:masterClrMapping/>
  </p:clrMapOvr>
  <mc:AlternateContent xmlns:mc="http://schemas.openxmlformats.org/markup-compatibility/2006" xmlns:p14="http://schemas.microsoft.com/office/powerpoint/2010/main">
    <mc:Choice Requires="p14">
      <p:transition spd="slow" p14:dur="2000" advTm="50197"/>
    </mc:Choice>
    <mc:Fallback xmlns="">
      <p:transition spd="slow" advTm="50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8F5E2-458E-A49B-857B-EBA8405EEEAE}"/>
              </a:ext>
            </a:extLst>
          </p:cNvPr>
          <p:cNvSpPr>
            <a:spLocks noGrp="1"/>
          </p:cNvSpPr>
          <p:nvPr>
            <p:ph type="title"/>
          </p:nvPr>
        </p:nvSpPr>
        <p:spPr>
          <a:xfrm>
            <a:off x="838200" y="365125"/>
            <a:ext cx="10515600" cy="1828444"/>
          </a:xfrm>
        </p:spPr>
        <p:txBody>
          <a:bodyPr vert="horz" lIns="91440" tIns="45720" rIns="91440" bIns="45720" rtlCol="0" anchor="ctr">
            <a:normAutofit/>
          </a:bodyPr>
          <a:lstStyle/>
          <a:p>
            <a:r>
              <a:rPr lang="en-US" sz="5200" b="1" kern="1200">
                <a:solidFill>
                  <a:schemeClr val="tx1"/>
                </a:solidFill>
                <a:latin typeface="+mj-lt"/>
                <a:ea typeface="+mj-ea"/>
                <a:cs typeface="+mj-cs"/>
              </a:rPr>
              <a:t>Evaluation and review</a:t>
            </a:r>
          </a:p>
        </p:txBody>
      </p:sp>
      <p:sp>
        <p:nvSpPr>
          <p:cNvPr id="3" name="Content Placeholder 2">
            <a:extLst>
              <a:ext uri="{FF2B5EF4-FFF2-40B4-BE49-F238E27FC236}">
                <a16:creationId xmlns:a16="http://schemas.microsoft.com/office/drawing/2014/main" id="{9402EB6A-205E-F81E-E184-44F9CFB02F68}"/>
              </a:ext>
            </a:extLst>
          </p:cNvPr>
          <p:cNvSpPr>
            <a:spLocks noGrp="1"/>
          </p:cNvSpPr>
          <p:nvPr>
            <p:ph idx="1"/>
          </p:nvPr>
        </p:nvSpPr>
        <p:spPr>
          <a:xfrm>
            <a:off x="838200" y="2398626"/>
            <a:ext cx="5158427" cy="3730460"/>
          </a:xfrm>
        </p:spPr>
        <p:txBody>
          <a:bodyPr vert="horz" lIns="91440" tIns="45720" rIns="91440" bIns="45720" rtlCol="0">
            <a:normAutofit/>
          </a:bodyPr>
          <a:lstStyle/>
          <a:p>
            <a:pPr marL="0"/>
            <a:endParaRPr lang="en-US" sz="2000"/>
          </a:p>
          <a:p>
            <a:pPr marL="0"/>
            <a:endParaRPr lang="en-US" sz="2000"/>
          </a:p>
          <a:p>
            <a:pPr marL="0"/>
            <a:endParaRPr lang="en-US" sz="2000"/>
          </a:p>
          <a:p>
            <a:pPr marL="0"/>
            <a:endParaRPr lang="en-US" sz="2000"/>
          </a:p>
          <a:p>
            <a:pPr marL="0"/>
            <a:endParaRPr lang="en-US" sz="2000"/>
          </a:p>
        </p:txBody>
      </p:sp>
      <p:sp>
        <p:nvSpPr>
          <p:cNvPr id="5" name="TextBox 4">
            <a:extLst>
              <a:ext uri="{FF2B5EF4-FFF2-40B4-BE49-F238E27FC236}">
                <a16:creationId xmlns:a16="http://schemas.microsoft.com/office/drawing/2014/main" id="{991BF3BB-1965-6B90-B196-9793002C5622}"/>
              </a:ext>
            </a:extLst>
          </p:cNvPr>
          <p:cNvSpPr txBox="1"/>
          <p:nvPr/>
        </p:nvSpPr>
        <p:spPr>
          <a:xfrm>
            <a:off x="6189154" y="2398626"/>
            <a:ext cx="5164645" cy="3730460"/>
          </a:xfrm>
          <a:prstGeom prst="rect">
            <a:avLst/>
          </a:prstGeom>
        </p:spPr>
        <p:txBody>
          <a:bodyPr vert="horz" lIns="91440" tIns="45720" rIns="91440" bIns="45720" rtlCol="0">
            <a:normAutofit/>
          </a:bodyPr>
          <a:lstStyle/>
          <a:p>
            <a:pPr marL="0" indent="-228600">
              <a:lnSpc>
                <a:spcPct val="90000"/>
              </a:lnSpc>
              <a:spcAft>
                <a:spcPts val="600"/>
              </a:spcAft>
              <a:buFont typeface="Arial" panose="020B0604020202020204" pitchFamily="34" charset="0"/>
              <a:buChar char="•"/>
            </a:pPr>
            <a:r>
              <a:rPr lang="en-US" sz="2000"/>
              <a:t>Chest pain reduced or absent</a:t>
            </a:r>
          </a:p>
          <a:p>
            <a:pPr marL="0" indent="-228600">
              <a:lnSpc>
                <a:spcPct val="90000"/>
              </a:lnSpc>
              <a:spcAft>
                <a:spcPts val="600"/>
              </a:spcAft>
              <a:buFont typeface="Arial" panose="020B0604020202020204" pitchFamily="34" charset="0"/>
              <a:buChar char="•"/>
            </a:pPr>
            <a:r>
              <a:rPr lang="en-US" sz="2000"/>
              <a:t>Stable vital signs and lipid level </a:t>
            </a:r>
          </a:p>
          <a:p>
            <a:pPr marL="0" indent="-228600">
              <a:lnSpc>
                <a:spcPct val="90000"/>
              </a:lnSpc>
              <a:spcAft>
                <a:spcPts val="600"/>
              </a:spcAft>
              <a:buFont typeface="Arial" panose="020B0604020202020204" pitchFamily="34" charset="0"/>
              <a:buChar char="•"/>
            </a:pPr>
            <a:r>
              <a:rPr lang="en-US" sz="2000"/>
              <a:t>Improved exercise tolerance </a:t>
            </a:r>
          </a:p>
          <a:p>
            <a:pPr marL="0" indent="-228600">
              <a:lnSpc>
                <a:spcPct val="90000"/>
              </a:lnSpc>
              <a:spcAft>
                <a:spcPts val="600"/>
              </a:spcAft>
              <a:buFont typeface="Arial" panose="020B0604020202020204" pitchFamily="34" charset="0"/>
              <a:buChar char="•"/>
            </a:pPr>
            <a:r>
              <a:rPr lang="en-US" sz="2000"/>
              <a:t>Patient demonstrate understanding  of condition and care plan  </a:t>
            </a:r>
          </a:p>
          <a:p>
            <a:pPr marL="0" indent="-228600">
              <a:lnSpc>
                <a:spcPct val="90000"/>
              </a:lnSpc>
              <a:spcAft>
                <a:spcPts val="600"/>
              </a:spcAft>
              <a:buFont typeface="Arial" panose="020B0604020202020204" pitchFamily="34" charset="0"/>
              <a:buChar char="•"/>
            </a:pPr>
            <a:r>
              <a:rPr lang="en-US" sz="2000"/>
              <a:t>No complications </a:t>
            </a:r>
          </a:p>
          <a:p>
            <a:pPr marL="0" indent="-228600">
              <a:lnSpc>
                <a:spcPct val="90000"/>
              </a:lnSpc>
              <a:spcAft>
                <a:spcPts val="600"/>
              </a:spcAft>
              <a:buFont typeface="Arial" panose="020B0604020202020204" pitchFamily="34" charset="0"/>
              <a:buChar char="•"/>
            </a:pPr>
            <a:r>
              <a:rPr lang="en-US" sz="2000" b="1"/>
              <a:t>Review frequency</a:t>
            </a:r>
          </a:p>
          <a:p>
            <a:pPr marL="0" indent="-228600">
              <a:lnSpc>
                <a:spcPct val="90000"/>
              </a:lnSpc>
              <a:spcAft>
                <a:spcPts val="600"/>
              </a:spcAft>
              <a:buFont typeface="Arial" panose="020B0604020202020204" pitchFamily="34" charset="0"/>
              <a:buChar char="•"/>
            </a:pPr>
            <a:r>
              <a:rPr lang="en-US" sz="2000"/>
              <a:t>Regular GP and cardiology follow-up</a:t>
            </a:r>
          </a:p>
          <a:p>
            <a:pPr marL="0" indent="-228600">
              <a:lnSpc>
                <a:spcPct val="90000"/>
              </a:lnSpc>
              <a:spcAft>
                <a:spcPts val="600"/>
              </a:spcAft>
              <a:buFont typeface="Arial" panose="020B0604020202020204" pitchFamily="34" charset="0"/>
              <a:buChar char="•"/>
            </a:pPr>
            <a:r>
              <a:rPr lang="en-US" sz="2000"/>
              <a:t>Medication review at least annually or after any clinical change </a:t>
            </a:r>
          </a:p>
          <a:p>
            <a:pPr indent="-228600">
              <a:lnSpc>
                <a:spcPct val="90000"/>
              </a:lnSpc>
              <a:spcAft>
                <a:spcPts val="600"/>
              </a:spcAft>
              <a:buFont typeface="Arial" panose="020B0604020202020204" pitchFamily="34" charset="0"/>
              <a:buChar char="•"/>
            </a:pPr>
            <a:r>
              <a:rPr lang="en-US" sz="2000"/>
              <a:t>(Cleveland Clinic, 2024)</a:t>
            </a:r>
          </a:p>
        </p:txBody>
      </p:sp>
      <p:pic>
        <p:nvPicPr>
          <p:cNvPr id="6" name="Audio 5">
            <a:extLst>
              <a:ext uri="{FF2B5EF4-FFF2-40B4-BE49-F238E27FC236}">
                <a16:creationId xmlns:a16="http://schemas.microsoft.com/office/drawing/2014/main" id="{FFCEA63B-3F76-4634-91AD-AA898319E2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91256508"/>
      </p:ext>
    </p:extLst>
  </p:cSld>
  <p:clrMapOvr>
    <a:masterClrMapping/>
  </p:clrMapOvr>
  <mc:AlternateContent xmlns:mc="http://schemas.openxmlformats.org/markup-compatibility/2006" xmlns:p14="http://schemas.microsoft.com/office/powerpoint/2010/main">
    <mc:Choice Requires="p14">
      <p:transition spd="slow" p14:dur="2000" advTm="41450"/>
    </mc:Choice>
    <mc:Fallback xmlns="">
      <p:transition spd="slow" advTm="41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07F4F58-0B9E-A9F1-F9E1-A24585AA166C}"/>
              </a:ext>
            </a:extLst>
          </p:cNvPr>
          <p:cNvSpPr>
            <a:spLocks noGrp="1"/>
          </p:cNvSpPr>
          <p:nvPr>
            <p:ph type="title"/>
          </p:nvPr>
        </p:nvSpPr>
        <p:spPr>
          <a:xfrm>
            <a:off x="838200" y="643467"/>
            <a:ext cx="2951205" cy="5571066"/>
          </a:xfrm>
        </p:spPr>
        <p:txBody>
          <a:bodyPr>
            <a:normAutofit/>
          </a:bodyPr>
          <a:lstStyle/>
          <a:p>
            <a:r>
              <a:rPr lang="en-US" sz="2800">
                <a:solidFill>
                  <a:srgbClr val="FFFFFF"/>
                </a:solidFill>
              </a:rPr>
              <a:t>Evidence-Based Recommendations for the patient</a:t>
            </a:r>
          </a:p>
        </p:txBody>
      </p:sp>
      <p:graphicFrame>
        <p:nvGraphicFramePr>
          <p:cNvPr id="5" name="Content Placeholder 2">
            <a:extLst>
              <a:ext uri="{FF2B5EF4-FFF2-40B4-BE49-F238E27FC236}">
                <a16:creationId xmlns:a16="http://schemas.microsoft.com/office/drawing/2014/main" id="{7A680A43-96C4-2E86-EE34-165A22E8E712}"/>
              </a:ext>
            </a:extLst>
          </p:cNvPr>
          <p:cNvGraphicFramePr>
            <a:graphicFrameLocks noGrp="1"/>
          </p:cNvGraphicFramePr>
          <p:nvPr>
            <p:ph idx="1"/>
            <p:extLst>
              <p:ext uri="{D42A27DB-BD31-4B8C-83A1-F6EECF244321}">
                <p14:modId xmlns:p14="http://schemas.microsoft.com/office/powerpoint/2010/main" val="279311364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extLst>
              <a:ext uri="{FF2B5EF4-FFF2-40B4-BE49-F238E27FC236}">
                <a16:creationId xmlns:a16="http://schemas.microsoft.com/office/drawing/2014/main" id="{E3919CEC-6C20-BA9D-43D8-64BCF91193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3361666"/>
      </p:ext>
    </p:extLst>
  </p:cSld>
  <p:clrMapOvr>
    <a:masterClrMapping/>
  </p:clrMapOvr>
  <mc:AlternateContent xmlns:mc="http://schemas.openxmlformats.org/markup-compatibility/2006" xmlns:p14="http://schemas.microsoft.com/office/powerpoint/2010/main">
    <mc:Choice Requires="p14">
      <p:transition spd="slow" p14:dur="2000" advTm="36789"/>
    </mc:Choice>
    <mc:Fallback xmlns="">
      <p:transition spd="slow" advTm="36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48E24-A4D0-87D3-742B-C24116390ABF}"/>
              </a:ext>
            </a:extLst>
          </p:cNvPr>
          <p:cNvSpPr>
            <a:spLocks noGrp="1"/>
          </p:cNvSpPr>
          <p:nvPr>
            <p:ph type="title"/>
          </p:nvPr>
        </p:nvSpPr>
        <p:spPr>
          <a:xfrm>
            <a:off x="1171074" y="1396686"/>
            <a:ext cx="3240506" cy="4064628"/>
          </a:xfrm>
        </p:spPr>
        <p:txBody>
          <a:bodyPr>
            <a:normAutofit/>
          </a:bodyPr>
          <a:lstStyle/>
          <a:p>
            <a:r>
              <a:rPr lang="en-GB" b="1">
                <a:solidFill>
                  <a:srgbClr val="FFFFFF"/>
                </a:solidFill>
              </a:rPr>
              <a:t>Conclusion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F5B0CC-4B0C-3B67-5BC6-215AE0D61602}"/>
              </a:ext>
            </a:extLst>
          </p:cNvPr>
          <p:cNvSpPr>
            <a:spLocks noGrp="1"/>
          </p:cNvSpPr>
          <p:nvPr>
            <p:ph idx="1"/>
          </p:nvPr>
        </p:nvSpPr>
        <p:spPr>
          <a:xfrm>
            <a:off x="5370153" y="1526033"/>
            <a:ext cx="5536397" cy="3935281"/>
          </a:xfrm>
        </p:spPr>
        <p:txBody>
          <a:bodyPr>
            <a:noAutofit/>
          </a:bodyPr>
          <a:lstStyle/>
          <a:p>
            <a:pPr marL="0" indent="0">
              <a:buNone/>
            </a:pPr>
            <a:r>
              <a:rPr lang="en-GB" sz="2400" dirty="0"/>
              <a:t>This treatment plan, which emphasizes safety, person-centred care, and prevention of complications, is based on NHS best practices and NICE evidence-based guidelines. As well on ethical and professional practice Combining lifestyle changes, managing comorbidities, and educating patients is necessary for evidence-based treatment of coronary artery disease. These treatments dramatically slow the progression of the disease and lower morbidity and mortality. </a:t>
            </a:r>
          </a:p>
        </p:txBody>
      </p:sp>
      <p:pic>
        <p:nvPicPr>
          <p:cNvPr id="5" name="Audio 4">
            <a:extLst>
              <a:ext uri="{FF2B5EF4-FFF2-40B4-BE49-F238E27FC236}">
                <a16:creationId xmlns:a16="http://schemas.microsoft.com/office/drawing/2014/main" id="{452118CA-E701-27BB-9668-828C07D9A2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81124996"/>
      </p:ext>
    </p:extLst>
  </p:cSld>
  <p:clrMapOvr>
    <a:masterClrMapping/>
  </p:clrMapOvr>
  <mc:AlternateContent xmlns:mc="http://schemas.openxmlformats.org/markup-compatibility/2006" xmlns:p14="http://schemas.microsoft.com/office/powerpoint/2010/main">
    <mc:Choice Requires="p14">
      <p:transition spd="slow" p14:dur="2000" advTm="53045"/>
    </mc:Choice>
    <mc:Fallback xmlns="">
      <p:transition spd="slow" advTm="53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273B78-964F-6AD9-70FE-8D0408BD1DAE}"/>
              </a:ext>
            </a:extLst>
          </p:cNvPr>
          <p:cNvSpPr txBox="1"/>
          <p:nvPr/>
        </p:nvSpPr>
        <p:spPr>
          <a:xfrm>
            <a:off x="450575" y="662608"/>
            <a:ext cx="11302154" cy="8679299"/>
          </a:xfrm>
          <a:prstGeom prst="rect">
            <a:avLst/>
          </a:prstGeom>
          <a:noFill/>
        </p:spPr>
        <p:txBody>
          <a:bodyPr wrap="square" rtlCol="0">
            <a:spAutoFit/>
          </a:bodyPr>
          <a:lstStyle/>
          <a:p>
            <a:pPr marL="342900" indent="-342900">
              <a:buFontTx/>
              <a:buAutoNum type="arabicPeriod"/>
            </a:pPr>
            <a:endParaRPr lang="en-GB" dirty="0"/>
          </a:p>
          <a:p>
            <a:pPr marL="342900" indent="-342900">
              <a:buFontTx/>
              <a:buAutoNum type="arabicPeriod"/>
            </a:pPr>
            <a:r>
              <a:rPr lang="en-GB" sz="1800" dirty="0">
                <a:latin typeface="Arial" panose="020B0604020202020204" pitchFamily="34" charset="0"/>
                <a:cs typeface="Arial" panose="020B0604020202020204" pitchFamily="34" charset="0"/>
              </a:rPr>
              <a:t>British Heart Foundation (2023) Risk factors for coronary heart disease. Available at: </a:t>
            </a:r>
            <a:r>
              <a:rPr lang="en-GB" sz="1800" dirty="0">
                <a:latin typeface="Arial" panose="020B0604020202020204" pitchFamily="34" charset="0"/>
                <a:cs typeface="Arial" panose="020B0604020202020204" pitchFamily="34" charset="0"/>
                <a:hlinkClick r:id="rId4"/>
              </a:rPr>
              <a:t>https://www.bhf.org.uk/informationsupport/conditions/coronary-heart-disease</a:t>
            </a:r>
            <a:r>
              <a:rPr lang="en-GB" sz="1800" dirty="0">
                <a:latin typeface="Arial" panose="020B0604020202020204" pitchFamily="34" charset="0"/>
                <a:cs typeface="Arial" panose="020B0604020202020204" pitchFamily="34" charset="0"/>
              </a:rPr>
              <a:t> (Accessed date: 17 December 2025)</a:t>
            </a:r>
          </a:p>
          <a:p>
            <a:pPr marL="342900" indent="-342900">
              <a:buFontTx/>
              <a:buAutoNum type="arabicPeriod"/>
            </a:pPr>
            <a:r>
              <a:rPr lang="en-GB" dirty="0">
                <a:latin typeface="Arial" panose="020B0604020202020204" pitchFamily="34" charset="0"/>
                <a:cs typeface="Arial" panose="020B0604020202020204" pitchFamily="34" charset="0"/>
              </a:rPr>
              <a:t>Cleveland Clinic (2024) Atherosclerosis. Available at: </a:t>
            </a:r>
            <a:r>
              <a:rPr lang="en-GB" dirty="0">
                <a:latin typeface="Arial" panose="020B0604020202020204" pitchFamily="34" charset="0"/>
                <a:cs typeface="Arial" panose="020B0604020202020204" pitchFamily="34" charset="0"/>
                <a:hlinkClick r:id="rId5"/>
              </a:rPr>
              <a:t>https://my.clevelandclinic.org/health/diseases/16753-atherosclerosis-arterial-disease</a:t>
            </a:r>
            <a:r>
              <a:rPr lang="en-GB" dirty="0">
                <a:latin typeface="Arial" panose="020B0604020202020204" pitchFamily="34" charset="0"/>
                <a:cs typeface="Arial" panose="020B0604020202020204" pitchFamily="34" charset="0"/>
              </a:rPr>
              <a:t> (Accessed date: 17 December 2025)</a:t>
            </a:r>
          </a:p>
          <a:p>
            <a:pPr marL="342900" indent="-342900">
              <a:buFontTx/>
              <a:buAutoNum type="arabicPeriod"/>
            </a:pPr>
            <a:r>
              <a:rPr lang="en-GB" dirty="0" err="1">
                <a:latin typeface="Arial" panose="020B0604020202020204" pitchFamily="34" charset="0"/>
                <a:cs typeface="Arial" panose="020B0604020202020204" pitchFamily="34" charset="0"/>
              </a:rPr>
              <a:t>Gov.uk</a:t>
            </a:r>
            <a:r>
              <a:rPr lang="en-GB" dirty="0">
                <a:latin typeface="Arial" panose="020B0604020202020204" pitchFamily="34" charset="0"/>
                <a:cs typeface="Arial" panose="020B0604020202020204" pitchFamily="34" charset="0"/>
              </a:rPr>
              <a:t>. Public Health England (2019) Health matters: Preventing cardiovascular disease. Available at: </a:t>
            </a:r>
            <a:r>
              <a:rPr lang="en-GB" dirty="0">
                <a:latin typeface="Arial" panose="020B0604020202020204" pitchFamily="34" charset="0"/>
                <a:cs typeface="Arial" panose="020B0604020202020204" pitchFamily="34" charset="0"/>
                <a:hlinkClick r:id="rId6"/>
              </a:rPr>
              <a:t>https://www.gov.uk/government/publications/health-matters-preventing-cardiovascular-disease/health-matters-preventing-cardiovascular-disease</a:t>
            </a:r>
            <a:r>
              <a:rPr lang="en-GB" dirty="0">
                <a:latin typeface="Arial" panose="020B0604020202020204" pitchFamily="34" charset="0"/>
                <a:cs typeface="Arial" panose="020B0604020202020204" pitchFamily="34" charset="0"/>
              </a:rPr>
              <a:t> (Accessed date: 18 December 2025)</a:t>
            </a:r>
            <a:endParaRPr lang="en-GB" sz="1800" dirty="0">
              <a:latin typeface="Arial" panose="020B0604020202020204" pitchFamily="34" charset="0"/>
              <a:cs typeface="Arial" panose="020B0604020202020204" pitchFamily="34" charset="0"/>
            </a:endParaRPr>
          </a:p>
          <a:p>
            <a:pPr marL="342900" indent="-342900">
              <a:buFontTx/>
              <a:buAutoNum type="arabicPeriod"/>
            </a:pPr>
            <a:r>
              <a:rPr lang="en-GB" dirty="0">
                <a:latin typeface="Arial" panose="020B0604020202020204" pitchFamily="34" charset="0"/>
                <a:cs typeface="Arial" panose="020B0604020202020204" pitchFamily="34" charset="0"/>
              </a:rPr>
              <a:t>Mayo Clinic (2024) Coronary Artery Disease. Available at: </a:t>
            </a:r>
            <a:r>
              <a:rPr lang="en-GB" dirty="0">
                <a:latin typeface="Arial" panose="020B0604020202020204" pitchFamily="34" charset="0"/>
                <a:cs typeface="Arial" panose="020B0604020202020204" pitchFamily="34" charset="0"/>
                <a:hlinkClick r:id="rId7"/>
              </a:rPr>
              <a:t>https://www.mayoclinic.org/diseases-conditions/coronary-artery-disease/symptoms-causes/syc-20350613</a:t>
            </a:r>
            <a:r>
              <a:rPr lang="en-GB" dirty="0">
                <a:latin typeface="Arial" panose="020B0604020202020204" pitchFamily="34" charset="0"/>
                <a:cs typeface="Arial" panose="020B0604020202020204" pitchFamily="34" charset="0"/>
              </a:rPr>
              <a:t> (Accessed date: 18 December 2025)</a:t>
            </a:r>
            <a:endParaRPr lang="en-GB" sz="1800" dirty="0">
              <a:latin typeface="Arial" panose="020B0604020202020204" pitchFamily="34" charset="0"/>
              <a:cs typeface="Arial" panose="020B0604020202020204" pitchFamily="34" charset="0"/>
            </a:endParaRPr>
          </a:p>
          <a:p>
            <a:pPr marL="342900" indent="-342900">
              <a:buFontTx/>
              <a:buAutoNum type="arabicPeriod"/>
            </a:pPr>
            <a:r>
              <a:rPr lang="en-GB" dirty="0">
                <a:latin typeface="Arial" panose="020B0604020202020204" pitchFamily="34" charset="0"/>
                <a:cs typeface="Arial" panose="020B0604020202020204" pitchFamily="34" charset="0"/>
              </a:rPr>
              <a:t>National Health Service (NHS) (2024) Overview Coronary Heart Disease. Available at: </a:t>
            </a:r>
            <a:r>
              <a:rPr lang="en-GB" dirty="0">
                <a:latin typeface="Arial" panose="020B0604020202020204" pitchFamily="34" charset="0"/>
                <a:cs typeface="Arial" panose="020B0604020202020204" pitchFamily="34" charset="0"/>
                <a:hlinkClick r:id="rId8"/>
              </a:rPr>
              <a:t>https://www.nhs.uk/conditions/coronary-heart-disease/</a:t>
            </a:r>
            <a:r>
              <a:rPr lang="en-GB" dirty="0">
                <a:latin typeface="Arial" panose="020B0604020202020204" pitchFamily="34" charset="0"/>
                <a:cs typeface="Arial" panose="020B0604020202020204" pitchFamily="34" charset="0"/>
              </a:rPr>
              <a:t> Accessed date: 16 December 2025)</a:t>
            </a:r>
            <a:endParaRPr lang="en-GB" sz="1800" dirty="0">
              <a:latin typeface="Arial" panose="020B0604020202020204" pitchFamily="34" charset="0"/>
              <a:cs typeface="Arial" panose="020B0604020202020204" pitchFamily="34" charset="0"/>
            </a:endParaRPr>
          </a:p>
          <a:p>
            <a:pPr marL="342900" indent="-342900">
              <a:buFontTx/>
              <a:buAutoNum type="arabicPeriod"/>
            </a:pPr>
            <a:r>
              <a:rPr lang="en-GB" sz="1800" dirty="0">
                <a:latin typeface="Arial" panose="020B0604020202020204" pitchFamily="34" charset="0"/>
                <a:cs typeface="Arial" panose="020B0604020202020204" pitchFamily="34" charset="0"/>
              </a:rPr>
              <a:t>National Institute for Health and Care Excellence (NICE) (2023) </a:t>
            </a:r>
            <a:r>
              <a:rPr lang="en-GB" i="0" dirty="0">
                <a:solidFill>
                  <a:srgbClr val="0E0E0E"/>
                </a:solidFill>
                <a:effectLst/>
                <a:latin typeface="Arial" panose="020B0604020202020204" pitchFamily="34" charset="0"/>
                <a:cs typeface="Arial" panose="020B0604020202020204" pitchFamily="34" charset="0"/>
              </a:rPr>
              <a:t>Cardiovascular disease: risk assessment and reduction, including lipid modification. Available at: </a:t>
            </a:r>
            <a:r>
              <a:rPr lang="en-GB" i="0" dirty="0">
                <a:solidFill>
                  <a:srgbClr val="0E0E0E"/>
                </a:solidFill>
                <a:effectLst/>
                <a:latin typeface="Arial" panose="020B0604020202020204" pitchFamily="34" charset="0"/>
                <a:cs typeface="Arial" panose="020B0604020202020204" pitchFamily="34" charset="0"/>
                <a:hlinkClick r:id="rId9"/>
              </a:rPr>
              <a:t>https://www.nice.org.uk/guidance/ng238</a:t>
            </a:r>
            <a:r>
              <a:rPr lang="en-GB" i="0" dirty="0">
                <a:solidFill>
                  <a:srgbClr val="0E0E0E"/>
                </a:solidFill>
                <a:effectLst/>
                <a:latin typeface="Arial" panose="020B0604020202020204" pitchFamily="34" charset="0"/>
                <a:cs typeface="Arial" panose="020B0604020202020204" pitchFamily="34" charset="0"/>
              </a:rPr>
              <a:t> (Accessed date: 17 December 2025)</a:t>
            </a:r>
          </a:p>
          <a:p>
            <a:pPr marL="342900" indent="-342900">
              <a:buFontTx/>
              <a:buAutoNum type="arabicPeriod"/>
            </a:pPr>
            <a:r>
              <a:rPr lang="en-GB" dirty="0" err="1">
                <a:solidFill>
                  <a:srgbClr val="0E0E0E"/>
                </a:solidFill>
                <a:latin typeface="Arial" panose="020B0604020202020204" pitchFamily="34" charset="0"/>
                <a:cs typeface="Arial" panose="020B0604020202020204" pitchFamily="34" charset="0"/>
              </a:rPr>
              <a:t>Piepoli</a:t>
            </a:r>
            <a:r>
              <a:rPr lang="en-GB" dirty="0">
                <a:solidFill>
                  <a:srgbClr val="0E0E0E"/>
                </a:solidFill>
                <a:latin typeface="Arial" panose="020B0604020202020204" pitchFamily="34" charset="0"/>
                <a:cs typeface="Arial" panose="020B0604020202020204" pitchFamily="34" charset="0"/>
              </a:rPr>
              <a:t>, M.F. et al. (2021) “European guidelines on cardiovascular  disease prevention in clinical practice”, European Heart Journal, 42(34), pp.3227-3337. </a:t>
            </a:r>
            <a:endParaRPr lang="en-GB" i="0" dirty="0">
              <a:solidFill>
                <a:srgbClr val="0E0E0E"/>
              </a:solidFill>
              <a:effectLst/>
              <a:latin typeface="Arial" panose="020B0604020202020204" pitchFamily="34" charset="0"/>
              <a:cs typeface="Arial" panose="020B0604020202020204" pitchFamily="34" charset="0"/>
            </a:endParaRPr>
          </a:p>
          <a:p>
            <a:pPr marL="342900" indent="-342900">
              <a:buFontTx/>
              <a:buAutoNum type="arabicPeriod"/>
            </a:pPr>
            <a:r>
              <a:rPr lang="en-GB" dirty="0">
                <a:solidFill>
                  <a:srgbClr val="0E0E0E"/>
                </a:solidFill>
                <a:latin typeface="Arial" panose="020B0604020202020204" pitchFamily="34" charset="0"/>
                <a:cs typeface="Arial" panose="020B0604020202020204" pitchFamily="34" charset="0"/>
              </a:rPr>
              <a:t>World Health Organisation (WHO) (2024) Key Facts. What are CVDs? Available at: </a:t>
            </a:r>
            <a:r>
              <a:rPr lang="en-GB" dirty="0">
                <a:solidFill>
                  <a:srgbClr val="0E0E0E"/>
                </a:solidFill>
                <a:latin typeface="Arial" panose="020B0604020202020204" pitchFamily="34" charset="0"/>
                <a:cs typeface="Arial" panose="020B0604020202020204" pitchFamily="34" charset="0"/>
                <a:hlinkClick r:id="rId10"/>
              </a:rPr>
              <a:t>https://www.who.int/europe/news-room/fact-sheets/item/cardiovascular-diseases</a:t>
            </a:r>
            <a:r>
              <a:rPr lang="en-GB" dirty="0">
                <a:solidFill>
                  <a:srgbClr val="0E0E0E"/>
                </a:solidFill>
                <a:latin typeface="Arial" panose="020B0604020202020204" pitchFamily="34" charset="0"/>
                <a:cs typeface="Arial" panose="020B0604020202020204" pitchFamily="34" charset="0"/>
              </a:rPr>
              <a:t> (Accessed date: 18 December 2025)</a:t>
            </a:r>
            <a:endParaRPr lang="en-GB" i="0" dirty="0">
              <a:solidFill>
                <a:srgbClr val="0E0E0E"/>
              </a:solidFill>
              <a:effectLst/>
              <a:latin typeface="Arial" panose="020B0604020202020204" pitchFamily="34" charset="0"/>
              <a:cs typeface="Arial" panose="020B0604020202020204" pitchFamily="34" charset="0"/>
            </a:endParaRPr>
          </a:p>
          <a:p>
            <a:pPr marL="342900" indent="-342900">
              <a:buFontTx/>
              <a:buAutoNum type="arabicPeriod"/>
            </a:pPr>
            <a:endParaRPr lang="en-GB" sz="1800" dirty="0"/>
          </a:p>
          <a:p>
            <a:pPr marL="342900" indent="-342900">
              <a:buFontTx/>
              <a:buAutoNum type="arabicPeriod"/>
            </a:pPr>
            <a:endParaRPr lang="en-GB" sz="1800" i="0" dirty="0">
              <a:solidFill>
                <a:srgbClr val="1B1B1B"/>
              </a:solidFill>
              <a:effectLst/>
              <a:latin typeface="Source Sans Pro Web"/>
            </a:endParaRPr>
          </a:p>
          <a:p>
            <a:pPr marL="342900" indent="-342900">
              <a:buFontTx/>
              <a:buAutoNum type="arabicPeriod"/>
            </a:pPr>
            <a:endParaRPr lang="en-GB" dirty="0">
              <a:solidFill>
                <a:srgbClr val="1B1B1B"/>
              </a:solidFill>
              <a:latin typeface="Source Sans Pro Web"/>
            </a:endParaRPr>
          </a:p>
          <a:p>
            <a:pPr marL="342900" indent="-342900">
              <a:buFontTx/>
              <a:buAutoNum type="arabicPeriod"/>
            </a:pPr>
            <a:endParaRPr lang="en-GB" i="0" dirty="0">
              <a:solidFill>
                <a:srgbClr val="000000"/>
              </a:solidFill>
              <a:effectLst/>
              <a:latin typeface="arial" panose="020B0604020202020204" pitchFamily="34" charset="0"/>
            </a:endParaRPr>
          </a:p>
          <a:p>
            <a:pPr marL="342900" indent="-342900">
              <a:buFontTx/>
              <a:buAutoNum type="arabicPeriod"/>
            </a:pPr>
            <a:endParaRPr lang="en-GB" sz="1800" i="0" dirty="0">
              <a:solidFill>
                <a:srgbClr val="1B1B1B"/>
              </a:solidFill>
              <a:effectLst/>
              <a:latin typeface="Source Sans Pro Web"/>
            </a:endParaRPr>
          </a:p>
          <a:p>
            <a:pPr marL="342900" indent="-342900">
              <a:buAutoNum type="arabicPeriod"/>
            </a:pPr>
            <a:endParaRPr lang="en-GB" sz="1800" dirty="0"/>
          </a:p>
          <a:p>
            <a:pPr marL="342900" indent="-342900">
              <a:buAutoNum type="arabicPeriod"/>
            </a:pPr>
            <a:endParaRPr lang="en-GB" sz="1800"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p:txBody>
      </p:sp>
      <p:sp>
        <p:nvSpPr>
          <p:cNvPr id="5" name="TextBox 4">
            <a:extLst>
              <a:ext uri="{FF2B5EF4-FFF2-40B4-BE49-F238E27FC236}">
                <a16:creationId xmlns:a16="http://schemas.microsoft.com/office/drawing/2014/main" id="{43073CDA-1986-5DB9-B1BB-5A70FF129740}"/>
              </a:ext>
            </a:extLst>
          </p:cNvPr>
          <p:cNvSpPr txBox="1"/>
          <p:nvPr/>
        </p:nvSpPr>
        <p:spPr>
          <a:xfrm>
            <a:off x="4426227" y="253519"/>
            <a:ext cx="4015408" cy="461665"/>
          </a:xfrm>
          <a:prstGeom prst="rect">
            <a:avLst/>
          </a:prstGeom>
          <a:noFill/>
        </p:spPr>
        <p:txBody>
          <a:bodyPr wrap="square" rtlCol="0">
            <a:spAutoFit/>
          </a:bodyPr>
          <a:lstStyle/>
          <a:p>
            <a:r>
              <a:rPr lang="en-US" sz="2400" dirty="0"/>
              <a:t>Reference List</a:t>
            </a:r>
          </a:p>
        </p:txBody>
      </p:sp>
      <p:pic>
        <p:nvPicPr>
          <p:cNvPr id="3" name="Audio 2">
            <a:extLst>
              <a:ext uri="{FF2B5EF4-FFF2-40B4-BE49-F238E27FC236}">
                <a16:creationId xmlns:a16="http://schemas.microsoft.com/office/drawing/2014/main" id="{2788889D-004A-3A9D-91B0-1607D5E1FA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84601803"/>
      </p:ext>
    </p:extLst>
  </p:cSld>
  <p:clrMapOvr>
    <a:masterClrMapping/>
  </p:clrMapOvr>
  <mc:AlternateContent xmlns:mc="http://schemas.openxmlformats.org/markup-compatibility/2006" xmlns:p14="http://schemas.microsoft.com/office/powerpoint/2010/main">
    <mc:Choice Requires="p14">
      <p:transition spd="slow" p14:dur="2000" advTm="757"/>
    </mc:Choice>
    <mc:Fallback xmlns="">
      <p:transition spd="slow" advTm="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2592</TotalTime>
  <Words>1130</Words>
  <Application>Microsoft Macintosh PowerPoint</Application>
  <PresentationFormat>Widescreen</PresentationFormat>
  <Paragraphs>116</Paragraphs>
  <Slides>14</Slides>
  <Notes>4</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vt:lpstr>
      <vt:lpstr>Calibri</vt:lpstr>
      <vt:lpstr>Calibri Light</vt:lpstr>
      <vt:lpstr>Source Sans Pro Web</vt:lpstr>
      <vt:lpstr>Whitney</vt:lpstr>
      <vt:lpstr>Office Theme</vt:lpstr>
      <vt:lpstr>Assessment 2: Individual  Presentation                                                                                            Introduction to Physiology  </vt:lpstr>
      <vt:lpstr>Title: Care Plan for a patient with Coronary Artery Disease</vt:lpstr>
      <vt:lpstr>Acknowledge of use AI</vt:lpstr>
      <vt:lpstr>Cardiovascular system: anatomy and physiology</vt:lpstr>
      <vt:lpstr>Care Plan for Mr. Michael Philips with Coronary Artery Disease</vt:lpstr>
      <vt:lpstr>Overview of Coronary Artery Disease</vt:lpstr>
      <vt:lpstr>The main risk factors linked to the patient disease</vt:lpstr>
      <vt:lpstr>  Person-Centred Care Planning based on:  </vt:lpstr>
      <vt:lpstr>Goals/Expected outcomes </vt:lpstr>
      <vt:lpstr>Interventions and Rationale </vt:lpstr>
      <vt:lpstr>Evaluation and review</vt:lpstr>
      <vt:lpstr>Evidence-Based Recommendations for the patient</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marcelamusteata88@yahoo.com</cp:lastModifiedBy>
  <cp:revision>56</cp:revision>
  <dcterms:created xsi:type="dcterms:W3CDTF">2023-06-15T09:39:33Z</dcterms:created>
  <dcterms:modified xsi:type="dcterms:W3CDTF">2025-12-19T13:16:38Z</dcterms:modified>
</cp:coreProperties>
</file>