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0"/>
  </p:notesMasterIdLst>
  <p:handoutMasterIdLst>
    <p:handoutMasterId r:id="rId31"/>
  </p:handoutMasterIdLst>
  <p:sldIdLst>
    <p:sldId id="256" r:id="rId2"/>
    <p:sldId id="446" r:id="rId3"/>
    <p:sldId id="268" r:id="rId4"/>
    <p:sldId id="447" r:id="rId5"/>
    <p:sldId id="448" r:id="rId6"/>
    <p:sldId id="473" r:id="rId7"/>
    <p:sldId id="450" r:id="rId8"/>
    <p:sldId id="280" r:id="rId9"/>
    <p:sldId id="276" r:id="rId10"/>
    <p:sldId id="258" r:id="rId11"/>
    <p:sldId id="270" r:id="rId12"/>
    <p:sldId id="269" r:id="rId13"/>
    <p:sldId id="259" r:id="rId14"/>
    <p:sldId id="273" r:id="rId15"/>
    <p:sldId id="261" r:id="rId16"/>
    <p:sldId id="278" r:id="rId17"/>
    <p:sldId id="260" r:id="rId18"/>
    <p:sldId id="257" r:id="rId19"/>
    <p:sldId id="271" r:id="rId20"/>
    <p:sldId id="272" r:id="rId21"/>
    <p:sldId id="262" r:id="rId22"/>
    <p:sldId id="264" r:id="rId23"/>
    <p:sldId id="279" r:id="rId24"/>
    <p:sldId id="283" r:id="rId25"/>
    <p:sldId id="284" r:id="rId26"/>
    <p:sldId id="265" r:id="rId27"/>
    <p:sldId id="281" r:id="rId28"/>
    <p:sldId id="275" r:id="rId29"/>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91D"/>
    <a:srgbClr val="02040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115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Rectangle 2"/>
          <p:cNvSpPr>
            <a:spLocks noGrp="1" noChangeArrowheads="1"/>
          </p:cNvSpPr>
          <p:nvPr>
            <p:ph type="hdr" sz="quarter"/>
          </p:nvPr>
        </p:nvSpPr>
        <p:spPr bwMode="auto">
          <a:xfrm>
            <a:off x="0" y="0"/>
            <a:ext cx="2890665" cy="488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785" tIns="44892" rIns="89785" bIns="44892" numCol="1" anchor="t" anchorCtr="0" compatLnSpc="1">
            <a:prstTxWarp prst="textNoShape">
              <a:avLst/>
            </a:prstTxWarp>
          </a:bodyPr>
          <a:lstStyle>
            <a:lvl1pPr eaLnBrk="0" hangingPunct="0">
              <a:defRPr sz="1200">
                <a:latin typeface="Arial" charset="0"/>
              </a:defRPr>
            </a:lvl1pPr>
          </a:lstStyle>
          <a:p>
            <a:pPr>
              <a:defRPr/>
            </a:pPr>
            <a:endParaRPr lang="en-GB"/>
          </a:p>
        </p:txBody>
      </p:sp>
      <p:sp>
        <p:nvSpPr>
          <p:cNvPr id="40963" name="Rectangle 3"/>
          <p:cNvSpPr>
            <a:spLocks noGrp="1" noChangeArrowheads="1"/>
          </p:cNvSpPr>
          <p:nvPr>
            <p:ph type="dt" sz="quarter" idx="1"/>
          </p:nvPr>
        </p:nvSpPr>
        <p:spPr bwMode="auto">
          <a:xfrm>
            <a:off x="3776866" y="0"/>
            <a:ext cx="2890665" cy="488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785" tIns="44892" rIns="89785" bIns="44892" numCol="1" anchor="t" anchorCtr="0" compatLnSpc="1">
            <a:prstTxWarp prst="textNoShape">
              <a:avLst/>
            </a:prstTxWarp>
          </a:bodyPr>
          <a:lstStyle>
            <a:lvl1pPr algn="r" eaLnBrk="0" hangingPunct="0">
              <a:defRPr sz="1200">
                <a:latin typeface="Arial" charset="0"/>
              </a:defRPr>
            </a:lvl1pPr>
          </a:lstStyle>
          <a:p>
            <a:pPr>
              <a:defRPr/>
            </a:pPr>
            <a:fld id="{50FB7036-3705-4124-B7B1-098AB913FA92}" type="datetimeFigureOut">
              <a:rPr lang="en-GB"/>
              <a:pPr>
                <a:defRPr/>
              </a:pPr>
              <a:t>06/10/2022</a:t>
            </a:fld>
            <a:endParaRPr lang="en-GB"/>
          </a:p>
        </p:txBody>
      </p:sp>
      <p:sp>
        <p:nvSpPr>
          <p:cNvPr id="40964" name="Rectangle 4"/>
          <p:cNvSpPr>
            <a:spLocks noGrp="1" noChangeArrowheads="1"/>
          </p:cNvSpPr>
          <p:nvPr>
            <p:ph type="ftr" sz="quarter" idx="2"/>
          </p:nvPr>
        </p:nvSpPr>
        <p:spPr bwMode="auto">
          <a:xfrm>
            <a:off x="0" y="9263815"/>
            <a:ext cx="2890665" cy="488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785" tIns="44892" rIns="89785" bIns="44892" numCol="1" anchor="b" anchorCtr="0" compatLnSpc="1">
            <a:prstTxWarp prst="textNoShape">
              <a:avLst/>
            </a:prstTxWarp>
          </a:bodyPr>
          <a:lstStyle>
            <a:lvl1pPr eaLnBrk="0" hangingPunct="0">
              <a:defRPr sz="1200">
                <a:latin typeface="Arial" charset="0"/>
              </a:defRPr>
            </a:lvl1pPr>
          </a:lstStyle>
          <a:p>
            <a:pPr>
              <a:defRPr/>
            </a:pPr>
            <a:endParaRPr lang="en-GB"/>
          </a:p>
        </p:txBody>
      </p:sp>
      <p:sp>
        <p:nvSpPr>
          <p:cNvPr id="40965" name="Rectangle 5"/>
          <p:cNvSpPr>
            <a:spLocks noGrp="1" noChangeArrowheads="1"/>
          </p:cNvSpPr>
          <p:nvPr>
            <p:ph type="sldNum" sz="quarter" idx="3"/>
          </p:nvPr>
        </p:nvSpPr>
        <p:spPr bwMode="auto">
          <a:xfrm>
            <a:off x="3776866" y="9263815"/>
            <a:ext cx="2890665" cy="488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89785" tIns="44892" rIns="89785" bIns="44892" numCol="1" anchor="b" anchorCtr="0" compatLnSpc="1">
            <a:prstTxWarp prst="textNoShape">
              <a:avLst/>
            </a:prstTxWarp>
          </a:bodyPr>
          <a:lstStyle>
            <a:lvl1pPr algn="r" eaLnBrk="0" hangingPunct="0">
              <a:defRPr sz="1200">
                <a:latin typeface="Arial" charset="0"/>
              </a:defRPr>
            </a:lvl1pPr>
          </a:lstStyle>
          <a:p>
            <a:pPr>
              <a:defRPr/>
            </a:pPr>
            <a:fld id="{B6A749BC-3BBC-4B85-A05C-D0923769C3B1}" type="slidenum">
              <a:rPr lang="en-GB"/>
              <a:pPr>
                <a:defRPr/>
              </a:pPr>
              <a:t>‹#›</a:t>
            </a:fld>
            <a:endParaRPr lang="en-GB"/>
          </a:p>
        </p:txBody>
      </p:sp>
    </p:spTree>
    <p:extLst>
      <p:ext uri="{BB962C8B-B14F-4D97-AF65-F5344CB8AC3E}">
        <p14:creationId xmlns:p14="http://schemas.microsoft.com/office/powerpoint/2010/main" val="26326877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atin typeface="Arial" charset="0"/>
              </a:defRPr>
            </a:lvl1pPr>
          </a:lstStyle>
          <a:p>
            <a:pPr>
              <a:defRPr/>
            </a:pPr>
            <a:endParaRPr lang="en-GB"/>
          </a:p>
        </p:txBody>
      </p:sp>
      <p:sp>
        <p:nvSpPr>
          <p:cNvPr id="3" name="Date Placeholder 2"/>
          <p:cNvSpPr>
            <a:spLocks noGrp="1"/>
          </p:cNvSpPr>
          <p:nvPr>
            <p:ph type="dt" idx="1"/>
          </p:nvPr>
        </p:nvSpPr>
        <p:spPr>
          <a:xfrm>
            <a:off x="3776866" y="0"/>
            <a:ext cx="2890665" cy="488226"/>
          </a:xfrm>
          <a:prstGeom prst="rect">
            <a:avLst/>
          </a:prstGeom>
        </p:spPr>
        <p:txBody>
          <a:bodyPr vert="horz" lIns="89785" tIns="44892" rIns="89785" bIns="44892" rtlCol="0"/>
          <a:lstStyle>
            <a:lvl1pPr algn="r">
              <a:defRPr sz="1200">
                <a:latin typeface="Arial" charset="0"/>
              </a:defRPr>
            </a:lvl1pPr>
          </a:lstStyle>
          <a:p>
            <a:pPr>
              <a:defRPr/>
            </a:pPr>
            <a:fld id="{D3731D77-EFBD-4286-88F7-65877F23D315}" type="datetimeFigureOut">
              <a:rPr lang="en-US"/>
              <a:pPr>
                <a:defRPr/>
              </a:pPr>
              <a:t>10/6/2022</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p:cNvSpPr>
            <a:spLocks noGrp="1"/>
          </p:cNvSpPr>
          <p:nvPr>
            <p:ph type="body" sz="quarter" idx="3"/>
          </p:nvPr>
        </p:nvSpPr>
        <p:spPr>
          <a:xfrm>
            <a:off x="666598" y="4632687"/>
            <a:ext cx="5335893" cy="4389354"/>
          </a:xfrm>
          <a:prstGeom prst="rect">
            <a:avLst/>
          </a:prstGeom>
        </p:spPr>
        <p:txBody>
          <a:bodyPr vert="horz" wrap="square" lIns="89785" tIns="44892" rIns="89785" bIns="44892"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3815"/>
            <a:ext cx="2890665" cy="488225"/>
          </a:xfrm>
          <a:prstGeom prst="rect">
            <a:avLst/>
          </a:prstGeom>
        </p:spPr>
        <p:txBody>
          <a:bodyPr vert="horz" lIns="89785" tIns="44892" rIns="89785" bIns="44892" rtlCol="0" anchor="b"/>
          <a:lstStyle>
            <a:lvl1pPr algn="l">
              <a:defRPr sz="1200">
                <a:latin typeface="Arial" charset="0"/>
              </a:defRPr>
            </a:lvl1pPr>
          </a:lstStyle>
          <a:p>
            <a:pPr>
              <a:defRPr/>
            </a:pPr>
            <a:endParaRPr lang="en-GB"/>
          </a:p>
        </p:txBody>
      </p:sp>
      <p:sp>
        <p:nvSpPr>
          <p:cNvPr id="7" name="Slide Number Placeholder 6"/>
          <p:cNvSpPr>
            <a:spLocks noGrp="1"/>
          </p:cNvSpPr>
          <p:nvPr>
            <p:ph type="sldNum" sz="quarter" idx="5"/>
          </p:nvPr>
        </p:nvSpPr>
        <p:spPr>
          <a:xfrm>
            <a:off x="3776866" y="9263815"/>
            <a:ext cx="2890665" cy="488225"/>
          </a:xfrm>
          <a:prstGeom prst="rect">
            <a:avLst/>
          </a:prstGeom>
        </p:spPr>
        <p:txBody>
          <a:bodyPr vert="horz" lIns="89785" tIns="44892" rIns="89785" bIns="44892" rtlCol="0" anchor="b"/>
          <a:lstStyle>
            <a:lvl1pPr algn="r">
              <a:defRPr sz="1200">
                <a:latin typeface="Arial" charset="0"/>
              </a:defRPr>
            </a:lvl1pPr>
          </a:lstStyle>
          <a:p>
            <a:pPr>
              <a:defRPr/>
            </a:pPr>
            <a:fld id="{3FF07CA0-336C-44AC-9DA2-5AFAB3C37961}" type="slidenum">
              <a:rPr lang="en-GB"/>
              <a:pPr>
                <a:defRPr/>
              </a:pPr>
              <a:t>‹#›</a:t>
            </a:fld>
            <a:endParaRPr lang="en-GB"/>
          </a:p>
        </p:txBody>
      </p:sp>
    </p:spTree>
    <p:extLst>
      <p:ext uri="{BB962C8B-B14F-4D97-AF65-F5344CB8AC3E}">
        <p14:creationId xmlns:p14="http://schemas.microsoft.com/office/powerpoint/2010/main" val="40653681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a:lstStyle/>
          <a:p>
            <a:pPr eaLnBrk="1" hangingPunct="1">
              <a:spcBef>
                <a:spcPct val="0"/>
              </a:spcBef>
            </a:pPr>
            <a:endParaRPr lang="en-US"/>
          </a:p>
        </p:txBody>
      </p:sp>
      <p:sp>
        <p:nvSpPr>
          <p:cNvPr id="215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DD82B43-56A2-4F7E-959C-2B13382C43C1}" type="slidenum">
              <a:rPr lang="en-GB" smtClean="0"/>
              <a:pPr/>
              <a:t>1</a:t>
            </a:fld>
            <a:endParaRPr lang="en-GB"/>
          </a:p>
        </p:txBody>
      </p:sp>
    </p:spTree>
    <p:extLst>
      <p:ext uri="{BB962C8B-B14F-4D97-AF65-F5344CB8AC3E}">
        <p14:creationId xmlns:p14="http://schemas.microsoft.com/office/powerpoint/2010/main" val="3048224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a:lstStyle/>
          <a:p>
            <a:pPr eaLnBrk="1" hangingPunct="1">
              <a:spcBef>
                <a:spcPct val="0"/>
              </a:spcBef>
            </a:pPr>
            <a:endParaRPr lang="en-US"/>
          </a:p>
        </p:txBody>
      </p:sp>
      <p:sp>
        <p:nvSpPr>
          <p:cNvPr id="225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54AE877-A87C-4C19-A8B8-31B37C1D3F11}" type="slidenum">
              <a:rPr lang="en-GB" smtClean="0"/>
              <a:pPr/>
              <a:t>10</a:t>
            </a:fld>
            <a:endParaRPr lang="en-GB"/>
          </a:p>
        </p:txBody>
      </p:sp>
    </p:spTree>
    <p:extLst>
      <p:ext uri="{BB962C8B-B14F-4D97-AF65-F5344CB8AC3E}">
        <p14:creationId xmlns:p14="http://schemas.microsoft.com/office/powerpoint/2010/main" val="2663777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p:spPr>
      </p:sp>
      <p:sp>
        <p:nvSpPr>
          <p:cNvPr id="23555" name="Notes Placeholder 2"/>
          <p:cNvSpPr>
            <a:spLocks noGrp="1"/>
          </p:cNvSpPr>
          <p:nvPr>
            <p:ph type="body" idx="1"/>
          </p:nvPr>
        </p:nvSpPr>
        <p:spPr bwMode="auto">
          <a:noFill/>
        </p:spPr>
        <p:txBody>
          <a:bodyPr/>
          <a:lstStyle/>
          <a:p>
            <a:pPr eaLnBrk="1" hangingPunct="1">
              <a:spcBef>
                <a:spcPct val="0"/>
              </a:spcBef>
            </a:pPr>
            <a:endParaRPr lang="en-US"/>
          </a:p>
        </p:txBody>
      </p:sp>
      <p:sp>
        <p:nvSpPr>
          <p:cNvPr id="235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91F29D6-D7FA-4B68-AFBF-2CB2D08AC86E}" type="slidenum">
              <a:rPr lang="en-GB" smtClean="0"/>
              <a:pPr/>
              <a:t>11</a:t>
            </a:fld>
            <a:endParaRPr lang="en-GB"/>
          </a:p>
        </p:txBody>
      </p:sp>
    </p:spTree>
    <p:extLst>
      <p:ext uri="{BB962C8B-B14F-4D97-AF65-F5344CB8AC3E}">
        <p14:creationId xmlns:p14="http://schemas.microsoft.com/office/powerpoint/2010/main" val="1326768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a:lstStyle/>
          <a:p>
            <a:pPr eaLnBrk="1" hangingPunct="1">
              <a:spcBef>
                <a:spcPct val="0"/>
              </a:spcBef>
            </a:pPr>
            <a:endParaRPr lang="en-US"/>
          </a:p>
        </p:txBody>
      </p:sp>
      <p:sp>
        <p:nvSpPr>
          <p:cNvPr id="245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151B433-3068-4F33-A50B-DD8B16CCE824}" type="slidenum">
              <a:rPr lang="en-GB" smtClean="0"/>
              <a:pPr/>
              <a:t>12</a:t>
            </a:fld>
            <a:endParaRPr lang="en-GB"/>
          </a:p>
        </p:txBody>
      </p:sp>
    </p:spTree>
    <p:extLst>
      <p:ext uri="{BB962C8B-B14F-4D97-AF65-F5344CB8AC3E}">
        <p14:creationId xmlns:p14="http://schemas.microsoft.com/office/powerpoint/2010/main" val="3511669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a:lstStyle/>
          <a:p>
            <a:pPr eaLnBrk="1" hangingPunct="1">
              <a:spcBef>
                <a:spcPct val="0"/>
              </a:spcBef>
            </a:pPr>
            <a:endParaRPr lang="en-US"/>
          </a:p>
        </p:txBody>
      </p:sp>
      <p:sp>
        <p:nvSpPr>
          <p:cNvPr id="25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B14FA8D-9503-44F2-856C-7D9EBE1CAEA7}" type="slidenum">
              <a:rPr lang="en-GB" smtClean="0"/>
              <a:pPr/>
              <a:t>13</a:t>
            </a:fld>
            <a:endParaRPr lang="en-GB"/>
          </a:p>
        </p:txBody>
      </p:sp>
    </p:spTree>
    <p:extLst>
      <p:ext uri="{BB962C8B-B14F-4D97-AF65-F5344CB8AC3E}">
        <p14:creationId xmlns:p14="http://schemas.microsoft.com/office/powerpoint/2010/main" val="1778558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FF07CA0-336C-44AC-9DA2-5AFAB3C37961}" type="slidenum">
              <a:rPr lang="en-GB" smtClean="0"/>
              <a:pPr>
                <a:defRPr/>
              </a:pPr>
              <a:t>14</a:t>
            </a:fld>
            <a:endParaRPr lang="en-GB"/>
          </a:p>
        </p:txBody>
      </p:sp>
    </p:spTree>
    <p:extLst>
      <p:ext uri="{BB962C8B-B14F-4D97-AF65-F5344CB8AC3E}">
        <p14:creationId xmlns:p14="http://schemas.microsoft.com/office/powerpoint/2010/main" val="41727194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a:lstStyle/>
          <a:p>
            <a:pPr eaLnBrk="1" hangingPunct="1">
              <a:spcBef>
                <a:spcPct val="0"/>
              </a:spcBef>
            </a:pPr>
            <a:endParaRPr lang="en-US"/>
          </a:p>
        </p:txBody>
      </p:sp>
      <p:sp>
        <p:nvSpPr>
          <p:cNvPr id="266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934DC5B-6F38-4789-9E44-63855172C95B}" type="slidenum">
              <a:rPr lang="en-GB" smtClean="0"/>
              <a:pPr/>
              <a:t>15</a:t>
            </a:fld>
            <a:endParaRPr lang="en-GB"/>
          </a:p>
        </p:txBody>
      </p:sp>
    </p:spTree>
    <p:extLst>
      <p:ext uri="{BB962C8B-B14F-4D97-AF65-F5344CB8AC3E}">
        <p14:creationId xmlns:p14="http://schemas.microsoft.com/office/powerpoint/2010/main" val="35584455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a:lstStyle/>
          <a:p>
            <a:pPr eaLnBrk="1" hangingPunct="1">
              <a:spcBef>
                <a:spcPct val="0"/>
              </a:spcBef>
            </a:pPr>
            <a:endParaRPr lang="en-US"/>
          </a:p>
        </p:txBody>
      </p:sp>
      <p:sp>
        <p:nvSpPr>
          <p:cNvPr id="276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3484DA4-E6E6-4404-9C64-E449773F1488}" type="slidenum">
              <a:rPr lang="en-GB" smtClean="0"/>
              <a:pPr/>
              <a:t>17</a:t>
            </a:fld>
            <a:endParaRPr lang="en-GB"/>
          </a:p>
        </p:txBody>
      </p:sp>
    </p:spTree>
    <p:extLst>
      <p:ext uri="{BB962C8B-B14F-4D97-AF65-F5344CB8AC3E}">
        <p14:creationId xmlns:p14="http://schemas.microsoft.com/office/powerpoint/2010/main" val="27678378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a:lstStyle/>
          <a:p>
            <a:pPr eaLnBrk="1" hangingPunct="1">
              <a:spcBef>
                <a:spcPct val="0"/>
              </a:spcBef>
            </a:pPr>
            <a:endParaRPr lang="en-US"/>
          </a:p>
        </p:txBody>
      </p:sp>
      <p:sp>
        <p:nvSpPr>
          <p:cNvPr id="286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2DB562A-5A98-4FCA-A199-36E112326A60}" type="slidenum">
              <a:rPr lang="en-GB" smtClean="0"/>
              <a:pPr/>
              <a:t>18</a:t>
            </a:fld>
            <a:endParaRPr lang="en-GB"/>
          </a:p>
        </p:txBody>
      </p:sp>
    </p:spTree>
    <p:extLst>
      <p:ext uri="{BB962C8B-B14F-4D97-AF65-F5344CB8AC3E}">
        <p14:creationId xmlns:p14="http://schemas.microsoft.com/office/powerpoint/2010/main" val="1102116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a:lstStyle/>
          <a:p>
            <a:pPr eaLnBrk="1" hangingPunct="1"/>
            <a:endParaRPr lang="en-US"/>
          </a:p>
        </p:txBody>
      </p:sp>
      <p:sp>
        <p:nvSpPr>
          <p:cNvPr id="297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7117B15-DFC8-4F41-B954-8E1075422DD2}" type="slidenum">
              <a:rPr lang="en-GB" smtClean="0"/>
              <a:pPr/>
              <a:t>19</a:t>
            </a:fld>
            <a:endParaRPr lang="en-GB"/>
          </a:p>
        </p:txBody>
      </p:sp>
    </p:spTree>
    <p:extLst>
      <p:ext uri="{BB962C8B-B14F-4D97-AF65-F5344CB8AC3E}">
        <p14:creationId xmlns:p14="http://schemas.microsoft.com/office/powerpoint/2010/main" val="1068923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a:lstStyle/>
          <a:p>
            <a:pPr eaLnBrk="1" hangingPunct="1">
              <a:spcBef>
                <a:spcPct val="0"/>
              </a:spcBef>
            </a:pPr>
            <a:endParaRPr lang="en-US"/>
          </a:p>
        </p:txBody>
      </p:sp>
      <p:sp>
        <p:nvSpPr>
          <p:cNvPr id="307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F1D22E4-8AD6-474F-9EA5-A168DA2575D6}" type="slidenum">
              <a:rPr lang="en-GB" smtClean="0"/>
              <a:pPr/>
              <a:t>21</a:t>
            </a:fld>
            <a:endParaRPr lang="en-GB"/>
          </a:p>
        </p:txBody>
      </p:sp>
    </p:spTree>
    <p:extLst>
      <p:ext uri="{BB962C8B-B14F-4D97-AF65-F5344CB8AC3E}">
        <p14:creationId xmlns:p14="http://schemas.microsoft.com/office/powerpoint/2010/main" val="3107555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a:lstStyle/>
          <a:p>
            <a:pPr eaLnBrk="1" hangingPunct="1">
              <a:spcBef>
                <a:spcPct val="0"/>
              </a:spcBef>
            </a:pPr>
            <a:endParaRPr lang="en-US"/>
          </a:p>
        </p:txBody>
      </p:sp>
      <p:sp>
        <p:nvSpPr>
          <p:cNvPr id="317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0643817-2983-439F-9E11-ED438D02DA4F}" type="slidenum">
              <a:rPr lang="en-GB" smtClean="0"/>
              <a:pPr/>
              <a:t>22</a:t>
            </a:fld>
            <a:endParaRPr lang="en-GB"/>
          </a:p>
        </p:txBody>
      </p:sp>
    </p:spTree>
    <p:extLst>
      <p:ext uri="{BB962C8B-B14F-4D97-AF65-F5344CB8AC3E}">
        <p14:creationId xmlns:p14="http://schemas.microsoft.com/office/powerpoint/2010/main" val="227977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8802CA6-0420-4C9F-A0D0-870A05A34BA1}" type="slidenum">
              <a:rPr lang="en-GB"/>
              <a:pPr/>
              <a:t>25</a:t>
            </a:fld>
            <a:endParaRPr lang="en-GB"/>
          </a:p>
        </p:txBody>
      </p:sp>
    </p:spTree>
    <p:extLst>
      <p:ext uri="{BB962C8B-B14F-4D97-AF65-F5344CB8AC3E}">
        <p14:creationId xmlns:p14="http://schemas.microsoft.com/office/powerpoint/2010/main" val="42345856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a:lstStyle/>
          <a:p>
            <a:pPr eaLnBrk="1" hangingPunct="1">
              <a:spcBef>
                <a:spcPct val="0"/>
              </a:spcBef>
            </a:pPr>
            <a:endParaRPr lang="en-US"/>
          </a:p>
        </p:txBody>
      </p:sp>
      <p:sp>
        <p:nvSpPr>
          <p:cNvPr id="337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46A54F4-D129-4F2B-AA82-E4E86DE1991B}" type="slidenum">
              <a:rPr lang="en-GB" smtClean="0"/>
              <a:pPr/>
              <a:t>26</a:t>
            </a:fld>
            <a:endParaRPr lang="en-GB"/>
          </a:p>
        </p:txBody>
      </p:sp>
    </p:spTree>
    <p:extLst>
      <p:ext uri="{BB962C8B-B14F-4D97-AF65-F5344CB8AC3E}">
        <p14:creationId xmlns:p14="http://schemas.microsoft.com/office/powerpoint/2010/main" val="3620488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p:spPr>
      </p:sp>
      <p:sp>
        <p:nvSpPr>
          <p:cNvPr id="32771" name="Notes Placeholder 2"/>
          <p:cNvSpPr>
            <a:spLocks noGrp="1"/>
          </p:cNvSpPr>
          <p:nvPr>
            <p:ph type="body" idx="1"/>
          </p:nvPr>
        </p:nvSpPr>
        <p:spPr bwMode="auto">
          <a:noFill/>
        </p:spPr>
        <p:txBody>
          <a:bodyPr/>
          <a:lstStyle/>
          <a:p>
            <a:pPr eaLnBrk="1" hangingPunct="1">
              <a:spcBef>
                <a:spcPct val="0"/>
              </a:spcBef>
            </a:pPr>
            <a:endParaRPr lang="en-US"/>
          </a:p>
        </p:txBody>
      </p:sp>
      <p:sp>
        <p:nvSpPr>
          <p:cNvPr id="327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B88582-968E-4D92-9473-5D9270F47BA7}" type="slidenum">
              <a:rPr lang="en-GB" smtClean="0"/>
              <a:pPr/>
              <a:t>27</a:t>
            </a:fld>
            <a:endParaRPr lang="en-GB"/>
          </a:p>
        </p:txBody>
      </p:sp>
    </p:spTree>
    <p:extLst>
      <p:ext uri="{BB962C8B-B14F-4D97-AF65-F5344CB8AC3E}">
        <p14:creationId xmlns:p14="http://schemas.microsoft.com/office/powerpoint/2010/main" val="71756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1202" name="Rectangle 2"/>
          <p:cNvSpPr>
            <a:spLocks noGrp="1" noChangeArrowheads="1"/>
          </p:cNvSpPr>
          <p:nvPr>
            <p:ph type="ctrTitle" sz="quarter"/>
          </p:nvPr>
        </p:nvSpPr>
        <p:spPr>
          <a:xfrm>
            <a:off x="685800" y="1676400"/>
            <a:ext cx="7772400" cy="1828800"/>
          </a:xfrm>
        </p:spPr>
        <p:txBody>
          <a:bodyPr/>
          <a:lstStyle>
            <a:lvl1pPr>
              <a:defRPr/>
            </a:lvl1pPr>
          </a:lstStyle>
          <a:p>
            <a:pPr lvl="0"/>
            <a:r>
              <a:rPr lang="en-GB" noProof="0"/>
              <a:t>Click to edit Master title style</a:t>
            </a:r>
          </a:p>
        </p:txBody>
      </p:sp>
      <p:sp>
        <p:nvSpPr>
          <p:cNvPr id="51203"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pPr lvl="0"/>
            <a:r>
              <a:rPr lang="en-GB" noProof="0"/>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fld id="{BA9C7CAA-188B-4F3F-BE22-5B637EF4FCE2}" type="datetimeFigureOut">
              <a:rPr lang="en-US"/>
              <a:pPr>
                <a:defRPr/>
              </a:pPr>
              <a:t>10/6/2022</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C597D15-267C-4B68-AE80-7DA05B78099F}"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68C0C489-E966-4FA8-B6B9-7EA31CB49593}" type="datetimeFigureOut">
              <a:rPr lang="en-US"/>
              <a:pPr>
                <a:defRPr/>
              </a:pPr>
              <a:t>10/6/2022</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D724124-CA9F-4BDE-BB8B-6EB7DA8B1D01}"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A0A63AD7-43F6-4A58-8195-A57EB0F4354C}" type="datetimeFigureOut">
              <a:rPr lang="en-US"/>
              <a:pPr>
                <a:defRPr/>
              </a:pPr>
              <a:t>10/6/2022</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F58AD5C-BBEA-4E15-867F-3905EFD02CE8}"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2EC3584C-5A5E-4211-8185-11E9501D6CAD}" type="datetimeFigureOut">
              <a:rPr lang="en-US"/>
              <a:pPr>
                <a:defRPr/>
              </a:pPr>
              <a:t>10/6/2022</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AD27FF8-6638-4517-A78E-1A6E37705D5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76B4B7CA-52A1-4A8E-A77C-8AEAE8BCA913}" type="datetimeFigureOut">
              <a:rPr lang="en-US"/>
              <a:pPr>
                <a:defRPr/>
              </a:pPr>
              <a:t>10/6/2022</a:t>
            </a:fld>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20B9717D-120B-46F9-8E0B-45103A404813}"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5EC39734-BE92-4B7C-8C55-01A9BD384043}" type="datetimeFigureOut">
              <a:rPr lang="en-US"/>
              <a:pPr>
                <a:defRPr/>
              </a:pPr>
              <a:t>10/6/2022</a:t>
            </a:fld>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75EDBB92-8FD9-4FA3-A29D-00D13F06384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75A3D571-7A05-4E34-AB96-4DBDC5A061DE}" type="datetimeFigureOut">
              <a:rPr lang="en-US"/>
              <a:pPr>
                <a:defRPr/>
              </a:pPr>
              <a:t>10/6/2022</a:t>
            </a:fld>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CBB804F4-C1EE-49F6-9BB1-2DEDEF64AE4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E4558411-FC32-40B1-8AB7-09CA8A77AA09}" type="datetimeFigureOut">
              <a:rPr lang="en-US"/>
              <a:pPr>
                <a:defRPr/>
              </a:pPr>
              <a:t>10/6/2022</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68A1323-D0F0-4719-BCFD-2DB3BC97D3A5}"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B9096F02-066F-46B7-A794-F69B1F4B1FF2}" type="datetimeFigureOut">
              <a:rPr lang="en-US"/>
              <a:pPr>
                <a:defRPr/>
              </a:pPr>
              <a:t>10/6/2022</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DD652E1-8D5B-4E5B-B8CD-9642A2BD1A0E}"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7502B95-2CDD-499D-8393-26BA9F5311DE}" type="datetimeFigureOut">
              <a:rPr lang="en-US"/>
              <a:pPr>
                <a:defRPr/>
              </a:pPr>
              <a:t>10/6/2022</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4A43103-FCB0-4CBC-84CD-CC189149A24A}"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CC56CA74-17BB-4BAA-9142-53A2DE39EBD2}" type="datetimeFigureOut">
              <a:rPr lang="en-US"/>
              <a:pPr>
                <a:defRPr/>
              </a:pPr>
              <a:t>10/6/2022</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B3CC3E3-E30D-4269-AA02-4F8F710797F5}"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20406"/>
        </a:solidFill>
        <a:effectLst/>
      </p:bgPr>
    </p:bg>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bwMode="auto">
          <a:xfrm>
            <a:off x="457200" y="381000"/>
            <a:ext cx="822960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50179" name="Rectangle 3"/>
          <p:cNvSpPr>
            <a:spLocks noGrp="1" noChangeArrowheads="1"/>
          </p:cNvSpPr>
          <p:nvPr>
            <p:ph type="body" idx="1"/>
          </p:nvPr>
        </p:nvSpPr>
        <p:spPr bwMode="auto">
          <a:xfrm>
            <a:off x="457200" y="1981200"/>
            <a:ext cx="82296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0180"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pPr>
              <a:defRPr/>
            </a:pPr>
            <a:fld id="{E945B438-C94A-41EE-A716-BBD192184761}" type="datetimeFigureOut">
              <a:rPr lang="en-US"/>
              <a:pPr>
                <a:defRPr/>
              </a:pPr>
              <a:t>10/6/2022</a:t>
            </a:fld>
            <a:endParaRPr lang="en-GB"/>
          </a:p>
        </p:txBody>
      </p:sp>
      <p:sp>
        <p:nvSpPr>
          <p:cNvPr id="50181"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pPr>
              <a:defRPr/>
            </a:pPr>
            <a:endParaRPr lang="en-GB"/>
          </a:p>
        </p:txBody>
      </p:sp>
      <p:sp>
        <p:nvSpPr>
          <p:cNvPr id="50182"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pPr>
              <a:defRPr/>
            </a:pPr>
            <a:fld id="{D14D9B99-D2A0-40DA-A858-3C998DBB98B0}"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folHlink"/>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hlink"/>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hyperlink" Target="http://en.wikipedia.org/wiki/File:Hutton_Unconformity_,_Jedburgh.jp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5.jpeg"/></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hyperlink" Target="http://www.google.co.uk/url?sa=i&amp;rct=j&amp;q=&amp;esrc=s&amp;frm=1&amp;source=images&amp;cd=&amp;cad=rja&amp;docid=ST7ilaHt7uLlpM&amp;tbnid=xIy501-iv-ucFM:&amp;ved=0CAUQjRw&amp;url=http://www.langdaleweb.co.uk/axe.html&amp;ei=87JbUu3NOqmM0AW1uIGwAg&amp;bvm=bv.53899372,d.d2k&amp;psig=AFQjCNEg5tlcjdp2DK8gZ-pK66jU8Mw4Vw&amp;ust=1381827625619954" TargetMode="External"/><Relationship Id="rId1" Type="http://schemas.openxmlformats.org/officeDocument/2006/relationships/slideLayout" Target="../slideLayouts/slideLayout6.xml"/><Relationship Id="rId5" Type="http://schemas.openxmlformats.org/officeDocument/2006/relationships/image" Target="../media/image38.png"/><Relationship Id="rId4" Type="http://schemas.openxmlformats.org/officeDocument/2006/relationships/image" Target="../media/image37.png"/></Relationships>
</file>

<file path=ppt/slides/_rels/slide24.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ST7ilaHt7uLlpM&amp;tbnid=xIy501-iv-ucFM:&amp;ved=0CAUQjRw&amp;url=http://www.langdaleweb.co.uk/axe.html&amp;ei=87JbUu3NOqmM0AW1uIGwAg&amp;bvm=bv.53899372,d.d2k&amp;psig=AFQjCNEg5tlcjdp2DK8gZ-pK66jU8Mw4Vw&amp;ust=1381827625619954" TargetMode="External"/><Relationship Id="rId2" Type="http://schemas.openxmlformats.org/officeDocument/2006/relationships/image" Target="../media/image35.jpeg"/><Relationship Id="rId1" Type="http://schemas.openxmlformats.org/officeDocument/2006/relationships/slideLayout" Target="../slideLayouts/slideLayout2.xml"/><Relationship Id="rId5" Type="http://schemas.openxmlformats.org/officeDocument/2006/relationships/image" Target="../media/image37.png"/><Relationship Id="rId4" Type="http://schemas.openxmlformats.org/officeDocument/2006/relationships/image" Target="../media/image36.jpeg"/></Relationships>
</file>

<file path=ppt/slides/_rels/slide2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41.jpeg"/><Relationship Id="rId4" Type="http://schemas.openxmlformats.org/officeDocument/2006/relationships/image" Target="../media/image40.jpeg"/></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2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45.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685800" y="2130425"/>
            <a:ext cx="7772400" cy="1470025"/>
          </a:xfrm>
        </p:spPr>
        <p:txBody>
          <a:bodyPr/>
          <a:lstStyle/>
          <a:p>
            <a:pPr eaLnBrk="1" hangingPunct="1">
              <a:defRPr/>
            </a:pPr>
            <a:r>
              <a:rPr lang="en-GB" dirty="0">
                <a:solidFill>
                  <a:srgbClr val="FFC000"/>
                </a:solidFill>
              </a:rPr>
              <a:t>How do we know what we know? How do we explore the ’past’? </a:t>
            </a:r>
          </a:p>
        </p:txBody>
      </p:sp>
      <p:sp>
        <p:nvSpPr>
          <p:cNvPr id="2051" name="Rectangle 3"/>
          <p:cNvSpPr>
            <a:spLocks noGrp="1" noChangeArrowheads="1"/>
          </p:cNvSpPr>
          <p:nvPr>
            <p:ph type="subTitle" idx="4294967295"/>
          </p:nvPr>
        </p:nvSpPr>
        <p:spPr>
          <a:xfrm>
            <a:off x="1371600" y="4059238"/>
            <a:ext cx="6400800" cy="1593850"/>
          </a:xfrm>
        </p:spPr>
        <p:txBody>
          <a:bodyPr/>
          <a:lstStyle/>
          <a:p>
            <a:pPr marL="0" indent="0" algn="ctr" eaLnBrk="1" hangingPunct="1">
              <a:buFont typeface="Wingdings" pitchFamily="2" charset="2"/>
              <a:buNone/>
              <a:defRPr/>
            </a:pPr>
            <a:r>
              <a:rPr lang="en-GB" dirty="0"/>
              <a:t>Exploring the Humanities</a:t>
            </a:r>
          </a:p>
          <a:p>
            <a:pPr marL="0" indent="0" algn="ctr" eaLnBrk="1" hangingPunct="1">
              <a:buFont typeface="Wingdings" pitchFamily="2" charset="2"/>
              <a:buNone/>
              <a:defRPr/>
            </a:pPr>
            <a:r>
              <a:rPr lang="en-GB" dirty="0"/>
              <a:t>2022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2754" name="Picture 2" descr="Australopithicus - Laetoli                                     00021F91Macintosh HD                   ABA78158:"/>
          <p:cNvPicPr>
            <a:picLocks noChangeAspect="1" noChangeArrowheads="1"/>
          </p:cNvPicPr>
          <p:nvPr/>
        </p:nvPicPr>
        <p:blipFill>
          <a:blip r:embed="rId2"/>
          <a:srcRect/>
          <a:stretch>
            <a:fillRect/>
          </a:stretch>
        </p:blipFill>
        <p:spPr bwMode="auto">
          <a:xfrm>
            <a:off x="214282" y="214289"/>
            <a:ext cx="3718219" cy="5072099"/>
          </a:xfrm>
          <a:prstGeom prst="rect">
            <a:avLst/>
          </a:prstGeom>
          <a:noFill/>
          <a:ln>
            <a:solidFill>
              <a:srgbClr val="FFC000"/>
            </a:solidFill>
          </a:ln>
        </p:spPr>
      </p:pic>
      <p:pic>
        <p:nvPicPr>
          <p:cNvPr id="8" name="Picture 7" descr="harlechp38f.jpg"/>
          <p:cNvPicPr>
            <a:picLocks noChangeAspect="1"/>
          </p:cNvPicPr>
          <p:nvPr/>
        </p:nvPicPr>
        <p:blipFill>
          <a:blip r:embed="rId3"/>
          <a:stretch>
            <a:fillRect/>
          </a:stretch>
        </p:blipFill>
        <p:spPr>
          <a:xfrm>
            <a:off x="4508590" y="2071678"/>
            <a:ext cx="4496544" cy="4637232"/>
          </a:xfrm>
          <a:prstGeom prst="rect">
            <a:avLst/>
          </a:prstGeom>
          <a:ln>
            <a:solidFill>
              <a:srgbClr val="FFC000"/>
            </a:solidFill>
          </a:ln>
        </p:spPr>
      </p:pic>
      <p:sp>
        <p:nvSpPr>
          <p:cNvPr id="9" name="TextBox 8"/>
          <p:cNvSpPr txBox="1"/>
          <p:nvPr/>
        </p:nvSpPr>
        <p:spPr>
          <a:xfrm>
            <a:off x="3932501" y="594350"/>
            <a:ext cx="5211499" cy="1477328"/>
          </a:xfrm>
          <a:prstGeom prst="rect">
            <a:avLst/>
          </a:prstGeom>
          <a:noFill/>
        </p:spPr>
        <p:txBody>
          <a:bodyPr wrap="square" rtlCol="0">
            <a:spAutoFit/>
          </a:bodyPr>
          <a:lstStyle/>
          <a:p>
            <a:r>
              <a:rPr lang="en-GB" dirty="0">
                <a:solidFill>
                  <a:srgbClr val="FFC000"/>
                </a:solidFill>
              </a:rPr>
              <a:t>......from our earliest ancestors</a:t>
            </a:r>
          </a:p>
          <a:p>
            <a:endParaRPr lang="en-GB" dirty="0">
              <a:solidFill>
                <a:srgbClr val="FFC000"/>
              </a:solidFill>
            </a:endParaRPr>
          </a:p>
          <a:p>
            <a:endParaRPr lang="en-GB" dirty="0">
              <a:solidFill>
                <a:srgbClr val="FFC000"/>
              </a:solidFill>
            </a:endParaRPr>
          </a:p>
          <a:p>
            <a:endParaRPr lang="en-GB" dirty="0">
              <a:solidFill>
                <a:srgbClr val="FFC000"/>
              </a:solidFill>
            </a:endParaRPr>
          </a:p>
          <a:p>
            <a:r>
              <a:rPr lang="en-GB" dirty="0">
                <a:solidFill>
                  <a:srgbClr val="FFC000"/>
                </a:solidFill>
              </a:rPr>
              <a:t>			......to the present day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40" name="Picture 4"/>
          <p:cNvPicPr>
            <a:picLocks noChangeAspect="1" noChangeArrowheads="1"/>
          </p:cNvPicPr>
          <p:nvPr/>
        </p:nvPicPr>
        <p:blipFill>
          <a:blip r:embed="rId2"/>
          <a:srcRect/>
          <a:stretch>
            <a:fillRect/>
          </a:stretch>
        </p:blipFill>
        <p:spPr bwMode="auto">
          <a:xfrm>
            <a:off x="0" y="0"/>
            <a:ext cx="4419600" cy="3262313"/>
          </a:xfrm>
          <a:prstGeom prst="rect">
            <a:avLst/>
          </a:prstGeom>
          <a:noFill/>
          <a:ln w="9525">
            <a:noFill/>
            <a:miter lim="800000"/>
            <a:headEnd/>
            <a:tailEnd/>
          </a:ln>
          <a:effectLst/>
        </p:spPr>
      </p:pic>
      <p:pic>
        <p:nvPicPr>
          <p:cNvPr id="14341" name="Picture 5" descr="Schwarzenacker                                                 00021F91Macintosh HD                   ABA78158:"/>
          <p:cNvPicPr>
            <a:picLocks noChangeAspect="1" noChangeArrowheads="1"/>
          </p:cNvPicPr>
          <p:nvPr/>
        </p:nvPicPr>
        <p:blipFill>
          <a:blip r:embed="rId3"/>
          <a:srcRect/>
          <a:stretch>
            <a:fillRect/>
          </a:stretch>
        </p:blipFill>
        <p:spPr bwMode="auto">
          <a:xfrm>
            <a:off x="4800600" y="0"/>
            <a:ext cx="4343400" cy="3227388"/>
          </a:xfrm>
          <a:prstGeom prst="rect">
            <a:avLst/>
          </a:prstGeom>
          <a:noFill/>
        </p:spPr>
      </p:pic>
      <p:pic>
        <p:nvPicPr>
          <p:cNvPr id="14342" name="Picture 6"/>
          <p:cNvPicPr>
            <a:picLocks noChangeAspect="1" noChangeArrowheads="1"/>
          </p:cNvPicPr>
          <p:nvPr/>
        </p:nvPicPr>
        <p:blipFill>
          <a:blip r:embed="rId4"/>
          <a:srcRect/>
          <a:stretch>
            <a:fillRect/>
          </a:stretch>
        </p:blipFill>
        <p:spPr bwMode="auto">
          <a:xfrm>
            <a:off x="0" y="3429000"/>
            <a:ext cx="4429124" cy="3429000"/>
          </a:xfrm>
          <a:prstGeom prst="rect">
            <a:avLst/>
          </a:prstGeom>
          <a:noFill/>
          <a:ln w="9525">
            <a:noFill/>
            <a:miter lim="800000"/>
            <a:headEnd/>
            <a:tailEnd/>
          </a:ln>
          <a:effectLst/>
        </p:spPr>
      </p:pic>
      <p:sp>
        <p:nvSpPr>
          <p:cNvPr id="7" name="TextBox 6"/>
          <p:cNvSpPr txBox="1"/>
          <p:nvPr/>
        </p:nvSpPr>
        <p:spPr>
          <a:xfrm>
            <a:off x="5076056" y="4077072"/>
            <a:ext cx="1950983" cy="1477328"/>
          </a:xfrm>
          <a:prstGeom prst="rect">
            <a:avLst/>
          </a:prstGeom>
          <a:noFill/>
        </p:spPr>
        <p:txBody>
          <a:bodyPr wrap="none" rtlCol="0">
            <a:spAutoFit/>
          </a:bodyPr>
          <a:lstStyle/>
          <a:p>
            <a:r>
              <a:rPr lang="en-GB" dirty="0">
                <a:solidFill>
                  <a:srgbClr val="FFC000"/>
                </a:solidFill>
              </a:rPr>
              <a:t>.....from recovery</a:t>
            </a:r>
          </a:p>
          <a:p>
            <a:endParaRPr lang="en-GB" dirty="0">
              <a:solidFill>
                <a:srgbClr val="FFC000"/>
              </a:solidFill>
            </a:endParaRPr>
          </a:p>
          <a:p>
            <a:r>
              <a:rPr lang="en-GB" dirty="0">
                <a:solidFill>
                  <a:srgbClr val="FFC000"/>
                </a:solidFill>
              </a:rPr>
              <a:t>.....to display</a:t>
            </a:r>
          </a:p>
          <a:p>
            <a:endParaRPr lang="en-GB" dirty="0">
              <a:solidFill>
                <a:srgbClr val="FFC000"/>
              </a:solidFill>
            </a:endParaRPr>
          </a:p>
          <a:p>
            <a:r>
              <a:rPr lang="en-GB" dirty="0">
                <a:solidFill>
                  <a:srgbClr val="FFC000"/>
                </a:solidFill>
              </a:rPr>
              <a:t>......to reuse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826" name="Picture 2" descr="Schliemann - Mycenae  copy                                     00042B3DMacintosh HD                   ABA78158:"/>
          <p:cNvPicPr>
            <a:picLocks noChangeAspect="1" noChangeArrowheads="1"/>
          </p:cNvPicPr>
          <p:nvPr/>
        </p:nvPicPr>
        <p:blipFill>
          <a:blip r:embed="rId2"/>
          <a:srcRect/>
          <a:stretch>
            <a:fillRect/>
          </a:stretch>
        </p:blipFill>
        <p:spPr bwMode="auto">
          <a:xfrm>
            <a:off x="0" y="0"/>
            <a:ext cx="4068808" cy="4786322"/>
          </a:xfrm>
          <a:prstGeom prst="rect">
            <a:avLst/>
          </a:prstGeom>
          <a:noFill/>
        </p:spPr>
      </p:pic>
      <p:pic>
        <p:nvPicPr>
          <p:cNvPr id="205827" name="Picture 3" descr="herculanium copy                                               00042B3DMacintosh HD                   ABA78158:"/>
          <p:cNvPicPr>
            <a:picLocks noChangeAspect="1" noChangeArrowheads="1"/>
          </p:cNvPicPr>
          <p:nvPr/>
        </p:nvPicPr>
        <p:blipFill>
          <a:blip r:embed="rId3"/>
          <a:srcRect/>
          <a:stretch>
            <a:fillRect/>
          </a:stretch>
        </p:blipFill>
        <p:spPr bwMode="auto">
          <a:xfrm>
            <a:off x="4214810" y="0"/>
            <a:ext cx="2714644" cy="4773648"/>
          </a:xfrm>
          <a:prstGeom prst="rect">
            <a:avLst/>
          </a:prstGeom>
          <a:noFill/>
        </p:spPr>
      </p:pic>
      <p:pic>
        <p:nvPicPr>
          <p:cNvPr id="205829" name="Picture 5" descr="C:\Documents and Settings\Quentin Drew\My Documents\Q teaching\Laetoli.jpg"/>
          <p:cNvPicPr>
            <a:picLocks noChangeAspect="1" noChangeArrowheads="1"/>
          </p:cNvPicPr>
          <p:nvPr/>
        </p:nvPicPr>
        <p:blipFill>
          <a:blip r:embed="rId4"/>
          <a:srcRect/>
          <a:stretch>
            <a:fillRect/>
          </a:stretch>
        </p:blipFill>
        <p:spPr bwMode="auto">
          <a:xfrm>
            <a:off x="7086600" y="0"/>
            <a:ext cx="2057400" cy="6858000"/>
          </a:xfrm>
          <a:prstGeom prst="rect">
            <a:avLst/>
          </a:prstGeom>
          <a:noFill/>
        </p:spPr>
      </p:pic>
      <p:sp>
        <p:nvSpPr>
          <p:cNvPr id="8" name="TextBox 7"/>
          <p:cNvSpPr txBox="1"/>
          <p:nvPr/>
        </p:nvSpPr>
        <p:spPr>
          <a:xfrm>
            <a:off x="2071670" y="5286388"/>
            <a:ext cx="2340384" cy="923330"/>
          </a:xfrm>
          <a:prstGeom prst="rect">
            <a:avLst/>
          </a:prstGeom>
          <a:noFill/>
        </p:spPr>
        <p:txBody>
          <a:bodyPr wrap="none" rtlCol="0">
            <a:spAutoFit/>
          </a:bodyPr>
          <a:lstStyle/>
          <a:p>
            <a:r>
              <a:rPr lang="en-GB" dirty="0">
                <a:solidFill>
                  <a:srgbClr val="FFC000"/>
                </a:solidFill>
              </a:rPr>
              <a:t>.....from the fabulous</a:t>
            </a:r>
          </a:p>
          <a:p>
            <a:endParaRPr lang="en-GB" dirty="0">
              <a:solidFill>
                <a:srgbClr val="FFC000"/>
              </a:solidFill>
            </a:endParaRPr>
          </a:p>
          <a:p>
            <a:r>
              <a:rPr lang="en-GB" dirty="0">
                <a:solidFill>
                  <a:srgbClr val="FFC000"/>
                </a:solidFill>
              </a:rPr>
              <a:t>.....to the mundane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850" name="Picture 2" descr="C:\Documents and Settings\Quentin Drew\My Documents\Q teaching\Introducing Archaeology\artifacts 01.jpg"/>
          <p:cNvPicPr>
            <a:picLocks noChangeAspect="1" noChangeArrowheads="1"/>
          </p:cNvPicPr>
          <p:nvPr/>
        </p:nvPicPr>
        <p:blipFill>
          <a:blip r:embed="rId2"/>
          <a:srcRect/>
          <a:stretch>
            <a:fillRect/>
          </a:stretch>
        </p:blipFill>
        <p:spPr bwMode="auto">
          <a:xfrm>
            <a:off x="0" y="0"/>
            <a:ext cx="3546946" cy="2500306"/>
          </a:xfrm>
          <a:prstGeom prst="rect">
            <a:avLst/>
          </a:prstGeom>
          <a:noFill/>
        </p:spPr>
      </p:pic>
      <p:pic>
        <p:nvPicPr>
          <p:cNvPr id="206851" name="Picture 3" descr="15 yr steak                                                    0002120EMacintosh HD                   ABA78158:"/>
          <p:cNvPicPr>
            <a:picLocks noChangeAspect="1" noChangeArrowheads="1"/>
          </p:cNvPicPr>
          <p:nvPr/>
        </p:nvPicPr>
        <p:blipFill>
          <a:blip r:embed="rId3"/>
          <a:srcRect/>
          <a:stretch>
            <a:fillRect/>
          </a:stretch>
        </p:blipFill>
        <p:spPr bwMode="auto">
          <a:xfrm>
            <a:off x="3571868" y="0"/>
            <a:ext cx="2214578" cy="2500306"/>
          </a:xfrm>
          <a:prstGeom prst="rect">
            <a:avLst/>
          </a:prstGeom>
          <a:noFill/>
        </p:spPr>
      </p:pic>
      <p:pic>
        <p:nvPicPr>
          <p:cNvPr id="206852" name="Picture 4"/>
          <p:cNvPicPr>
            <a:picLocks noChangeAspect="1" noChangeArrowheads="1"/>
          </p:cNvPicPr>
          <p:nvPr/>
        </p:nvPicPr>
        <p:blipFill>
          <a:blip r:embed="rId4" cstate="print"/>
          <a:srcRect/>
          <a:stretch>
            <a:fillRect/>
          </a:stretch>
        </p:blipFill>
        <p:spPr bwMode="auto">
          <a:xfrm>
            <a:off x="5857884" y="1"/>
            <a:ext cx="3286116" cy="2501140"/>
          </a:xfrm>
          <a:prstGeom prst="rect">
            <a:avLst/>
          </a:prstGeom>
          <a:noFill/>
          <a:ln w="9525">
            <a:noFill/>
            <a:miter lim="800000"/>
            <a:headEnd/>
            <a:tailEnd/>
          </a:ln>
          <a:effectLst/>
        </p:spPr>
      </p:pic>
      <p:pic>
        <p:nvPicPr>
          <p:cNvPr id="206853" name="Picture 5" descr="1839 - 96 timber coffin /  copy                                0002120EMacintosh HD                   ABA78158:"/>
          <p:cNvPicPr>
            <a:picLocks noChangeAspect="1" noChangeArrowheads="1"/>
          </p:cNvPicPr>
          <p:nvPr/>
        </p:nvPicPr>
        <p:blipFill>
          <a:blip r:embed="rId5"/>
          <a:srcRect/>
          <a:stretch>
            <a:fillRect/>
          </a:stretch>
        </p:blipFill>
        <p:spPr bwMode="auto">
          <a:xfrm>
            <a:off x="5486400" y="2714621"/>
            <a:ext cx="3657600" cy="4143380"/>
          </a:xfrm>
          <a:prstGeom prst="rect">
            <a:avLst/>
          </a:prstGeom>
          <a:noFill/>
        </p:spPr>
      </p:pic>
      <p:sp>
        <p:nvSpPr>
          <p:cNvPr id="8" name="TextBox 7"/>
          <p:cNvSpPr txBox="1"/>
          <p:nvPr/>
        </p:nvSpPr>
        <p:spPr>
          <a:xfrm>
            <a:off x="1428728" y="3643314"/>
            <a:ext cx="2486130" cy="923330"/>
          </a:xfrm>
          <a:prstGeom prst="rect">
            <a:avLst/>
          </a:prstGeom>
          <a:noFill/>
        </p:spPr>
        <p:txBody>
          <a:bodyPr wrap="none" rtlCol="0">
            <a:spAutoFit/>
          </a:bodyPr>
          <a:lstStyle/>
          <a:p>
            <a:r>
              <a:rPr lang="en-GB" dirty="0">
                <a:solidFill>
                  <a:srgbClr val="FFC000"/>
                </a:solidFill>
              </a:rPr>
              <a:t>.....from the preserved</a:t>
            </a:r>
          </a:p>
          <a:p>
            <a:endParaRPr lang="en-GB" dirty="0">
              <a:solidFill>
                <a:srgbClr val="FFC000"/>
              </a:solidFill>
            </a:endParaRPr>
          </a:p>
          <a:p>
            <a:r>
              <a:rPr lang="en-GB" dirty="0">
                <a:solidFill>
                  <a:srgbClr val="FFC000"/>
                </a:solidFill>
              </a:rPr>
              <a:t>.....to the decayed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2451" name="Picture 3" descr="Ethno-Tsumkwe bushmen Nambia                                   00021F91Macintosh HD                   ABA78158:"/>
          <p:cNvPicPr>
            <a:picLocks noChangeAspect="1" noChangeArrowheads="1"/>
          </p:cNvPicPr>
          <p:nvPr/>
        </p:nvPicPr>
        <p:blipFill>
          <a:blip r:embed="rId2"/>
          <a:srcRect/>
          <a:stretch>
            <a:fillRect/>
          </a:stretch>
        </p:blipFill>
        <p:spPr bwMode="auto">
          <a:xfrm>
            <a:off x="395536" y="882458"/>
            <a:ext cx="4724400" cy="3022600"/>
          </a:xfrm>
          <a:prstGeom prst="rect">
            <a:avLst/>
          </a:prstGeom>
          <a:noFill/>
        </p:spPr>
      </p:pic>
      <p:pic>
        <p:nvPicPr>
          <p:cNvPr id="232452" name="Picture 4" descr="C:\Documents and Settings\Quentin Drew\My Documents\Q teaching\azande house.jpg"/>
          <p:cNvPicPr>
            <a:picLocks noChangeAspect="1" noChangeArrowheads="1"/>
          </p:cNvPicPr>
          <p:nvPr/>
        </p:nvPicPr>
        <p:blipFill>
          <a:blip r:embed="rId3"/>
          <a:srcRect/>
          <a:stretch>
            <a:fillRect/>
          </a:stretch>
        </p:blipFill>
        <p:spPr bwMode="auto">
          <a:xfrm>
            <a:off x="5364088" y="906984"/>
            <a:ext cx="3633098" cy="4752528"/>
          </a:xfrm>
          <a:prstGeom prst="rect">
            <a:avLst/>
          </a:prstGeom>
          <a:noFill/>
        </p:spPr>
      </p:pic>
      <p:sp>
        <p:nvSpPr>
          <p:cNvPr id="2" name="TextBox 1">
            <a:extLst>
              <a:ext uri="{FF2B5EF4-FFF2-40B4-BE49-F238E27FC236}">
                <a16:creationId xmlns:a16="http://schemas.microsoft.com/office/drawing/2014/main" id="{0B01E562-0661-91C5-F199-DF27E657A61F}"/>
              </a:ext>
            </a:extLst>
          </p:cNvPr>
          <p:cNvSpPr txBox="1"/>
          <p:nvPr/>
        </p:nvSpPr>
        <p:spPr>
          <a:xfrm>
            <a:off x="755576" y="4437112"/>
            <a:ext cx="3436454" cy="1200329"/>
          </a:xfrm>
          <a:prstGeom prst="rect">
            <a:avLst/>
          </a:prstGeom>
          <a:noFill/>
        </p:spPr>
        <p:txBody>
          <a:bodyPr wrap="none" rtlCol="0">
            <a:spAutoFit/>
          </a:bodyPr>
          <a:lstStyle/>
          <a:p>
            <a:r>
              <a:rPr lang="en-GB" dirty="0">
                <a:solidFill>
                  <a:srgbClr val="FFC000"/>
                </a:solidFill>
              </a:rPr>
              <a:t>How do we get at past ‘culture’ </a:t>
            </a:r>
          </a:p>
          <a:p>
            <a:r>
              <a:rPr lang="en-GB" dirty="0">
                <a:solidFill>
                  <a:srgbClr val="FFC000"/>
                </a:solidFill>
              </a:rPr>
              <a:t>Cultural systems</a:t>
            </a:r>
          </a:p>
          <a:p>
            <a:r>
              <a:rPr lang="en-GB" dirty="0">
                <a:solidFill>
                  <a:srgbClr val="FFC000"/>
                </a:solidFill>
              </a:rPr>
              <a:t>Social organisation</a:t>
            </a:r>
          </a:p>
          <a:p>
            <a:r>
              <a:rPr lang="en-GB" dirty="0">
                <a:solidFill>
                  <a:srgbClr val="FFC000"/>
                </a:solidFill>
              </a:rPr>
              <a:t>Belief systems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Text Box 2"/>
          <p:cNvSpPr txBox="1">
            <a:spLocks noChangeArrowheads="1"/>
          </p:cNvSpPr>
          <p:nvPr/>
        </p:nvSpPr>
        <p:spPr bwMode="auto">
          <a:xfrm>
            <a:off x="685800" y="2590800"/>
            <a:ext cx="8153400" cy="1508105"/>
          </a:xfrm>
          <a:prstGeom prst="rect">
            <a:avLst/>
          </a:prstGeom>
          <a:noFill/>
          <a:ln w="9525">
            <a:noFill/>
            <a:miter lim="800000"/>
            <a:headEnd/>
            <a:tailEnd/>
          </a:ln>
          <a:effectLst/>
        </p:spPr>
        <p:txBody>
          <a:bodyPr>
            <a:spAutoFit/>
          </a:bodyPr>
          <a:lstStyle/>
          <a:p>
            <a:r>
              <a:rPr lang="en-GB" sz="2800" dirty="0">
                <a:solidFill>
                  <a:srgbClr val="FFC000"/>
                </a:solidFill>
              </a:rPr>
              <a:t>“Too often we dig up mere things, unrepentantly forgetful that our proper aim is to dig up people”</a:t>
            </a:r>
          </a:p>
          <a:p>
            <a:endParaRPr lang="en-GB" dirty="0">
              <a:solidFill>
                <a:schemeClr val="hlink"/>
              </a:solidFill>
            </a:endParaRPr>
          </a:p>
          <a:p>
            <a:r>
              <a:rPr lang="en-GB" dirty="0">
                <a:solidFill>
                  <a:schemeClr val="tx1">
                    <a:lumMod val="95000"/>
                  </a:schemeClr>
                </a:solidFill>
              </a:rPr>
              <a:t>- Sir Mortimer Wheeler  </a:t>
            </a:r>
            <a:r>
              <a:rPr lang="en-GB" i="1" dirty="0">
                <a:solidFill>
                  <a:schemeClr val="tx1">
                    <a:lumMod val="95000"/>
                  </a:schemeClr>
                </a:solidFill>
              </a:rPr>
              <a:t>Archaeology From the Earth,</a:t>
            </a:r>
            <a:r>
              <a:rPr lang="en-GB" dirty="0">
                <a:solidFill>
                  <a:schemeClr val="tx1">
                    <a:lumMod val="95000"/>
                  </a:schemeClr>
                </a:solidFill>
              </a:rPr>
              <a:t>  1954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Lecture outline</a:t>
            </a:r>
          </a:p>
        </p:txBody>
      </p:sp>
      <p:sp>
        <p:nvSpPr>
          <p:cNvPr id="3" name="Content Placeholder 2"/>
          <p:cNvSpPr>
            <a:spLocks noGrp="1"/>
          </p:cNvSpPr>
          <p:nvPr>
            <p:ph idx="1"/>
          </p:nvPr>
        </p:nvSpPr>
        <p:spPr>
          <a:xfrm>
            <a:off x="426869" y="1628800"/>
            <a:ext cx="8229600" cy="4114800"/>
          </a:xfrm>
        </p:spPr>
        <p:txBody>
          <a:bodyPr/>
          <a:lstStyle/>
          <a:p>
            <a:r>
              <a:rPr lang="en-GB" dirty="0"/>
              <a:t>Understand how we gain archaeological ‘knowledge’</a:t>
            </a:r>
          </a:p>
          <a:p>
            <a:r>
              <a:rPr lang="en-GB" dirty="0"/>
              <a:t>Concept of uniformitarianism</a:t>
            </a:r>
          </a:p>
          <a:p>
            <a:r>
              <a:rPr lang="en-GB" dirty="0"/>
              <a:t>Example – in lecture and in a practical to follow</a:t>
            </a:r>
          </a:p>
          <a:p>
            <a:endParaRPr lang="en-GB" dirty="0"/>
          </a:p>
          <a:p>
            <a:pPr marL="0" indent="0">
              <a:buNone/>
            </a:pPr>
            <a:r>
              <a:rPr lang="en-GB" sz="2400" dirty="0"/>
              <a:t>(…punch line to this is – archaeologists are really good at stealing from other disciplines…)</a:t>
            </a:r>
          </a:p>
        </p:txBody>
      </p:sp>
    </p:spTree>
    <p:extLst>
      <p:ext uri="{BB962C8B-B14F-4D97-AF65-F5344CB8AC3E}">
        <p14:creationId xmlns:p14="http://schemas.microsoft.com/office/powerpoint/2010/main" val="3167611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688" y="333375"/>
            <a:ext cx="8670925" cy="1200150"/>
          </a:xfrm>
          <a:prstGeom prst="rect">
            <a:avLst/>
          </a:prstGeom>
        </p:spPr>
        <p:txBody>
          <a:bodyPr>
            <a:spAutoFit/>
          </a:bodyPr>
          <a:lstStyle/>
          <a:p>
            <a:pPr lvl="1">
              <a:defRPr/>
            </a:pPr>
            <a:r>
              <a:rPr lang="en-GB" sz="2400" dirty="0">
                <a:solidFill>
                  <a:srgbClr val="FFC91D"/>
                </a:solidFill>
                <a:effectLst>
                  <a:outerShdw blurRad="38100" dist="38100" dir="2700000" algn="tl">
                    <a:srgbClr val="000000">
                      <a:alpha val="43137"/>
                    </a:srgbClr>
                  </a:outerShdw>
                </a:effectLst>
              </a:rPr>
              <a:t>Archaeology operates on a number of assumptions about the past, about the present…… and about the relationship between the past and the present….</a:t>
            </a:r>
          </a:p>
        </p:txBody>
      </p:sp>
      <p:pic>
        <p:nvPicPr>
          <p:cNvPr id="3075" name="Picture 2" descr="http://files.myopera.com/JanetB/albums/1622101/Christmas%20Morning,%20Past%20and%20Present.gif"/>
          <p:cNvPicPr>
            <a:picLocks noChangeAspect="1" noChangeArrowheads="1"/>
          </p:cNvPicPr>
          <p:nvPr/>
        </p:nvPicPr>
        <p:blipFill>
          <a:blip r:embed="rId2"/>
          <a:srcRect l="790" t="4924" r="-790"/>
          <a:stretch>
            <a:fillRect/>
          </a:stretch>
        </p:blipFill>
        <p:spPr bwMode="auto">
          <a:xfrm>
            <a:off x="893763" y="1700213"/>
            <a:ext cx="7575550" cy="5127625"/>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p:txBody>
          <a:bodyPr/>
          <a:lstStyle/>
          <a:p>
            <a:pPr eaLnBrk="1" hangingPunct="1">
              <a:defRPr/>
            </a:pPr>
            <a:r>
              <a:rPr lang="en-GB" sz="3200" dirty="0"/>
              <a:t>How does archaeological practice operate? </a:t>
            </a:r>
            <a:r>
              <a:rPr lang="en-GB" sz="3200" b="1" dirty="0"/>
              <a:t>The general model (past)</a:t>
            </a:r>
            <a:br>
              <a:rPr lang="en-GB" sz="3600" b="1" dirty="0"/>
            </a:br>
            <a:endParaRPr lang="en-GB" sz="3600" b="1" dirty="0"/>
          </a:p>
        </p:txBody>
      </p:sp>
      <p:sp>
        <p:nvSpPr>
          <p:cNvPr id="3075" name="Rectangle 3"/>
          <p:cNvSpPr>
            <a:spLocks noGrp="1" noChangeArrowheads="1"/>
          </p:cNvSpPr>
          <p:nvPr>
            <p:ph type="body" idx="4294967295"/>
          </p:nvPr>
        </p:nvSpPr>
        <p:spPr>
          <a:xfrm>
            <a:off x="93321" y="1412776"/>
            <a:ext cx="8229600" cy="4525962"/>
          </a:xfrm>
        </p:spPr>
        <p:txBody>
          <a:bodyPr/>
          <a:lstStyle/>
          <a:p>
            <a:pPr eaLnBrk="1" hangingPunct="1">
              <a:lnSpc>
                <a:spcPct val="90000"/>
              </a:lnSpc>
              <a:defRPr/>
            </a:pPr>
            <a:r>
              <a:rPr lang="en-GB" sz="2400" dirty="0"/>
              <a:t> Archaeologists identify material remains which derive from the past. (Here an image of a human hand from </a:t>
            </a:r>
            <a:r>
              <a:rPr lang="en-GB" sz="2400" dirty="0" err="1"/>
              <a:t>Cosquer</a:t>
            </a:r>
            <a:r>
              <a:rPr lang="en-GB" sz="2400" dirty="0"/>
              <a:t>, a Palaeolithic cave site in France dated to around 27,000 years ago.) This is a mechanical process and we can see the ‘residue’.</a:t>
            </a:r>
          </a:p>
          <a:p>
            <a:pPr eaLnBrk="1" hangingPunct="1">
              <a:lnSpc>
                <a:spcPct val="90000"/>
              </a:lnSpc>
              <a:buFont typeface="Wingdings" pitchFamily="2" charset="2"/>
              <a:buNone/>
              <a:defRPr/>
            </a:pPr>
            <a:endParaRPr lang="en-GB" sz="2400" dirty="0"/>
          </a:p>
        </p:txBody>
      </p:sp>
      <p:pic>
        <p:nvPicPr>
          <p:cNvPr id="4100" name="Picture 7" descr="http://www.visual-arts-cork.com/images/prehistoric-cosquer-cave.jpg"/>
          <p:cNvPicPr>
            <a:picLocks noChangeAspect="1" noChangeArrowheads="1"/>
          </p:cNvPicPr>
          <p:nvPr/>
        </p:nvPicPr>
        <p:blipFill>
          <a:blip r:embed="rId3"/>
          <a:srcRect/>
          <a:stretch>
            <a:fillRect/>
          </a:stretch>
        </p:blipFill>
        <p:spPr bwMode="auto">
          <a:xfrm>
            <a:off x="4708869" y="2809941"/>
            <a:ext cx="3887788" cy="3887787"/>
          </a:xfrm>
          <a:prstGeom prst="rect">
            <a:avLst/>
          </a:prstGeom>
          <a:noFill/>
          <a:ln w="9525">
            <a:noFill/>
            <a:miter lim="800000"/>
            <a:headEnd/>
            <a:tailEnd/>
          </a:ln>
        </p:spPr>
      </p:pic>
      <p:pic>
        <p:nvPicPr>
          <p:cNvPr id="3" name="Picture 2">
            <a:extLst>
              <a:ext uri="{FF2B5EF4-FFF2-40B4-BE49-F238E27FC236}">
                <a16:creationId xmlns:a16="http://schemas.microsoft.com/office/drawing/2014/main" id="{D15D2942-788F-C6BE-F1DB-258F455909C8}"/>
              </a:ext>
            </a:extLst>
          </p:cNvPr>
          <p:cNvPicPr>
            <a:picLocks noChangeAspect="1"/>
          </p:cNvPicPr>
          <p:nvPr/>
        </p:nvPicPr>
        <p:blipFill rotWithShape="1">
          <a:blip r:embed="rId4"/>
          <a:srcRect l="7476" t="22700" r="12201" b="5556"/>
          <a:stretch/>
        </p:blipFill>
        <p:spPr>
          <a:xfrm>
            <a:off x="207600" y="3555339"/>
            <a:ext cx="4227533" cy="283197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p:txBody>
          <a:bodyPr/>
          <a:lstStyle/>
          <a:p>
            <a:pPr eaLnBrk="1" hangingPunct="1">
              <a:defRPr/>
            </a:pPr>
            <a:r>
              <a:rPr lang="en-GB" sz="3200" dirty="0"/>
              <a:t>How does archaeological practice operate? </a:t>
            </a:r>
            <a:r>
              <a:rPr lang="en-GB" sz="3200" b="1" dirty="0"/>
              <a:t>The general model </a:t>
            </a:r>
            <a:r>
              <a:rPr lang="en-GB" sz="3200" b="1"/>
              <a:t>(Present)</a:t>
            </a:r>
            <a:br>
              <a:rPr lang="en-GB" sz="3600" b="1"/>
            </a:br>
            <a:endParaRPr lang="en-GB" sz="3600" b="1"/>
          </a:p>
        </p:txBody>
      </p:sp>
      <p:sp>
        <p:nvSpPr>
          <p:cNvPr id="4099" name="Rectangle 3"/>
          <p:cNvSpPr>
            <a:spLocks noGrp="1" noChangeArrowheads="1"/>
          </p:cNvSpPr>
          <p:nvPr>
            <p:ph type="body" idx="4294967295"/>
          </p:nvPr>
        </p:nvSpPr>
        <p:spPr>
          <a:xfrm>
            <a:off x="457200" y="1556792"/>
            <a:ext cx="8229600" cy="4114800"/>
          </a:xfrm>
        </p:spPr>
        <p:txBody>
          <a:bodyPr/>
          <a:lstStyle/>
          <a:p>
            <a:pPr eaLnBrk="1" hangingPunct="1">
              <a:lnSpc>
                <a:spcPct val="90000"/>
              </a:lnSpc>
              <a:defRPr/>
            </a:pPr>
            <a:r>
              <a:rPr lang="en-GB" sz="2400" dirty="0"/>
              <a:t>Archaeologists can identify the processes which created those material remains because many of those processes are not unique to the past but are also observable as occurring in the present. Here hand prints from contemporary context in Tunnel Creek, Australia.</a:t>
            </a:r>
          </a:p>
          <a:p>
            <a:pPr eaLnBrk="1" hangingPunct="1">
              <a:lnSpc>
                <a:spcPct val="90000"/>
              </a:lnSpc>
              <a:defRPr/>
            </a:pPr>
            <a:endParaRPr lang="en-GB" sz="2400" dirty="0"/>
          </a:p>
        </p:txBody>
      </p:sp>
      <p:pic>
        <p:nvPicPr>
          <p:cNvPr id="5124" name="Picture 4" descr="http://t1.gstatic.com/images?q=tbn:ANd9GcTtJOgNwKLbTZtrREuHC9B3TzIiugJSaYNW4t5oJ7VgQ1zsB-0&amp;t=1&amp;usg=__PlvUM4bGOFt2DrrcAhT3kQQx404="/>
          <p:cNvPicPr>
            <a:picLocks noChangeAspect="1" noChangeArrowheads="1"/>
          </p:cNvPicPr>
          <p:nvPr/>
        </p:nvPicPr>
        <p:blipFill>
          <a:blip r:embed="rId3"/>
          <a:srcRect/>
          <a:stretch>
            <a:fillRect/>
          </a:stretch>
        </p:blipFill>
        <p:spPr bwMode="auto">
          <a:xfrm>
            <a:off x="4211960" y="3447882"/>
            <a:ext cx="4510870" cy="3029118"/>
          </a:xfrm>
          <a:prstGeom prst="rect">
            <a:avLst/>
          </a:prstGeom>
          <a:noFill/>
          <a:ln w="9525">
            <a:noFill/>
            <a:miter lim="800000"/>
            <a:headEnd/>
            <a:tailEnd/>
          </a:ln>
        </p:spPr>
      </p:pic>
      <p:pic>
        <p:nvPicPr>
          <p:cNvPr id="5125" name="Picture 4" descr="http://c.photoshelter.com/img-get/I00006GFHS9iYcWw/t/170/I00006GFHS9iYcWw.jpg"/>
          <p:cNvPicPr>
            <a:picLocks noChangeAspect="1" noChangeArrowheads="1"/>
          </p:cNvPicPr>
          <p:nvPr/>
        </p:nvPicPr>
        <p:blipFill>
          <a:blip r:embed="rId4"/>
          <a:srcRect/>
          <a:stretch>
            <a:fillRect/>
          </a:stretch>
        </p:blipFill>
        <p:spPr bwMode="auto">
          <a:xfrm>
            <a:off x="1116012" y="3336453"/>
            <a:ext cx="2303859" cy="3377085"/>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idx="4294967295"/>
          </p:nvPr>
        </p:nvSpPr>
        <p:spPr/>
        <p:txBody>
          <a:bodyPr/>
          <a:lstStyle/>
          <a:p>
            <a:pPr eaLnBrk="1" hangingPunct="1">
              <a:defRPr/>
            </a:pPr>
            <a:r>
              <a:rPr lang="en-GB" sz="3200"/>
              <a:t>How does archaeological practice operate? </a:t>
            </a:r>
            <a:r>
              <a:rPr lang="en-GB" sz="3200" b="1"/>
              <a:t>The general model</a:t>
            </a:r>
            <a:br>
              <a:rPr lang="en-GB" sz="3600" b="1"/>
            </a:br>
            <a:endParaRPr lang="en-GB" sz="3600" b="1"/>
          </a:p>
        </p:txBody>
      </p:sp>
      <p:sp>
        <p:nvSpPr>
          <p:cNvPr id="5123" name="Rectangle 3"/>
          <p:cNvSpPr>
            <a:spLocks noGrp="1" noChangeArrowheads="1"/>
          </p:cNvSpPr>
          <p:nvPr>
            <p:ph type="body" idx="4294967295"/>
          </p:nvPr>
        </p:nvSpPr>
        <p:spPr/>
        <p:txBody>
          <a:bodyPr/>
          <a:lstStyle/>
          <a:p>
            <a:pPr eaLnBrk="1" hangingPunct="1">
              <a:lnSpc>
                <a:spcPct val="90000"/>
              </a:lnSpc>
              <a:defRPr/>
            </a:pPr>
            <a:r>
              <a:rPr lang="en-GB" sz="2400" dirty="0"/>
              <a:t>We therefore interpret those material remains by reference to our contemporary understandings of the nature of the human, physical world observable today.</a:t>
            </a:r>
          </a:p>
        </p:txBody>
      </p:sp>
      <p:pic>
        <p:nvPicPr>
          <p:cNvPr id="6148" name="Picture 2" descr="http://t2.gstatic.com/images?q=tbn:ANd9GcQja7NKwHQDHs6P5xVfvv1FwGqLZFa5hhR5lvhMgBUA_4i7AVU&amp;t=1&amp;usg=__x8-QgqDdBJIypF7y1oueo4gIbJQ="/>
          <p:cNvPicPr>
            <a:picLocks noChangeAspect="1" noChangeArrowheads="1"/>
          </p:cNvPicPr>
          <p:nvPr/>
        </p:nvPicPr>
        <p:blipFill>
          <a:blip r:embed="rId3"/>
          <a:srcRect/>
          <a:stretch>
            <a:fillRect/>
          </a:stretch>
        </p:blipFill>
        <p:spPr bwMode="auto">
          <a:xfrm>
            <a:off x="500063" y="3429000"/>
            <a:ext cx="3649662" cy="2428875"/>
          </a:xfrm>
          <a:prstGeom prst="rect">
            <a:avLst/>
          </a:prstGeom>
          <a:noFill/>
          <a:ln w="9525">
            <a:noFill/>
            <a:miter lim="800000"/>
            <a:headEnd/>
            <a:tailEnd/>
          </a:ln>
        </p:spPr>
      </p:pic>
      <p:pic>
        <p:nvPicPr>
          <p:cNvPr id="6149" name="Picture 2" descr="http://mc2.vicnet.net.au/home/aura/web/10143553941a.jpg"/>
          <p:cNvPicPr>
            <a:picLocks noChangeAspect="1" noChangeArrowheads="1"/>
          </p:cNvPicPr>
          <p:nvPr/>
        </p:nvPicPr>
        <p:blipFill>
          <a:blip r:embed="rId4"/>
          <a:srcRect/>
          <a:stretch>
            <a:fillRect/>
          </a:stretch>
        </p:blipFill>
        <p:spPr bwMode="auto">
          <a:xfrm>
            <a:off x="4500563" y="3429000"/>
            <a:ext cx="3584575" cy="2428875"/>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6" descr="ANd9GcTmlrf1u0nLWOqnGtVtaov7EDi6GsGdpfNbzlEGHV0TyMf5M3E&amp;t=1&amp;usg=__GOS5gWr7t0ZLWBLab6o6DehpKkE="/>
          <p:cNvPicPr>
            <a:picLocks noChangeAspect="1" noChangeArrowheads="1"/>
          </p:cNvPicPr>
          <p:nvPr/>
        </p:nvPicPr>
        <p:blipFill>
          <a:blip r:embed="rId3"/>
          <a:srcRect/>
          <a:stretch>
            <a:fillRect/>
          </a:stretch>
        </p:blipFill>
        <p:spPr bwMode="auto">
          <a:xfrm>
            <a:off x="326917" y="930853"/>
            <a:ext cx="4206121" cy="2951634"/>
          </a:xfrm>
          <a:prstGeom prst="rect">
            <a:avLst/>
          </a:prstGeom>
          <a:noFill/>
          <a:ln w="9525">
            <a:noFill/>
            <a:miter lim="800000"/>
            <a:headEnd/>
            <a:tailEnd/>
          </a:ln>
        </p:spPr>
      </p:pic>
      <p:pic>
        <p:nvPicPr>
          <p:cNvPr id="7171" name="Picture 8" descr="ANd9GcSFSvhPVXA9ege5tDOHxdm8_9U3hu5ql78ahZl5I-4009J9eb4&amp;t=1&amp;usg=__xWNhZM7Z7D-bavXN_fPXCdL23lg="/>
          <p:cNvPicPr>
            <a:picLocks noChangeAspect="1" noChangeArrowheads="1"/>
          </p:cNvPicPr>
          <p:nvPr/>
        </p:nvPicPr>
        <p:blipFill>
          <a:blip r:embed="rId4"/>
          <a:srcRect/>
          <a:stretch>
            <a:fillRect/>
          </a:stretch>
        </p:blipFill>
        <p:spPr bwMode="auto">
          <a:xfrm>
            <a:off x="4571999" y="3644900"/>
            <a:ext cx="4335431" cy="3096468"/>
          </a:xfrm>
          <a:prstGeom prst="rect">
            <a:avLst/>
          </a:prstGeom>
          <a:noFill/>
          <a:ln w="9525">
            <a:noFill/>
            <a:miter lim="800000"/>
            <a:headEnd/>
            <a:tailEnd/>
          </a:ln>
        </p:spPr>
      </p:pic>
      <p:sp>
        <p:nvSpPr>
          <p:cNvPr id="7172" name="Text Box 9"/>
          <p:cNvSpPr txBox="1">
            <a:spLocks noChangeArrowheads="1"/>
          </p:cNvSpPr>
          <p:nvPr/>
        </p:nvSpPr>
        <p:spPr bwMode="auto">
          <a:xfrm>
            <a:off x="4516110" y="1025844"/>
            <a:ext cx="4592637" cy="954107"/>
          </a:xfrm>
          <a:prstGeom prst="rect">
            <a:avLst/>
          </a:prstGeom>
          <a:noFill/>
          <a:ln w="9525">
            <a:noFill/>
            <a:miter lim="800000"/>
            <a:headEnd/>
            <a:tailEnd/>
          </a:ln>
        </p:spPr>
        <p:txBody>
          <a:bodyPr wrap="square">
            <a:spAutoFit/>
          </a:bodyPr>
          <a:lstStyle/>
          <a:p>
            <a:r>
              <a:rPr lang="en-GB" sz="2800" dirty="0">
                <a:effectLst>
                  <a:outerShdw blurRad="38100" dist="38100" dir="2700000" algn="tl">
                    <a:srgbClr val="000000">
                      <a:alpha val="43137"/>
                    </a:srgbClr>
                  </a:outerShdw>
                </a:effectLst>
                <a:latin typeface="Arial" charset="0"/>
              </a:rPr>
              <a:t>‘statics’ present archaeological record</a:t>
            </a:r>
          </a:p>
        </p:txBody>
      </p:sp>
      <p:sp>
        <p:nvSpPr>
          <p:cNvPr id="7173" name="Text Box 10"/>
          <p:cNvSpPr txBox="1">
            <a:spLocks noChangeArrowheads="1"/>
          </p:cNvSpPr>
          <p:nvPr/>
        </p:nvSpPr>
        <p:spPr bwMode="auto">
          <a:xfrm>
            <a:off x="1907704" y="5547937"/>
            <a:ext cx="2880320" cy="954107"/>
          </a:xfrm>
          <a:prstGeom prst="rect">
            <a:avLst/>
          </a:prstGeom>
          <a:noFill/>
          <a:ln w="9525">
            <a:noFill/>
            <a:miter lim="800000"/>
            <a:headEnd/>
            <a:tailEnd/>
          </a:ln>
        </p:spPr>
        <p:txBody>
          <a:bodyPr wrap="square">
            <a:spAutoFit/>
          </a:bodyPr>
          <a:lstStyle/>
          <a:p>
            <a:r>
              <a:rPr lang="en-GB" sz="2800" dirty="0">
                <a:latin typeface="Arial" charset="0"/>
              </a:rPr>
              <a:t>‘</a:t>
            </a:r>
            <a:r>
              <a:rPr lang="en-GB" sz="2800" dirty="0">
                <a:effectLst>
                  <a:outerShdw blurRad="38100" dist="38100" dir="2700000" algn="tl">
                    <a:srgbClr val="000000">
                      <a:alpha val="43137"/>
                    </a:srgbClr>
                  </a:outerShdw>
                </a:effectLst>
                <a:latin typeface="Arial" charset="0"/>
              </a:rPr>
              <a:t>dynamics’ past processes</a:t>
            </a:r>
          </a:p>
        </p:txBody>
      </p:sp>
      <p:sp>
        <p:nvSpPr>
          <p:cNvPr id="2" name="TextBox 1"/>
          <p:cNvSpPr txBox="1"/>
          <p:nvPr/>
        </p:nvSpPr>
        <p:spPr>
          <a:xfrm>
            <a:off x="539552" y="263300"/>
            <a:ext cx="6048451" cy="523220"/>
          </a:xfrm>
          <a:prstGeom prst="rect">
            <a:avLst/>
          </a:prstGeom>
          <a:noFill/>
        </p:spPr>
        <p:txBody>
          <a:bodyPr wrap="none" rtlCol="0">
            <a:spAutoFit/>
          </a:bodyPr>
          <a:lstStyle/>
          <a:p>
            <a:r>
              <a:rPr lang="en-GB" sz="28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Lewis Binford ‘Statics and Dynamics’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9" name="Rectangle 9"/>
          <p:cNvSpPr>
            <a:spLocks noChangeArrowheads="1"/>
          </p:cNvSpPr>
          <p:nvPr/>
        </p:nvSpPr>
        <p:spPr bwMode="auto">
          <a:xfrm>
            <a:off x="452508" y="289190"/>
            <a:ext cx="8367963" cy="265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eaLnBrk="0" hangingPunct="0">
              <a:buFont typeface="Times New Roman" pitchFamily="18" charset="0"/>
              <a:buNone/>
              <a:tabLst>
                <a:tab pos="266700" algn="l"/>
              </a:tabLst>
              <a:defRPr/>
            </a:pPr>
            <a:r>
              <a:rPr lang="en-GB" sz="2800" dirty="0">
                <a:effectLst>
                  <a:outerShdw blurRad="38100" dist="38100" dir="2700000" algn="tl">
                    <a:srgbClr val="000000"/>
                  </a:outerShdw>
                </a:effectLst>
                <a:latin typeface="+mn-lt"/>
              </a:rPr>
              <a:t>The problem now becomes: if we as archaeologists wish to investigate the whole range of human experience, not just the relationships between mechanical processes and their residues, how can we address questions of social organisation, social relations, symbolism, ritual, and so on?</a:t>
            </a:r>
            <a:r>
              <a:rPr lang="en-GB" sz="2800" dirty="0">
                <a:latin typeface="+mn-lt"/>
              </a:rPr>
              <a:t>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508" y="3031889"/>
            <a:ext cx="3600400" cy="31486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94081" y="3044961"/>
            <a:ext cx="4295716" cy="30806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453289" y="6227074"/>
            <a:ext cx="8136508" cy="646331"/>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The ‘past’ throws us a doozy - the ‘mutilated’ hands of the Palaeolithic: how do we address these?</a:t>
            </a:r>
          </a:p>
        </p:txBody>
      </p:sp>
    </p:spTree>
    <p:extLst>
      <p:ext uri="{BB962C8B-B14F-4D97-AF65-F5344CB8AC3E}">
        <p14:creationId xmlns:p14="http://schemas.microsoft.com/office/powerpoint/2010/main" val="1787950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idx="4294967295"/>
          </p:nvPr>
        </p:nvSpPr>
        <p:spPr/>
        <p:txBody>
          <a:bodyPr/>
          <a:lstStyle/>
          <a:p>
            <a:pPr eaLnBrk="1" hangingPunct="1">
              <a:defRPr/>
            </a:pPr>
            <a:r>
              <a:rPr lang="en-GB" sz="3600"/>
              <a:t>The concept of uniformitarianism</a:t>
            </a:r>
          </a:p>
        </p:txBody>
      </p:sp>
      <p:sp>
        <p:nvSpPr>
          <p:cNvPr id="7171" name="Content Placeholder 2"/>
          <p:cNvSpPr>
            <a:spLocks noGrp="1"/>
          </p:cNvSpPr>
          <p:nvPr>
            <p:ph idx="4294967295"/>
          </p:nvPr>
        </p:nvSpPr>
        <p:spPr>
          <a:xfrm>
            <a:off x="457200" y="1484785"/>
            <a:ext cx="8229600" cy="4611216"/>
          </a:xfrm>
        </p:spPr>
        <p:txBody>
          <a:bodyPr/>
          <a:lstStyle/>
          <a:p>
            <a:pPr eaLnBrk="1" hangingPunct="1">
              <a:defRPr/>
            </a:pPr>
            <a:r>
              <a:rPr lang="en-GB" sz="2400" dirty="0"/>
              <a:t>In contrast to the then prevailing theories of the development of the earth, such as catastrophism, biblical accounts.</a:t>
            </a:r>
          </a:p>
          <a:p>
            <a:pPr eaLnBrk="1" hangingPunct="1">
              <a:defRPr/>
            </a:pPr>
            <a:r>
              <a:rPr lang="en-GB" sz="2400" dirty="0"/>
              <a:t>‘gradualism’ natural process took many thousands of years</a:t>
            </a:r>
          </a:p>
          <a:p>
            <a:pPr eaLnBrk="1" hangingPunct="1">
              <a:defRPr/>
            </a:pPr>
            <a:r>
              <a:rPr lang="en-GB" sz="2400" dirty="0"/>
              <a:t>gradual, continuous and uniform</a:t>
            </a:r>
          </a:p>
        </p:txBody>
      </p:sp>
      <p:pic>
        <p:nvPicPr>
          <p:cNvPr id="8196" name="Picture 6" descr="ANd9GcQbMK7aAyi5Wr7XSz2DHy598LHUUpgSmK7aoLjqdyRB4ZMVa3s&amp;t=1&amp;usg=__OeuOlZ3-CpJ__cOkOKMws5dPtg8="/>
          <p:cNvPicPr>
            <a:picLocks noChangeAspect="1" noChangeArrowheads="1"/>
          </p:cNvPicPr>
          <p:nvPr/>
        </p:nvPicPr>
        <p:blipFill>
          <a:blip r:embed="rId3"/>
          <a:srcRect/>
          <a:stretch>
            <a:fillRect/>
          </a:stretch>
        </p:blipFill>
        <p:spPr bwMode="auto">
          <a:xfrm>
            <a:off x="4932040" y="3973798"/>
            <a:ext cx="3528392" cy="2850068"/>
          </a:xfrm>
          <a:prstGeom prst="rect">
            <a:avLst/>
          </a:prstGeom>
          <a:noFill/>
          <a:ln w="9525">
            <a:noFill/>
            <a:miter lim="800000"/>
            <a:headEnd/>
            <a:tailEnd/>
          </a:ln>
        </p:spPr>
      </p:pic>
      <p:sp>
        <p:nvSpPr>
          <p:cNvPr id="8197" name="AutoShape 8" descr="Z"/>
          <p:cNvSpPr>
            <a:spLocks noChangeAspect="1" noChangeArrowheads="1"/>
          </p:cNvSpPr>
          <p:nvPr/>
        </p:nvSpPr>
        <p:spPr bwMode="auto">
          <a:xfrm>
            <a:off x="3338513" y="2505075"/>
            <a:ext cx="2466975" cy="1847850"/>
          </a:xfrm>
          <a:prstGeom prst="rect">
            <a:avLst/>
          </a:prstGeom>
          <a:noFill/>
          <a:ln w="9525">
            <a:noFill/>
            <a:miter lim="800000"/>
            <a:headEnd/>
            <a:tailEnd/>
          </a:ln>
        </p:spPr>
        <p:txBody>
          <a:bodyPr/>
          <a:lstStyle/>
          <a:p>
            <a:endParaRPr lang="en-US"/>
          </a:p>
        </p:txBody>
      </p:sp>
      <p:sp>
        <p:nvSpPr>
          <p:cNvPr id="8198" name="AutoShape 10" descr="Z"/>
          <p:cNvSpPr>
            <a:spLocks noChangeAspect="1" noChangeArrowheads="1"/>
          </p:cNvSpPr>
          <p:nvPr/>
        </p:nvSpPr>
        <p:spPr bwMode="auto">
          <a:xfrm>
            <a:off x="3338513" y="2505075"/>
            <a:ext cx="2466975" cy="1847850"/>
          </a:xfrm>
          <a:prstGeom prst="rect">
            <a:avLst/>
          </a:prstGeom>
          <a:noFill/>
          <a:ln w="9525">
            <a:noFill/>
            <a:miter lim="800000"/>
            <a:headEnd/>
            <a:tailEnd/>
          </a:ln>
        </p:spPr>
        <p:txBody>
          <a:bodyPr/>
          <a:lstStyle/>
          <a:p>
            <a:endParaRPr lang="en-US"/>
          </a:p>
        </p:txBody>
      </p:sp>
      <p:pic>
        <p:nvPicPr>
          <p:cNvPr id="8199" name="Picture 12" descr="John_Martin_Painting"/>
          <p:cNvPicPr>
            <a:picLocks noChangeAspect="1" noChangeArrowheads="1"/>
          </p:cNvPicPr>
          <p:nvPr/>
        </p:nvPicPr>
        <p:blipFill>
          <a:blip r:embed="rId4"/>
          <a:srcRect/>
          <a:stretch>
            <a:fillRect/>
          </a:stretch>
        </p:blipFill>
        <p:spPr bwMode="auto">
          <a:xfrm>
            <a:off x="251520" y="3973798"/>
            <a:ext cx="4464496" cy="2848166"/>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562"/>
            <a:ext cx="9145787" cy="6861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a:extLst>
              <a:ext uri="{FF2B5EF4-FFF2-40B4-BE49-F238E27FC236}">
                <a16:creationId xmlns:a16="http://schemas.microsoft.com/office/drawing/2014/main" id="{BEC52088-2B62-CAAD-3F5A-36D981477711}"/>
              </a:ext>
            </a:extLst>
          </p:cNvPr>
          <p:cNvSpPr txBox="1"/>
          <p:nvPr/>
        </p:nvSpPr>
        <p:spPr>
          <a:xfrm>
            <a:off x="251520" y="5805264"/>
            <a:ext cx="8712967" cy="369332"/>
          </a:xfrm>
          <a:prstGeom prst="rect">
            <a:avLst/>
          </a:prstGeom>
          <a:noFill/>
        </p:spPr>
        <p:txBody>
          <a:bodyPr wrap="square" rtlCol="0">
            <a:spAutoFit/>
          </a:bodyPr>
          <a:lstStyle/>
          <a:p>
            <a:r>
              <a:rPr lang="en-GB" dirty="0"/>
              <a:t>Geological section showing unconformity and contortion – and possibly a lot more </a:t>
            </a:r>
          </a:p>
        </p:txBody>
      </p:sp>
    </p:spTree>
    <p:extLst>
      <p:ext uri="{BB962C8B-B14F-4D97-AF65-F5344CB8AC3E}">
        <p14:creationId xmlns:p14="http://schemas.microsoft.com/office/powerpoint/2010/main" val="4223467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457200" y="0"/>
            <a:ext cx="8229600" cy="1752600"/>
          </a:xfrm>
        </p:spPr>
        <p:txBody>
          <a:bodyPr/>
          <a:lstStyle/>
          <a:p>
            <a:pPr eaLnBrk="1" hangingPunct="1">
              <a:defRPr/>
            </a:pPr>
            <a:r>
              <a:rPr lang="en-GB" sz="3600" dirty="0"/>
              <a:t>The concept of uniformitarianism</a:t>
            </a:r>
          </a:p>
        </p:txBody>
      </p:sp>
      <p:sp>
        <p:nvSpPr>
          <p:cNvPr id="8195" name="Content Placeholder 2"/>
          <p:cNvSpPr>
            <a:spLocks noGrp="1"/>
          </p:cNvSpPr>
          <p:nvPr>
            <p:ph idx="4294967295"/>
          </p:nvPr>
        </p:nvSpPr>
        <p:spPr>
          <a:xfrm>
            <a:off x="500063" y="1196752"/>
            <a:ext cx="8429625" cy="4686523"/>
          </a:xfrm>
        </p:spPr>
        <p:txBody>
          <a:bodyPr/>
          <a:lstStyle/>
          <a:p>
            <a:pPr eaLnBrk="1" hangingPunct="1">
              <a:defRPr/>
            </a:pPr>
            <a:r>
              <a:rPr lang="en-GB" sz="2400" dirty="0"/>
              <a:t>a term derived from, principally, geology.</a:t>
            </a:r>
          </a:p>
          <a:p>
            <a:pPr eaLnBrk="1" hangingPunct="1">
              <a:defRPr/>
            </a:pPr>
            <a:r>
              <a:rPr lang="en-GB" sz="2400" dirty="0"/>
              <a:t>developed by several individuals, James Hutton and Charles Lyell, based on ideas, concepts founded much earlier in time.</a:t>
            </a:r>
          </a:p>
          <a:p>
            <a:pPr eaLnBrk="1" hangingPunct="1">
              <a:defRPr/>
            </a:pPr>
            <a:r>
              <a:rPr lang="en-GB" sz="2400" dirty="0"/>
              <a:t>principle used in biogeography (ecology) as well as archaeology, geology etc.</a:t>
            </a:r>
          </a:p>
        </p:txBody>
      </p:sp>
      <p:pic>
        <p:nvPicPr>
          <p:cNvPr id="9220" name="Picture 9" descr="http://t0.gstatic.com/images?q=tbn:ANd9GcRi7FWyIw_MKk7B-FtoJH-Py4H2IYT2XfotfyGZF3UV1Joojr4&amp;t=1&amp;usg=__QLG3htXpWkVBsgnLKc3bZXxAipo="/>
          <p:cNvPicPr>
            <a:picLocks noChangeAspect="1" noChangeArrowheads="1"/>
          </p:cNvPicPr>
          <p:nvPr/>
        </p:nvPicPr>
        <p:blipFill>
          <a:blip r:embed="rId3"/>
          <a:srcRect/>
          <a:stretch>
            <a:fillRect/>
          </a:stretch>
        </p:blipFill>
        <p:spPr bwMode="auto">
          <a:xfrm>
            <a:off x="1840195" y="4082291"/>
            <a:ext cx="1781175" cy="2286000"/>
          </a:xfrm>
          <a:prstGeom prst="rect">
            <a:avLst/>
          </a:prstGeom>
          <a:noFill/>
          <a:ln w="9525">
            <a:noFill/>
            <a:miter lim="800000"/>
            <a:headEnd/>
            <a:tailEnd/>
          </a:ln>
        </p:spPr>
      </p:pic>
      <p:pic>
        <p:nvPicPr>
          <p:cNvPr id="9221" name="Picture 15" descr="http://upload.wikimedia.org/wikipedia/commons/thumb/0/0a/Hutton_Unconformity_%2C_Jedburgh.jpg/220px-Hutton_Unconformity_%2C_Jedburgh.jpg">
            <a:hlinkClick r:id="rId4"/>
          </p:cNvPr>
          <p:cNvPicPr>
            <a:picLocks noChangeAspect="1" noChangeArrowheads="1"/>
          </p:cNvPicPr>
          <p:nvPr/>
        </p:nvPicPr>
        <p:blipFill>
          <a:blip r:embed="rId5"/>
          <a:srcRect/>
          <a:stretch>
            <a:fillRect/>
          </a:stretch>
        </p:blipFill>
        <p:spPr bwMode="auto">
          <a:xfrm>
            <a:off x="5580112" y="3267085"/>
            <a:ext cx="2520280" cy="3585671"/>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idx="4294967295"/>
          </p:nvPr>
        </p:nvSpPr>
        <p:spPr/>
        <p:txBody>
          <a:bodyPr/>
          <a:lstStyle/>
          <a:p>
            <a:pPr eaLnBrk="1" hangingPunct="1">
              <a:defRPr/>
            </a:pPr>
            <a:br>
              <a:rPr lang="en-GB" sz="3600" b="1" dirty="0"/>
            </a:br>
            <a:r>
              <a:rPr lang="en-GB" sz="2800" dirty="0"/>
              <a:t>Uniformitarianism </a:t>
            </a:r>
            <a:br>
              <a:rPr lang="en-GB" sz="2800" dirty="0"/>
            </a:br>
            <a:br>
              <a:rPr lang="en-GB" sz="2800" dirty="0"/>
            </a:br>
            <a:r>
              <a:rPr lang="en-GB" sz="2800" dirty="0"/>
              <a:t>"The Present is the Key to the Past"</a:t>
            </a:r>
            <a:br>
              <a:rPr lang="en-GB" sz="2800" dirty="0"/>
            </a:br>
            <a:endParaRPr lang="en-GB" sz="2800" dirty="0"/>
          </a:p>
        </p:txBody>
      </p:sp>
      <p:sp>
        <p:nvSpPr>
          <p:cNvPr id="9219" name="Rectangle 9"/>
          <p:cNvSpPr>
            <a:spLocks noGrp="1" noChangeArrowheads="1"/>
          </p:cNvSpPr>
          <p:nvPr>
            <p:ph type="body" idx="4294967295"/>
          </p:nvPr>
        </p:nvSpPr>
        <p:spPr>
          <a:xfrm>
            <a:off x="10344" y="1844824"/>
            <a:ext cx="5338936" cy="4251176"/>
          </a:xfrm>
        </p:spPr>
        <p:txBody>
          <a:bodyPr/>
          <a:lstStyle/>
          <a:p>
            <a:pPr eaLnBrk="1" hangingPunct="1">
              <a:lnSpc>
                <a:spcPct val="80000"/>
              </a:lnSpc>
              <a:defRPr/>
            </a:pPr>
            <a:endParaRPr lang="en-GB" sz="2400" dirty="0"/>
          </a:p>
          <a:p>
            <a:pPr eaLnBrk="1" hangingPunct="1">
              <a:lnSpc>
                <a:spcPct val="80000"/>
              </a:lnSpc>
              <a:defRPr/>
            </a:pPr>
            <a:r>
              <a:rPr lang="en-GB" sz="2400" dirty="0"/>
              <a:t>that processes in the present are the same as those in the past. </a:t>
            </a:r>
          </a:p>
          <a:p>
            <a:pPr eaLnBrk="1" hangingPunct="1">
              <a:lnSpc>
                <a:spcPct val="80000"/>
              </a:lnSpc>
              <a:defRPr/>
            </a:pPr>
            <a:endParaRPr lang="en-GB" sz="2400" dirty="0"/>
          </a:p>
          <a:p>
            <a:pPr eaLnBrk="1" hangingPunct="1">
              <a:lnSpc>
                <a:spcPct val="80000"/>
              </a:lnSpc>
              <a:defRPr/>
            </a:pPr>
            <a:r>
              <a:rPr lang="en-GB" sz="2400" dirty="0"/>
              <a:t>that, the physical forces working today to alter the earth were also in force and working in the same way in the past.</a:t>
            </a:r>
          </a:p>
          <a:p>
            <a:pPr eaLnBrk="1" hangingPunct="1">
              <a:lnSpc>
                <a:spcPct val="80000"/>
              </a:lnSpc>
              <a:defRPr/>
            </a:pPr>
            <a:endParaRPr lang="en-GB" sz="2400" dirty="0"/>
          </a:p>
          <a:p>
            <a:pPr eaLnBrk="1" hangingPunct="1">
              <a:lnSpc>
                <a:spcPct val="80000"/>
              </a:lnSpc>
              <a:defRPr/>
            </a:pPr>
            <a:r>
              <a:rPr lang="en-GB" sz="2400" dirty="0"/>
              <a:t>that processes were uniform in both time and space. </a:t>
            </a:r>
          </a:p>
          <a:p>
            <a:pPr eaLnBrk="1" hangingPunct="1">
              <a:lnSpc>
                <a:spcPct val="80000"/>
              </a:lnSpc>
              <a:defRPr/>
            </a:pPr>
            <a:endParaRPr lang="en-GB" sz="2400" dirty="0"/>
          </a:p>
          <a:p>
            <a:pPr eaLnBrk="1" hangingPunct="1">
              <a:lnSpc>
                <a:spcPct val="80000"/>
              </a:lnSpc>
              <a:defRPr/>
            </a:pPr>
            <a:endParaRPr lang="en-GB" sz="36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5171" y="2492896"/>
            <a:ext cx="411193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idx="4294967295"/>
          </p:nvPr>
        </p:nvSpPr>
        <p:spPr/>
        <p:txBody>
          <a:bodyPr/>
          <a:lstStyle/>
          <a:p>
            <a:pPr eaLnBrk="1" hangingPunct="1">
              <a:defRPr/>
            </a:pPr>
            <a:r>
              <a:rPr lang="en-GB" sz="3600" dirty="0"/>
              <a:t>See it in the natural world</a:t>
            </a:r>
          </a:p>
        </p:txBody>
      </p:sp>
      <p:sp>
        <p:nvSpPr>
          <p:cNvPr id="10243" name="Content Placeholder 2"/>
          <p:cNvSpPr>
            <a:spLocks noGrp="1"/>
          </p:cNvSpPr>
          <p:nvPr>
            <p:ph idx="4294967295"/>
          </p:nvPr>
        </p:nvSpPr>
        <p:spPr>
          <a:xfrm>
            <a:off x="457200" y="1484313"/>
            <a:ext cx="8229600" cy="4611687"/>
          </a:xfrm>
        </p:spPr>
        <p:txBody>
          <a:bodyPr/>
          <a:lstStyle/>
          <a:p>
            <a:pPr eaLnBrk="1" hangingPunct="1">
              <a:defRPr/>
            </a:pPr>
            <a:r>
              <a:rPr lang="en-GB" dirty="0"/>
              <a:t>Ancient rocks preserve the physical forces that have acted on them</a:t>
            </a:r>
          </a:p>
        </p:txBody>
      </p:sp>
      <p:pic>
        <p:nvPicPr>
          <p:cNvPr id="11268" name="Picture 5" descr="http://scienceblogs.com/highlyallochthonous/2008/03/gp9b.jpg"/>
          <p:cNvPicPr>
            <a:picLocks noChangeAspect="1" noChangeArrowheads="1"/>
          </p:cNvPicPr>
          <p:nvPr/>
        </p:nvPicPr>
        <p:blipFill>
          <a:blip r:embed="rId3"/>
          <a:srcRect/>
          <a:stretch>
            <a:fillRect/>
          </a:stretch>
        </p:blipFill>
        <p:spPr bwMode="auto">
          <a:xfrm>
            <a:off x="1187450" y="2544763"/>
            <a:ext cx="5918200" cy="4321175"/>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6" name="Rectangle 4"/>
          <p:cNvSpPr>
            <a:spLocks noGrp="1" noChangeArrowheads="1"/>
          </p:cNvSpPr>
          <p:nvPr>
            <p:ph type="title"/>
          </p:nvPr>
        </p:nvSpPr>
        <p:spPr/>
        <p:txBody>
          <a:bodyPr/>
          <a:lstStyle/>
          <a:p>
            <a:pPr eaLnBrk="1" hangingPunct="1">
              <a:defRPr/>
            </a:pPr>
            <a:r>
              <a:rPr lang="en-GB" sz="4000" dirty="0"/>
              <a:t>– how does this help Archaeology?</a:t>
            </a:r>
          </a:p>
        </p:txBody>
      </p:sp>
      <p:sp>
        <p:nvSpPr>
          <p:cNvPr id="44035" name="Rectangle 3"/>
          <p:cNvSpPr>
            <a:spLocks noGrp="1" noChangeArrowheads="1"/>
          </p:cNvSpPr>
          <p:nvPr>
            <p:ph type="body" idx="4294967295"/>
          </p:nvPr>
        </p:nvSpPr>
        <p:spPr>
          <a:xfrm>
            <a:off x="0" y="1600200"/>
            <a:ext cx="8229600" cy="4525963"/>
          </a:xfrm>
        </p:spPr>
        <p:txBody>
          <a:bodyPr/>
          <a:lstStyle/>
          <a:p>
            <a:pPr eaLnBrk="1" hangingPunct="1">
              <a:buFont typeface="Wingdings" pitchFamily="2" charset="2"/>
              <a:buNone/>
              <a:defRPr/>
            </a:pPr>
            <a:r>
              <a:rPr lang="en-GB" dirty="0"/>
              <a:t>	‘Archaeologists can identify the processes which created those material remains because many of those processes are not unique to the past but are also observable as occurring in the present’.</a:t>
            </a:r>
          </a:p>
          <a:p>
            <a:pPr eaLnBrk="1" hangingPunct="1">
              <a:buFont typeface="Wingdings" pitchFamily="2" charset="2"/>
              <a:buNone/>
              <a:defRPr/>
            </a:pPr>
            <a:endParaRPr lang="en-GB" dirty="0"/>
          </a:p>
          <a:p>
            <a:pPr eaLnBrk="1" hangingPunct="1">
              <a:buFont typeface="Wingdings" pitchFamily="2" charset="2"/>
              <a:buNone/>
              <a:defRPr/>
            </a:pPr>
            <a:r>
              <a:rPr lang="en-GB" dirty="0"/>
              <a:t>	</a:t>
            </a:r>
            <a:r>
              <a:rPr lang="en-GB" sz="2000" dirty="0"/>
              <a:t>Problem we face in Archaeology is – not ALL processes are visible, or observable….and biocentrism.…space and time are relative to the individual observer – events may not yet have unfolded that explain them…which past happened – it/they may not have done until a future date…..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3"/>
          <p:cNvSpPr>
            <a:spLocks noGrp="1"/>
          </p:cNvSpPr>
          <p:nvPr>
            <p:ph type="title" idx="4294967295"/>
          </p:nvPr>
        </p:nvSpPr>
        <p:spPr/>
        <p:txBody>
          <a:bodyPr/>
          <a:lstStyle/>
          <a:p>
            <a:pPr algn="r" eaLnBrk="1" hangingPunct="1">
              <a:defRPr/>
            </a:pPr>
            <a:r>
              <a:rPr lang="en-GB" sz="3200" dirty="0"/>
              <a:t>Back to practicalities: Christopher Hawkes’</a:t>
            </a:r>
            <a:br>
              <a:rPr lang="en-GB" sz="3200" dirty="0"/>
            </a:br>
            <a:r>
              <a:rPr lang="en-GB" sz="3200" dirty="0"/>
              <a:t> Ladder of Inference</a:t>
            </a:r>
          </a:p>
        </p:txBody>
      </p:sp>
      <p:pic>
        <p:nvPicPr>
          <p:cNvPr id="13315" name="Picture 2" descr="http://www.lopn.net/sitebuilder/images/Ladder_of_Inference-512x461.png"/>
          <p:cNvPicPr>
            <a:picLocks noChangeAspect="1" noChangeArrowheads="1"/>
          </p:cNvPicPr>
          <p:nvPr/>
        </p:nvPicPr>
        <p:blipFill>
          <a:blip r:embed="rId3"/>
          <a:srcRect l="11073" t="819" r="13287"/>
          <a:stretch>
            <a:fillRect/>
          </a:stretch>
        </p:blipFill>
        <p:spPr bwMode="auto">
          <a:xfrm>
            <a:off x="221457" y="1817687"/>
            <a:ext cx="4268787" cy="5040313"/>
          </a:xfrm>
          <a:prstGeom prst="rect">
            <a:avLst/>
          </a:prstGeom>
          <a:noFill/>
          <a:ln w="9525">
            <a:solidFill>
              <a:schemeClr val="bg2"/>
            </a:solidFill>
            <a:miter lim="800000"/>
            <a:headEnd/>
            <a:tailEnd/>
          </a:ln>
        </p:spPr>
      </p:pic>
      <p:sp>
        <p:nvSpPr>
          <p:cNvPr id="8" name="Left Arrow 7"/>
          <p:cNvSpPr/>
          <p:nvPr/>
        </p:nvSpPr>
        <p:spPr>
          <a:xfrm>
            <a:off x="3491880" y="5500688"/>
            <a:ext cx="1057895"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800"/>
          </a:p>
        </p:txBody>
      </p:sp>
      <p:sp>
        <p:nvSpPr>
          <p:cNvPr id="9" name="Left Arrow 8"/>
          <p:cNvSpPr/>
          <p:nvPr/>
        </p:nvSpPr>
        <p:spPr>
          <a:xfrm>
            <a:off x="3347864" y="2071688"/>
            <a:ext cx="1214410"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800"/>
          </a:p>
        </p:txBody>
      </p:sp>
      <p:sp>
        <p:nvSpPr>
          <p:cNvPr id="11270" name="TextBox 9"/>
          <p:cNvSpPr txBox="1">
            <a:spLocks noChangeArrowheads="1"/>
          </p:cNvSpPr>
          <p:nvPr/>
        </p:nvSpPr>
        <p:spPr bwMode="auto">
          <a:xfrm>
            <a:off x="4549775" y="5019506"/>
            <a:ext cx="4643437"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0"/>
              </a:spcBef>
              <a:spcAft>
                <a:spcPct val="0"/>
              </a:spcAft>
              <a:defRPr sz="2800">
                <a:solidFill>
                  <a:schemeClr val="tx1"/>
                </a:solidFill>
                <a:latin typeface="Arial" charset="0"/>
              </a:defRPr>
            </a:lvl6pPr>
            <a:lvl7pPr marL="2971800" indent="-228600" eaLnBrk="0" fontAlgn="base" hangingPunct="0">
              <a:spcBef>
                <a:spcPct val="0"/>
              </a:spcBef>
              <a:spcAft>
                <a:spcPct val="0"/>
              </a:spcAft>
              <a:defRPr sz="2800">
                <a:solidFill>
                  <a:schemeClr val="tx1"/>
                </a:solidFill>
                <a:latin typeface="Arial" charset="0"/>
              </a:defRPr>
            </a:lvl7pPr>
            <a:lvl8pPr marL="3429000" indent="-228600" eaLnBrk="0" fontAlgn="base" hangingPunct="0">
              <a:spcBef>
                <a:spcPct val="0"/>
              </a:spcBef>
              <a:spcAft>
                <a:spcPct val="0"/>
              </a:spcAft>
              <a:defRPr sz="2800">
                <a:solidFill>
                  <a:schemeClr val="tx1"/>
                </a:solidFill>
                <a:latin typeface="Arial" charset="0"/>
              </a:defRPr>
            </a:lvl8pPr>
            <a:lvl9pPr marL="3886200" indent="-228600" eaLnBrk="0" fontAlgn="base" hangingPunct="0">
              <a:spcBef>
                <a:spcPct val="0"/>
              </a:spcBef>
              <a:spcAft>
                <a:spcPct val="0"/>
              </a:spcAft>
              <a:defRPr sz="2800">
                <a:solidFill>
                  <a:schemeClr val="tx1"/>
                </a:solidFill>
                <a:latin typeface="Arial" charset="0"/>
              </a:defRPr>
            </a:lvl9pPr>
          </a:lstStyle>
          <a:p>
            <a:pPr eaLnBrk="1" hangingPunct="1">
              <a:defRPr/>
            </a:pPr>
            <a:r>
              <a:rPr lang="en-GB" sz="2000" dirty="0">
                <a:effectLst>
                  <a:outerShdw blurRad="38100" dist="38100" dir="2700000" algn="tl">
                    <a:srgbClr val="000000"/>
                  </a:outerShdw>
                </a:effectLst>
              </a:rPr>
              <a:t>unambiguous, observable</a:t>
            </a:r>
            <a:r>
              <a:rPr lang="en-GB" dirty="0">
                <a:effectLst>
                  <a:outerShdw blurRad="38100" dist="38100" dir="2700000" algn="tl">
                    <a:srgbClr val="000000"/>
                  </a:outerShdw>
                </a:effectLst>
              </a:rPr>
              <a:t>, </a:t>
            </a:r>
            <a:r>
              <a:rPr lang="en-GB" sz="2000" dirty="0">
                <a:effectLst>
                  <a:outerShdw blurRad="38100" dist="38100" dir="2700000" algn="tl">
                    <a:srgbClr val="000000"/>
                  </a:outerShdw>
                </a:effectLst>
              </a:rPr>
              <a:t>data, experiences e.g. raw flint outcrop, flint knapping as a process, making a flint to use, seeing the flint scatter</a:t>
            </a:r>
          </a:p>
        </p:txBody>
      </p:sp>
      <p:sp>
        <p:nvSpPr>
          <p:cNvPr id="11271" name="TextBox 10"/>
          <p:cNvSpPr txBox="1">
            <a:spLocks noChangeArrowheads="1"/>
          </p:cNvSpPr>
          <p:nvPr/>
        </p:nvSpPr>
        <p:spPr bwMode="auto">
          <a:xfrm>
            <a:off x="4562274" y="2000250"/>
            <a:ext cx="4643437"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0"/>
              </a:spcBef>
              <a:spcAft>
                <a:spcPct val="0"/>
              </a:spcAft>
              <a:defRPr sz="2800">
                <a:solidFill>
                  <a:schemeClr val="tx1"/>
                </a:solidFill>
                <a:latin typeface="Arial" charset="0"/>
              </a:defRPr>
            </a:lvl6pPr>
            <a:lvl7pPr marL="2971800" indent="-228600" eaLnBrk="0" fontAlgn="base" hangingPunct="0">
              <a:spcBef>
                <a:spcPct val="0"/>
              </a:spcBef>
              <a:spcAft>
                <a:spcPct val="0"/>
              </a:spcAft>
              <a:defRPr sz="2800">
                <a:solidFill>
                  <a:schemeClr val="tx1"/>
                </a:solidFill>
                <a:latin typeface="Arial" charset="0"/>
              </a:defRPr>
            </a:lvl7pPr>
            <a:lvl8pPr marL="3429000" indent="-228600" eaLnBrk="0" fontAlgn="base" hangingPunct="0">
              <a:spcBef>
                <a:spcPct val="0"/>
              </a:spcBef>
              <a:spcAft>
                <a:spcPct val="0"/>
              </a:spcAft>
              <a:defRPr sz="2800">
                <a:solidFill>
                  <a:schemeClr val="tx1"/>
                </a:solidFill>
                <a:latin typeface="Arial" charset="0"/>
              </a:defRPr>
            </a:lvl8pPr>
            <a:lvl9pPr marL="3886200" indent="-228600" eaLnBrk="0" fontAlgn="base" hangingPunct="0">
              <a:spcBef>
                <a:spcPct val="0"/>
              </a:spcBef>
              <a:spcAft>
                <a:spcPct val="0"/>
              </a:spcAft>
              <a:defRPr sz="2800">
                <a:solidFill>
                  <a:schemeClr val="tx1"/>
                </a:solidFill>
                <a:latin typeface="Arial" charset="0"/>
              </a:defRPr>
            </a:lvl9pPr>
          </a:lstStyle>
          <a:p>
            <a:pPr eaLnBrk="1" hangingPunct="1">
              <a:defRPr/>
            </a:pPr>
            <a:r>
              <a:rPr lang="en-GB" sz="2000" dirty="0">
                <a:effectLst>
                  <a:outerShdw blurRad="38100" dist="38100" dir="2700000" algn="tl">
                    <a:srgbClr val="000000"/>
                  </a:outerShdw>
                </a:effectLst>
              </a:rPr>
              <a:t>ambiguous, not directly observable, assumption, belief e.g. exchange networks, the cultural context of tool making, kinship network etc.</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idx="4294967295"/>
          </p:nvPr>
        </p:nvSpPr>
        <p:spPr/>
        <p:txBody>
          <a:bodyPr/>
          <a:lstStyle/>
          <a:p>
            <a:pPr eaLnBrk="1" hangingPunct="1">
              <a:defRPr/>
            </a:pPr>
            <a:r>
              <a:rPr lang="en-GB" sz="3600" dirty="0"/>
              <a:t>Great </a:t>
            </a:r>
            <a:r>
              <a:rPr lang="en-GB" sz="3600" dirty="0" err="1"/>
              <a:t>Langdale</a:t>
            </a:r>
            <a:r>
              <a:rPr lang="en-GB" sz="3600" dirty="0"/>
              <a:t> Axe factory</a:t>
            </a:r>
          </a:p>
        </p:txBody>
      </p:sp>
      <p:pic>
        <p:nvPicPr>
          <p:cNvPr id="14339" name="Picture 2" descr="http://photos12.flickr.com/13947683_08796486cb.jpg"/>
          <p:cNvPicPr>
            <a:picLocks noChangeAspect="1" noChangeArrowheads="1"/>
          </p:cNvPicPr>
          <p:nvPr/>
        </p:nvPicPr>
        <p:blipFill>
          <a:blip r:embed="rId3"/>
          <a:srcRect/>
          <a:stretch>
            <a:fillRect/>
          </a:stretch>
        </p:blipFill>
        <p:spPr bwMode="auto">
          <a:xfrm>
            <a:off x="285750" y="1419225"/>
            <a:ext cx="3905250" cy="2928938"/>
          </a:xfrm>
          <a:prstGeom prst="rect">
            <a:avLst/>
          </a:prstGeom>
          <a:noFill/>
          <a:ln w="9525">
            <a:noFill/>
            <a:miter lim="800000"/>
            <a:headEnd/>
            <a:tailEnd/>
          </a:ln>
        </p:spPr>
      </p:pic>
      <p:pic>
        <p:nvPicPr>
          <p:cNvPr id="14340" name="Picture 4" descr="http://www.letmespeaktothedriver.com/img_fullsize/39635.jpg"/>
          <p:cNvPicPr>
            <a:picLocks noChangeAspect="1" noChangeArrowheads="1"/>
          </p:cNvPicPr>
          <p:nvPr/>
        </p:nvPicPr>
        <p:blipFill>
          <a:blip r:embed="rId4"/>
          <a:srcRect/>
          <a:stretch>
            <a:fillRect/>
          </a:stretch>
        </p:blipFill>
        <p:spPr bwMode="auto">
          <a:xfrm>
            <a:off x="4071938" y="2571750"/>
            <a:ext cx="4729162" cy="3552825"/>
          </a:xfrm>
          <a:prstGeom prst="rect">
            <a:avLst/>
          </a:prstGeom>
          <a:noFill/>
          <a:ln w="9525">
            <a:noFill/>
            <a:miter lim="800000"/>
            <a:headEnd/>
            <a:tailEnd/>
          </a:ln>
        </p:spPr>
      </p:pic>
      <p:sp>
        <p:nvSpPr>
          <p:cNvPr id="14341" name="TextBox 4"/>
          <p:cNvSpPr txBox="1">
            <a:spLocks noChangeArrowheads="1"/>
          </p:cNvSpPr>
          <p:nvPr/>
        </p:nvSpPr>
        <p:spPr bwMode="auto">
          <a:xfrm>
            <a:off x="323850" y="6092825"/>
            <a:ext cx="7858125" cy="800219"/>
          </a:xfrm>
          <a:prstGeom prst="rect">
            <a:avLst/>
          </a:prstGeom>
          <a:noFill/>
          <a:ln w="9525">
            <a:noFill/>
            <a:miter lim="800000"/>
            <a:headEnd/>
            <a:tailEnd/>
          </a:ln>
        </p:spPr>
        <p:txBody>
          <a:bodyPr>
            <a:spAutoFit/>
          </a:bodyPr>
          <a:lstStyle/>
          <a:p>
            <a:r>
              <a:rPr lang="en-GB" dirty="0">
                <a:effectLst>
                  <a:outerShdw blurRad="38100" dist="38100" dir="2700000" algn="tl">
                    <a:srgbClr val="000000">
                      <a:alpha val="43137"/>
                    </a:srgbClr>
                  </a:outerShdw>
                </a:effectLst>
                <a:latin typeface="Arial" charset="0"/>
              </a:rPr>
              <a:t>We know they were ‘moved’ from Cumbria across Britain and Ireland: but we have not seen that process – we can only infer it </a:t>
            </a:r>
            <a:endParaRPr lang="en-GB" sz="2800" dirty="0">
              <a:effectLst>
                <a:outerShdw blurRad="38100" dist="38100" dir="2700000" algn="tl">
                  <a:srgbClr val="000000">
                    <a:alpha val="43137"/>
                  </a:srgbClr>
                </a:outerShdw>
              </a:effectLst>
              <a:latin typeface="Arial" charset="0"/>
            </a:endParaRPr>
          </a:p>
        </p:txBody>
      </p:sp>
      <p:sp>
        <p:nvSpPr>
          <p:cNvPr id="2" name="TextBox 1"/>
          <p:cNvSpPr txBox="1"/>
          <p:nvPr/>
        </p:nvSpPr>
        <p:spPr>
          <a:xfrm>
            <a:off x="4252912" y="1419225"/>
            <a:ext cx="4711576" cy="923330"/>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A massive Neolithic  stone axe production site in Cumbria. Raw materials and rough-outs can be seen at the site.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http://www.langdaleweb.co.uk/photographs/lang-axe%20head.jpg">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218" r="2844" b="10245"/>
          <a:stretch/>
        </p:blipFill>
        <p:spPr bwMode="auto">
          <a:xfrm>
            <a:off x="3604073" y="1031091"/>
            <a:ext cx="5351482" cy="1954480"/>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3291" t="9568" r="3463" b="12963"/>
          <a:stretch/>
        </p:blipFill>
        <p:spPr bwMode="auto">
          <a:xfrm>
            <a:off x="3639410" y="3166315"/>
            <a:ext cx="5291529" cy="28228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116541" y="61645"/>
            <a:ext cx="8814397" cy="1426587"/>
          </a:xfrm>
        </p:spPr>
        <p:txBody>
          <a:bodyPr/>
          <a:lstStyle/>
          <a:p>
            <a:pPr algn="l"/>
            <a:r>
              <a:rPr lang="en-GB" sz="3600" dirty="0"/>
              <a:t>Distribution of Langdale stone axes across the country</a:t>
            </a:r>
          </a:p>
        </p:txBody>
      </p:sp>
      <p:sp>
        <p:nvSpPr>
          <p:cNvPr id="3" name="TextBox 2"/>
          <p:cNvSpPr txBox="1"/>
          <p:nvPr/>
        </p:nvSpPr>
        <p:spPr>
          <a:xfrm>
            <a:off x="1" y="5989202"/>
            <a:ext cx="8814397" cy="923330"/>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We can see from the deposition of the stone where it moved to but not how or why</a:t>
            </a:r>
          </a:p>
          <a:p>
            <a:r>
              <a:rPr lang="en-GB" dirty="0">
                <a:effectLst>
                  <a:outerShdw blurRad="38100" dist="38100" dir="2700000" algn="tl">
                    <a:srgbClr val="000000">
                      <a:alpha val="43137"/>
                    </a:srgbClr>
                  </a:outerShdw>
                </a:effectLst>
              </a:rPr>
              <a:t>Stone tools do not move themselves – people move it– but how do we identify the organisation, the social structure?</a:t>
            </a:r>
          </a:p>
        </p:txBody>
      </p:sp>
      <p:pic>
        <p:nvPicPr>
          <p:cNvPr id="4" name="Picture 3"/>
          <p:cNvPicPr>
            <a:picLocks noChangeAspect="1"/>
          </p:cNvPicPr>
          <p:nvPr/>
        </p:nvPicPr>
        <p:blipFill>
          <a:blip r:embed="rId5"/>
          <a:stretch>
            <a:fillRect/>
          </a:stretch>
        </p:blipFill>
        <p:spPr>
          <a:xfrm>
            <a:off x="116541" y="1571200"/>
            <a:ext cx="3352717" cy="4289190"/>
          </a:xfrm>
          <a:prstGeom prst="rect">
            <a:avLst/>
          </a:prstGeom>
        </p:spPr>
      </p:pic>
      <p:cxnSp>
        <p:nvCxnSpPr>
          <p:cNvPr id="10" name="Straight Arrow Connector 9"/>
          <p:cNvCxnSpPr/>
          <p:nvPr/>
        </p:nvCxnSpPr>
        <p:spPr>
          <a:xfrm flipH="1">
            <a:off x="1792900" y="2985571"/>
            <a:ext cx="906892" cy="7302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0593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992AE-E85E-838A-C455-1F8A165321A4}"/>
              </a:ext>
            </a:extLst>
          </p:cNvPr>
          <p:cNvSpPr>
            <a:spLocks noGrp="1"/>
          </p:cNvSpPr>
          <p:nvPr>
            <p:ph type="title"/>
          </p:nvPr>
        </p:nvSpPr>
        <p:spPr>
          <a:xfrm>
            <a:off x="457200" y="381000"/>
            <a:ext cx="4114800" cy="1371600"/>
          </a:xfrm>
        </p:spPr>
        <p:txBody>
          <a:bodyPr/>
          <a:lstStyle/>
          <a:p>
            <a:r>
              <a:rPr lang="en-GB" sz="3600" i="1" dirty="0" err="1"/>
              <a:t>Chaîne-Opératoire</a:t>
            </a:r>
            <a:endParaRPr lang="en-GB" sz="3600" i="1" dirty="0"/>
          </a:p>
        </p:txBody>
      </p:sp>
      <p:sp>
        <p:nvSpPr>
          <p:cNvPr id="3" name="Content Placeholder 2">
            <a:extLst>
              <a:ext uri="{FF2B5EF4-FFF2-40B4-BE49-F238E27FC236}">
                <a16:creationId xmlns:a16="http://schemas.microsoft.com/office/drawing/2014/main" id="{3C353518-D074-D1B3-B421-58546E085BB8}"/>
              </a:ext>
            </a:extLst>
          </p:cNvPr>
          <p:cNvSpPr>
            <a:spLocks noGrp="1"/>
          </p:cNvSpPr>
          <p:nvPr>
            <p:ph idx="1"/>
          </p:nvPr>
        </p:nvSpPr>
        <p:spPr>
          <a:xfrm>
            <a:off x="457199" y="1752600"/>
            <a:ext cx="3970785" cy="4343400"/>
          </a:xfrm>
        </p:spPr>
        <p:txBody>
          <a:bodyPr/>
          <a:lstStyle/>
          <a:p>
            <a:pPr eaLnBrk="1" hangingPunct="1">
              <a:lnSpc>
                <a:spcPct val="90000"/>
              </a:lnSpc>
              <a:defRPr/>
            </a:pPr>
            <a:r>
              <a:rPr lang="en-GB" sz="2000" dirty="0"/>
              <a:t>Or the ‘operational sequence’</a:t>
            </a:r>
          </a:p>
          <a:p>
            <a:pPr marL="0" indent="0" eaLnBrk="1" hangingPunct="1">
              <a:lnSpc>
                <a:spcPct val="90000"/>
              </a:lnSpc>
              <a:buNone/>
              <a:defRPr/>
            </a:pPr>
            <a:endParaRPr lang="en-GB" sz="2000" dirty="0"/>
          </a:p>
          <a:p>
            <a:pPr eaLnBrk="1" hangingPunct="1">
              <a:lnSpc>
                <a:spcPct val="90000"/>
              </a:lnSpc>
              <a:defRPr/>
            </a:pPr>
            <a:r>
              <a:rPr lang="en-GB" sz="2000" dirty="0"/>
              <a:t>From the different stages of tool production from the acquisition of raw material through to use and discard or deposition</a:t>
            </a:r>
          </a:p>
          <a:p>
            <a:pPr marL="0" indent="0" eaLnBrk="1" hangingPunct="1">
              <a:lnSpc>
                <a:spcPct val="90000"/>
              </a:lnSpc>
              <a:buNone/>
              <a:defRPr/>
            </a:pPr>
            <a:endParaRPr lang="en-GB" sz="2000" dirty="0"/>
          </a:p>
          <a:p>
            <a:pPr eaLnBrk="1" hangingPunct="1">
              <a:lnSpc>
                <a:spcPct val="90000"/>
              </a:lnSpc>
              <a:defRPr/>
            </a:pPr>
            <a:r>
              <a:rPr lang="en-GB" sz="2000" dirty="0"/>
              <a:t>Proposed by the ethnologist Andr</a:t>
            </a:r>
            <a:r>
              <a:rPr lang="en-GB" sz="2000" dirty="0">
                <a:cs typeface="Tahoma" pitchFamily="34" charset="0"/>
              </a:rPr>
              <a:t>é</a:t>
            </a:r>
            <a:r>
              <a:rPr lang="en-GB" sz="2000" dirty="0"/>
              <a:t> Leroi-</a:t>
            </a:r>
            <a:r>
              <a:rPr lang="en-GB" sz="2000" dirty="0" err="1"/>
              <a:t>Gourhan</a:t>
            </a:r>
            <a:r>
              <a:rPr lang="en-GB" sz="2000" dirty="0"/>
              <a:t> in an attempt to get beyond functional explanations, to explain ‘thought’ processes</a:t>
            </a:r>
          </a:p>
          <a:p>
            <a:endParaRPr lang="en-GB" dirty="0"/>
          </a:p>
        </p:txBody>
      </p:sp>
      <p:pic>
        <p:nvPicPr>
          <p:cNvPr id="4" name="Picture 4" descr="http://www.letmespeaktothedriver.com/img_fullsize/39635.jpg">
            <a:extLst>
              <a:ext uri="{FF2B5EF4-FFF2-40B4-BE49-F238E27FC236}">
                <a16:creationId xmlns:a16="http://schemas.microsoft.com/office/drawing/2014/main" id="{F1798E55-E19F-6BFD-90E4-CF596BE44789}"/>
              </a:ext>
            </a:extLst>
          </p:cNvPr>
          <p:cNvPicPr>
            <a:picLocks noChangeAspect="1" noChangeArrowheads="1"/>
          </p:cNvPicPr>
          <p:nvPr/>
        </p:nvPicPr>
        <p:blipFill rotWithShape="1">
          <a:blip r:embed="rId2"/>
          <a:srcRect t="11099" r="13876" b="18089"/>
          <a:stretch/>
        </p:blipFill>
        <p:spPr bwMode="auto">
          <a:xfrm>
            <a:off x="4716016" y="440103"/>
            <a:ext cx="3673061" cy="2268817"/>
          </a:xfrm>
          <a:prstGeom prst="rect">
            <a:avLst/>
          </a:prstGeom>
          <a:noFill/>
          <a:ln w="9525">
            <a:noFill/>
            <a:miter lim="800000"/>
            <a:headEnd/>
            <a:tailEnd/>
          </a:ln>
        </p:spPr>
      </p:pic>
      <p:pic>
        <p:nvPicPr>
          <p:cNvPr id="5" name="Picture 4" descr="http://www.langdaleweb.co.uk/photographs/lang-axe%20head.jpg">
            <a:hlinkClick r:id="rId3"/>
            <a:extLst>
              <a:ext uri="{FF2B5EF4-FFF2-40B4-BE49-F238E27FC236}">
                <a16:creationId xmlns:a16="http://schemas.microsoft.com/office/drawing/2014/main" id="{A6E00743-C3F7-3829-E668-76821FDF4D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0218" r="2844" b="10245"/>
          <a:stretch/>
        </p:blipFill>
        <p:spPr bwMode="auto">
          <a:xfrm>
            <a:off x="4716016" y="3021598"/>
            <a:ext cx="3755522" cy="13716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3237E689-8BCE-6DEC-1CAD-0B0B088CC04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291" t="9568" r="3463" b="12963"/>
          <a:stretch/>
        </p:blipFill>
        <p:spPr bwMode="auto">
          <a:xfrm>
            <a:off x="4658628" y="4578299"/>
            <a:ext cx="3812910" cy="20340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93916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5" name="Picture 2" descr="C:\Documents and Settings\Quentin Drew\My Documents\Q teaching\Introducing 02\Leroi-Gourhan 01.jpg"/>
          <p:cNvPicPr>
            <a:picLocks noChangeAspect="1" noChangeArrowheads="1"/>
          </p:cNvPicPr>
          <p:nvPr/>
        </p:nvPicPr>
        <p:blipFill>
          <a:blip r:embed="rId3"/>
          <a:srcRect/>
          <a:stretch>
            <a:fillRect/>
          </a:stretch>
        </p:blipFill>
        <p:spPr bwMode="auto">
          <a:xfrm>
            <a:off x="141167" y="4584714"/>
            <a:ext cx="3048000" cy="2233612"/>
          </a:xfrm>
          <a:prstGeom prst="rect">
            <a:avLst/>
          </a:prstGeom>
          <a:noFill/>
          <a:ln w="9525">
            <a:noFill/>
            <a:miter lim="800000"/>
            <a:headEnd/>
            <a:tailEnd/>
          </a:ln>
        </p:spPr>
      </p:pic>
      <p:pic>
        <p:nvPicPr>
          <p:cNvPr id="36866" name="Picture 3" descr="C:\Documents and Settings\Quentin Drew\My Documents\Q teaching\Introducing 02\Leroi-Gourhan 03.jpg"/>
          <p:cNvPicPr>
            <a:picLocks noChangeAspect="1" noChangeArrowheads="1"/>
          </p:cNvPicPr>
          <p:nvPr/>
        </p:nvPicPr>
        <p:blipFill>
          <a:blip r:embed="rId4"/>
          <a:srcRect/>
          <a:stretch>
            <a:fillRect/>
          </a:stretch>
        </p:blipFill>
        <p:spPr bwMode="auto">
          <a:xfrm>
            <a:off x="139579" y="52958"/>
            <a:ext cx="3051175" cy="4162425"/>
          </a:xfrm>
          <a:prstGeom prst="rect">
            <a:avLst/>
          </a:prstGeom>
          <a:noFill/>
          <a:ln w="9525">
            <a:noFill/>
            <a:miter lim="800000"/>
            <a:headEnd/>
            <a:tailEnd/>
          </a:ln>
        </p:spPr>
      </p:pic>
      <p:pic>
        <p:nvPicPr>
          <p:cNvPr id="36867" name="Picture 4" descr="C:\Documents and Settings\Quentin Drew\My Documents\Q teaching\Introducing 02\chaine operatoire 02.jpg"/>
          <p:cNvPicPr>
            <a:picLocks noChangeAspect="1" noChangeArrowheads="1"/>
          </p:cNvPicPr>
          <p:nvPr/>
        </p:nvPicPr>
        <p:blipFill>
          <a:blip r:embed="rId5"/>
          <a:srcRect/>
          <a:stretch>
            <a:fillRect/>
          </a:stretch>
        </p:blipFill>
        <p:spPr bwMode="auto">
          <a:xfrm>
            <a:off x="3284538" y="0"/>
            <a:ext cx="5859462" cy="6858000"/>
          </a:xfrm>
          <a:prstGeom prst="rect">
            <a:avLst/>
          </a:prstGeom>
          <a:noFill/>
          <a:ln w="9525">
            <a:noFill/>
            <a:miter lim="800000"/>
            <a:headEnd/>
            <a:tailEnd/>
          </a:ln>
        </p:spPr>
      </p:pic>
      <p:sp>
        <p:nvSpPr>
          <p:cNvPr id="2" name="TextBox 1"/>
          <p:cNvSpPr txBox="1"/>
          <p:nvPr/>
        </p:nvSpPr>
        <p:spPr>
          <a:xfrm>
            <a:off x="0" y="3654593"/>
            <a:ext cx="3469436" cy="923330"/>
          </a:xfrm>
          <a:prstGeom prst="rect">
            <a:avLst/>
          </a:prstGeom>
          <a:noFill/>
        </p:spPr>
        <p:txBody>
          <a:bodyPr wrap="square" rtlCol="0">
            <a:spAutoFit/>
          </a:bodyPr>
          <a:lstStyle/>
          <a:p>
            <a:r>
              <a:rPr lang="en-GB" dirty="0">
                <a:solidFill>
                  <a:srgbClr val="FFC000"/>
                </a:solidFill>
                <a:effectLst>
                  <a:outerShdw blurRad="38100" dist="38100" dir="2700000" algn="tl">
                    <a:srgbClr val="000000">
                      <a:alpha val="43137"/>
                    </a:srgbClr>
                  </a:outerShdw>
                </a:effectLst>
              </a:rPr>
              <a:t>André Leroi-</a:t>
            </a:r>
            <a:r>
              <a:rPr lang="en-GB" dirty="0" err="1">
                <a:solidFill>
                  <a:srgbClr val="FFC000"/>
                </a:solidFill>
                <a:effectLst>
                  <a:outerShdw blurRad="38100" dist="38100" dir="2700000" algn="tl">
                    <a:srgbClr val="000000">
                      <a:alpha val="43137"/>
                    </a:srgbClr>
                  </a:outerShdw>
                </a:effectLst>
              </a:rPr>
              <a:t>Gourhan</a:t>
            </a:r>
            <a:r>
              <a:rPr lang="en-GB" dirty="0">
                <a:solidFill>
                  <a:srgbClr val="FFC000"/>
                </a:solidFill>
                <a:effectLst>
                  <a:outerShdw blurRad="38100" dist="38100" dir="2700000" algn="tl">
                    <a:srgbClr val="000000">
                      <a:alpha val="43137"/>
                    </a:srgbClr>
                  </a:outerShdw>
                </a:effectLst>
              </a:rPr>
              <a:t>, French and with jumper and a pipe – what is there not to like</a:t>
            </a:r>
            <a:r>
              <a:rPr lang="en-GB" dirty="0">
                <a:solidFill>
                  <a:srgbClr val="FFC000"/>
                </a:solidFill>
              </a:rPr>
              <a: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idx="4294967295"/>
          </p:nvPr>
        </p:nvSpPr>
        <p:spPr/>
        <p:txBody>
          <a:bodyPr/>
          <a:lstStyle/>
          <a:p>
            <a:pPr eaLnBrk="1" hangingPunct="1">
              <a:defRPr/>
            </a:pPr>
            <a:r>
              <a:rPr lang="en-GB" sz="3600" dirty="0" err="1"/>
              <a:t>Boxgrove</a:t>
            </a:r>
            <a:r>
              <a:rPr lang="en-GB" sz="3600" dirty="0"/>
              <a:t> a Palaeolithic 500,000 years old site with flint, stone tools and butchered animal bone</a:t>
            </a:r>
          </a:p>
        </p:txBody>
      </p:sp>
      <p:pic>
        <p:nvPicPr>
          <p:cNvPr id="16387" name="Picture 4" descr="http://www.eng-h.gov.uk/ArchRev/rev95_6/images/125.jpg"/>
          <p:cNvPicPr>
            <a:picLocks noChangeAspect="1" noChangeArrowheads="1"/>
          </p:cNvPicPr>
          <p:nvPr/>
        </p:nvPicPr>
        <p:blipFill>
          <a:blip r:embed="rId3"/>
          <a:srcRect b="10045"/>
          <a:stretch>
            <a:fillRect/>
          </a:stretch>
        </p:blipFill>
        <p:spPr bwMode="auto">
          <a:xfrm>
            <a:off x="114300" y="2060575"/>
            <a:ext cx="5668963" cy="3816350"/>
          </a:xfrm>
          <a:prstGeom prst="rect">
            <a:avLst/>
          </a:prstGeom>
          <a:noFill/>
          <a:ln w="9525">
            <a:noFill/>
            <a:miter lim="800000"/>
            <a:headEnd/>
            <a:tailEnd/>
          </a:ln>
        </p:spPr>
      </p:pic>
      <p:pic>
        <p:nvPicPr>
          <p:cNvPr id="16388" name="Picture 2" descr="http://www.eng-h.gov.uk/ArchRev/rev95_6/images/126.jpg"/>
          <p:cNvPicPr>
            <a:picLocks noChangeAspect="1" noChangeArrowheads="1"/>
          </p:cNvPicPr>
          <p:nvPr/>
        </p:nvPicPr>
        <p:blipFill>
          <a:blip r:embed="rId4"/>
          <a:srcRect t="9322" b="9322"/>
          <a:stretch>
            <a:fillRect/>
          </a:stretch>
        </p:blipFill>
        <p:spPr bwMode="auto">
          <a:xfrm>
            <a:off x="6011863" y="2103438"/>
            <a:ext cx="2819400" cy="3773487"/>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itle 9"/>
          <p:cNvSpPr>
            <a:spLocks noGrp="1"/>
          </p:cNvSpPr>
          <p:nvPr>
            <p:ph type="title" idx="4294967295"/>
          </p:nvPr>
        </p:nvSpPr>
        <p:spPr/>
        <p:txBody>
          <a:bodyPr/>
          <a:lstStyle/>
          <a:p>
            <a:pPr eaLnBrk="1" hangingPunct="1">
              <a:defRPr/>
            </a:pPr>
            <a:r>
              <a:rPr lang="en-GB" sz="3200" dirty="0" err="1"/>
              <a:t>Boxgrove</a:t>
            </a:r>
            <a:r>
              <a:rPr lang="en-GB" sz="3200" dirty="0"/>
              <a:t>: a flint scatter and hand axe</a:t>
            </a:r>
            <a:br>
              <a:rPr lang="en-GB" sz="3200" b="1" dirty="0"/>
            </a:br>
            <a:r>
              <a:rPr lang="en-GB" sz="3200" dirty="0"/>
              <a:t>but what can we infer from them?</a:t>
            </a:r>
            <a:br>
              <a:rPr lang="en-GB" sz="3600" dirty="0"/>
            </a:br>
            <a:endParaRPr lang="en-GB" sz="3600" b="1" dirty="0"/>
          </a:p>
        </p:txBody>
      </p:sp>
      <p:pic>
        <p:nvPicPr>
          <p:cNvPr id="1028" name="Picture 4">
            <a:extLst>
              <a:ext uri="{FF2B5EF4-FFF2-40B4-BE49-F238E27FC236}">
                <a16:creationId xmlns:a16="http://schemas.microsoft.com/office/drawing/2014/main" id="{0A4F6AB9-93BF-C8E6-1600-17A5D50350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13517"/>
            <a:ext cx="7935537" cy="543639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9921413C-73BB-4FBD-827A-08EDF326C90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485" t="3080" r="12916" b="8090"/>
          <a:stretch/>
        </p:blipFill>
        <p:spPr bwMode="auto">
          <a:xfrm>
            <a:off x="6746812" y="3473624"/>
            <a:ext cx="2376264" cy="3384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58488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Summary of the problem</a:t>
            </a:r>
          </a:p>
        </p:txBody>
      </p:sp>
      <p:sp>
        <p:nvSpPr>
          <p:cNvPr id="3" name="Content Placeholder 2"/>
          <p:cNvSpPr>
            <a:spLocks noGrp="1"/>
          </p:cNvSpPr>
          <p:nvPr>
            <p:ph idx="1"/>
          </p:nvPr>
        </p:nvSpPr>
        <p:spPr>
          <a:xfrm>
            <a:off x="457200" y="1773238"/>
            <a:ext cx="8229600" cy="4322762"/>
          </a:xfrm>
        </p:spPr>
        <p:txBody>
          <a:bodyPr/>
          <a:lstStyle/>
          <a:p>
            <a:pPr eaLnBrk="1" hangingPunct="1">
              <a:defRPr/>
            </a:pPr>
            <a:r>
              <a:rPr lang="en-GB" sz="2400" dirty="0">
                <a:effectLst>
                  <a:outerShdw blurRad="38100" dist="38100" dir="2700000" algn="tl">
                    <a:srgbClr val="000000">
                      <a:alpha val="43137"/>
                    </a:srgbClr>
                  </a:outerShdw>
                </a:effectLst>
              </a:rPr>
              <a:t>the present-day material record is the result of past dynamic processes.</a:t>
            </a:r>
          </a:p>
          <a:p>
            <a:pPr eaLnBrk="1" hangingPunct="1">
              <a:defRPr/>
            </a:pPr>
            <a:r>
              <a:rPr lang="en-GB" sz="2400" dirty="0">
                <a:effectLst>
                  <a:outerShdw blurRad="38100" dist="38100" dir="2700000" algn="tl">
                    <a:srgbClr val="000000">
                      <a:alpha val="43137"/>
                    </a:srgbClr>
                  </a:outerShdw>
                </a:effectLst>
              </a:rPr>
              <a:t>archaeologists attempt to reconstruct the relationship between process and record.</a:t>
            </a:r>
          </a:p>
          <a:p>
            <a:pPr eaLnBrk="1" hangingPunct="1">
              <a:defRPr/>
            </a:pPr>
            <a:r>
              <a:rPr lang="en-GB" sz="2400" dirty="0">
                <a:effectLst>
                  <a:outerShdw blurRad="38100" dist="38100" dir="2700000" algn="tl">
                    <a:srgbClr val="000000">
                      <a:alpha val="43137"/>
                    </a:srgbClr>
                  </a:outerShdw>
                </a:effectLst>
              </a:rPr>
              <a:t>some processes are mechanical, governed by physical laws, and have an obvious link between process and record.</a:t>
            </a:r>
          </a:p>
          <a:p>
            <a:pPr eaLnBrk="1" hangingPunct="1">
              <a:defRPr/>
            </a:pPr>
            <a:r>
              <a:rPr lang="en-GB" sz="2400" dirty="0">
                <a:effectLst>
                  <a:outerShdw blurRad="38100" dist="38100" dir="2700000" algn="tl">
                    <a:srgbClr val="000000">
                      <a:alpha val="43137"/>
                    </a:srgbClr>
                  </a:outerShdw>
                </a:effectLst>
              </a:rPr>
              <a:t>other processes are social, religious, symbolic. These are not governed by physical laws, rather they are specific to particular social and historical relations. They have no obvious link between process and record.</a:t>
            </a:r>
          </a:p>
          <a:p>
            <a:pPr eaLnBrk="1" hangingPunct="1">
              <a:defRPr/>
            </a:pPr>
            <a:endParaRPr lang="en-GB" dirty="0"/>
          </a:p>
        </p:txBody>
      </p:sp>
    </p:spTree>
  </p:cSld>
  <p:clrMapOvr>
    <a:masterClrMapping/>
  </p:clrMapOvr>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TM04033921[[fn=Damask]]</Template>
  <TotalTime>1022</TotalTime>
  <Words>1062</Words>
  <Application>Microsoft Office PowerPoint</Application>
  <PresentationFormat>On-screen Show (4:3)</PresentationFormat>
  <Paragraphs>104</Paragraphs>
  <Slides>28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Tahoma</vt:lpstr>
      <vt:lpstr>Times New Roman</vt:lpstr>
      <vt:lpstr>Wingdings</vt:lpstr>
      <vt:lpstr>Textured</vt:lpstr>
      <vt:lpstr>How do we know what we know? How do we explore the ’past’? </vt:lpstr>
      <vt:lpstr>PowerPoint Presentation</vt:lpstr>
      <vt:lpstr>PowerPoint Presentation</vt:lpstr>
      <vt:lpstr>PowerPoint Presentation</vt:lpstr>
      <vt:lpstr>PowerPoint Presentation</vt:lpstr>
      <vt:lpstr>PowerPoint Presentation</vt:lpstr>
      <vt:lpstr>PowerPoint Presentation</vt:lpstr>
      <vt:lpstr>Lecture outline</vt:lpstr>
      <vt:lpstr>PowerPoint Presentation</vt:lpstr>
      <vt:lpstr>How does archaeological practice operate? The general model (past) </vt:lpstr>
      <vt:lpstr>How does archaeological practice operate? The general model (Present) </vt:lpstr>
      <vt:lpstr>How does archaeological practice operate? The general model </vt:lpstr>
      <vt:lpstr>PowerPoint Presentation</vt:lpstr>
      <vt:lpstr>PowerPoint Presentation</vt:lpstr>
      <vt:lpstr>The concept of uniformitarianism</vt:lpstr>
      <vt:lpstr>PowerPoint Presentation</vt:lpstr>
      <vt:lpstr>The concept of uniformitarianism</vt:lpstr>
      <vt:lpstr> Uniformitarianism   "The Present is the Key to the Past" </vt:lpstr>
      <vt:lpstr>See it in the natural world</vt:lpstr>
      <vt:lpstr>– how does this help Archaeology?</vt:lpstr>
      <vt:lpstr>Back to practicalities: Christopher Hawkes’  Ladder of Inference</vt:lpstr>
      <vt:lpstr>Great Langdale Axe factory</vt:lpstr>
      <vt:lpstr>Distribution of Langdale stone axes across the country</vt:lpstr>
      <vt:lpstr>Chaîne-Opératoire</vt:lpstr>
      <vt:lpstr>PowerPoint Presentation</vt:lpstr>
      <vt:lpstr>Boxgrove a Palaeolithic 500,000 years old site with flint, stone tools and butchered animal bone</vt:lpstr>
      <vt:lpstr>Boxgrove: a flint scatter and hand axe but what can we infer from them? </vt:lpstr>
      <vt:lpstr>Summary of the problem</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know what we know?</dc:title>
  <dc:creator>sm018</dc:creator>
  <cp:lastModifiedBy>Ros Coard</cp:lastModifiedBy>
  <cp:revision>66</cp:revision>
  <cp:lastPrinted>2022-10-04T13:57:20Z</cp:lastPrinted>
  <dcterms:created xsi:type="dcterms:W3CDTF">2010-10-27T11:43:31Z</dcterms:created>
  <dcterms:modified xsi:type="dcterms:W3CDTF">2022-10-06T12:14:41Z</dcterms:modified>
</cp:coreProperties>
</file>