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02" r:id="rId1"/>
  </p:sldMasterIdLst>
  <p:notesMasterIdLst>
    <p:notesMasterId r:id="rId33"/>
  </p:notesMasterIdLst>
  <p:sldIdLst>
    <p:sldId id="284" r:id="rId2"/>
    <p:sldId id="259" r:id="rId3"/>
    <p:sldId id="334" r:id="rId4"/>
    <p:sldId id="306" r:id="rId5"/>
    <p:sldId id="307" r:id="rId6"/>
    <p:sldId id="308" r:id="rId7"/>
    <p:sldId id="309" r:id="rId8"/>
    <p:sldId id="310" r:id="rId9"/>
    <p:sldId id="311" r:id="rId10"/>
    <p:sldId id="312" r:id="rId11"/>
    <p:sldId id="335" r:id="rId12"/>
    <p:sldId id="336" r:id="rId13"/>
    <p:sldId id="341" r:id="rId14"/>
    <p:sldId id="343" r:id="rId15"/>
    <p:sldId id="344" r:id="rId16"/>
    <p:sldId id="342" r:id="rId17"/>
    <p:sldId id="345" r:id="rId18"/>
    <p:sldId id="321" r:id="rId19"/>
    <p:sldId id="347" r:id="rId20"/>
    <p:sldId id="348" r:id="rId21"/>
    <p:sldId id="324" r:id="rId22"/>
    <p:sldId id="325" r:id="rId23"/>
    <p:sldId id="350" r:id="rId24"/>
    <p:sldId id="351" r:id="rId25"/>
    <p:sldId id="328" r:id="rId26"/>
    <p:sldId id="329" r:id="rId27"/>
    <p:sldId id="330" r:id="rId28"/>
    <p:sldId id="331" r:id="rId29"/>
    <p:sldId id="332" r:id="rId30"/>
    <p:sldId id="333" r:id="rId31"/>
    <p:sldId id="293" r:id="rId3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33"/>
    <a:srgbClr val="008000"/>
    <a:srgbClr val="000000"/>
    <a:srgbClr val="993366"/>
    <a:srgbClr val="339966"/>
    <a:srgbClr val="D7AE85"/>
    <a:srgbClr val="FFD757"/>
    <a:srgbClr val="E7B7CF"/>
    <a:srgbClr val="B2DE82"/>
    <a:srgbClr val="94B8D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37CE84F3-28C3-443E-9E96-99CF82512B78}" styleName="Dark Style 1 - Ac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horzBarState="maximized">
    <p:restoredLeft sz="19167" autoAdjust="0"/>
    <p:restoredTop sz="98046" autoAdjust="0"/>
  </p:normalViewPr>
  <p:slideViewPr>
    <p:cSldViewPr>
      <p:cViewPr>
        <p:scale>
          <a:sx n="77" d="100"/>
          <a:sy n="77" d="100"/>
        </p:scale>
        <p:origin x="852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512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170B9FE-332B-4AD6-BC0D-1999B42DA1C7}" type="doc">
      <dgm:prSet loTypeId="urn:microsoft.com/office/officeart/2005/8/layout/radial4" loCatId="relationship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6E626E68-82A4-4972-BACA-6E57746C8AF4}">
      <dgm:prSet phldrT="[Text]"/>
      <dgm:spPr>
        <a:solidFill>
          <a:srgbClr val="5A2781">
            <a:alpha val="65000"/>
          </a:srgbClr>
        </a:solidFill>
        <a:ln>
          <a:noFill/>
        </a:ln>
        <a:effectLst>
          <a:outerShdw blurRad="149987" dist="250190" dir="8460000" algn="ctr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r>
            <a:rPr lang="en-US" b="1" dirty="0" smtClean="0">
              <a:latin typeface="Constantia" panose="02030602050306030303" pitchFamily="18" charset="0"/>
            </a:rPr>
            <a:t>Site Selection</a:t>
          </a:r>
          <a:endParaRPr lang="en-US" b="1" dirty="0">
            <a:latin typeface="Constantia" panose="02030602050306030303" pitchFamily="18" charset="0"/>
          </a:endParaRPr>
        </a:p>
      </dgm:t>
    </dgm:pt>
    <dgm:pt modelId="{EAD681B7-C516-4EC5-A198-4BC3ADA398F6}" type="parTrans" cxnId="{CF045BC3-2827-4D03-BDC6-2865D03E8097}">
      <dgm:prSet/>
      <dgm:spPr/>
      <dgm:t>
        <a:bodyPr/>
        <a:lstStyle/>
        <a:p>
          <a:endParaRPr lang="en-US">
            <a:latin typeface="Constantia" panose="02030602050306030303" pitchFamily="18" charset="0"/>
          </a:endParaRPr>
        </a:p>
      </dgm:t>
    </dgm:pt>
    <dgm:pt modelId="{96421C67-779E-4409-B5BF-EE8FFB3F7914}" type="sibTrans" cxnId="{CF045BC3-2827-4D03-BDC6-2865D03E8097}">
      <dgm:prSet/>
      <dgm:spPr/>
      <dgm:t>
        <a:bodyPr/>
        <a:lstStyle/>
        <a:p>
          <a:endParaRPr lang="en-US">
            <a:latin typeface="Constantia" panose="02030602050306030303" pitchFamily="18" charset="0"/>
          </a:endParaRPr>
        </a:p>
      </dgm:t>
    </dgm:pt>
    <dgm:pt modelId="{0F679507-6C8B-4516-A788-0DAC3DE5C7CF}">
      <dgm:prSet phldrT="[Text]" custT="1"/>
      <dgm:spPr>
        <a:ln>
          <a:noFill/>
        </a:ln>
        <a:effectLst>
          <a:outerShdw blurRad="149987" dist="250190" dir="8460000" algn="ctr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r>
            <a:rPr lang="en-US" sz="1800" dirty="0" smtClean="0">
              <a:latin typeface="Constantia" panose="02030602050306030303" pitchFamily="18" charset="0"/>
            </a:rPr>
            <a:t>Strategic positioning of inventories </a:t>
          </a:r>
        </a:p>
        <a:p>
          <a:r>
            <a:rPr lang="en-US" sz="1800" dirty="0" smtClean="0">
              <a:latin typeface="Constantia" panose="02030602050306030303" pitchFamily="18" charset="0"/>
            </a:rPr>
            <a:t>(fast-moving, profitable items vs. slower-moving, less-profitable items)</a:t>
          </a:r>
          <a:endParaRPr lang="en-US" sz="1800" dirty="0">
            <a:latin typeface="Constantia" panose="02030602050306030303" pitchFamily="18" charset="0"/>
          </a:endParaRPr>
        </a:p>
      </dgm:t>
    </dgm:pt>
    <dgm:pt modelId="{ED980B11-6F41-42BE-A13C-97A1A23EE4B6}" type="parTrans" cxnId="{BCCA9E2B-0BF4-4DD1-9B95-81D47A0BADED}">
      <dgm:prSet/>
      <dgm:spPr>
        <a:solidFill>
          <a:srgbClr val="993366"/>
        </a:solidFill>
        <a:ln>
          <a:noFill/>
        </a:ln>
        <a:effectLst>
          <a:outerShdw blurRad="149987" dist="250190" dir="8460000" algn="ctr">
            <a:srgbClr val="000000">
              <a:alpha val="28000"/>
            </a:srgbClr>
          </a:outerShdw>
        </a:effectLst>
      </dgm:spPr>
      <dgm:t>
        <a:bodyPr/>
        <a:lstStyle/>
        <a:p>
          <a:endParaRPr lang="en-US">
            <a:latin typeface="Constantia" panose="02030602050306030303" pitchFamily="18" charset="0"/>
          </a:endParaRPr>
        </a:p>
      </dgm:t>
    </dgm:pt>
    <dgm:pt modelId="{5E50EB8B-DE15-4856-B391-CACCA6FFC19B}" type="sibTrans" cxnId="{BCCA9E2B-0BF4-4DD1-9B95-81D47A0BADED}">
      <dgm:prSet/>
      <dgm:spPr/>
      <dgm:t>
        <a:bodyPr/>
        <a:lstStyle/>
        <a:p>
          <a:endParaRPr lang="en-US">
            <a:latin typeface="Constantia" panose="02030602050306030303" pitchFamily="18" charset="0"/>
          </a:endParaRPr>
        </a:p>
      </dgm:t>
    </dgm:pt>
    <dgm:pt modelId="{FDC15CFE-D323-424B-8C6E-B1BFDCBA902D}">
      <dgm:prSet phldrT="[Text]"/>
      <dgm:spPr/>
      <dgm:t>
        <a:bodyPr/>
        <a:lstStyle/>
        <a:p>
          <a:endParaRPr lang="en-US" dirty="0">
            <a:latin typeface="Constantia" panose="02030602050306030303" pitchFamily="18" charset="0"/>
          </a:endParaRPr>
        </a:p>
      </dgm:t>
    </dgm:pt>
    <dgm:pt modelId="{264640B7-1F3F-43B1-862C-9566D073EDD7}" type="parTrans" cxnId="{A8C98BD1-0840-4B5A-81A0-FDAD499A8BAF}">
      <dgm:prSet/>
      <dgm:spPr/>
      <dgm:t>
        <a:bodyPr/>
        <a:lstStyle/>
        <a:p>
          <a:endParaRPr lang="en-US">
            <a:latin typeface="Constantia" panose="02030602050306030303" pitchFamily="18" charset="0"/>
          </a:endParaRPr>
        </a:p>
      </dgm:t>
    </dgm:pt>
    <dgm:pt modelId="{C1022C6C-A275-4095-9DF0-0F488E4D0165}" type="sibTrans" cxnId="{A8C98BD1-0840-4B5A-81A0-FDAD499A8BAF}">
      <dgm:prSet/>
      <dgm:spPr/>
      <dgm:t>
        <a:bodyPr/>
        <a:lstStyle/>
        <a:p>
          <a:endParaRPr lang="en-US">
            <a:latin typeface="Constantia" panose="02030602050306030303" pitchFamily="18" charset="0"/>
          </a:endParaRPr>
        </a:p>
      </dgm:t>
    </dgm:pt>
    <dgm:pt modelId="{6635BEA7-A460-4CD9-B994-F56319E1B800}">
      <dgm:prSet custT="1"/>
      <dgm:spPr>
        <a:ln>
          <a:noFill/>
        </a:ln>
        <a:effectLst>
          <a:outerShdw blurRad="149987" dist="250190" dir="8460000" algn="ctr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r>
            <a:rPr lang="en-US" sz="1800" dirty="0" smtClean="0">
              <a:latin typeface="Constantia" panose="02030602050306030303" pitchFamily="18" charset="0"/>
            </a:rPr>
            <a:t>Greater use of “Customer-direct” delivery from manufacturing </a:t>
          </a:r>
        </a:p>
      </dgm:t>
    </dgm:pt>
    <dgm:pt modelId="{F433C228-D96B-4912-8133-CFCABBE415D5}" type="parTrans" cxnId="{1066D5CA-92B5-4325-A3DA-A44036675F24}">
      <dgm:prSet/>
      <dgm:spPr>
        <a:solidFill>
          <a:srgbClr val="993366"/>
        </a:solidFill>
        <a:ln>
          <a:noFill/>
        </a:ln>
        <a:effectLst>
          <a:outerShdw blurRad="149987" dist="250190" dir="8460000" algn="ctr">
            <a:srgbClr val="000000">
              <a:alpha val="28000"/>
            </a:srgbClr>
          </a:outerShdw>
        </a:effectLst>
      </dgm:spPr>
      <dgm:t>
        <a:bodyPr/>
        <a:lstStyle/>
        <a:p>
          <a:endParaRPr lang="en-US">
            <a:latin typeface="Constantia" panose="02030602050306030303" pitchFamily="18" charset="0"/>
          </a:endParaRPr>
        </a:p>
      </dgm:t>
    </dgm:pt>
    <dgm:pt modelId="{D28E07B6-B178-4175-A0A7-2B523A8E1FBD}" type="sibTrans" cxnId="{1066D5CA-92B5-4325-A3DA-A44036675F24}">
      <dgm:prSet/>
      <dgm:spPr/>
      <dgm:t>
        <a:bodyPr/>
        <a:lstStyle/>
        <a:p>
          <a:endParaRPr lang="en-US">
            <a:latin typeface="Constantia" panose="02030602050306030303" pitchFamily="18" charset="0"/>
          </a:endParaRPr>
        </a:p>
      </dgm:t>
    </dgm:pt>
    <dgm:pt modelId="{665870F8-B980-4787-8527-7F7DBACF1FB6}">
      <dgm:prSet custT="1"/>
      <dgm:spPr>
        <a:ln>
          <a:noFill/>
        </a:ln>
        <a:effectLst>
          <a:outerShdw blurRad="149987" dist="250190" dir="8460000" algn="ctr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r>
            <a:rPr lang="en-US" sz="1800" dirty="0" smtClean="0">
              <a:latin typeface="Constantia" panose="02030602050306030303" pitchFamily="18" charset="0"/>
            </a:rPr>
            <a:t>Growing use of and need for strategically located cross-docking facilities</a:t>
          </a:r>
        </a:p>
      </dgm:t>
    </dgm:pt>
    <dgm:pt modelId="{7956F254-C45B-414C-A20B-1E44853DD221}" type="parTrans" cxnId="{9E7C2D01-EEE7-4009-B332-AC2E330284BC}">
      <dgm:prSet/>
      <dgm:spPr>
        <a:solidFill>
          <a:srgbClr val="993366"/>
        </a:solidFill>
        <a:ln>
          <a:noFill/>
        </a:ln>
        <a:effectLst>
          <a:outerShdw blurRad="149987" dist="250190" dir="8460000" algn="ctr">
            <a:srgbClr val="000000">
              <a:alpha val="28000"/>
            </a:srgbClr>
          </a:outerShdw>
        </a:effectLst>
      </dgm:spPr>
      <dgm:t>
        <a:bodyPr/>
        <a:lstStyle/>
        <a:p>
          <a:endParaRPr lang="en-US">
            <a:latin typeface="Constantia" panose="02030602050306030303" pitchFamily="18" charset="0"/>
          </a:endParaRPr>
        </a:p>
      </dgm:t>
    </dgm:pt>
    <dgm:pt modelId="{1292F286-57E2-4C9B-8D92-D2E0E1D37FCB}" type="sibTrans" cxnId="{9E7C2D01-EEE7-4009-B332-AC2E330284BC}">
      <dgm:prSet/>
      <dgm:spPr/>
      <dgm:t>
        <a:bodyPr/>
        <a:lstStyle/>
        <a:p>
          <a:endParaRPr lang="en-US">
            <a:latin typeface="Constantia" panose="02030602050306030303" pitchFamily="18" charset="0"/>
          </a:endParaRPr>
        </a:p>
      </dgm:t>
    </dgm:pt>
    <dgm:pt modelId="{51DE48B6-A45A-44D0-820B-4B516AA68B25}">
      <dgm:prSet custT="1"/>
      <dgm:spPr>
        <a:ln>
          <a:noFill/>
        </a:ln>
        <a:effectLst>
          <a:outerShdw blurRad="149987" dist="250190" dir="8460000" algn="ctr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r>
            <a:rPr lang="en-US" sz="1800" dirty="0" smtClean="0">
              <a:latin typeface="Constantia" panose="02030602050306030303" pitchFamily="18" charset="0"/>
            </a:rPr>
            <a:t>Greater emphasis on access to major airports and/or ocean ports for import and export shipments</a:t>
          </a:r>
        </a:p>
      </dgm:t>
    </dgm:pt>
    <dgm:pt modelId="{FD24C38E-6C2D-472F-8A2E-9B9FAADDC7BF}" type="parTrans" cxnId="{4BCD1296-7929-46FF-9E17-64342062CB9D}">
      <dgm:prSet/>
      <dgm:spPr>
        <a:solidFill>
          <a:srgbClr val="993366"/>
        </a:solidFill>
        <a:ln>
          <a:noFill/>
        </a:ln>
        <a:effectLst>
          <a:outerShdw blurRad="149987" dist="250190" dir="8460000" algn="ctr">
            <a:srgbClr val="000000">
              <a:alpha val="28000"/>
            </a:srgbClr>
          </a:outerShdw>
        </a:effectLst>
      </dgm:spPr>
      <dgm:t>
        <a:bodyPr/>
        <a:lstStyle/>
        <a:p>
          <a:endParaRPr lang="en-US">
            <a:latin typeface="Constantia" panose="02030602050306030303" pitchFamily="18" charset="0"/>
          </a:endParaRPr>
        </a:p>
      </dgm:t>
    </dgm:pt>
    <dgm:pt modelId="{5ADF3A25-391C-4A9F-93E8-12E09ACF0E02}" type="sibTrans" cxnId="{4BCD1296-7929-46FF-9E17-64342062CB9D}">
      <dgm:prSet/>
      <dgm:spPr/>
      <dgm:t>
        <a:bodyPr/>
        <a:lstStyle/>
        <a:p>
          <a:endParaRPr lang="en-US">
            <a:latin typeface="Constantia" panose="02030602050306030303" pitchFamily="18" charset="0"/>
          </a:endParaRPr>
        </a:p>
      </dgm:t>
    </dgm:pt>
    <dgm:pt modelId="{0F3D3011-BC81-4686-B0E7-CFCF1279A76C}">
      <dgm:prSet custT="1"/>
      <dgm:spPr>
        <a:ln>
          <a:noFill/>
        </a:ln>
        <a:effectLst>
          <a:outerShdw blurRad="149987" dist="250190" dir="8460000" algn="ctr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r>
            <a:rPr lang="en-US" sz="1800" smtClean="0">
              <a:latin typeface="Constantia" panose="02030602050306030303" pitchFamily="18" charset="0"/>
            </a:rPr>
            <a:t>Greater use of providers of third-party-logistics services</a:t>
          </a:r>
          <a:endParaRPr lang="en-US" sz="1800" dirty="0">
            <a:latin typeface="Constantia" panose="02030602050306030303" pitchFamily="18" charset="0"/>
          </a:endParaRPr>
        </a:p>
      </dgm:t>
    </dgm:pt>
    <dgm:pt modelId="{D51544BD-A3CF-40C8-92EC-D283C2B4BF37}" type="parTrans" cxnId="{9689EA07-6BA2-4ACD-9A7B-3BAD9D7F5983}">
      <dgm:prSet/>
      <dgm:spPr>
        <a:solidFill>
          <a:srgbClr val="993366"/>
        </a:solidFill>
        <a:ln>
          <a:noFill/>
        </a:ln>
        <a:effectLst>
          <a:outerShdw blurRad="149987" dist="250190" dir="8460000" algn="ctr">
            <a:srgbClr val="000000">
              <a:alpha val="28000"/>
            </a:srgbClr>
          </a:outerShdw>
        </a:effectLst>
      </dgm:spPr>
      <dgm:t>
        <a:bodyPr/>
        <a:lstStyle/>
        <a:p>
          <a:endParaRPr lang="en-US">
            <a:latin typeface="Constantia" panose="02030602050306030303" pitchFamily="18" charset="0"/>
          </a:endParaRPr>
        </a:p>
      </dgm:t>
    </dgm:pt>
    <dgm:pt modelId="{478C0A09-5B26-46EE-9EFF-3B73122E256F}" type="sibTrans" cxnId="{9689EA07-6BA2-4ACD-9A7B-3BAD9D7F5983}">
      <dgm:prSet/>
      <dgm:spPr/>
      <dgm:t>
        <a:bodyPr/>
        <a:lstStyle/>
        <a:p>
          <a:endParaRPr lang="en-US">
            <a:latin typeface="Constantia" panose="02030602050306030303" pitchFamily="18" charset="0"/>
          </a:endParaRPr>
        </a:p>
      </dgm:t>
    </dgm:pt>
    <dgm:pt modelId="{031A32BC-D092-446E-98B6-9C0EAAE001F8}" type="pres">
      <dgm:prSet presAssocID="{5170B9FE-332B-4AD6-BC0D-1999B42DA1C7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51D068D-1A3A-4D3A-BD5C-8F4176F3307F}" type="pres">
      <dgm:prSet presAssocID="{6E626E68-82A4-4972-BACA-6E57746C8AF4}" presName="centerShape" presStyleLbl="node0" presStyleIdx="0" presStyleCnt="1"/>
      <dgm:spPr/>
      <dgm:t>
        <a:bodyPr/>
        <a:lstStyle/>
        <a:p>
          <a:endParaRPr lang="en-US"/>
        </a:p>
      </dgm:t>
    </dgm:pt>
    <dgm:pt modelId="{2C03B5C7-F51C-4DFD-8F67-EA921129A293}" type="pres">
      <dgm:prSet presAssocID="{ED980B11-6F41-42BE-A13C-97A1A23EE4B6}" presName="parTrans" presStyleLbl="bgSibTrans2D1" presStyleIdx="0" presStyleCnt="5"/>
      <dgm:spPr/>
      <dgm:t>
        <a:bodyPr/>
        <a:lstStyle/>
        <a:p>
          <a:endParaRPr lang="en-US"/>
        </a:p>
      </dgm:t>
    </dgm:pt>
    <dgm:pt modelId="{E02E7A26-3FF4-4188-8073-4F917A1E8112}" type="pres">
      <dgm:prSet presAssocID="{0F679507-6C8B-4516-A788-0DAC3DE5C7CF}" presName="node" presStyleLbl="node1" presStyleIdx="0" presStyleCnt="5" custScaleY="146477" custRadScaleRad="100137" custRadScaleInc="77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1EA0030-2DD3-4880-A8F4-BEB04480771F}" type="pres">
      <dgm:prSet presAssocID="{F433C228-D96B-4912-8133-CFCABBE415D5}" presName="parTrans" presStyleLbl="bgSibTrans2D1" presStyleIdx="1" presStyleCnt="5"/>
      <dgm:spPr/>
      <dgm:t>
        <a:bodyPr/>
        <a:lstStyle/>
        <a:p>
          <a:endParaRPr lang="en-US"/>
        </a:p>
      </dgm:t>
    </dgm:pt>
    <dgm:pt modelId="{74769789-DE3B-4155-9A20-0FB42093873B}" type="pres">
      <dgm:prSet presAssocID="{6635BEA7-A460-4CD9-B994-F56319E1B800}" presName="node" presStyleLbl="node1" presStyleIdx="1" presStyleCnt="5" custScaleX="130517" custScaleY="77015" custRadScaleRad="116235" custRadScaleInc="-1109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2A052F1-B9A1-4067-BF26-A1168323FA42}" type="pres">
      <dgm:prSet presAssocID="{7956F254-C45B-414C-A20B-1E44853DD221}" presName="parTrans" presStyleLbl="bgSibTrans2D1" presStyleIdx="2" presStyleCnt="5"/>
      <dgm:spPr/>
      <dgm:t>
        <a:bodyPr/>
        <a:lstStyle/>
        <a:p>
          <a:endParaRPr lang="en-US"/>
        </a:p>
      </dgm:t>
    </dgm:pt>
    <dgm:pt modelId="{47B0475D-8768-4DC6-947F-FCD8912D2231}" type="pres">
      <dgm:prSet presAssocID="{665870F8-B980-4787-8527-7F7DBACF1FB6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E16E0A3-6A0D-4B9F-925D-424241B2FFB1}" type="pres">
      <dgm:prSet presAssocID="{FD24C38E-6C2D-472F-8A2E-9B9FAADDC7BF}" presName="parTrans" presStyleLbl="bgSibTrans2D1" presStyleIdx="3" presStyleCnt="5"/>
      <dgm:spPr/>
      <dgm:t>
        <a:bodyPr/>
        <a:lstStyle/>
        <a:p>
          <a:endParaRPr lang="en-US"/>
        </a:p>
      </dgm:t>
    </dgm:pt>
    <dgm:pt modelId="{C0DDAA91-37D9-4572-82FA-C662F8C1E2F0}" type="pres">
      <dgm:prSet presAssocID="{51DE48B6-A45A-44D0-820B-4B516AA68B25}" presName="node" presStyleLbl="node1" presStyleIdx="3" presStyleCnt="5" custScaleX="123012" custRadScaleRad="108730" custRadScaleInc="1169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F070080-3C18-487C-9EDD-22411C9E661C}" type="pres">
      <dgm:prSet presAssocID="{D51544BD-A3CF-40C8-92EC-D283C2B4BF37}" presName="parTrans" presStyleLbl="bgSibTrans2D1" presStyleIdx="4" presStyleCnt="5"/>
      <dgm:spPr/>
      <dgm:t>
        <a:bodyPr/>
        <a:lstStyle/>
        <a:p>
          <a:endParaRPr lang="en-US"/>
        </a:p>
      </dgm:t>
    </dgm:pt>
    <dgm:pt modelId="{7A0DD4D3-2FB7-4D4C-8B84-31356EF15D85}" type="pres">
      <dgm:prSet presAssocID="{0F3D3011-BC81-4686-B0E7-CFCF1279A76C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9C57247-B817-43E6-8892-79E769A2643A}" type="presOf" srcId="{5170B9FE-332B-4AD6-BC0D-1999B42DA1C7}" destId="{031A32BC-D092-446E-98B6-9C0EAAE001F8}" srcOrd="0" destOrd="0" presId="urn:microsoft.com/office/officeart/2005/8/layout/radial4"/>
    <dgm:cxn modelId="{9E7C2D01-EEE7-4009-B332-AC2E330284BC}" srcId="{6E626E68-82A4-4972-BACA-6E57746C8AF4}" destId="{665870F8-B980-4787-8527-7F7DBACF1FB6}" srcOrd="2" destOrd="0" parTransId="{7956F254-C45B-414C-A20B-1E44853DD221}" sibTransId="{1292F286-57E2-4C9B-8D92-D2E0E1D37FCB}"/>
    <dgm:cxn modelId="{9689EA07-6BA2-4ACD-9A7B-3BAD9D7F5983}" srcId="{6E626E68-82A4-4972-BACA-6E57746C8AF4}" destId="{0F3D3011-BC81-4686-B0E7-CFCF1279A76C}" srcOrd="4" destOrd="0" parTransId="{D51544BD-A3CF-40C8-92EC-D283C2B4BF37}" sibTransId="{478C0A09-5B26-46EE-9EFF-3B73122E256F}"/>
    <dgm:cxn modelId="{CF045BC3-2827-4D03-BDC6-2865D03E8097}" srcId="{5170B9FE-332B-4AD6-BC0D-1999B42DA1C7}" destId="{6E626E68-82A4-4972-BACA-6E57746C8AF4}" srcOrd="0" destOrd="0" parTransId="{EAD681B7-C516-4EC5-A198-4BC3ADA398F6}" sibTransId="{96421C67-779E-4409-B5BF-EE8FFB3F7914}"/>
    <dgm:cxn modelId="{53918335-DCD8-4E6D-90DF-16847AEBDCAF}" type="presOf" srcId="{F433C228-D96B-4912-8133-CFCABBE415D5}" destId="{D1EA0030-2DD3-4880-A8F4-BEB04480771F}" srcOrd="0" destOrd="0" presId="urn:microsoft.com/office/officeart/2005/8/layout/radial4"/>
    <dgm:cxn modelId="{1066D5CA-92B5-4325-A3DA-A44036675F24}" srcId="{6E626E68-82A4-4972-BACA-6E57746C8AF4}" destId="{6635BEA7-A460-4CD9-B994-F56319E1B800}" srcOrd="1" destOrd="0" parTransId="{F433C228-D96B-4912-8133-CFCABBE415D5}" sibTransId="{D28E07B6-B178-4175-A0A7-2B523A8E1FBD}"/>
    <dgm:cxn modelId="{E2671D61-0FCA-467C-9337-A9945C683C3B}" type="presOf" srcId="{0F679507-6C8B-4516-A788-0DAC3DE5C7CF}" destId="{E02E7A26-3FF4-4188-8073-4F917A1E8112}" srcOrd="0" destOrd="0" presId="urn:microsoft.com/office/officeart/2005/8/layout/radial4"/>
    <dgm:cxn modelId="{BCCA9E2B-0BF4-4DD1-9B95-81D47A0BADED}" srcId="{6E626E68-82A4-4972-BACA-6E57746C8AF4}" destId="{0F679507-6C8B-4516-A788-0DAC3DE5C7CF}" srcOrd="0" destOrd="0" parTransId="{ED980B11-6F41-42BE-A13C-97A1A23EE4B6}" sibTransId="{5E50EB8B-DE15-4856-B391-CACCA6FFC19B}"/>
    <dgm:cxn modelId="{A9D96060-2D1D-413E-8D40-905950C2C99D}" type="presOf" srcId="{7956F254-C45B-414C-A20B-1E44853DD221}" destId="{32A052F1-B9A1-4067-BF26-A1168323FA42}" srcOrd="0" destOrd="0" presId="urn:microsoft.com/office/officeart/2005/8/layout/radial4"/>
    <dgm:cxn modelId="{15EDF9AA-9944-4D7A-BFB9-520307203504}" type="presOf" srcId="{51DE48B6-A45A-44D0-820B-4B516AA68B25}" destId="{C0DDAA91-37D9-4572-82FA-C662F8C1E2F0}" srcOrd="0" destOrd="0" presId="urn:microsoft.com/office/officeart/2005/8/layout/radial4"/>
    <dgm:cxn modelId="{31C1549C-C13A-420D-B3AF-F0A7B9B011DE}" type="presOf" srcId="{FD24C38E-6C2D-472F-8A2E-9B9FAADDC7BF}" destId="{6E16E0A3-6A0D-4B9F-925D-424241B2FFB1}" srcOrd="0" destOrd="0" presId="urn:microsoft.com/office/officeart/2005/8/layout/radial4"/>
    <dgm:cxn modelId="{BE6168CE-826A-4D51-9A75-E82B4F4CA700}" type="presOf" srcId="{ED980B11-6F41-42BE-A13C-97A1A23EE4B6}" destId="{2C03B5C7-F51C-4DFD-8F67-EA921129A293}" srcOrd="0" destOrd="0" presId="urn:microsoft.com/office/officeart/2005/8/layout/radial4"/>
    <dgm:cxn modelId="{C3F3823E-4A38-440F-BD13-295A74FEAF43}" type="presOf" srcId="{D51544BD-A3CF-40C8-92EC-D283C2B4BF37}" destId="{0F070080-3C18-487C-9EDD-22411C9E661C}" srcOrd="0" destOrd="0" presId="urn:microsoft.com/office/officeart/2005/8/layout/radial4"/>
    <dgm:cxn modelId="{9BEDAFCA-1420-4A1A-A815-C15F3DEC5303}" type="presOf" srcId="{0F3D3011-BC81-4686-B0E7-CFCF1279A76C}" destId="{7A0DD4D3-2FB7-4D4C-8B84-31356EF15D85}" srcOrd="0" destOrd="0" presId="urn:microsoft.com/office/officeart/2005/8/layout/radial4"/>
    <dgm:cxn modelId="{4BCD1296-7929-46FF-9E17-64342062CB9D}" srcId="{6E626E68-82A4-4972-BACA-6E57746C8AF4}" destId="{51DE48B6-A45A-44D0-820B-4B516AA68B25}" srcOrd="3" destOrd="0" parTransId="{FD24C38E-6C2D-472F-8A2E-9B9FAADDC7BF}" sibTransId="{5ADF3A25-391C-4A9F-93E8-12E09ACF0E02}"/>
    <dgm:cxn modelId="{10DCBA29-5CA3-4255-AD2E-A742274D19AB}" type="presOf" srcId="{665870F8-B980-4787-8527-7F7DBACF1FB6}" destId="{47B0475D-8768-4DC6-947F-FCD8912D2231}" srcOrd="0" destOrd="0" presId="urn:microsoft.com/office/officeart/2005/8/layout/radial4"/>
    <dgm:cxn modelId="{A8C98BD1-0840-4B5A-81A0-FDAD499A8BAF}" srcId="{5170B9FE-332B-4AD6-BC0D-1999B42DA1C7}" destId="{FDC15CFE-D323-424B-8C6E-B1BFDCBA902D}" srcOrd="1" destOrd="0" parTransId="{264640B7-1F3F-43B1-862C-9566D073EDD7}" sibTransId="{C1022C6C-A275-4095-9DF0-0F488E4D0165}"/>
    <dgm:cxn modelId="{8DD75078-5BBA-4569-B4D0-CEBE03132812}" type="presOf" srcId="{6635BEA7-A460-4CD9-B994-F56319E1B800}" destId="{74769789-DE3B-4155-9A20-0FB42093873B}" srcOrd="0" destOrd="0" presId="urn:microsoft.com/office/officeart/2005/8/layout/radial4"/>
    <dgm:cxn modelId="{1BA1E03A-3238-4485-B95A-DE9268FD3C46}" type="presOf" srcId="{6E626E68-82A4-4972-BACA-6E57746C8AF4}" destId="{D51D068D-1A3A-4D3A-BD5C-8F4176F3307F}" srcOrd="0" destOrd="0" presId="urn:microsoft.com/office/officeart/2005/8/layout/radial4"/>
    <dgm:cxn modelId="{768ED800-26C3-4913-84AB-B8C80CB7858E}" type="presParOf" srcId="{031A32BC-D092-446E-98B6-9C0EAAE001F8}" destId="{D51D068D-1A3A-4D3A-BD5C-8F4176F3307F}" srcOrd="0" destOrd="0" presId="urn:microsoft.com/office/officeart/2005/8/layout/radial4"/>
    <dgm:cxn modelId="{5C6733EA-A0EB-438E-80AD-58AB44455C23}" type="presParOf" srcId="{031A32BC-D092-446E-98B6-9C0EAAE001F8}" destId="{2C03B5C7-F51C-4DFD-8F67-EA921129A293}" srcOrd="1" destOrd="0" presId="urn:microsoft.com/office/officeart/2005/8/layout/radial4"/>
    <dgm:cxn modelId="{DE8CCDBD-0E46-4429-8CE6-24CD06B21161}" type="presParOf" srcId="{031A32BC-D092-446E-98B6-9C0EAAE001F8}" destId="{E02E7A26-3FF4-4188-8073-4F917A1E8112}" srcOrd="2" destOrd="0" presId="urn:microsoft.com/office/officeart/2005/8/layout/radial4"/>
    <dgm:cxn modelId="{2432CB03-1C57-436C-9FC9-418EDE9A12FF}" type="presParOf" srcId="{031A32BC-D092-446E-98B6-9C0EAAE001F8}" destId="{D1EA0030-2DD3-4880-A8F4-BEB04480771F}" srcOrd="3" destOrd="0" presId="urn:microsoft.com/office/officeart/2005/8/layout/radial4"/>
    <dgm:cxn modelId="{A0C9CB08-360F-43BF-BB11-C10B70A2A37F}" type="presParOf" srcId="{031A32BC-D092-446E-98B6-9C0EAAE001F8}" destId="{74769789-DE3B-4155-9A20-0FB42093873B}" srcOrd="4" destOrd="0" presId="urn:microsoft.com/office/officeart/2005/8/layout/radial4"/>
    <dgm:cxn modelId="{23F5EC8C-4664-43ED-B651-4AA081B31C30}" type="presParOf" srcId="{031A32BC-D092-446E-98B6-9C0EAAE001F8}" destId="{32A052F1-B9A1-4067-BF26-A1168323FA42}" srcOrd="5" destOrd="0" presId="urn:microsoft.com/office/officeart/2005/8/layout/radial4"/>
    <dgm:cxn modelId="{D027F075-28C8-471F-8810-30BEAE94B693}" type="presParOf" srcId="{031A32BC-D092-446E-98B6-9C0EAAE001F8}" destId="{47B0475D-8768-4DC6-947F-FCD8912D2231}" srcOrd="6" destOrd="0" presId="urn:microsoft.com/office/officeart/2005/8/layout/radial4"/>
    <dgm:cxn modelId="{AFB0260C-7461-40E7-8384-4857161086EF}" type="presParOf" srcId="{031A32BC-D092-446E-98B6-9C0EAAE001F8}" destId="{6E16E0A3-6A0D-4B9F-925D-424241B2FFB1}" srcOrd="7" destOrd="0" presId="urn:microsoft.com/office/officeart/2005/8/layout/radial4"/>
    <dgm:cxn modelId="{4D1E22BD-32F2-4A2A-B588-0BFFD2C8F80F}" type="presParOf" srcId="{031A32BC-D092-446E-98B6-9C0EAAE001F8}" destId="{C0DDAA91-37D9-4572-82FA-C662F8C1E2F0}" srcOrd="8" destOrd="0" presId="urn:microsoft.com/office/officeart/2005/8/layout/radial4"/>
    <dgm:cxn modelId="{9DD4C8D3-94D5-410C-8735-8399EA2C7593}" type="presParOf" srcId="{031A32BC-D092-446E-98B6-9C0EAAE001F8}" destId="{0F070080-3C18-487C-9EDD-22411C9E661C}" srcOrd="9" destOrd="0" presId="urn:microsoft.com/office/officeart/2005/8/layout/radial4"/>
    <dgm:cxn modelId="{9A293C55-D0CD-42B3-8575-C71069353C0D}" type="presParOf" srcId="{031A32BC-D092-446E-98B6-9C0EAAE001F8}" destId="{7A0DD4D3-2FB7-4D4C-8B84-31356EF15D85}" srcOrd="10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51D068D-1A3A-4D3A-BD5C-8F4176F3307F}">
      <dsp:nvSpPr>
        <dsp:cNvPr id="0" name=""/>
        <dsp:cNvSpPr/>
      </dsp:nvSpPr>
      <dsp:spPr>
        <a:xfrm>
          <a:off x="3084177" y="2825615"/>
          <a:ext cx="2137445" cy="2137445"/>
        </a:xfrm>
        <a:prstGeom prst="ellipse">
          <a:avLst/>
        </a:prstGeom>
        <a:solidFill>
          <a:srgbClr val="5A2781">
            <a:alpha val="65000"/>
          </a:srgbClr>
        </a:solidFill>
        <a:ln w="12700" cap="flat" cmpd="sng" algn="ctr">
          <a:noFill/>
          <a:prstDash val="solid"/>
          <a:miter lim="800000"/>
        </a:ln>
        <a:effectLst>
          <a:outerShdw blurRad="149987" dist="250190" dir="8460000" algn="ctr" rotWithShape="0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b="1" kern="1200" dirty="0" smtClean="0">
              <a:latin typeface="Constantia" panose="02030602050306030303" pitchFamily="18" charset="0"/>
            </a:rPr>
            <a:t>Site Selection</a:t>
          </a:r>
          <a:endParaRPr lang="en-US" sz="2600" b="1" kern="1200" dirty="0">
            <a:latin typeface="Constantia" panose="02030602050306030303" pitchFamily="18" charset="0"/>
          </a:endParaRPr>
        </a:p>
      </dsp:txBody>
      <dsp:txXfrm>
        <a:off x="3397199" y="3138637"/>
        <a:ext cx="1511401" cy="1511401"/>
      </dsp:txXfrm>
    </dsp:sp>
    <dsp:sp modelId="{2C03B5C7-F51C-4DFD-8F67-EA921129A293}">
      <dsp:nvSpPr>
        <dsp:cNvPr id="0" name=""/>
        <dsp:cNvSpPr/>
      </dsp:nvSpPr>
      <dsp:spPr>
        <a:xfrm rot="10966320">
          <a:off x="1014154" y="3485195"/>
          <a:ext cx="1958561" cy="609172"/>
        </a:xfrm>
        <a:prstGeom prst="leftArrow">
          <a:avLst>
            <a:gd name="adj1" fmla="val 60000"/>
            <a:gd name="adj2" fmla="val 50000"/>
          </a:avLst>
        </a:prstGeom>
        <a:solidFill>
          <a:srgbClr val="993366"/>
        </a:solidFill>
        <a:ln>
          <a:noFill/>
        </a:ln>
        <a:effectLst>
          <a:outerShdw blurRad="149987" dist="250190" dir="8460000" algn="ctr" rotWithShape="0">
            <a:srgbClr val="000000">
              <a:alpha val="2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02E7A26-3FF4-4188-8073-4F917A1E8112}">
      <dsp:nvSpPr>
        <dsp:cNvPr id="0" name=""/>
        <dsp:cNvSpPr/>
      </dsp:nvSpPr>
      <dsp:spPr>
        <a:xfrm>
          <a:off x="13" y="2552692"/>
          <a:ext cx="2030573" cy="2379458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>
          <a:outerShdw blurRad="149987" dist="250190" dir="8460000" algn="ctr" rotWithShape="0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latin typeface="Constantia" panose="02030602050306030303" pitchFamily="18" charset="0"/>
            </a:rPr>
            <a:t>Strategic positioning of inventories 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latin typeface="Constantia" panose="02030602050306030303" pitchFamily="18" charset="0"/>
            </a:rPr>
            <a:t>(fast-moving, profitable items vs. slower-moving, less-profitable items)</a:t>
          </a:r>
          <a:endParaRPr lang="en-US" sz="1800" kern="1200" dirty="0">
            <a:latin typeface="Constantia" panose="02030602050306030303" pitchFamily="18" charset="0"/>
          </a:endParaRPr>
        </a:p>
      </dsp:txBody>
      <dsp:txXfrm>
        <a:off x="59486" y="2612165"/>
        <a:ext cx="1911627" cy="2260512"/>
      </dsp:txXfrm>
    </dsp:sp>
    <dsp:sp modelId="{D1EA0030-2DD3-4880-A8F4-BEB04480771F}">
      <dsp:nvSpPr>
        <dsp:cNvPr id="0" name=""/>
        <dsp:cNvSpPr/>
      </dsp:nvSpPr>
      <dsp:spPr>
        <a:xfrm rot="13260434">
          <a:off x="1102493" y="1996362"/>
          <a:ext cx="2435777" cy="609172"/>
        </a:xfrm>
        <a:prstGeom prst="leftArrow">
          <a:avLst>
            <a:gd name="adj1" fmla="val 60000"/>
            <a:gd name="adj2" fmla="val 50000"/>
          </a:avLst>
        </a:prstGeom>
        <a:solidFill>
          <a:srgbClr val="993366"/>
        </a:solidFill>
        <a:ln>
          <a:noFill/>
        </a:ln>
        <a:effectLst>
          <a:outerShdw blurRad="149987" dist="250190" dir="8460000" algn="ctr" rotWithShape="0">
            <a:srgbClr val="000000">
              <a:alpha val="2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4769789-DE3B-4155-9A20-0FB42093873B}">
      <dsp:nvSpPr>
        <dsp:cNvPr id="0" name=""/>
        <dsp:cNvSpPr/>
      </dsp:nvSpPr>
      <dsp:spPr>
        <a:xfrm>
          <a:off x="76208" y="876287"/>
          <a:ext cx="2650243" cy="1251076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>
          <a:outerShdw blurRad="149987" dist="250190" dir="8460000" algn="ctr" rotWithShape="0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latin typeface="Constantia" panose="02030602050306030303" pitchFamily="18" charset="0"/>
            </a:rPr>
            <a:t>Greater use of “Customer-direct” delivery from manufacturing </a:t>
          </a:r>
        </a:p>
      </dsp:txBody>
      <dsp:txXfrm>
        <a:off x="112851" y="912930"/>
        <a:ext cx="2576957" cy="1177790"/>
      </dsp:txXfrm>
    </dsp:sp>
    <dsp:sp modelId="{32A052F1-B9A1-4067-BF26-A1168323FA42}">
      <dsp:nvSpPr>
        <dsp:cNvPr id="0" name=""/>
        <dsp:cNvSpPr/>
      </dsp:nvSpPr>
      <dsp:spPr>
        <a:xfrm rot="16200000">
          <a:off x="3175649" y="1430025"/>
          <a:ext cx="1954500" cy="609172"/>
        </a:xfrm>
        <a:prstGeom prst="leftArrow">
          <a:avLst>
            <a:gd name="adj1" fmla="val 60000"/>
            <a:gd name="adj2" fmla="val 50000"/>
          </a:avLst>
        </a:prstGeom>
        <a:solidFill>
          <a:srgbClr val="993366"/>
        </a:solidFill>
        <a:ln>
          <a:noFill/>
        </a:ln>
        <a:effectLst>
          <a:outerShdw blurRad="149987" dist="250190" dir="8460000" algn="ctr" rotWithShape="0">
            <a:srgbClr val="000000">
              <a:alpha val="2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7B0475D-8768-4DC6-947F-FCD8912D2231}">
      <dsp:nvSpPr>
        <dsp:cNvPr id="0" name=""/>
        <dsp:cNvSpPr/>
      </dsp:nvSpPr>
      <dsp:spPr>
        <a:xfrm>
          <a:off x="3137613" y="-54868"/>
          <a:ext cx="2030573" cy="1624458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>
          <a:outerShdw blurRad="149987" dist="250190" dir="8460000" algn="ctr" rotWithShape="0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latin typeface="Constantia" panose="02030602050306030303" pitchFamily="18" charset="0"/>
            </a:rPr>
            <a:t>Growing use of and need for strategically located cross-docking facilities</a:t>
          </a:r>
        </a:p>
      </dsp:txBody>
      <dsp:txXfrm>
        <a:off x="3185192" y="-7289"/>
        <a:ext cx="1935415" cy="1529300"/>
      </dsp:txXfrm>
    </dsp:sp>
    <dsp:sp modelId="{6E16E0A3-6A0D-4B9F-925D-424241B2FFB1}">
      <dsp:nvSpPr>
        <dsp:cNvPr id="0" name=""/>
        <dsp:cNvSpPr/>
      </dsp:nvSpPr>
      <dsp:spPr>
        <a:xfrm rot="19152677">
          <a:off x="4790806" y="2084492"/>
          <a:ext cx="2213296" cy="609172"/>
        </a:xfrm>
        <a:prstGeom prst="leftArrow">
          <a:avLst>
            <a:gd name="adj1" fmla="val 60000"/>
            <a:gd name="adj2" fmla="val 50000"/>
          </a:avLst>
        </a:prstGeom>
        <a:solidFill>
          <a:srgbClr val="993366"/>
        </a:solidFill>
        <a:ln>
          <a:noFill/>
        </a:ln>
        <a:effectLst>
          <a:outerShdw blurRad="149987" dist="250190" dir="8460000" algn="ctr" rotWithShape="0">
            <a:srgbClr val="000000">
              <a:alpha val="2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0DDAA91-37D9-4572-82FA-C662F8C1E2F0}">
      <dsp:nvSpPr>
        <dsp:cNvPr id="0" name=""/>
        <dsp:cNvSpPr/>
      </dsp:nvSpPr>
      <dsp:spPr>
        <a:xfrm>
          <a:off x="5486399" y="853907"/>
          <a:ext cx="2497848" cy="1624458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>
          <a:outerShdw blurRad="149987" dist="250190" dir="8460000" algn="ctr" rotWithShape="0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latin typeface="Constantia" panose="02030602050306030303" pitchFamily="18" charset="0"/>
            </a:rPr>
            <a:t>Greater emphasis on access to major airports and/or ocean ports for import and export shipments</a:t>
          </a:r>
        </a:p>
      </dsp:txBody>
      <dsp:txXfrm>
        <a:off x="5533978" y="901486"/>
        <a:ext cx="2402690" cy="1529300"/>
      </dsp:txXfrm>
    </dsp:sp>
    <dsp:sp modelId="{0F070080-3C18-487C-9EDD-22411C9E661C}">
      <dsp:nvSpPr>
        <dsp:cNvPr id="0" name=""/>
        <dsp:cNvSpPr/>
      </dsp:nvSpPr>
      <dsp:spPr>
        <a:xfrm>
          <a:off x="5335376" y="3589752"/>
          <a:ext cx="1954500" cy="609172"/>
        </a:xfrm>
        <a:prstGeom prst="leftArrow">
          <a:avLst>
            <a:gd name="adj1" fmla="val 60000"/>
            <a:gd name="adj2" fmla="val 50000"/>
          </a:avLst>
        </a:prstGeom>
        <a:solidFill>
          <a:srgbClr val="993366"/>
        </a:solidFill>
        <a:ln>
          <a:noFill/>
        </a:ln>
        <a:effectLst>
          <a:outerShdw blurRad="149987" dist="250190" dir="8460000" algn="ctr" rotWithShape="0">
            <a:srgbClr val="000000">
              <a:alpha val="2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A0DD4D3-2FB7-4D4C-8B84-31356EF15D85}">
      <dsp:nvSpPr>
        <dsp:cNvPr id="0" name=""/>
        <dsp:cNvSpPr/>
      </dsp:nvSpPr>
      <dsp:spPr>
        <a:xfrm>
          <a:off x="6274590" y="3082109"/>
          <a:ext cx="2030573" cy="1624458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>
          <a:outerShdw blurRad="149987" dist="250190" dir="8460000" algn="ctr" rotWithShape="0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smtClean="0">
              <a:latin typeface="Constantia" panose="02030602050306030303" pitchFamily="18" charset="0"/>
            </a:rPr>
            <a:t>Greater use of providers of third-party-logistics services</a:t>
          </a:r>
          <a:endParaRPr lang="en-US" sz="1800" kern="1200" dirty="0">
            <a:latin typeface="Constantia" panose="02030602050306030303" pitchFamily="18" charset="0"/>
          </a:endParaRPr>
        </a:p>
      </dsp:txBody>
      <dsp:txXfrm>
        <a:off x="6322169" y="3129688"/>
        <a:ext cx="1935415" cy="15293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D7B5F1-D0D0-49F8-9A1C-6AFE93604869}" type="datetimeFigureOut">
              <a:rPr lang="en-US" smtClean="0"/>
              <a:pPr/>
              <a:t>1/27/2020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E59C40-8A52-4801-A432-BAC6F785205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08062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ext and Picture Fade on Path">
    <p:bg>
      <p:bgPr>
        <a:gradFill>
          <a:gsLst>
            <a:gs pos="0">
              <a:srgbClr val="FFFFFF"/>
            </a:gs>
            <a:gs pos="28000">
              <a:srgbClr val="FEFEFE"/>
            </a:gs>
            <a:gs pos="100000">
              <a:srgbClr val="E8E3D8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 userDrawn="1"/>
        </p:nvSpPr>
        <p:spPr>
          <a:xfrm>
            <a:off x="0" y="1512125"/>
            <a:ext cx="8839200" cy="2895600"/>
          </a:xfrm>
          <a:prstGeom prst="rect">
            <a:avLst/>
          </a:prstGeom>
          <a:gradFill flip="none" rotWithShape="1">
            <a:gsLst>
              <a:gs pos="36000">
                <a:schemeClr val="accent2">
                  <a:lumMod val="85000"/>
                </a:schemeClr>
              </a:gs>
              <a:gs pos="0">
                <a:schemeClr val="accent2">
                  <a:lumMod val="50000"/>
                </a:schemeClr>
              </a:gs>
              <a:gs pos="100000">
                <a:schemeClr val="accent2">
                  <a:lumMod val="85000"/>
                </a:schemeClr>
              </a:gs>
            </a:gsLst>
            <a:lin ang="0" scaled="1"/>
            <a:tileRect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n-US" kern="0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0" y="914400"/>
            <a:ext cx="5562600" cy="761775"/>
          </a:xfrm>
        </p:spPr>
        <p:txBody>
          <a:bodyPr anchor="ctr">
            <a:noAutofit/>
          </a:bodyPr>
          <a:lstStyle>
            <a:lvl1pPr>
              <a:defRPr sz="3800" b="0">
                <a:solidFill>
                  <a:schemeClr val="accent3"/>
                </a:solidFill>
                <a:latin typeface="Rockwell" pitchFamily="18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4"/>
          </p:nvPr>
        </p:nvSpPr>
        <p:spPr>
          <a:xfrm>
            <a:off x="3048000" y="1981200"/>
            <a:ext cx="5562600" cy="2321858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spcBef>
                <a:spcPts val="1200"/>
              </a:spcBef>
              <a:buNone/>
              <a:defRPr sz="2800">
                <a:solidFill>
                  <a:schemeClr val="bg1"/>
                </a:solidFill>
                <a:latin typeface="Constantia" pitchFamily="18" charset="0"/>
              </a:defRPr>
            </a:lvl1pPr>
            <a:lvl2pPr marL="0" indent="0">
              <a:lnSpc>
                <a:spcPct val="100000"/>
              </a:lnSpc>
              <a:spcBef>
                <a:spcPts val="1200"/>
              </a:spcBef>
              <a:buNone/>
              <a:defRPr sz="2800">
                <a:solidFill>
                  <a:schemeClr val="bg1"/>
                </a:solidFill>
              </a:defRPr>
            </a:lvl2pPr>
            <a:lvl3pPr marL="0" indent="0">
              <a:lnSpc>
                <a:spcPct val="100000"/>
              </a:lnSpc>
              <a:spcBef>
                <a:spcPts val="1200"/>
              </a:spcBef>
              <a:buNone/>
              <a:defRPr sz="2800">
                <a:solidFill>
                  <a:schemeClr val="bg1"/>
                </a:solidFill>
              </a:defRPr>
            </a:lvl3pPr>
            <a:lvl4pPr marL="0" indent="0">
              <a:lnSpc>
                <a:spcPct val="100000"/>
              </a:lnSpc>
              <a:spcBef>
                <a:spcPts val="1200"/>
              </a:spcBef>
              <a:buNone/>
              <a:defRPr sz="2800">
                <a:solidFill>
                  <a:schemeClr val="bg1"/>
                </a:solidFill>
              </a:defRPr>
            </a:lvl4pPr>
            <a:lvl5pPr marL="0" indent="0">
              <a:lnSpc>
                <a:spcPct val="100000"/>
              </a:lnSpc>
              <a:spcBef>
                <a:spcPts val="1200"/>
              </a:spcBef>
              <a:buNone/>
              <a:defRPr sz="2800">
                <a:solidFill>
                  <a:schemeClr val="bg1"/>
                </a:solidFill>
              </a:defRPr>
            </a:lvl5pPr>
            <a:lvl6pPr marL="0" indent="0">
              <a:lnSpc>
                <a:spcPct val="100000"/>
              </a:lnSpc>
              <a:spcBef>
                <a:spcPts val="1200"/>
              </a:spcBef>
              <a:buNone/>
              <a:defRPr sz="2800">
                <a:solidFill>
                  <a:schemeClr val="bg1"/>
                </a:solidFill>
              </a:defRPr>
            </a:lvl6pPr>
            <a:lvl7pPr marL="0" indent="0">
              <a:lnSpc>
                <a:spcPct val="100000"/>
              </a:lnSpc>
              <a:spcBef>
                <a:spcPts val="1200"/>
              </a:spcBef>
              <a:buNone/>
              <a:defRPr sz="2800">
                <a:solidFill>
                  <a:schemeClr val="bg1"/>
                </a:solidFill>
              </a:defRPr>
            </a:lvl7pPr>
            <a:lvl8pPr marL="0" indent="0">
              <a:lnSpc>
                <a:spcPct val="100000"/>
              </a:lnSpc>
              <a:spcBef>
                <a:spcPts val="1200"/>
              </a:spcBef>
              <a:buNone/>
              <a:defRPr sz="2800">
                <a:solidFill>
                  <a:schemeClr val="bg1"/>
                </a:solidFill>
              </a:defRPr>
            </a:lvl8pPr>
            <a:lvl9pPr marL="0" indent="0">
              <a:lnSpc>
                <a:spcPct val="100000"/>
              </a:lnSpc>
              <a:spcBef>
                <a:spcPts val="1200"/>
              </a:spcBef>
              <a:buNone/>
              <a:defRPr sz="2800">
                <a:solidFill>
                  <a:schemeClr val="bg1"/>
                </a:solidFill>
              </a:defRPr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304800" y="0"/>
            <a:ext cx="2438400" cy="4645152"/>
          </a:xfrm>
          <a:prstGeom prst="rect">
            <a:avLst/>
          </a:prstGeom>
          <a:effectLst>
            <a:glow rad="101600">
              <a:srgbClr val="FFFFFF">
                <a:alpha val="40000"/>
              </a:srgbClr>
            </a:glow>
            <a:reflection blurRad="6350" stA="50000" endA="300" endPos="55000" dir="5400000" sy="-100000" algn="bl" rotWithShape="0"/>
          </a:effectLst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27649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143000"/>
            <a:ext cx="7772400" cy="685800"/>
          </a:xfrm>
        </p:spPr>
        <p:txBody>
          <a:bodyPr/>
          <a:lstStyle>
            <a:lvl1pPr>
              <a:defRPr sz="4000">
                <a:latin typeface="Rockwell" pitchFamily="18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52400" y="6492875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accent3"/>
                </a:solidFill>
                <a:latin typeface="Rockwell" pitchFamily="18" charset="0"/>
              </a:defRPr>
            </a:lvl1pPr>
          </a:lstStyle>
          <a:p>
            <a:r>
              <a:rPr lang="en-US" smtClean="0">
                <a:solidFill>
                  <a:srgbClr val="FFFFFF"/>
                </a:solidFill>
              </a:rPr>
              <a:t>© 2016 Cengage Learning. All Rights Reserved. May not be scanned, copied  or duplicated, or posted to a publicly accessible website, in whole or in part. 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48600" y="6492875"/>
            <a:ext cx="990600" cy="365125"/>
          </a:xfrm>
          <a:prstGeom prst="rect">
            <a:avLst/>
          </a:prstGeom>
        </p:spPr>
        <p:txBody>
          <a:bodyPr/>
          <a:lstStyle>
            <a:lvl1pPr algn="r">
              <a:defRPr>
                <a:solidFill>
                  <a:schemeClr val="bg1"/>
                </a:solidFill>
                <a:latin typeface="Rockwell" pitchFamily="18" charset="0"/>
              </a:defRPr>
            </a:lvl1pPr>
          </a:lstStyle>
          <a:p>
            <a:fld id="{52713451-F6E1-4628-A8E3-1405590B0C33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1371600" y="1981200"/>
            <a:ext cx="7467600" cy="4267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>
                <a:schemeClr val="accent2">
                  <a:lumMod val="75000"/>
                </a:schemeClr>
              </a:buClr>
              <a:buSzPct val="80000"/>
              <a:buFont typeface="Wingdings 2" pitchFamily="18" charset="2"/>
              <a:buChar char="Ù"/>
              <a:defRPr sz="2800">
                <a:solidFill>
                  <a:srgbClr val="000000"/>
                </a:solidFill>
                <a:latin typeface="Constantia" pitchFamily="18" charset="0"/>
              </a:defRPr>
            </a:lvl1pPr>
            <a:lvl2pPr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>
                <a:srgbClr val="990033"/>
              </a:buClr>
              <a:buFont typeface="Wingdings 2" pitchFamily="18" charset="2"/>
              <a:buChar char="÷"/>
              <a:defRPr>
                <a:solidFill>
                  <a:srgbClr val="000000"/>
                </a:solidFill>
                <a:latin typeface="Constantia" pitchFamily="18" charset="0"/>
              </a:defRPr>
            </a:lvl2pPr>
            <a:lvl3pPr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>
                <a:schemeClr val="accent6"/>
              </a:buClr>
              <a:buFont typeface="Webdings" pitchFamily="18" charset="2"/>
              <a:buChar char="4"/>
              <a:defRPr>
                <a:solidFill>
                  <a:srgbClr val="000000"/>
                </a:solidFill>
                <a:latin typeface="Constantia" pitchFamily="18" charset="0"/>
              </a:defRPr>
            </a:lvl3pPr>
            <a:lvl4pPr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defRPr>
                <a:solidFill>
                  <a:srgbClr val="000000"/>
                </a:solidFill>
                <a:latin typeface="Constantia" pitchFamily="18" charset="0"/>
              </a:defRPr>
            </a:lvl4pPr>
            <a:lvl5pPr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>
                <a:srgbClr val="C00000"/>
              </a:buClr>
              <a:defRPr>
                <a:solidFill>
                  <a:srgbClr val="000000"/>
                </a:solidFill>
                <a:latin typeface="Constantia" pitchFamily="18" charset="0"/>
              </a:defRPr>
            </a:lvl5pPr>
          </a:lstStyle>
          <a:p>
            <a:pPr lvl="0"/>
            <a:r>
              <a:rPr lang="en-US" noProof="0" dirty="0" smtClean="0"/>
              <a:t>Click to edit Master text styles</a:t>
            </a:r>
          </a:p>
          <a:p>
            <a:pPr lvl="1"/>
            <a:r>
              <a:rPr lang="en-US" noProof="0" dirty="0" smtClean="0"/>
              <a:t>Second level</a:t>
            </a:r>
          </a:p>
          <a:p>
            <a:pPr lvl="2"/>
            <a:r>
              <a:rPr lang="en-US" noProof="0" dirty="0" smtClean="0"/>
              <a:t>Third level</a:t>
            </a:r>
          </a:p>
          <a:p>
            <a:pPr lvl="3"/>
            <a:r>
              <a:rPr lang="en-US" noProof="0" dirty="0" smtClean="0"/>
              <a:t>Fourth level</a:t>
            </a:r>
          </a:p>
          <a:p>
            <a:pPr lvl="4"/>
            <a:r>
              <a:rPr lang="en-US" noProof="0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83701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1709738"/>
            <a:ext cx="6986588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0" y="4589463"/>
            <a:ext cx="6986588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rgbClr val="000000"/>
                </a:solidFill>
                <a:latin typeface="Constantia" pitchFamily="18" charset="0"/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52400" y="6492875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accent3"/>
                </a:solidFill>
                <a:latin typeface="Rockwell" pitchFamily="18" charset="0"/>
              </a:defRPr>
            </a:lvl1pPr>
          </a:lstStyle>
          <a:p>
            <a:r>
              <a:rPr lang="en-US" dirty="0" smtClean="0">
                <a:solidFill>
                  <a:srgbClr val="FFFFFF"/>
                </a:solidFill>
              </a:rPr>
              <a:t>© 2016 </a:t>
            </a:r>
            <a:r>
              <a:rPr lang="en-US" dirty="0" err="1" smtClean="0">
                <a:solidFill>
                  <a:srgbClr val="FFFFFF"/>
                </a:solidFill>
              </a:rPr>
              <a:t>Cengage</a:t>
            </a:r>
            <a:r>
              <a:rPr lang="en-US" dirty="0" smtClean="0">
                <a:solidFill>
                  <a:srgbClr val="FFFFFF"/>
                </a:solidFill>
              </a:rPr>
              <a:t> Learning. All Rights Reserved. May not be scanned, copied  or duplicated, or posted to a publicly accessible website, in whole or in part. 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48600" y="6492875"/>
            <a:ext cx="990600" cy="365125"/>
          </a:xfrm>
          <a:prstGeom prst="rect">
            <a:avLst/>
          </a:prstGeom>
        </p:spPr>
        <p:txBody>
          <a:bodyPr/>
          <a:lstStyle>
            <a:lvl1pPr algn="r">
              <a:defRPr>
                <a:solidFill>
                  <a:schemeClr val="bg1"/>
                </a:solidFill>
                <a:latin typeface="Rockwell" pitchFamily="18" charset="0"/>
              </a:defRPr>
            </a:lvl1pPr>
          </a:lstStyle>
          <a:p>
            <a:fld id="{52713451-F6E1-4628-A8E3-1405590B0C33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72383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 bwMode="auto">
          <a:xfrm>
            <a:off x="0" y="0"/>
            <a:ext cx="9144000" cy="36576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endParaRPr lang="en-US" sz="1000" b="1" smtClean="0">
              <a:solidFill>
                <a:srgbClr val="FFFFFF"/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219200"/>
          </a:xfrm>
        </p:spPr>
        <p:txBody>
          <a:bodyPr/>
          <a:lstStyle>
            <a:lvl1pPr algn="ctr">
              <a:defRPr sz="4000">
                <a:latin typeface="Rockwell" pitchFamily="18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381000" y="1371600"/>
            <a:ext cx="8458200" cy="4876800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>
                <a:schemeClr val="accent2">
                  <a:lumMod val="75000"/>
                </a:schemeClr>
              </a:buClr>
              <a:buSzPct val="80000"/>
              <a:buFont typeface="Wingdings 2" pitchFamily="18" charset="2"/>
              <a:buChar char="Ù"/>
              <a:defRPr sz="2800">
                <a:solidFill>
                  <a:srgbClr val="000000"/>
                </a:solidFill>
                <a:latin typeface="Constantia" pitchFamily="18" charset="0"/>
              </a:defRPr>
            </a:lvl1pPr>
            <a:lvl2pPr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>
                <a:srgbClr val="990033"/>
              </a:buClr>
              <a:buFont typeface="Wingdings 2" pitchFamily="18" charset="2"/>
              <a:buChar char="÷"/>
              <a:defRPr>
                <a:solidFill>
                  <a:srgbClr val="000000"/>
                </a:solidFill>
                <a:latin typeface="Constantia" pitchFamily="18" charset="0"/>
              </a:defRPr>
            </a:lvl2pPr>
            <a:lvl3pPr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>
                <a:schemeClr val="accent6"/>
              </a:buClr>
              <a:buFont typeface="Webdings" pitchFamily="18" charset="2"/>
              <a:buChar char="4"/>
              <a:defRPr>
                <a:solidFill>
                  <a:srgbClr val="000000"/>
                </a:solidFill>
                <a:latin typeface="Constantia" pitchFamily="18" charset="0"/>
              </a:defRPr>
            </a:lvl3pPr>
            <a:lvl4pPr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defRPr>
                <a:solidFill>
                  <a:srgbClr val="000000"/>
                </a:solidFill>
                <a:latin typeface="Constantia" pitchFamily="18" charset="0"/>
              </a:defRPr>
            </a:lvl4pPr>
            <a:lvl5pPr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>
                <a:srgbClr val="C00000"/>
              </a:buClr>
              <a:defRPr>
                <a:solidFill>
                  <a:srgbClr val="000000"/>
                </a:solidFill>
                <a:latin typeface="Constantia" pitchFamily="18" charset="0"/>
              </a:defRPr>
            </a:lvl5pPr>
          </a:lstStyle>
          <a:p>
            <a:pPr lvl="0"/>
            <a:r>
              <a:rPr lang="en-US" noProof="0" dirty="0" smtClean="0"/>
              <a:t>Click to edit Master text styles</a:t>
            </a:r>
          </a:p>
          <a:p>
            <a:pPr lvl="1"/>
            <a:r>
              <a:rPr lang="en-US" noProof="0" dirty="0" smtClean="0"/>
              <a:t>Second level</a:t>
            </a:r>
          </a:p>
          <a:p>
            <a:pPr lvl="2"/>
            <a:r>
              <a:rPr lang="en-US" noProof="0" dirty="0" smtClean="0"/>
              <a:t>Third level</a:t>
            </a:r>
          </a:p>
          <a:p>
            <a:pPr lvl="3"/>
            <a:r>
              <a:rPr lang="en-US" noProof="0" dirty="0" smtClean="0"/>
              <a:t>Fourth level</a:t>
            </a:r>
          </a:p>
          <a:p>
            <a:pPr lvl="4"/>
            <a:r>
              <a:rPr lang="en-US" noProof="0" dirty="0" smtClean="0"/>
              <a:t>Fifth level</a:t>
            </a:r>
            <a:endParaRPr lang="en-US" dirty="0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48600" y="6492875"/>
            <a:ext cx="990600" cy="365125"/>
          </a:xfrm>
          <a:prstGeom prst="rect">
            <a:avLst/>
          </a:prstGeom>
        </p:spPr>
        <p:txBody>
          <a:bodyPr/>
          <a:lstStyle>
            <a:lvl1pPr algn="r">
              <a:defRPr>
                <a:solidFill>
                  <a:schemeClr val="bg1"/>
                </a:solidFill>
                <a:latin typeface="Rockwell" pitchFamily="18" charset="0"/>
              </a:defRPr>
            </a:lvl1pPr>
          </a:lstStyle>
          <a:p>
            <a:fld id="{52713451-F6E1-4628-A8E3-1405590B0C33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52400" y="6492875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accent3"/>
                </a:solidFill>
                <a:latin typeface="Rockwell" pitchFamily="18" charset="0"/>
              </a:defRPr>
            </a:lvl1pPr>
          </a:lstStyle>
          <a:p>
            <a:r>
              <a:rPr lang="en-US" dirty="0" smtClean="0">
                <a:solidFill>
                  <a:srgbClr val="FFFFFF"/>
                </a:solidFill>
              </a:rPr>
              <a:t>© 2016 </a:t>
            </a:r>
            <a:r>
              <a:rPr lang="en-US" dirty="0" err="1" smtClean="0">
                <a:solidFill>
                  <a:srgbClr val="FFFFFF"/>
                </a:solidFill>
              </a:rPr>
              <a:t>Cengage</a:t>
            </a:r>
            <a:r>
              <a:rPr lang="en-US" dirty="0" smtClean="0">
                <a:solidFill>
                  <a:srgbClr val="FFFFFF"/>
                </a:solidFill>
              </a:rPr>
              <a:t> Learning. All Rights Reserved. May not be scanned, copied  or duplicated, or posted to a publicly accessible website, in whole or in part. </a:t>
            </a:r>
            <a:endParaRPr lang="en-US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hf hdr="0" dt="0"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0" name="Rectangle 19"/>
          <p:cNvSpPr>
            <a:spLocks noChangeArrowheads="1"/>
          </p:cNvSpPr>
          <p:nvPr userDrawn="1"/>
        </p:nvSpPr>
        <p:spPr bwMode="auto">
          <a:xfrm>
            <a:off x="0" y="6477000"/>
            <a:ext cx="9144000" cy="400110"/>
          </a:xfrm>
          <a:prstGeom prst="rect">
            <a:avLst/>
          </a:prstGeom>
          <a:solidFill>
            <a:srgbClr val="00336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noAutofit/>
          </a:bodyPr>
          <a:lstStyle>
            <a:lvl1pPr algn="r"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 algn="r"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 algn="r"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 algn="r"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 algn="r"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dirty="0" smtClean="0">
                <a:solidFill>
                  <a:srgbClr val="FFFFFF"/>
                </a:solidFill>
              </a:rPr>
              <a:t> </a:t>
            </a:r>
          </a:p>
        </p:txBody>
      </p:sp>
      <p:grpSp>
        <p:nvGrpSpPr>
          <p:cNvPr id="2" name="Group 12"/>
          <p:cNvGrpSpPr/>
          <p:nvPr userDrawn="1"/>
        </p:nvGrpSpPr>
        <p:grpSpPr>
          <a:xfrm>
            <a:off x="0" y="1"/>
            <a:ext cx="9144000" cy="3962399"/>
            <a:chOff x="0" y="1"/>
            <a:chExt cx="9144000" cy="3962399"/>
          </a:xfrm>
        </p:grpSpPr>
        <p:pic>
          <p:nvPicPr>
            <p:cNvPr id="1026" name="Picture 20" descr="stuff"/>
            <p:cNvPicPr>
              <a:picLocks noChangeAspect="1" noChangeArrowheads="1"/>
            </p:cNvPicPr>
            <p:nvPr userDrawn="1"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"/>
              <a:ext cx="9144000" cy="3962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Rectangle 11"/>
            <p:cNvSpPr/>
            <p:nvPr userDrawn="1"/>
          </p:nvSpPr>
          <p:spPr bwMode="auto">
            <a:xfrm>
              <a:off x="1371600" y="1295400"/>
              <a:ext cx="7772400" cy="21336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r" fontAlgn="base">
                <a:spcBef>
                  <a:spcPct val="0"/>
                </a:spcBef>
                <a:spcAft>
                  <a:spcPct val="0"/>
                </a:spcAft>
              </a:pPr>
              <a:endParaRPr lang="en-US" sz="1000" b="1" smtClean="0">
                <a:solidFill>
                  <a:srgbClr val="FFFFFF"/>
                </a:solidFill>
              </a:endParaRPr>
            </a:p>
          </p:txBody>
        </p:sp>
      </p:grpSp>
      <p:sp>
        <p:nvSpPr>
          <p:cNvPr id="102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371600" y="1143000"/>
            <a:ext cx="7772400" cy="581025"/>
          </a:xfrm>
          <a:prstGeom prst="rect">
            <a:avLst/>
          </a:prstGeom>
          <a:solidFill>
            <a:srgbClr val="00336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9800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en-US" dirty="0" smtClean="0"/>
              <a:t>Click to </a:t>
            </a:r>
            <a:r>
              <a:rPr lang="fr-FR" altLang="en-US" dirty="0" err="1" smtClean="0"/>
              <a:t>edit</a:t>
            </a:r>
            <a:r>
              <a:rPr lang="fr-FR" altLang="en-US" dirty="0" smtClean="0"/>
              <a:t> Master </a:t>
            </a:r>
            <a:r>
              <a:rPr lang="fr-FR" altLang="en-US" dirty="0" err="1" smtClean="0"/>
              <a:t>title</a:t>
            </a:r>
            <a:r>
              <a:rPr lang="fr-FR" altLang="en-US" dirty="0" smtClean="0"/>
              <a:t> style</a:t>
            </a:r>
          </a:p>
        </p:txBody>
      </p:sp>
      <p:sp>
        <p:nvSpPr>
          <p:cNvPr id="18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52400" y="6492875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accent3"/>
                </a:solidFill>
                <a:latin typeface="Rockwell" pitchFamily="18" charset="0"/>
              </a:defRPr>
            </a:lvl1pPr>
          </a:lstStyle>
          <a:p>
            <a:r>
              <a:rPr lang="en-US" dirty="0" smtClean="0">
                <a:solidFill>
                  <a:srgbClr val="FFFFFF"/>
                </a:solidFill>
              </a:rPr>
              <a:t>© 2016 </a:t>
            </a:r>
            <a:r>
              <a:rPr lang="en-US" dirty="0" err="1" smtClean="0">
                <a:solidFill>
                  <a:srgbClr val="FFFFFF"/>
                </a:solidFill>
              </a:rPr>
              <a:t>Cengage</a:t>
            </a:r>
            <a:r>
              <a:rPr lang="en-US" dirty="0" smtClean="0">
                <a:solidFill>
                  <a:srgbClr val="FFFFFF"/>
                </a:solidFill>
              </a:rPr>
              <a:t> Learning. All Rights Reserved. May not be scanned, copied  or duplicated, or posted to a publicly accessible website, in whole or in part. 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48600" y="6492875"/>
            <a:ext cx="990600" cy="365125"/>
          </a:xfrm>
          <a:prstGeom prst="rect">
            <a:avLst/>
          </a:prstGeom>
        </p:spPr>
        <p:txBody>
          <a:bodyPr/>
          <a:lstStyle>
            <a:lvl1pPr algn="r">
              <a:defRPr>
                <a:solidFill>
                  <a:srgbClr val="FFFFFF"/>
                </a:solidFill>
                <a:latin typeface="Rockwell" pitchFamily="18" charset="0"/>
              </a:defRPr>
            </a:lvl1pPr>
          </a:lstStyle>
          <a:p>
            <a:fld id="{52713451-F6E1-4628-A8E3-1405590B0C3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kern="1200">
          <a:solidFill>
            <a:schemeClr val="bg1"/>
          </a:solidFill>
          <a:latin typeface="Rockwell" pitchFamily="18" charset="0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panose="020B060402020202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panose="020B060402020202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panose="020B060402020202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panose="020B060402020202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panose="020B060402020202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panose="020B060402020202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panose="020B060402020202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B4CCE2"/>
        </a:buClr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B4CCE2"/>
        </a:buClr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B4CCE2"/>
        </a:buClr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rgbClr val="B4CCE2"/>
        </a:buClr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rgbClr val="B4CCE2"/>
        </a:buClr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4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tags" Target="../tags/tag3.xml"/><Relationship Id="rId7" Type="http://schemas.openxmlformats.org/officeDocument/2006/relationships/slideLayout" Target="../slideLayouts/slideLayout4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tags" Target="../tags/tag6.xml"/><Relationship Id="rId5" Type="http://schemas.openxmlformats.org/officeDocument/2006/relationships/tags" Target="../tags/tag5.xml"/><Relationship Id="rId4" Type="http://schemas.openxmlformats.org/officeDocument/2006/relationships/tags" Target="../tags/tag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0.jpeg"/><Relationship Id="rId4" Type="http://schemas.openxmlformats.org/officeDocument/2006/relationships/image" Target="../media/image19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3.png"/><Relationship Id="rId5" Type="http://schemas.openxmlformats.org/officeDocument/2006/relationships/image" Target="../media/image22.jpeg"/><Relationship Id="rId4" Type="http://schemas.openxmlformats.org/officeDocument/2006/relationships/image" Target="../media/image19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6.jpe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0.jpeg"/><Relationship Id="rId4" Type="http://schemas.openxmlformats.org/officeDocument/2006/relationships/image" Target="../media/image18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0.jpeg"/><Relationship Id="rId4" Type="http://schemas.openxmlformats.org/officeDocument/2006/relationships/image" Target="../media/image28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0.jpeg"/><Relationship Id="rId4" Type="http://schemas.openxmlformats.org/officeDocument/2006/relationships/image" Target="../media/image28.jpe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3200" y="914400"/>
            <a:ext cx="5772150" cy="761775"/>
          </a:xfrm>
        </p:spPr>
        <p:txBody>
          <a:bodyPr/>
          <a:lstStyle/>
          <a:p>
            <a:r>
              <a:rPr lang="en-US" dirty="0" smtClean="0">
                <a:solidFill>
                  <a:schemeClr val="accent3"/>
                </a:solidFill>
              </a:rPr>
              <a:t>CHAPTER 4	</a:t>
            </a:r>
            <a:endParaRPr lang="en-US" dirty="0">
              <a:solidFill>
                <a:schemeClr val="accent3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4"/>
          </p:nvPr>
        </p:nvSpPr>
        <p:spPr>
          <a:xfrm>
            <a:off x="2743200" y="1828800"/>
            <a:ext cx="5943600" cy="2474258"/>
          </a:xfrm>
        </p:spPr>
        <p:txBody>
          <a:bodyPr/>
          <a:lstStyle/>
          <a:p>
            <a:pPr>
              <a:spcAft>
                <a:spcPts val="0"/>
              </a:spcAft>
            </a:pPr>
            <a:r>
              <a:rPr lang="en-US" sz="4500" dirty="0" smtClean="0"/>
              <a:t>Distribution and </a:t>
            </a:r>
          </a:p>
          <a:p>
            <a:pPr>
              <a:spcAft>
                <a:spcPts val="0"/>
              </a:spcAft>
            </a:pPr>
            <a:r>
              <a:rPr lang="en-US" sz="4500" dirty="0" smtClean="0"/>
              <a:t>Omni-Channel </a:t>
            </a:r>
            <a:r>
              <a:rPr lang="en-US" sz="4500" dirty="0"/>
              <a:t>N</a:t>
            </a:r>
            <a:r>
              <a:rPr lang="en-US" sz="4500" dirty="0" smtClean="0"/>
              <a:t>etwork </a:t>
            </a:r>
            <a:r>
              <a:rPr lang="en-US" sz="4500" dirty="0"/>
              <a:t>D</a:t>
            </a:r>
            <a:r>
              <a:rPr lang="en-US" sz="4500" dirty="0" smtClean="0"/>
              <a:t>esign</a:t>
            </a:r>
          </a:p>
        </p:txBody>
      </p:sp>
      <p:pic>
        <p:nvPicPr>
          <p:cNvPr id="7" name="Picture Placeholder 6" descr="Untitled.png"/>
          <p:cNvPicPr>
            <a:picLocks noGrp="1" noChangeAspect="1"/>
          </p:cNvPicPr>
          <p:nvPr>
            <p:ph type="pic" sz="quarter" idx="13"/>
          </p:nvPr>
        </p:nvPicPr>
        <p:blipFill>
          <a:blip r:embed="rId2" cstate="print"/>
          <a:srcRect l="33310" r="33310"/>
          <a:stretch>
            <a:fillRect/>
          </a:stretch>
        </p:blipFill>
        <p:spPr>
          <a:xfrm>
            <a:off x="228600" y="0"/>
            <a:ext cx="2209800" cy="4645152"/>
          </a:xfrm>
        </p:spPr>
      </p:pic>
      <p:sp>
        <p:nvSpPr>
          <p:cNvPr id="5" name="TextBox 4"/>
          <p:cNvSpPr txBox="1"/>
          <p:nvPr/>
        </p:nvSpPr>
        <p:spPr>
          <a:xfrm>
            <a:off x="2362200" y="5867401"/>
            <a:ext cx="6781800" cy="8694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solidFill>
                  <a:srgbClr val="002060"/>
                </a:solidFill>
                <a:latin typeface="Rockwell" pitchFamily="18" charset="0"/>
              </a:rPr>
              <a:t>Supply Chain Management: A Logistics Perspective (10e) </a:t>
            </a:r>
          </a:p>
          <a:p>
            <a:pPr algn="ctr"/>
            <a:r>
              <a:rPr lang="en-US" sz="1200" dirty="0" smtClean="0">
                <a:solidFill>
                  <a:srgbClr val="002060"/>
                </a:solidFill>
                <a:latin typeface="Rockwell" pitchFamily="18" charset="0"/>
              </a:rPr>
              <a:t>Coyle, Langley,  </a:t>
            </a:r>
            <a:r>
              <a:rPr lang="en-US" sz="1200" dirty="0" err="1" smtClean="0">
                <a:solidFill>
                  <a:srgbClr val="002060"/>
                </a:solidFill>
                <a:latin typeface="Rockwell" pitchFamily="18" charset="0"/>
              </a:rPr>
              <a:t>Novack</a:t>
            </a:r>
            <a:r>
              <a:rPr lang="en-US" sz="1200" dirty="0" smtClean="0">
                <a:solidFill>
                  <a:srgbClr val="002060"/>
                </a:solidFill>
                <a:latin typeface="Rockwell" pitchFamily="18" charset="0"/>
              </a:rPr>
              <a:t>, and Gibson</a:t>
            </a:r>
          </a:p>
          <a:p>
            <a:pPr algn="ctr"/>
            <a:endParaRPr lang="en-US" sz="500" dirty="0" smtClean="0">
              <a:solidFill>
                <a:srgbClr val="002060"/>
              </a:solidFill>
              <a:latin typeface="Rockwell" pitchFamily="18" charset="0"/>
            </a:endParaRPr>
          </a:p>
          <a:p>
            <a:pPr algn="ctr"/>
            <a:r>
              <a:rPr lang="en-US" sz="1100" dirty="0" smtClean="0">
                <a:solidFill>
                  <a:srgbClr val="002060"/>
                </a:solidFill>
                <a:latin typeface="Rockwell" pitchFamily="18" charset="0"/>
              </a:rPr>
              <a:t>© 2016 </a:t>
            </a:r>
            <a:r>
              <a:rPr lang="en-US" sz="1100" dirty="0" err="1" smtClean="0">
                <a:solidFill>
                  <a:srgbClr val="002060"/>
                </a:solidFill>
                <a:latin typeface="Rockwell" pitchFamily="18" charset="0"/>
              </a:rPr>
              <a:t>Cengage</a:t>
            </a:r>
            <a:r>
              <a:rPr lang="en-US" sz="1100" dirty="0" smtClean="0">
                <a:solidFill>
                  <a:srgbClr val="002060"/>
                </a:solidFill>
                <a:latin typeface="Rockwell" pitchFamily="18" charset="0"/>
              </a:rPr>
              <a:t> Learning. All Rights Reserved. </a:t>
            </a:r>
          </a:p>
          <a:p>
            <a:pPr algn="ctr"/>
            <a:r>
              <a:rPr lang="en-US" sz="1050" dirty="0" smtClean="0">
                <a:solidFill>
                  <a:srgbClr val="002060"/>
                </a:solidFill>
                <a:latin typeface="Rockwell" pitchFamily="18" charset="0"/>
              </a:rPr>
              <a:t>May not be scanned, copied  or duplicated, or posted to a publicly accessible website, in whole or in part. </a:t>
            </a:r>
          </a:p>
        </p:txBody>
      </p:sp>
    </p:spTree>
    <p:extLst>
      <p:ext uri="{BB962C8B-B14F-4D97-AF65-F5344CB8AC3E}">
        <p14:creationId xmlns:p14="http://schemas.microsoft.com/office/powerpoint/2010/main" val="3000410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/>
              <a:t>Discussion Outline</a:t>
            </a:r>
            <a:endParaRPr lang="en-US" sz="40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© 2016 Cengage Learning. All Rights Reserved. May not be scanned, copied  or duplicated, or posted to a publicly accessible website, in whole or in part.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2713451-F6E1-4628-A8E3-1405590B0C33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Aft>
                <a:spcPts val="1500"/>
              </a:spcAft>
            </a:pPr>
            <a:r>
              <a:rPr lang="en-US" dirty="0" smtClean="0"/>
              <a:t>Drivers of supply chain network redesign</a:t>
            </a:r>
          </a:p>
          <a:p>
            <a:pPr>
              <a:spcAft>
                <a:spcPts val="1500"/>
              </a:spcAft>
            </a:pPr>
            <a:r>
              <a:rPr lang="en-US" dirty="0" smtClean="0"/>
              <a:t>Process </a:t>
            </a:r>
            <a:r>
              <a:rPr lang="en-US" dirty="0"/>
              <a:t>of </a:t>
            </a:r>
            <a:r>
              <a:rPr lang="en-US" dirty="0" smtClean="0"/>
              <a:t>comprehensive supply </a:t>
            </a:r>
            <a:r>
              <a:rPr lang="en-US" dirty="0"/>
              <a:t>chain network </a:t>
            </a:r>
            <a:r>
              <a:rPr lang="en-US" dirty="0" smtClean="0"/>
              <a:t>design </a:t>
            </a:r>
            <a:endParaRPr lang="en-US" dirty="0"/>
          </a:p>
          <a:p>
            <a:pPr>
              <a:spcAft>
                <a:spcPts val="1500"/>
              </a:spcAft>
            </a:pPr>
            <a:r>
              <a:rPr lang="en-US" dirty="0" smtClean="0"/>
              <a:t>Major </a:t>
            </a:r>
            <a:r>
              <a:rPr lang="en-US" dirty="0"/>
              <a:t>locational </a:t>
            </a:r>
            <a:r>
              <a:rPr lang="en-US" dirty="0" smtClean="0"/>
              <a:t>determinants</a:t>
            </a:r>
          </a:p>
          <a:p>
            <a:pPr>
              <a:spcAft>
                <a:spcPts val="1500"/>
              </a:spcAft>
            </a:pPr>
            <a:r>
              <a:rPr lang="en-US" dirty="0" smtClean="0"/>
              <a:t>Modeling </a:t>
            </a:r>
            <a:r>
              <a:rPr lang="en-US" dirty="0"/>
              <a:t>approaches </a:t>
            </a:r>
            <a:r>
              <a:rPr lang="en-US" dirty="0" smtClean="0"/>
              <a:t>for supply </a:t>
            </a:r>
            <a:r>
              <a:rPr lang="en-US" dirty="0"/>
              <a:t>chain network design </a:t>
            </a:r>
            <a:endParaRPr lang="en-US" dirty="0" smtClean="0"/>
          </a:p>
          <a:p>
            <a:pPr>
              <a:spcAft>
                <a:spcPts val="1500"/>
              </a:spcAft>
            </a:pPr>
            <a:r>
              <a:rPr lang="en-US" dirty="0" smtClean="0"/>
              <a:t>Omni-channel network design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14400"/>
          </a:xfrm>
        </p:spPr>
        <p:txBody>
          <a:bodyPr/>
          <a:lstStyle/>
          <a:p>
            <a:r>
              <a:rPr lang="en-US" sz="3300" dirty="0"/>
              <a:t>Drivers of Supply Chain Network Redesign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2713451-F6E1-4628-A8E3-1405590B0C33}" type="slidenum">
              <a:rPr lang="en-US" smtClean="0">
                <a:solidFill>
                  <a:srgbClr val="FFFFFF"/>
                </a:solidFill>
              </a:rPr>
              <a:pPr/>
              <a:t>3</a:t>
            </a:fld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© 2016 Cengage Learning. All Rights Reserved. May not be scanned, copied  or duplicated, or posted to a publicly accessible website, in whole or in part. </a:t>
            </a:r>
            <a:endParaRPr lang="en-US" dirty="0">
              <a:solidFill>
                <a:srgbClr val="FFFFFF"/>
              </a:solidFill>
            </a:endParaRPr>
          </a:p>
        </p:txBody>
      </p:sp>
      <p:grpSp>
        <p:nvGrpSpPr>
          <p:cNvPr id="72" name="Group 71"/>
          <p:cNvGrpSpPr/>
          <p:nvPr/>
        </p:nvGrpSpPr>
        <p:grpSpPr>
          <a:xfrm>
            <a:off x="48974" y="1014866"/>
            <a:ext cx="8858599" cy="5230813"/>
            <a:chOff x="48974" y="1014866"/>
            <a:chExt cx="8858599" cy="5230813"/>
          </a:xfrm>
        </p:grpSpPr>
        <p:sp>
          <p:nvSpPr>
            <p:cNvPr id="8" name="Block Arc 7"/>
            <p:cNvSpPr/>
            <p:nvPr/>
          </p:nvSpPr>
          <p:spPr>
            <a:xfrm>
              <a:off x="1974858" y="1563837"/>
              <a:ext cx="4423864" cy="3644932"/>
            </a:xfrm>
            <a:prstGeom prst="blockArc">
              <a:avLst>
                <a:gd name="adj1" fmla="val 16509444"/>
                <a:gd name="adj2" fmla="val 5088054"/>
                <a:gd name="adj3" fmla="val 5240"/>
              </a:avLst>
            </a:prstGeom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5" name="Block Arc 44"/>
            <p:cNvSpPr/>
            <p:nvPr/>
          </p:nvSpPr>
          <p:spPr>
            <a:xfrm flipH="1">
              <a:off x="2495721" y="1563837"/>
              <a:ext cx="4139780" cy="3644932"/>
            </a:xfrm>
            <a:prstGeom prst="blockArc">
              <a:avLst>
                <a:gd name="adj1" fmla="val 16509444"/>
                <a:gd name="adj2" fmla="val 5088054"/>
                <a:gd name="adj3" fmla="val 5240"/>
              </a:avLst>
            </a:prstGeom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grpSp>
          <p:nvGrpSpPr>
            <p:cNvPr id="7" name="Group 6"/>
            <p:cNvGrpSpPr/>
            <p:nvPr/>
          </p:nvGrpSpPr>
          <p:grpSpPr>
            <a:xfrm>
              <a:off x="3358810" y="2400808"/>
              <a:ext cx="2161416" cy="1951938"/>
              <a:chOff x="1353641" y="1135887"/>
              <a:chExt cx="1778971" cy="1778812"/>
            </a:xfrm>
          </p:grpSpPr>
          <p:sp>
            <p:nvSpPr>
              <p:cNvPr id="25" name="Oval 24"/>
              <p:cNvSpPr/>
              <p:nvPr/>
            </p:nvSpPr>
            <p:spPr>
              <a:xfrm>
                <a:off x="1353641" y="1135887"/>
                <a:ext cx="1778971" cy="1778812"/>
              </a:xfrm>
              <a:prstGeom prst="ellipse">
                <a:avLst/>
              </a:prstGeom>
              <a:ln>
                <a:noFill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 prstMaterial="metal">
                <a:bevelT w="88900" h="88900"/>
              </a:sp3d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2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2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26" name="Oval 4"/>
              <p:cNvSpPr txBox="1"/>
              <p:nvPr/>
            </p:nvSpPr>
            <p:spPr>
              <a:xfrm>
                <a:off x="1614165" y="1396388"/>
                <a:ext cx="1257923" cy="1257810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26670" tIns="26670" rIns="26670" bIns="26670" numCol="1" spcCol="1270" anchor="ctr" anchorCtr="0">
                <a:noAutofit/>
              </a:bodyPr>
              <a:lstStyle/>
              <a:p>
                <a:pPr lvl="0" algn="ctr" defTabSz="9334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n-US" sz="2100" kern="1200" dirty="0" smtClean="0">
                    <a:latin typeface="Constantia" panose="02030602050306030303" pitchFamily="18" charset="0"/>
                  </a:rPr>
                  <a:t>Supply Chain Network Redesign</a:t>
                </a:r>
                <a:endParaRPr lang="en-US" sz="2100" kern="1200" dirty="0">
                  <a:latin typeface="Constantia" panose="02030602050306030303" pitchFamily="18" charset="0"/>
                </a:endParaRPr>
              </a:p>
            </p:txBody>
          </p:sp>
        </p:grpSp>
        <p:sp>
          <p:nvSpPr>
            <p:cNvPr id="9" name="Oval 8"/>
            <p:cNvSpPr/>
            <p:nvPr/>
          </p:nvSpPr>
          <p:spPr>
            <a:xfrm>
              <a:off x="5144232" y="1630365"/>
              <a:ext cx="1011170" cy="953008"/>
            </a:xfrm>
            <a:prstGeom prst="ellipse">
              <a:avLst/>
            </a:prstGeom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tint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grpSp>
          <p:nvGrpSpPr>
            <p:cNvPr id="10" name="Group 9"/>
            <p:cNvGrpSpPr/>
            <p:nvPr/>
          </p:nvGrpSpPr>
          <p:grpSpPr>
            <a:xfrm>
              <a:off x="6221958" y="1331815"/>
              <a:ext cx="2277765" cy="1274600"/>
              <a:chOff x="3670427" y="-339881"/>
              <a:chExt cx="2147198" cy="1274600"/>
            </a:xfrm>
          </p:grpSpPr>
          <p:sp>
            <p:nvSpPr>
              <p:cNvPr id="23" name="Rectangle 22"/>
              <p:cNvSpPr/>
              <p:nvPr/>
            </p:nvSpPr>
            <p:spPr>
              <a:xfrm>
                <a:off x="3682078" y="12191"/>
                <a:ext cx="1275991" cy="922528"/>
              </a:xfrm>
              <a:prstGeom prst="rect">
                <a:avLst/>
              </a:prstGeom>
            </p:spPr>
            <p:style>
              <a:lnRef idx="0">
                <a:schemeClr val="dk1">
                  <a:alpha val="0"/>
                  <a:hueOff val="0"/>
                  <a:satOff val="0"/>
                  <a:lumOff val="0"/>
                  <a:alphaOff val="0"/>
                </a:schemeClr>
              </a:lnRef>
              <a:fill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24" name="TextBox 23"/>
              <p:cNvSpPr txBox="1"/>
              <p:nvPr/>
            </p:nvSpPr>
            <p:spPr>
              <a:xfrm>
                <a:off x="3670427" y="-339881"/>
                <a:ext cx="2147198" cy="922528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13970" tIns="13970" rIns="13970" bIns="13970" numCol="1" spcCol="1270" anchor="ctr" anchorCtr="0">
                <a:noAutofit/>
              </a:bodyPr>
              <a:lstStyle/>
              <a:p>
                <a:pPr lvl="0" algn="l" defTabSz="488950">
                  <a:lnSpc>
                    <a:spcPct val="90000"/>
                  </a:lnSpc>
                  <a:spcBef>
                    <a:spcPct val="0"/>
                  </a:spcBef>
                  <a:spcAft>
                    <a:spcPct val="10000"/>
                  </a:spcAft>
                </a:pPr>
                <a:r>
                  <a:rPr lang="en-US" sz="2000" b="1" kern="1200" dirty="0" smtClean="0">
                    <a:solidFill>
                      <a:srgbClr val="000000"/>
                    </a:solidFill>
                    <a:latin typeface="Constantia" panose="02030602050306030303" pitchFamily="18" charset="0"/>
                  </a:rPr>
                  <a:t>Changes in global trade patterns</a:t>
                </a:r>
                <a:endParaRPr lang="en-US" sz="2000" b="1" kern="1200" dirty="0">
                  <a:solidFill>
                    <a:srgbClr val="000000"/>
                  </a:solidFill>
                  <a:latin typeface="Constantia" panose="02030602050306030303" pitchFamily="18" charset="0"/>
                </a:endParaRPr>
              </a:p>
            </p:txBody>
          </p:sp>
        </p:grpSp>
        <p:sp>
          <p:nvSpPr>
            <p:cNvPr id="11" name="Oval 10"/>
            <p:cNvSpPr/>
            <p:nvPr/>
          </p:nvSpPr>
          <p:spPr>
            <a:xfrm>
              <a:off x="5736836" y="2885564"/>
              <a:ext cx="1011170" cy="953008"/>
            </a:xfrm>
            <a:prstGeom prst="ellipse">
              <a:avLst/>
            </a:prstGeom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tint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grpSp>
          <p:nvGrpSpPr>
            <p:cNvPr id="12" name="Group 11"/>
            <p:cNvGrpSpPr/>
            <p:nvPr/>
          </p:nvGrpSpPr>
          <p:grpSpPr>
            <a:xfrm>
              <a:off x="6789627" y="2686662"/>
              <a:ext cx="2117946" cy="1380229"/>
              <a:chOff x="4383534" y="649374"/>
              <a:chExt cx="1996539" cy="1380229"/>
            </a:xfrm>
          </p:grpSpPr>
          <p:sp>
            <p:nvSpPr>
              <p:cNvPr id="21" name="Rectangle 20"/>
              <p:cNvSpPr/>
              <p:nvPr/>
            </p:nvSpPr>
            <p:spPr>
              <a:xfrm>
                <a:off x="4383534" y="904239"/>
                <a:ext cx="1275991" cy="922528"/>
              </a:xfrm>
              <a:prstGeom prst="rect">
                <a:avLst/>
              </a:prstGeom>
            </p:spPr>
            <p:style>
              <a:lnRef idx="0">
                <a:schemeClr val="dk1">
                  <a:alpha val="0"/>
                  <a:hueOff val="0"/>
                  <a:satOff val="0"/>
                  <a:lumOff val="0"/>
                  <a:alphaOff val="0"/>
                </a:schemeClr>
              </a:lnRef>
              <a:fill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22" name="TextBox 21"/>
              <p:cNvSpPr txBox="1"/>
              <p:nvPr/>
            </p:nvSpPr>
            <p:spPr>
              <a:xfrm>
                <a:off x="4383534" y="649374"/>
                <a:ext cx="1996539" cy="1380229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13970" tIns="13970" rIns="13970" bIns="13970" numCol="1" spcCol="1270" anchor="ctr" anchorCtr="0">
                <a:noAutofit/>
              </a:bodyPr>
              <a:lstStyle/>
              <a:p>
                <a:pPr lvl="0" algn="l" defTabSz="488950">
                  <a:lnSpc>
                    <a:spcPct val="90000"/>
                  </a:lnSpc>
                  <a:spcBef>
                    <a:spcPct val="0"/>
                  </a:spcBef>
                  <a:spcAft>
                    <a:spcPct val="10000"/>
                  </a:spcAft>
                </a:pPr>
                <a:r>
                  <a:rPr lang="en-US" sz="2000" b="1" kern="1200" dirty="0" smtClean="0">
                    <a:solidFill>
                      <a:srgbClr val="000000"/>
                    </a:solidFill>
                    <a:latin typeface="Constantia" panose="02030602050306030303" pitchFamily="18" charset="0"/>
                  </a:rPr>
                  <a:t>Changes in customer service requirements – The emergence of </a:t>
                </a:r>
                <a:r>
                  <a:rPr lang="en-US" sz="2000" b="1" kern="1200" dirty="0" err="1" smtClean="0">
                    <a:solidFill>
                      <a:srgbClr val="000000"/>
                    </a:solidFill>
                    <a:latin typeface="Constantia" panose="02030602050306030303" pitchFamily="18" charset="0"/>
                  </a:rPr>
                  <a:t>omni</a:t>
                </a:r>
                <a:r>
                  <a:rPr lang="en-US" sz="2000" b="1" kern="1200" dirty="0" smtClean="0">
                    <a:solidFill>
                      <a:srgbClr val="000000"/>
                    </a:solidFill>
                    <a:latin typeface="Constantia" panose="02030602050306030303" pitchFamily="18" charset="0"/>
                  </a:rPr>
                  <a:t>-channel supply chains</a:t>
                </a:r>
              </a:p>
            </p:txBody>
          </p:sp>
        </p:grpSp>
        <p:sp>
          <p:nvSpPr>
            <p:cNvPr id="13" name="Oval 12"/>
            <p:cNvSpPr/>
            <p:nvPr/>
          </p:nvSpPr>
          <p:spPr>
            <a:xfrm>
              <a:off x="5144232" y="4208860"/>
              <a:ext cx="1011170" cy="953008"/>
            </a:xfrm>
            <a:prstGeom prst="ellipse">
              <a:avLst/>
            </a:prstGeom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tint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grpSp>
          <p:nvGrpSpPr>
            <p:cNvPr id="14" name="Group 13"/>
            <p:cNvGrpSpPr/>
            <p:nvPr/>
          </p:nvGrpSpPr>
          <p:grpSpPr>
            <a:xfrm>
              <a:off x="6315550" y="4629859"/>
              <a:ext cx="2488365" cy="922528"/>
              <a:chOff x="4383534" y="2207971"/>
              <a:chExt cx="1610624" cy="922528"/>
            </a:xfrm>
          </p:grpSpPr>
          <p:sp>
            <p:nvSpPr>
              <p:cNvPr id="19" name="Rectangle 18"/>
              <p:cNvSpPr/>
              <p:nvPr/>
            </p:nvSpPr>
            <p:spPr>
              <a:xfrm>
                <a:off x="4383534" y="2207971"/>
                <a:ext cx="1275991" cy="922528"/>
              </a:xfrm>
              <a:prstGeom prst="rect">
                <a:avLst/>
              </a:prstGeom>
            </p:spPr>
            <p:style>
              <a:lnRef idx="0">
                <a:schemeClr val="dk1">
                  <a:alpha val="0"/>
                  <a:hueOff val="0"/>
                  <a:satOff val="0"/>
                  <a:lumOff val="0"/>
                  <a:alphaOff val="0"/>
                </a:schemeClr>
              </a:lnRef>
              <a:fill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20" name="TextBox 19"/>
              <p:cNvSpPr txBox="1"/>
              <p:nvPr/>
            </p:nvSpPr>
            <p:spPr>
              <a:xfrm>
                <a:off x="4383534" y="2207971"/>
                <a:ext cx="1610624" cy="922528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13970" tIns="13970" rIns="13970" bIns="13970" numCol="1" spcCol="1270" anchor="ctr" anchorCtr="0">
                <a:noAutofit/>
              </a:bodyPr>
              <a:lstStyle/>
              <a:p>
                <a:pPr lvl="0" algn="l" defTabSz="488950">
                  <a:lnSpc>
                    <a:spcPct val="90000"/>
                  </a:lnSpc>
                  <a:spcBef>
                    <a:spcPct val="0"/>
                  </a:spcBef>
                  <a:spcAft>
                    <a:spcPct val="10000"/>
                  </a:spcAft>
                </a:pPr>
                <a:r>
                  <a:rPr lang="en-US" sz="2000" b="1" kern="1200" dirty="0" smtClean="0">
                    <a:solidFill>
                      <a:srgbClr val="000000"/>
                    </a:solidFill>
                    <a:latin typeface="Constantia" panose="02030602050306030303" pitchFamily="18" charset="0"/>
                  </a:rPr>
                  <a:t>Shifts in customer and/or supply market locations</a:t>
                </a:r>
              </a:p>
            </p:txBody>
          </p:sp>
        </p:grpSp>
        <p:grpSp>
          <p:nvGrpSpPr>
            <p:cNvPr id="16" name="Group 15"/>
            <p:cNvGrpSpPr/>
            <p:nvPr/>
          </p:nvGrpSpPr>
          <p:grpSpPr>
            <a:xfrm>
              <a:off x="543819" y="5267199"/>
              <a:ext cx="5473970" cy="978480"/>
              <a:chOff x="3289866" y="2749080"/>
              <a:chExt cx="1668203" cy="1303947"/>
            </a:xfrm>
          </p:grpSpPr>
          <p:sp>
            <p:nvSpPr>
              <p:cNvPr id="17" name="Rectangle 16"/>
              <p:cNvSpPr/>
              <p:nvPr/>
            </p:nvSpPr>
            <p:spPr>
              <a:xfrm>
                <a:off x="3682078" y="3130499"/>
                <a:ext cx="1275991" cy="922528"/>
              </a:xfrm>
              <a:prstGeom prst="rect">
                <a:avLst/>
              </a:prstGeom>
            </p:spPr>
            <p:style>
              <a:lnRef idx="0">
                <a:schemeClr val="dk1">
                  <a:alpha val="0"/>
                  <a:hueOff val="0"/>
                  <a:satOff val="0"/>
                  <a:lumOff val="0"/>
                  <a:alphaOff val="0"/>
                </a:schemeClr>
              </a:lnRef>
              <a:fill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18" name="TextBox 17"/>
              <p:cNvSpPr txBox="1"/>
              <p:nvPr/>
            </p:nvSpPr>
            <p:spPr>
              <a:xfrm>
                <a:off x="3289866" y="2749080"/>
                <a:ext cx="924479" cy="922527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13970" tIns="13970" rIns="13970" bIns="13970" numCol="1" spcCol="1270" anchor="ctr" anchorCtr="0">
                <a:noAutofit/>
              </a:bodyPr>
              <a:lstStyle/>
              <a:p>
                <a:pPr lvl="0" algn="r" defTabSz="488950">
                  <a:lnSpc>
                    <a:spcPct val="90000"/>
                  </a:lnSpc>
                  <a:spcBef>
                    <a:spcPct val="0"/>
                  </a:spcBef>
                  <a:spcAft>
                    <a:spcPct val="10000"/>
                  </a:spcAft>
                </a:pPr>
                <a:r>
                  <a:rPr lang="en-US" sz="2000" b="1" kern="1200" dirty="0" smtClean="0">
                    <a:solidFill>
                      <a:srgbClr val="000000"/>
                    </a:solidFill>
                    <a:latin typeface="Constantia" panose="02030602050306030303" pitchFamily="18" charset="0"/>
                  </a:rPr>
                  <a:t>Changes in corporate ownership/merger and acquisition activity</a:t>
                </a:r>
              </a:p>
            </p:txBody>
          </p:sp>
        </p:grpSp>
        <p:sp>
          <p:nvSpPr>
            <p:cNvPr id="15" name="Oval 14"/>
            <p:cNvSpPr/>
            <p:nvPr/>
          </p:nvSpPr>
          <p:spPr>
            <a:xfrm>
              <a:off x="3657846" y="4586160"/>
              <a:ext cx="1011170" cy="953008"/>
            </a:xfrm>
            <a:prstGeom prst="ellipse">
              <a:avLst/>
            </a:prstGeom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tint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46" name="Oval 45"/>
            <p:cNvSpPr/>
            <p:nvPr/>
          </p:nvSpPr>
          <p:spPr>
            <a:xfrm flipH="1">
              <a:off x="3673196" y="1250568"/>
              <a:ext cx="989869" cy="953008"/>
            </a:xfrm>
            <a:prstGeom prst="ellipse">
              <a:avLst/>
            </a:prstGeom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tint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grpSp>
          <p:nvGrpSpPr>
            <p:cNvPr id="47" name="Group 46"/>
            <p:cNvGrpSpPr/>
            <p:nvPr/>
          </p:nvGrpSpPr>
          <p:grpSpPr>
            <a:xfrm flipH="1">
              <a:off x="1258043" y="1014866"/>
              <a:ext cx="2272557" cy="1024590"/>
              <a:chOff x="3682078" y="-89871"/>
              <a:chExt cx="2188389" cy="1024590"/>
            </a:xfrm>
          </p:grpSpPr>
          <p:sp>
            <p:nvSpPr>
              <p:cNvPr id="48" name="Rectangle 47"/>
              <p:cNvSpPr/>
              <p:nvPr/>
            </p:nvSpPr>
            <p:spPr>
              <a:xfrm>
                <a:off x="3682078" y="12191"/>
                <a:ext cx="1275991" cy="922528"/>
              </a:xfrm>
              <a:prstGeom prst="rect">
                <a:avLst/>
              </a:prstGeom>
            </p:spPr>
            <p:style>
              <a:lnRef idx="0">
                <a:schemeClr val="dk1">
                  <a:alpha val="0"/>
                  <a:hueOff val="0"/>
                  <a:satOff val="0"/>
                  <a:lumOff val="0"/>
                  <a:alphaOff val="0"/>
                </a:schemeClr>
              </a:lnRef>
              <a:fill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49" name="TextBox 48"/>
              <p:cNvSpPr txBox="1"/>
              <p:nvPr/>
            </p:nvSpPr>
            <p:spPr>
              <a:xfrm>
                <a:off x="3723269" y="-89871"/>
                <a:ext cx="2147198" cy="922528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13970" tIns="13970" rIns="13970" bIns="13970" numCol="1" spcCol="1270" anchor="ctr" anchorCtr="0">
                <a:noAutofit/>
              </a:bodyPr>
              <a:lstStyle/>
              <a:p>
                <a:pPr lvl="0" algn="r" defTabSz="488950">
                  <a:lnSpc>
                    <a:spcPct val="90000"/>
                  </a:lnSpc>
                  <a:spcBef>
                    <a:spcPct val="0"/>
                  </a:spcBef>
                  <a:spcAft>
                    <a:spcPct val="10000"/>
                  </a:spcAft>
                </a:pPr>
                <a:r>
                  <a:rPr lang="en-US" sz="2000" b="1" dirty="0">
                    <a:solidFill>
                      <a:srgbClr val="000000"/>
                    </a:solidFill>
                    <a:latin typeface="Constantia" panose="02030602050306030303" pitchFamily="18" charset="0"/>
                  </a:rPr>
                  <a:t>Competitive capabilities</a:t>
                </a:r>
              </a:p>
            </p:txBody>
          </p:sp>
        </p:grpSp>
        <p:sp>
          <p:nvSpPr>
            <p:cNvPr id="50" name="Oval 49"/>
            <p:cNvSpPr/>
            <p:nvPr/>
          </p:nvSpPr>
          <p:spPr>
            <a:xfrm flipH="1">
              <a:off x="2283644" y="2112832"/>
              <a:ext cx="989869" cy="953008"/>
            </a:xfrm>
            <a:prstGeom prst="ellipse">
              <a:avLst/>
            </a:prstGeom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tint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grpSp>
          <p:nvGrpSpPr>
            <p:cNvPr id="51" name="Group 50"/>
            <p:cNvGrpSpPr/>
            <p:nvPr/>
          </p:nvGrpSpPr>
          <p:grpSpPr>
            <a:xfrm flipH="1">
              <a:off x="48974" y="2112832"/>
              <a:ext cx="2073330" cy="922528"/>
              <a:chOff x="4383534" y="904239"/>
              <a:chExt cx="1996539" cy="922528"/>
            </a:xfrm>
          </p:grpSpPr>
          <p:sp>
            <p:nvSpPr>
              <p:cNvPr id="52" name="Rectangle 51"/>
              <p:cNvSpPr/>
              <p:nvPr/>
            </p:nvSpPr>
            <p:spPr>
              <a:xfrm>
                <a:off x="4383534" y="904239"/>
                <a:ext cx="1275991" cy="922528"/>
              </a:xfrm>
              <a:prstGeom prst="rect">
                <a:avLst/>
              </a:prstGeom>
            </p:spPr>
            <p:style>
              <a:lnRef idx="0">
                <a:schemeClr val="dk1">
                  <a:alpha val="0"/>
                  <a:hueOff val="0"/>
                  <a:satOff val="0"/>
                  <a:lumOff val="0"/>
                  <a:alphaOff val="0"/>
                </a:schemeClr>
              </a:lnRef>
              <a:fill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53" name="TextBox 52"/>
              <p:cNvSpPr txBox="1"/>
              <p:nvPr/>
            </p:nvSpPr>
            <p:spPr>
              <a:xfrm>
                <a:off x="4383534" y="904239"/>
                <a:ext cx="1996539" cy="922528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13970" tIns="13970" rIns="13970" bIns="13970" numCol="1" spcCol="1270" anchor="ctr" anchorCtr="0">
                <a:noAutofit/>
              </a:bodyPr>
              <a:lstStyle/>
              <a:p>
                <a:pPr lvl="0" algn="r" defTabSz="488950">
                  <a:lnSpc>
                    <a:spcPct val="90000"/>
                  </a:lnSpc>
                  <a:spcBef>
                    <a:spcPct val="0"/>
                  </a:spcBef>
                  <a:spcAft>
                    <a:spcPct val="10000"/>
                  </a:spcAft>
                </a:pPr>
                <a:r>
                  <a:rPr lang="en-US" sz="2000" b="1" dirty="0">
                    <a:solidFill>
                      <a:srgbClr val="000000"/>
                    </a:solidFill>
                    <a:latin typeface="Constantia" panose="02030602050306030303" pitchFamily="18" charset="0"/>
                  </a:rPr>
                  <a:t>Cost pressures</a:t>
                </a:r>
              </a:p>
            </p:txBody>
          </p:sp>
        </p:grpSp>
        <p:sp>
          <p:nvSpPr>
            <p:cNvPr id="54" name="Oval 53"/>
            <p:cNvSpPr/>
            <p:nvPr/>
          </p:nvSpPr>
          <p:spPr>
            <a:xfrm flipH="1">
              <a:off x="2275065" y="3602598"/>
              <a:ext cx="989869" cy="953008"/>
            </a:xfrm>
            <a:prstGeom prst="ellipse">
              <a:avLst/>
            </a:prstGeom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tint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grpSp>
          <p:nvGrpSpPr>
            <p:cNvPr id="55" name="Group 54"/>
            <p:cNvGrpSpPr/>
            <p:nvPr/>
          </p:nvGrpSpPr>
          <p:grpSpPr>
            <a:xfrm flipH="1">
              <a:off x="229613" y="3726139"/>
              <a:ext cx="1929839" cy="922528"/>
              <a:chOff x="4383534" y="2207971"/>
              <a:chExt cx="1275991" cy="922528"/>
            </a:xfrm>
          </p:grpSpPr>
          <p:sp>
            <p:nvSpPr>
              <p:cNvPr id="56" name="Rectangle 55"/>
              <p:cNvSpPr/>
              <p:nvPr/>
            </p:nvSpPr>
            <p:spPr>
              <a:xfrm>
                <a:off x="4383534" y="2207971"/>
                <a:ext cx="1275991" cy="922528"/>
              </a:xfrm>
              <a:prstGeom prst="rect">
                <a:avLst/>
              </a:prstGeom>
            </p:spPr>
            <p:style>
              <a:lnRef idx="0">
                <a:schemeClr val="dk1">
                  <a:alpha val="0"/>
                  <a:hueOff val="0"/>
                  <a:satOff val="0"/>
                  <a:lumOff val="0"/>
                  <a:alphaOff val="0"/>
                </a:schemeClr>
              </a:lnRef>
              <a:fill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57" name="TextBox 56"/>
              <p:cNvSpPr txBox="1"/>
              <p:nvPr/>
            </p:nvSpPr>
            <p:spPr>
              <a:xfrm>
                <a:off x="4383534" y="2207971"/>
                <a:ext cx="1275991" cy="922528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13970" tIns="13970" rIns="13970" bIns="13970" numCol="1" spcCol="1270" anchor="ctr" anchorCtr="0">
                <a:noAutofit/>
              </a:bodyPr>
              <a:lstStyle/>
              <a:p>
                <a:pPr lvl="0" algn="r" defTabSz="488950">
                  <a:lnSpc>
                    <a:spcPct val="90000"/>
                  </a:lnSpc>
                  <a:spcBef>
                    <a:spcPct val="0"/>
                  </a:spcBef>
                  <a:spcAft>
                    <a:spcPct val="10000"/>
                  </a:spcAft>
                </a:pPr>
                <a:r>
                  <a:rPr lang="en-US" sz="2000" b="1" dirty="0">
                    <a:solidFill>
                      <a:srgbClr val="000000"/>
                    </a:solidFill>
                    <a:latin typeface="Constantia" panose="02030602050306030303" pitchFamily="18" charset="0"/>
                  </a:rPr>
                  <a:t>Corporate organizational change</a:t>
                </a:r>
              </a:p>
            </p:txBody>
          </p:sp>
        </p:grpSp>
        <p:sp>
          <p:nvSpPr>
            <p:cNvPr id="60" name="Rectangle 59"/>
            <p:cNvSpPr/>
            <p:nvPr/>
          </p:nvSpPr>
          <p:spPr>
            <a:xfrm flipH="1">
              <a:off x="426044" y="4779060"/>
              <a:ext cx="2406111" cy="922528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65" name="Rectangle 64"/>
            <p:cNvSpPr/>
            <p:nvPr/>
          </p:nvSpPr>
          <p:spPr bwMode="auto">
            <a:xfrm>
              <a:off x="5363132" y="1804128"/>
              <a:ext cx="583829" cy="545921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4000" b="1" i="0" u="none" strike="noStrike" cap="none" normalizeH="0" baseline="0" dirty="0" smtClean="0">
                  <a:ln>
                    <a:noFill/>
                  </a:ln>
                  <a:solidFill>
                    <a:srgbClr val="993366"/>
                  </a:solidFill>
                  <a:effectLst/>
                  <a:latin typeface="Constantia" panose="02030602050306030303" pitchFamily="18" charset="0"/>
                </a:rPr>
                <a:t>1</a:t>
              </a:r>
            </a:p>
          </p:txBody>
        </p:sp>
        <p:sp>
          <p:nvSpPr>
            <p:cNvPr id="66" name="Rectangle 65"/>
            <p:cNvSpPr/>
            <p:nvPr/>
          </p:nvSpPr>
          <p:spPr bwMode="auto">
            <a:xfrm>
              <a:off x="5976233" y="3038478"/>
              <a:ext cx="583829" cy="545921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4000" b="1" i="0" u="none" strike="noStrike" cap="none" normalizeH="0" baseline="0" dirty="0" smtClean="0">
                  <a:ln>
                    <a:noFill/>
                  </a:ln>
                  <a:solidFill>
                    <a:srgbClr val="993366"/>
                  </a:solidFill>
                  <a:effectLst/>
                  <a:latin typeface="Constantia" panose="02030602050306030303" pitchFamily="18" charset="0"/>
                </a:rPr>
                <a:t>2</a:t>
              </a:r>
            </a:p>
          </p:txBody>
        </p:sp>
        <p:sp>
          <p:nvSpPr>
            <p:cNvPr id="67" name="Rectangle 66"/>
            <p:cNvSpPr/>
            <p:nvPr/>
          </p:nvSpPr>
          <p:spPr bwMode="auto">
            <a:xfrm>
              <a:off x="5356722" y="4338890"/>
              <a:ext cx="583829" cy="545921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4000" b="1" i="0" u="none" strike="noStrike" cap="none" normalizeH="0" baseline="0" dirty="0" smtClean="0">
                  <a:ln>
                    <a:noFill/>
                  </a:ln>
                  <a:solidFill>
                    <a:srgbClr val="993366"/>
                  </a:solidFill>
                  <a:effectLst/>
                  <a:latin typeface="Constantia" panose="02030602050306030303" pitchFamily="18" charset="0"/>
                </a:rPr>
                <a:t>3</a:t>
              </a:r>
            </a:p>
          </p:txBody>
        </p:sp>
        <p:sp>
          <p:nvSpPr>
            <p:cNvPr id="68" name="Rectangle 67"/>
            <p:cNvSpPr/>
            <p:nvPr/>
          </p:nvSpPr>
          <p:spPr bwMode="auto">
            <a:xfrm>
              <a:off x="3867499" y="4734971"/>
              <a:ext cx="583829" cy="545921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4000" b="1" i="0" u="none" strike="noStrike" cap="none" normalizeH="0" baseline="0" dirty="0" smtClean="0">
                  <a:ln>
                    <a:noFill/>
                  </a:ln>
                  <a:solidFill>
                    <a:srgbClr val="993366"/>
                  </a:solidFill>
                  <a:effectLst/>
                  <a:latin typeface="Constantia" panose="02030602050306030303" pitchFamily="18" charset="0"/>
                </a:rPr>
                <a:t>4</a:t>
              </a:r>
            </a:p>
          </p:txBody>
        </p:sp>
        <p:sp>
          <p:nvSpPr>
            <p:cNvPr id="69" name="Rectangle 68"/>
            <p:cNvSpPr/>
            <p:nvPr/>
          </p:nvSpPr>
          <p:spPr bwMode="auto">
            <a:xfrm>
              <a:off x="2445443" y="3775439"/>
              <a:ext cx="583829" cy="545921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4000" b="1" i="0" u="none" strike="noStrike" cap="none" normalizeH="0" baseline="0" dirty="0" smtClean="0">
                  <a:ln>
                    <a:noFill/>
                  </a:ln>
                  <a:solidFill>
                    <a:srgbClr val="993366"/>
                  </a:solidFill>
                  <a:effectLst/>
                  <a:latin typeface="Constantia" panose="02030602050306030303" pitchFamily="18" charset="0"/>
                </a:rPr>
                <a:t>5</a:t>
              </a:r>
            </a:p>
          </p:txBody>
        </p:sp>
        <p:sp>
          <p:nvSpPr>
            <p:cNvPr id="70" name="Rectangle 69"/>
            <p:cNvSpPr/>
            <p:nvPr/>
          </p:nvSpPr>
          <p:spPr bwMode="auto">
            <a:xfrm>
              <a:off x="2459244" y="2265390"/>
              <a:ext cx="583829" cy="545921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4000" b="1" i="0" u="none" strike="noStrike" cap="none" normalizeH="0" baseline="0" dirty="0" smtClean="0">
                  <a:ln>
                    <a:noFill/>
                  </a:ln>
                  <a:solidFill>
                    <a:srgbClr val="993366"/>
                  </a:solidFill>
                  <a:effectLst/>
                  <a:latin typeface="Constantia" panose="02030602050306030303" pitchFamily="18" charset="0"/>
                </a:rPr>
                <a:t>6</a:t>
              </a:r>
            </a:p>
          </p:txBody>
        </p:sp>
        <p:sp>
          <p:nvSpPr>
            <p:cNvPr id="71" name="Rectangle 70"/>
            <p:cNvSpPr/>
            <p:nvPr/>
          </p:nvSpPr>
          <p:spPr bwMode="auto">
            <a:xfrm>
              <a:off x="3852707" y="1391473"/>
              <a:ext cx="583829" cy="545921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4000" b="1" i="0" u="none" strike="noStrike" cap="none" normalizeH="0" baseline="0" dirty="0" smtClean="0">
                  <a:ln>
                    <a:noFill/>
                  </a:ln>
                  <a:solidFill>
                    <a:srgbClr val="993366"/>
                  </a:solidFill>
                  <a:effectLst/>
                  <a:latin typeface="Constantia" panose="02030602050306030303" pitchFamily="18" charset="0"/>
                </a:rPr>
                <a:t>7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7607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77041"/>
          </a:xfrm>
        </p:spPr>
        <p:txBody>
          <a:bodyPr/>
          <a:lstStyle/>
          <a:p>
            <a:r>
              <a:rPr lang="en-US" sz="3700" dirty="0" smtClean="0"/>
              <a:t>Supply Chain Network Design Process</a:t>
            </a:r>
            <a:endParaRPr lang="en-US" sz="37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2713451-F6E1-4628-A8E3-1405590B0C33}" type="slidenum">
              <a:rPr lang="en-US" smtClean="0">
                <a:solidFill>
                  <a:srgbClr val="FFFFFF"/>
                </a:solidFill>
              </a:rPr>
              <a:pPr/>
              <a:t>4</a:t>
            </a:fld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© 2016 Cengage Learning. All Rights Reserved. May not be scanned, copied  or duplicated, or posted to a publicly accessible website, in whole or in part. </a:t>
            </a:r>
            <a:endParaRPr lang="en-US" dirty="0">
              <a:solidFill>
                <a:srgbClr val="FFFFFF"/>
              </a:solidFill>
            </a:endParaRPr>
          </a:p>
        </p:txBody>
      </p:sp>
      <p:grpSp>
        <p:nvGrpSpPr>
          <p:cNvPr id="108" name="Group 107"/>
          <p:cNvGrpSpPr/>
          <p:nvPr/>
        </p:nvGrpSpPr>
        <p:grpSpPr>
          <a:xfrm>
            <a:off x="355582" y="1295400"/>
            <a:ext cx="8626359" cy="4679718"/>
            <a:chOff x="309093" y="1406803"/>
            <a:chExt cx="8626359" cy="4679718"/>
          </a:xfrm>
        </p:grpSpPr>
        <p:cxnSp>
          <p:nvCxnSpPr>
            <p:cNvPr id="45" name="Straight Connector 44"/>
            <p:cNvCxnSpPr/>
            <p:nvPr/>
          </p:nvCxnSpPr>
          <p:spPr>
            <a:xfrm flipH="1" flipV="1">
              <a:off x="6167979" y="3201567"/>
              <a:ext cx="20526" cy="1511108"/>
            </a:xfrm>
            <a:prstGeom prst="line">
              <a:avLst/>
            </a:prstGeom>
            <a:noFill/>
            <a:ln w="57150" cap="flat" cmpd="sng" algn="ctr">
              <a:solidFill>
                <a:srgbClr val="993366"/>
              </a:solidFill>
              <a:prstDash val="sysDot"/>
              <a:tailEnd type="none" w="med" len="lg"/>
            </a:ln>
            <a:effectLst/>
          </p:spPr>
        </p:cxnSp>
        <p:cxnSp>
          <p:nvCxnSpPr>
            <p:cNvPr id="49" name="Straight Connector 48"/>
            <p:cNvCxnSpPr/>
            <p:nvPr/>
          </p:nvCxnSpPr>
          <p:spPr>
            <a:xfrm flipH="1" flipV="1">
              <a:off x="6377697" y="1921596"/>
              <a:ext cx="22078" cy="2829364"/>
            </a:xfrm>
            <a:prstGeom prst="line">
              <a:avLst/>
            </a:prstGeom>
            <a:noFill/>
            <a:ln w="57150" cap="flat" cmpd="sng" algn="ctr">
              <a:solidFill>
                <a:srgbClr val="993366"/>
              </a:solidFill>
              <a:prstDash val="sysDot"/>
              <a:tailEnd type="none" w="med" len="lg"/>
            </a:ln>
            <a:effectLst/>
          </p:spPr>
        </p:cxnSp>
        <p:sp>
          <p:nvSpPr>
            <p:cNvPr id="71" name="Bent-Up Arrow 70"/>
            <p:cNvSpPr/>
            <p:nvPr/>
          </p:nvSpPr>
          <p:spPr>
            <a:xfrm rot="5400000">
              <a:off x="547480" y="2013485"/>
              <a:ext cx="624869" cy="682393"/>
            </a:xfrm>
            <a:prstGeom prst="bentUpArrow">
              <a:avLst>
                <a:gd name="adj1" fmla="val 32840"/>
                <a:gd name="adj2" fmla="val 25000"/>
                <a:gd name="adj3" fmla="val 35780"/>
              </a:avLst>
            </a:prstGeom>
            <a:solidFill>
              <a:srgbClr val="993366"/>
            </a:solidFill>
            <a:ln w="25400" cap="flat" cmpd="sng" algn="ctr">
              <a:noFill/>
              <a:prstDash val="solid"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72" name="Freeform 71"/>
            <p:cNvSpPr/>
            <p:nvPr/>
          </p:nvSpPr>
          <p:spPr>
            <a:xfrm>
              <a:off x="309093" y="1406803"/>
              <a:ext cx="1983617" cy="706290"/>
            </a:xfrm>
            <a:custGeom>
              <a:avLst/>
              <a:gdLst>
                <a:gd name="connsiteX0" fmla="*/ 0 w 1983617"/>
                <a:gd name="connsiteY0" fmla="*/ 117739 h 706290"/>
                <a:gd name="connsiteX1" fmla="*/ 117739 w 1983617"/>
                <a:gd name="connsiteY1" fmla="*/ 0 h 706290"/>
                <a:gd name="connsiteX2" fmla="*/ 1865878 w 1983617"/>
                <a:gd name="connsiteY2" fmla="*/ 0 h 706290"/>
                <a:gd name="connsiteX3" fmla="*/ 1983617 w 1983617"/>
                <a:gd name="connsiteY3" fmla="*/ 117739 h 706290"/>
                <a:gd name="connsiteX4" fmla="*/ 1983617 w 1983617"/>
                <a:gd name="connsiteY4" fmla="*/ 588551 h 706290"/>
                <a:gd name="connsiteX5" fmla="*/ 1865878 w 1983617"/>
                <a:gd name="connsiteY5" fmla="*/ 706290 h 706290"/>
                <a:gd name="connsiteX6" fmla="*/ 117739 w 1983617"/>
                <a:gd name="connsiteY6" fmla="*/ 706290 h 706290"/>
                <a:gd name="connsiteX7" fmla="*/ 0 w 1983617"/>
                <a:gd name="connsiteY7" fmla="*/ 588551 h 706290"/>
                <a:gd name="connsiteX8" fmla="*/ 0 w 1983617"/>
                <a:gd name="connsiteY8" fmla="*/ 117739 h 7062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983617" h="706290">
                  <a:moveTo>
                    <a:pt x="0" y="117739"/>
                  </a:moveTo>
                  <a:cubicBezTo>
                    <a:pt x="0" y="52714"/>
                    <a:pt x="52714" y="0"/>
                    <a:pt x="117739" y="0"/>
                  </a:cubicBezTo>
                  <a:lnTo>
                    <a:pt x="1865878" y="0"/>
                  </a:lnTo>
                  <a:cubicBezTo>
                    <a:pt x="1930903" y="0"/>
                    <a:pt x="1983617" y="52714"/>
                    <a:pt x="1983617" y="117739"/>
                  </a:cubicBezTo>
                  <a:lnTo>
                    <a:pt x="1983617" y="588551"/>
                  </a:lnTo>
                  <a:cubicBezTo>
                    <a:pt x="1983617" y="653576"/>
                    <a:pt x="1930903" y="706290"/>
                    <a:pt x="1865878" y="706290"/>
                  </a:cubicBezTo>
                  <a:lnTo>
                    <a:pt x="117739" y="706290"/>
                  </a:lnTo>
                  <a:cubicBezTo>
                    <a:pt x="52714" y="706290"/>
                    <a:pt x="0" y="653576"/>
                    <a:pt x="0" y="588551"/>
                  </a:cubicBezTo>
                  <a:lnTo>
                    <a:pt x="0" y="117739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 w="25400" cap="flat" cmpd="sng" algn="ctr">
              <a:noFill/>
              <a:prstDash val="solid"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0204" tIns="80204" rIns="80204" bIns="80204" numCol="1" spcCol="1270" anchor="ctr" anchorCtr="0">
              <a:noAutofit/>
            </a:bodyPr>
            <a:lstStyle/>
            <a:p>
              <a:pPr lvl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kern="1200" dirty="0" smtClean="0">
                  <a:solidFill>
                    <a:sysClr val="window" lastClr="FFFFFF"/>
                  </a:solidFill>
                  <a:latin typeface="Constantia" panose="02030602050306030303" pitchFamily="18" charset="0"/>
                </a:rPr>
                <a:t>1. Define Process Steps</a:t>
              </a:r>
              <a:endParaRPr lang="en-US" kern="1200" dirty="0">
                <a:solidFill>
                  <a:sysClr val="window" lastClr="FFFFFF"/>
                </a:solidFill>
                <a:latin typeface="Constantia" panose="02030602050306030303" pitchFamily="18" charset="0"/>
              </a:endParaRPr>
            </a:p>
          </p:txBody>
        </p:sp>
        <p:sp>
          <p:nvSpPr>
            <p:cNvPr id="73" name="Rectangle 72"/>
            <p:cNvSpPr/>
            <p:nvPr/>
          </p:nvSpPr>
          <p:spPr>
            <a:xfrm>
              <a:off x="2312888" y="1484024"/>
              <a:ext cx="733874" cy="570855"/>
            </a:xfrm>
            <a:prstGeom prst="rect">
              <a:avLst/>
            </a:prstGeom>
            <a:noFill/>
            <a:ln>
              <a:noFill/>
            </a:ln>
            <a:effectLst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74" name="Bent-Up Arrow 73"/>
            <p:cNvSpPr/>
            <p:nvPr/>
          </p:nvSpPr>
          <p:spPr>
            <a:xfrm rot="5400000">
              <a:off x="1790866" y="2761759"/>
              <a:ext cx="568164" cy="848385"/>
            </a:xfrm>
            <a:prstGeom prst="bentUpArrow">
              <a:avLst>
                <a:gd name="adj1" fmla="val 32840"/>
                <a:gd name="adj2" fmla="val 25000"/>
                <a:gd name="adj3" fmla="val 35780"/>
              </a:avLst>
            </a:prstGeom>
            <a:solidFill>
              <a:srgbClr val="993366"/>
            </a:solidFill>
            <a:ln w="25400" cap="flat" cmpd="sng" algn="ctr">
              <a:noFill/>
              <a:prstDash val="solid"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75" name="Freeform 74"/>
            <p:cNvSpPr/>
            <p:nvPr/>
          </p:nvSpPr>
          <p:spPr>
            <a:xfrm>
              <a:off x="1221289" y="2205215"/>
              <a:ext cx="2217309" cy="706290"/>
            </a:xfrm>
            <a:custGeom>
              <a:avLst/>
              <a:gdLst>
                <a:gd name="connsiteX0" fmla="*/ 0 w 2217309"/>
                <a:gd name="connsiteY0" fmla="*/ 117739 h 706290"/>
                <a:gd name="connsiteX1" fmla="*/ 117739 w 2217309"/>
                <a:gd name="connsiteY1" fmla="*/ 0 h 706290"/>
                <a:gd name="connsiteX2" fmla="*/ 2099570 w 2217309"/>
                <a:gd name="connsiteY2" fmla="*/ 0 h 706290"/>
                <a:gd name="connsiteX3" fmla="*/ 2217309 w 2217309"/>
                <a:gd name="connsiteY3" fmla="*/ 117739 h 706290"/>
                <a:gd name="connsiteX4" fmla="*/ 2217309 w 2217309"/>
                <a:gd name="connsiteY4" fmla="*/ 588551 h 706290"/>
                <a:gd name="connsiteX5" fmla="*/ 2099570 w 2217309"/>
                <a:gd name="connsiteY5" fmla="*/ 706290 h 706290"/>
                <a:gd name="connsiteX6" fmla="*/ 117739 w 2217309"/>
                <a:gd name="connsiteY6" fmla="*/ 706290 h 706290"/>
                <a:gd name="connsiteX7" fmla="*/ 0 w 2217309"/>
                <a:gd name="connsiteY7" fmla="*/ 588551 h 706290"/>
                <a:gd name="connsiteX8" fmla="*/ 0 w 2217309"/>
                <a:gd name="connsiteY8" fmla="*/ 117739 h 7062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217309" h="706290">
                  <a:moveTo>
                    <a:pt x="0" y="117739"/>
                  </a:moveTo>
                  <a:cubicBezTo>
                    <a:pt x="0" y="52714"/>
                    <a:pt x="52714" y="0"/>
                    <a:pt x="117739" y="0"/>
                  </a:cubicBezTo>
                  <a:lnTo>
                    <a:pt x="2099570" y="0"/>
                  </a:lnTo>
                  <a:cubicBezTo>
                    <a:pt x="2164595" y="0"/>
                    <a:pt x="2217309" y="52714"/>
                    <a:pt x="2217309" y="117739"/>
                  </a:cubicBezTo>
                  <a:lnTo>
                    <a:pt x="2217309" y="588551"/>
                  </a:lnTo>
                  <a:cubicBezTo>
                    <a:pt x="2217309" y="653576"/>
                    <a:pt x="2164595" y="706290"/>
                    <a:pt x="2099570" y="706290"/>
                  </a:cubicBezTo>
                  <a:lnTo>
                    <a:pt x="117739" y="706290"/>
                  </a:lnTo>
                  <a:cubicBezTo>
                    <a:pt x="52714" y="706290"/>
                    <a:pt x="0" y="653576"/>
                    <a:pt x="0" y="588551"/>
                  </a:cubicBezTo>
                  <a:lnTo>
                    <a:pt x="0" y="117739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 w="25400" cap="flat" cmpd="sng" algn="ctr">
              <a:noFill/>
              <a:prstDash val="solid"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0204" tIns="80204" rIns="80204" bIns="80204" numCol="1" spcCol="1270" anchor="ctr" anchorCtr="0">
              <a:noAutofit/>
            </a:bodyPr>
            <a:lstStyle/>
            <a:p>
              <a:pPr lvl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kern="1200" dirty="0" smtClean="0">
                  <a:solidFill>
                    <a:sysClr val="window" lastClr="FFFFFF"/>
                  </a:solidFill>
                  <a:latin typeface="Constantia" panose="02030602050306030303" pitchFamily="18" charset="0"/>
                </a:rPr>
                <a:t>2. Perform Supply Chain Audit</a:t>
              </a:r>
              <a:endParaRPr lang="en-US" kern="1200" dirty="0">
                <a:solidFill>
                  <a:sysClr val="window" lastClr="FFFFFF"/>
                </a:solidFill>
                <a:latin typeface="Constantia" panose="02030602050306030303" pitchFamily="18" charset="0"/>
              </a:endParaRPr>
            </a:p>
          </p:txBody>
        </p:sp>
        <p:sp>
          <p:nvSpPr>
            <p:cNvPr id="76" name="Rectangle 75"/>
            <p:cNvSpPr/>
            <p:nvPr/>
          </p:nvSpPr>
          <p:spPr>
            <a:xfrm>
              <a:off x="3500230" y="2277421"/>
              <a:ext cx="733874" cy="570855"/>
            </a:xfrm>
            <a:prstGeom prst="rect">
              <a:avLst/>
            </a:prstGeom>
            <a:noFill/>
            <a:ln>
              <a:noFill/>
            </a:ln>
            <a:effectLst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77" name="Bent-Up Arrow 76"/>
            <p:cNvSpPr/>
            <p:nvPr/>
          </p:nvSpPr>
          <p:spPr>
            <a:xfrm rot="5400000">
              <a:off x="3311171" y="3585307"/>
              <a:ext cx="589921" cy="843837"/>
            </a:xfrm>
            <a:prstGeom prst="bentUpArrow">
              <a:avLst>
                <a:gd name="adj1" fmla="val 32840"/>
                <a:gd name="adj2" fmla="val 25000"/>
                <a:gd name="adj3" fmla="val 35780"/>
              </a:avLst>
            </a:prstGeom>
            <a:solidFill>
              <a:srgbClr val="993366"/>
            </a:solidFill>
            <a:ln w="25400" cap="flat" cmpd="sng" algn="ctr">
              <a:noFill/>
              <a:prstDash val="solid"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78" name="Freeform 77"/>
            <p:cNvSpPr/>
            <p:nvPr/>
          </p:nvSpPr>
          <p:spPr>
            <a:xfrm>
              <a:off x="2499141" y="3029343"/>
              <a:ext cx="2182876" cy="706290"/>
            </a:xfrm>
            <a:custGeom>
              <a:avLst/>
              <a:gdLst>
                <a:gd name="connsiteX0" fmla="*/ 0 w 1772003"/>
                <a:gd name="connsiteY0" fmla="*/ 117739 h 706290"/>
                <a:gd name="connsiteX1" fmla="*/ 117739 w 1772003"/>
                <a:gd name="connsiteY1" fmla="*/ 0 h 706290"/>
                <a:gd name="connsiteX2" fmla="*/ 1654264 w 1772003"/>
                <a:gd name="connsiteY2" fmla="*/ 0 h 706290"/>
                <a:gd name="connsiteX3" fmla="*/ 1772003 w 1772003"/>
                <a:gd name="connsiteY3" fmla="*/ 117739 h 706290"/>
                <a:gd name="connsiteX4" fmla="*/ 1772003 w 1772003"/>
                <a:gd name="connsiteY4" fmla="*/ 588551 h 706290"/>
                <a:gd name="connsiteX5" fmla="*/ 1654264 w 1772003"/>
                <a:gd name="connsiteY5" fmla="*/ 706290 h 706290"/>
                <a:gd name="connsiteX6" fmla="*/ 117739 w 1772003"/>
                <a:gd name="connsiteY6" fmla="*/ 706290 h 706290"/>
                <a:gd name="connsiteX7" fmla="*/ 0 w 1772003"/>
                <a:gd name="connsiteY7" fmla="*/ 588551 h 706290"/>
                <a:gd name="connsiteX8" fmla="*/ 0 w 1772003"/>
                <a:gd name="connsiteY8" fmla="*/ 117739 h 7062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772003" h="706290">
                  <a:moveTo>
                    <a:pt x="0" y="117739"/>
                  </a:moveTo>
                  <a:cubicBezTo>
                    <a:pt x="0" y="52714"/>
                    <a:pt x="52714" y="0"/>
                    <a:pt x="117739" y="0"/>
                  </a:cubicBezTo>
                  <a:lnTo>
                    <a:pt x="1654264" y="0"/>
                  </a:lnTo>
                  <a:cubicBezTo>
                    <a:pt x="1719289" y="0"/>
                    <a:pt x="1772003" y="52714"/>
                    <a:pt x="1772003" y="117739"/>
                  </a:cubicBezTo>
                  <a:lnTo>
                    <a:pt x="1772003" y="588551"/>
                  </a:lnTo>
                  <a:cubicBezTo>
                    <a:pt x="1772003" y="653576"/>
                    <a:pt x="1719289" y="706290"/>
                    <a:pt x="1654264" y="706290"/>
                  </a:cubicBezTo>
                  <a:lnTo>
                    <a:pt x="117739" y="706290"/>
                  </a:lnTo>
                  <a:cubicBezTo>
                    <a:pt x="52714" y="706290"/>
                    <a:pt x="0" y="653576"/>
                    <a:pt x="0" y="588551"/>
                  </a:cubicBezTo>
                  <a:lnTo>
                    <a:pt x="0" y="117739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 w="25400" cap="flat" cmpd="sng" algn="ctr">
              <a:noFill/>
              <a:prstDash val="solid"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0204" tIns="80204" rIns="80204" bIns="80204" numCol="1" spcCol="1270" anchor="ctr" anchorCtr="0">
              <a:noAutofit/>
            </a:bodyPr>
            <a:lstStyle/>
            <a:p>
              <a:pPr lvl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kern="1200" dirty="0" smtClean="0">
                  <a:solidFill>
                    <a:sysClr val="window" lastClr="FFFFFF"/>
                  </a:solidFill>
                  <a:latin typeface="Constantia" panose="02030602050306030303" pitchFamily="18" charset="0"/>
                </a:rPr>
                <a:t>3. Examine Network Alternatives</a:t>
              </a:r>
              <a:endParaRPr lang="en-US" kern="1200" dirty="0">
                <a:solidFill>
                  <a:sysClr val="window" lastClr="FFFFFF"/>
                </a:solidFill>
                <a:latin typeface="Constantia" panose="02030602050306030303" pitchFamily="18" charset="0"/>
              </a:endParaRPr>
            </a:p>
          </p:txBody>
        </p:sp>
        <p:sp>
          <p:nvSpPr>
            <p:cNvPr id="79" name="Rectangle 78"/>
            <p:cNvSpPr/>
            <p:nvPr/>
          </p:nvSpPr>
          <p:spPr>
            <a:xfrm>
              <a:off x="4348073" y="3070819"/>
              <a:ext cx="733874" cy="570855"/>
            </a:xfrm>
            <a:prstGeom prst="rect">
              <a:avLst/>
            </a:prstGeom>
            <a:noFill/>
            <a:ln>
              <a:noFill/>
            </a:ln>
            <a:effectLst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80" name="Bent-Up Arrow 79"/>
            <p:cNvSpPr/>
            <p:nvPr/>
          </p:nvSpPr>
          <p:spPr>
            <a:xfrm rot="5400000">
              <a:off x="4367262" y="4481442"/>
              <a:ext cx="593063" cy="635774"/>
            </a:xfrm>
            <a:prstGeom prst="bentUpArrow">
              <a:avLst>
                <a:gd name="adj1" fmla="val 32840"/>
                <a:gd name="adj2" fmla="val 25000"/>
                <a:gd name="adj3" fmla="val 35780"/>
              </a:avLst>
            </a:prstGeom>
            <a:solidFill>
              <a:srgbClr val="993366"/>
            </a:solidFill>
            <a:ln w="25400" cap="flat" cmpd="sng" algn="ctr">
              <a:noFill/>
              <a:prstDash val="solid"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81" name="Freeform 80"/>
            <p:cNvSpPr/>
            <p:nvPr/>
          </p:nvSpPr>
          <p:spPr>
            <a:xfrm>
              <a:off x="4028051" y="3796855"/>
              <a:ext cx="2031789" cy="706290"/>
            </a:xfrm>
            <a:custGeom>
              <a:avLst/>
              <a:gdLst>
                <a:gd name="connsiteX0" fmla="*/ 0 w 1410133"/>
                <a:gd name="connsiteY0" fmla="*/ 117739 h 706290"/>
                <a:gd name="connsiteX1" fmla="*/ 117739 w 1410133"/>
                <a:gd name="connsiteY1" fmla="*/ 0 h 706290"/>
                <a:gd name="connsiteX2" fmla="*/ 1292394 w 1410133"/>
                <a:gd name="connsiteY2" fmla="*/ 0 h 706290"/>
                <a:gd name="connsiteX3" fmla="*/ 1410133 w 1410133"/>
                <a:gd name="connsiteY3" fmla="*/ 117739 h 706290"/>
                <a:gd name="connsiteX4" fmla="*/ 1410133 w 1410133"/>
                <a:gd name="connsiteY4" fmla="*/ 588551 h 706290"/>
                <a:gd name="connsiteX5" fmla="*/ 1292394 w 1410133"/>
                <a:gd name="connsiteY5" fmla="*/ 706290 h 706290"/>
                <a:gd name="connsiteX6" fmla="*/ 117739 w 1410133"/>
                <a:gd name="connsiteY6" fmla="*/ 706290 h 706290"/>
                <a:gd name="connsiteX7" fmla="*/ 0 w 1410133"/>
                <a:gd name="connsiteY7" fmla="*/ 588551 h 706290"/>
                <a:gd name="connsiteX8" fmla="*/ 0 w 1410133"/>
                <a:gd name="connsiteY8" fmla="*/ 117739 h 7062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10133" h="706290">
                  <a:moveTo>
                    <a:pt x="0" y="117739"/>
                  </a:moveTo>
                  <a:cubicBezTo>
                    <a:pt x="0" y="52714"/>
                    <a:pt x="52714" y="0"/>
                    <a:pt x="117739" y="0"/>
                  </a:cubicBezTo>
                  <a:lnTo>
                    <a:pt x="1292394" y="0"/>
                  </a:lnTo>
                  <a:cubicBezTo>
                    <a:pt x="1357419" y="0"/>
                    <a:pt x="1410133" y="52714"/>
                    <a:pt x="1410133" y="117739"/>
                  </a:cubicBezTo>
                  <a:lnTo>
                    <a:pt x="1410133" y="588551"/>
                  </a:lnTo>
                  <a:cubicBezTo>
                    <a:pt x="1410133" y="653576"/>
                    <a:pt x="1357419" y="706290"/>
                    <a:pt x="1292394" y="706290"/>
                  </a:cubicBezTo>
                  <a:lnTo>
                    <a:pt x="117739" y="706290"/>
                  </a:lnTo>
                  <a:cubicBezTo>
                    <a:pt x="52714" y="706290"/>
                    <a:pt x="0" y="653576"/>
                    <a:pt x="0" y="588551"/>
                  </a:cubicBezTo>
                  <a:lnTo>
                    <a:pt x="0" y="117739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 w="25400" cap="flat" cmpd="sng" algn="ctr">
              <a:noFill/>
              <a:prstDash val="solid"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0204" tIns="80204" rIns="80204" bIns="80204" numCol="1" spcCol="1270" anchor="ctr" anchorCtr="0">
              <a:noAutofit/>
            </a:bodyPr>
            <a:lstStyle/>
            <a:p>
              <a:pPr lvl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kern="1200" dirty="0" smtClean="0">
                  <a:solidFill>
                    <a:sysClr val="window" lastClr="FFFFFF"/>
                  </a:solidFill>
                  <a:latin typeface="Constantia" panose="02030602050306030303" pitchFamily="18" charset="0"/>
                </a:rPr>
                <a:t>4. Facility Location Analysis</a:t>
              </a:r>
              <a:endParaRPr lang="en-US" kern="1200" dirty="0">
                <a:solidFill>
                  <a:sysClr val="window" lastClr="FFFFFF"/>
                </a:solidFill>
                <a:latin typeface="Constantia" panose="02030602050306030303" pitchFamily="18" charset="0"/>
              </a:endParaRPr>
            </a:p>
          </p:txBody>
        </p:sp>
        <p:sp>
          <p:nvSpPr>
            <p:cNvPr id="82" name="Rectangle 81"/>
            <p:cNvSpPr/>
            <p:nvPr/>
          </p:nvSpPr>
          <p:spPr>
            <a:xfrm>
              <a:off x="5237634" y="3864216"/>
              <a:ext cx="733874" cy="570855"/>
            </a:xfrm>
            <a:prstGeom prst="rect">
              <a:avLst/>
            </a:prstGeom>
            <a:noFill/>
            <a:ln>
              <a:noFill/>
            </a:ln>
            <a:effectLst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83" name="Bent-Up Arrow 82"/>
            <p:cNvSpPr/>
            <p:nvPr/>
          </p:nvSpPr>
          <p:spPr>
            <a:xfrm rot="5400000">
              <a:off x="5373536" y="5177308"/>
              <a:ext cx="627527" cy="796371"/>
            </a:xfrm>
            <a:prstGeom prst="bentUpArrow">
              <a:avLst>
                <a:gd name="adj1" fmla="val 32840"/>
                <a:gd name="adj2" fmla="val 25000"/>
                <a:gd name="adj3" fmla="val 35780"/>
              </a:avLst>
            </a:prstGeom>
            <a:solidFill>
              <a:srgbClr val="993366"/>
            </a:solidFill>
            <a:ln w="25400" cap="flat" cmpd="sng" algn="ctr">
              <a:noFill/>
              <a:prstDash val="solid"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84" name="Freeform 83"/>
            <p:cNvSpPr/>
            <p:nvPr/>
          </p:nvSpPr>
          <p:spPr>
            <a:xfrm>
              <a:off x="4981681" y="4678856"/>
              <a:ext cx="2314607" cy="641170"/>
            </a:xfrm>
            <a:custGeom>
              <a:avLst/>
              <a:gdLst>
                <a:gd name="connsiteX0" fmla="*/ 0 w 1729159"/>
                <a:gd name="connsiteY0" fmla="*/ 106883 h 641170"/>
                <a:gd name="connsiteX1" fmla="*/ 106883 w 1729159"/>
                <a:gd name="connsiteY1" fmla="*/ 0 h 641170"/>
                <a:gd name="connsiteX2" fmla="*/ 1622276 w 1729159"/>
                <a:gd name="connsiteY2" fmla="*/ 0 h 641170"/>
                <a:gd name="connsiteX3" fmla="*/ 1729159 w 1729159"/>
                <a:gd name="connsiteY3" fmla="*/ 106883 h 641170"/>
                <a:gd name="connsiteX4" fmla="*/ 1729159 w 1729159"/>
                <a:gd name="connsiteY4" fmla="*/ 534287 h 641170"/>
                <a:gd name="connsiteX5" fmla="*/ 1622276 w 1729159"/>
                <a:gd name="connsiteY5" fmla="*/ 641170 h 641170"/>
                <a:gd name="connsiteX6" fmla="*/ 106883 w 1729159"/>
                <a:gd name="connsiteY6" fmla="*/ 641170 h 641170"/>
                <a:gd name="connsiteX7" fmla="*/ 0 w 1729159"/>
                <a:gd name="connsiteY7" fmla="*/ 534287 h 641170"/>
                <a:gd name="connsiteX8" fmla="*/ 0 w 1729159"/>
                <a:gd name="connsiteY8" fmla="*/ 106883 h 641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729159" h="641170">
                  <a:moveTo>
                    <a:pt x="0" y="106883"/>
                  </a:moveTo>
                  <a:cubicBezTo>
                    <a:pt x="0" y="47853"/>
                    <a:pt x="47853" y="0"/>
                    <a:pt x="106883" y="0"/>
                  </a:cubicBezTo>
                  <a:lnTo>
                    <a:pt x="1622276" y="0"/>
                  </a:lnTo>
                  <a:cubicBezTo>
                    <a:pt x="1681306" y="0"/>
                    <a:pt x="1729159" y="47853"/>
                    <a:pt x="1729159" y="106883"/>
                  </a:cubicBezTo>
                  <a:lnTo>
                    <a:pt x="1729159" y="534287"/>
                  </a:lnTo>
                  <a:cubicBezTo>
                    <a:pt x="1729159" y="593317"/>
                    <a:pt x="1681306" y="641170"/>
                    <a:pt x="1622276" y="641170"/>
                  </a:cubicBezTo>
                  <a:lnTo>
                    <a:pt x="106883" y="641170"/>
                  </a:lnTo>
                  <a:cubicBezTo>
                    <a:pt x="47853" y="641170"/>
                    <a:pt x="0" y="593317"/>
                    <a:pt x="0" y="534287"/>
                  </a:cubicBezTo>
                  <a:lnTo>
                    <a:pt x="0" y="106883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 w="25400" cap="flat" cmpd="sng" algn="ctr">
              <a:noFill/>
              <a:prstDash val="solid"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77025" tIns="77025" rIns="77025" bIns="77025" numCol="1" spcCol="1270" anchor="ctr" anchorCtr="0">
              <a:noAutofit/>
            </a:bodyPr>
            <a:lstStyle/>
            <a:p>
              <a:pPr lvl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kern="1200" dirty="0" smtClean="0">
                  <a:solidFill>
                    <a:sysClr val="window" lastClr="FFFFFF"/>
                  </a:solidFill>
                  <a:latin typeface="Constantia" panose="02030602050306030303" pitchFamily="18" charset="0"/>
                </a:rPr>
                <a:t>5. Network Decision-Making</a:t>
              </a:r>
              <a:endParaRPr lang="en-US" kern="1200" dirty="0">
                <a:solidFill>
                  <a:sysClr val="window" lastClr="FFFFFF"/>
                </a:solidFill>
                <a:latin typeface="Constantia" panose="02030602050306030303" pitchFamily="18" charset="0"/>
              </a:endParaRPr>
            </a:p>
          </p:txBody>
        </p:sp>
        <p:sp>
          <p:nvSpPr>
            <p:cNvPr id="85" name="Rectangle 84"/>
            <p:cNvSpPr/>
            <p:nvPr/>
          </p:nvSpPr>
          <p:spPr>
            <a:xfrm>
              <a:off x="6467643" y="4625053"/>
              <a:ext cx="733874" cy="570855"/>
            </a:xfrm>
            <a:prstGeom prst="rect">
              <a:avLst/>
            </a:prstGeom>
            <a:noFill/>
            <a:ln>
              <a:noFill/>
            </a:ln>
            <a:effectLst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86" name="Freeform 85"/>
            <p:cNvSpPr/>
            <p:nvPr/>
          </p:nvSpPr>
          <p:spPr>
            <a:xfrm>
              <a:off x="6152081" y="5380231"/>
              <a:ext cx="2359866" cy="706290"/>
            </a:xfrm>
            <a:custGeom>
              <a:avLst/>
              <a:gdLst>
                <a:gd name="connsiteX0" fmla="*/ 0 w 2166979"/>
                <a:gd name="connsiteY0" fmla="*/ 117739 h 706290"/>
                <a:gd name="connsiteX1" fmla="*/ 117739 w 2166979"/>
                <a:gd name="connsiteY1" fmla="*/ 0 h 706290"/>
                <a:gd name="connsiteX2" fmla="*/ 2049240 w 2166979"/>
                <a:gd name="connsiteY2" fmla="*/ 0 h 706290"/>
                <a:gd name="connsiteX3" fmla="*/ 2166979 w 2166979"/>
                <a:gd name="connsiteY3" fmla="*/ 117739 h 706290"/>
                <a:gd name="connsiteX4" fmla="*/ 2166979 w 2166979"/>
                <a:gd name="connsiteY4" fmla="*/ 588551 h 706290"/>
                <a:gd name="connsiteX5" fmla="*/ 2049240 w 2166979"/>
                <a:gd name="connsiteY5" fmla="*/ 706290 h 706290"/>
                <a:gd name="connsiteX6" fmla="*/ 117739 w 2166979"/>
                <a:gd name="connsiteY6" fmla="*/ 706290 h 706290"/>
                <a:gd name="connsiteX7" fmla="*/ 0 w 2166979"/>
                <a:gd name="connsiteY7" fmla="*/ 588551 h 706290"/>
                <a:gd name="connsiteX8" fmla="*/ 0 w 2166979"/>
                <a:gd name="connsiteY8" fmla="*/ 117739 h 7062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66979" h="706290">
                  <a:moveTo>
                    <a:pt x="0" y="117739"/>
                  </a:moveTo>
                  <a:cubicBezTo>
                    <a:pt x="0" y="52714"/>
                    <a:pt x="52714" y="0"/>
                    <a:pt x="117739" y="0"/>
                  </a:cubicBezTo>
                  <a:lnTo>
                    <a:pt x="2049240" y="0"/>
                  </a:lnTo>
                  <a:cubicBezTo>
                    <a:pt x="2114265" y="0"/>
                    <a:pt x="2166979" y="52714"/>
                    <a:pt x="2166979" y="117739"/>
                  </a:cubicBezTo>
                  <a:lnTo>
                    <a:pt x="2166979" y="588551"/>
                  </a:lnTo>
                  <a:cubicBezTo>
                    <a:pt x="2166979" y="653576"/>
                    <a:pt x="2114265" y="706290"/>
                    <a:pt x="2049240" y="706290"/>
                  </a:cubicBezTo>
                  <a:lnTo>
                    <a:pt x="117739" y="706290"/>
                  </a:lnTo>
                  <a:cubicBezTo>
                    <a:pt x="52714" y="706290"/>
                    <a:pt x="0" y="653576"/>
                    <a:pt x="0" y="588551"/>
                  </a:cubicBezTo>
                  <a:lnTo>
                    <a:pt x="0" y="117739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 w="25400" cap="flat" cmpd="sng" algn="ctr">
              <a:noFill/>
              <a:prstDash val="solid"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0204" tIns="80204" rIns="80204" bIns="80204" numCol="1" spcCol="1270" anchor="ctr" anchorCtr="0">
              <a:noAutofit/>
            </a:bodyPr>
            <a:lstStyle/>
            <a:p>
              <a:pPr lvl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kern="1200" dirty="0" smtClean="0">
                  <a:solidFill>
                    <a:sysClr val="window" lastClr="FFFFFF"/>
                  </a:solidFill>
                  <a:latin typeface="Constantia" panose="02030602050306030303" pitchFamily="18" charset="0"/>
                </a:rPr>
                <a:t>6. Develop Implementation Plan</a:t>
              </a:r>
              <a:endParaRPr lang="en-US" kern="1200" dirty="0">
                <a:solidFill>
                  <a:sysClr val="window" lastClr="FFFFFF"/>
                </a:solidFill>
                <a:latin typeface="Constantia" panose="02030602050306030303" pitchFamily="18" charset="0"/>
              </a:endParaRPr>
            </a:p>
          </p:txBody>
        </p:sp>
        <p:sp>
          <p:nvSpPr>
            <p:cNvPr id="32" name="Rounded Rectangle 31"/>
            <p:cNvSpPr/>
            <p:nvPr/>
          </p:nvSpPr>
          <p:spPr>
            <a:xfrm>
              <a:off x="772084" y="4857441"/>
              <a:ext cx="1948559" cy="812387"/>
            </a:xfrm>
            <a:prstGeom prst="roundRect">
              <a:avLst>
                <a:gd name="adj" fmla="val 16670"/>
              </a:avLst>
            </a:prstGeom>
            <a:solidFill>
              <a:schemeClr val="accent6">
                <a:lumMod val="75000"/>
              </a:schemeClr>
            </a:solidFill>
            <a:ln w="25400" cap="flat" cmpd="sng" algn="ctr">
              <a:noFill/>
              <a:prstDash val="solid"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</p:sp>
        <p:sp>
          <p:nvSpPr>
            <p:cNvPr id="33" name="Rounded Rectangle 4"/>
            <p:cNvSpPr/>
            <p:nvPr/>
          </p:nvSpPr>
          <p:spPr>
            <a:xfrm>
              <a:off x="838678" y="4897106"/>
              <a:ext cx="1815370" cy="733057"/>
            </a:xfrm>
            <a:prstGeom prst="rect">
              <a:avLst/>
            </a:prstGeom>
            <a:noFill/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txBody>
            <a:bodyPr spcFirstLastPara="0" vert="horz" wrap="square" lIns="26670" tIns="26670" rIns="26670" bIns="26670" numCol="1" spcCol="1270" anchor="ctr" anchorCtr="0">
              <a:noAutofit/>
            </a:bodyPr>
            <a:lstStyle/>
            <a:p>
              <a:pPr marL="0" marR="0" lvl="0" indent="0" algn="ctr" defTabSz="31115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onstantia" panose="02030602050306030303" pitchFamily="18" charset="0"/>
                </a:rPr>
                <a:t>Location Selection Team</a:t>
              </a:r>
            </a:p>
          </p:txBody>
        </p:sp>
        <p:sp>
          <p:nvSpPr>
            <p:cNvPr id="35" name="Rounded Rectangle 34"/>
            <p:cNvSpPr/>
            <p:nvPr/>
          </p:nvSpPr>
          <p:spPr>
            <a:xfrm>
              <a:off x="6850991" y="2301685"/>
              <a:ext cx="1660956" cy="717408"/>
            </a:xfrm>
            <a:prstGeom prst="roundRect">
              <a:avLst>
                <a:gd name="adj" fmla="val 16670"/>
              </a:avLst>
            </a:prstGeom>
            <a:solidFill>
              <a:schemeClr val="accent6">
                <a:lumMod val="75000"/>
              </a:schemeClr>
            </a:solidFill>
            <a:ln w="25400" cap="flat" cmpd="sng" algn="ctr">
              <a:noFill/>
              <a:prstDash val="solid"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</p:sp>
        <p:sp>
          <p:nvSpPr>
            <p:cNvPr id="36" name="Rounded Rectangle 4"/>
            <p:cNvSpPr/>
            <p:nvPr/>
          </p:nvSpPr>
          <p:spPr>
            <a:xfrm>
              <a:off x="6903165" y="2274104"/>
              <a:ext cx="1547426" cy="686834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spcFirstLastPara="0" vert="horz" wrap="square" lIns="26670" tIns="26670" rIns="26670" bIns="26670" numCol="1" spcCol="1270" anchor="ctr" anchorCtr="0">
              <a:noAutofit/>
            </a:bodyPr>
            <a:lstStyle/>
            <a:p>
              <a:pPr marL="0" marR="0" lvl="0" indent="0" algn="ctr" defTabSz="31115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onstantia" panose="02030602050306030303" pitchFamily="18" charset="0"/>
                </a:rPr>
                <a:t>Continuous Improvement</a:t>
              </a:r>
            </a:p>
          </p:txBody>
        </p:sp>
        <p:sp>
          <p:nvSpPr>
            <p:cNvPr id="38" name="Rounded Rectangle 37"/>
            <p:cNvSpPr/>
            <p:nvPr/>
          </p:nvSpPr>
          <p:spPr>
            <a:xfrm>
              <a:off x="6523820" y="3203416"/>
              <a:ext cx="2411632" cy="968457"/>
            </a:xfrm>
            <a:prstGeom prst="roundRect">
              <a:avLst>
                <a:gd name="adj" fmla="val 16670"/>
              </a:avLst>
            </a:prstGeom>
            <a:solidFill>
              <a:schemeClr val="accent6">
                <a:lumMod val="75000"/>
              </a:schemeClr>
            </a:solidFill>
            <a:ln w="25400" cap="flat" cmpd="sng" algn="ctr">
              <a:noFill/>
              <a:prstDash val="solid"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</p:sp>
        <p:sp>
          <p:nvSpPr>
            <p:cNvPr id="39" name="Rounded Rectangle 4"/>
            <p:cNvSpPr/>
            <p:nvPr/>
          </p:nvSpPr>
          <p:spPr>
            <a:xfrm>
              <a:off x="6550879" y="3343032"/>
              <a:ext cx="2288322" cy="731352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spcFirstLastPara="0" vert="horz" wrap="square" lIns="26670" tIns="26670" rIns="26670" bIns="26670" numCol="1" spcCol="1270" anchor="ctr" anchorCtr="0">
              <a:noAutofit/>
            </a:bodyPr>
            <a:lstStyle/>
            <a:p>
              <a:pPr marL="0" marR="0" lvl="0" indent="0" algn="ctr" defTabSz="31115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onstantia" panose="02030602050306030303" pitchFamily="18" charset="0"/>
                </a:rPr>
                <a:t>Network Transformation Team Involved in All Steps</a:t>
              </a:r>
            </a:p>
          </p:txBody>
        </p:sp>
        <p:cxnSp>
          <p:nvCxnSpPr>
            <p:cNvPr id="40" name="Straight Arrow Connector 39"/>
            <p:cNvCxnSpPr/>
            <p:nvPr/>
          </p:nvCxnSpPr>
          <p:spPr>
            <a:xfrm flipH="1">
              <a:off x="2312888" y="1600200"/>
              <a:ext cx="5520672" cy="0"/>
            </a:xfrm>
            <a:prstGeom prst="straightConnector1">
              <a:avLst/>
            </a:prstGeom>
            <a:noFill/>
            <a:ln w="57150" cap="flat" cmpd="sng" algn="ctr">
              <a:solidFill>
                <a:srgbClr val="993366"/>
              </a:solidFill>
              <a:prstDash val="sysDot"/>
              <a:tailEnd type="triangle" w="med" len="lg"/>
            </a:ln>
            <a:effectLst/>
          </p:spPr>
        </p:cxnSp>
        <p:cxnSp>
          <p:nvCxnSpPr>
            <p:cNvPr id="41" name="Straight Arrow Connector 40"/>
            <p:cNvCxnSpPr/>
            <p:nvPr/>
          </p:nvCxnSpPr>
          <p:spPr>
            <a:xfrm flipV="1">
              <a:off x="2832835" y="4442162"/>
              <a:ext cx="1118481" cy="472525"/>
            </a:xfrm>
            <a:prstGeom prst="straightConnector1">
              <a:avLst/>
            </a:prstGeom>
            <a:noFill/>
            <a:ln w="57150" cap="flat" cmpd="sng" algn="ctr">
              <a:solidFill>
                <a:srgbClr val="993366"/>
              </a:solidFill>
              <a:prstDash val="sysDot"/>
              <a:tailEnd type="triangle" w="med" len="lg"/>
            </a:ln>
            <a:effectLst/>
          </p:spPr>
        </p:cxnSp>
        <p:cxnSp>
          <p:nvCxnSpPr>
            <p:cNvPr id="42" name="Straight Arrow Connector 41"/>
            <p:cNvCxnSpPr/>
            <p:nvPr/>
          </p:nvCxnSpPr>
          <p:spPr>
            <a:xfrm flipV="1">
              <a:off x="3020291" y="5229705"/>
              <a:ext cx="1396538" cy="236262"/>
            </a:xfrm>
            <a:prstGeom prst="straightConnector1">
              <a:avLst/>
            </a:prstGeom>
            <a:noFill/>
            <a:ln w="57150" cap="flat" cmpd="sng" algn="ctr">
              <a:solidFill>
                <a:srgbClr val="993366"/>
              </a:solidFill>
              <a:prstDash val="sysDot"/>
              <a:tailEnd type="triangle" w="med" len="lg"/>
            </a:ln>
            <a:effectLst/>
          </p:spPr>
        </p:cxnSp>
        <p:cxnSp>
          <p:nvCxnSpPr>
            <p:cNvPr id="43" name="Straight Connector 42"/>
            <p:cNvCxnSpPr/>
            <p:nvPr/>
          </p:nvCxnSpPr>
          <p:spPr>
            <a:xfrm>
              <a:off x="7833560" y="1600200"/>
              <a:ext cx="15040" cy="756948"/>
            </a:xfrm>
            <a:prstGeom prst="line">
              <a:avLst/>
            </a:prstGeom>
            <a:noFill/>
            <a:ln w="57150" cap="flat" cmpd="sng" algn="ctr">
              <a:solidFill>
                <a:srgbClr val="993366"/>
              </a:solidFill>
              <a:prstDash val="sysDot"/>
              <a:tailEnd type="none" w="med" len="lg"/>
            </a:ln>
            <a:effectLst/>
          </p:spPr>
        </p:cxnSp>
        <p:cxnSp>
          <p:nvCxnSpPr>
            <p:cNvPr id="44" name="Straight Arrow Connector 43"/>
            <p:cNvCxnSpPr/>
            <p:nvPr/>
          </p:nvCxnSpPr>
          <p:spPr>
            <a:xfrm flipH="1" flipV="1">
              <a:off x="7841080" y="4169296"/>
              <a:ext cx="7524" cy="1200305"/>
            </a:xfrm>
            <a:prstGeom prst="straightConnector1">
              <a:avLst/>
            </a:prstGeom>
            <a:noFill/>
            <a:ln w="57150" cap="flat" cmpd="sng" algn="ctr">
              <a:solidFill>
                <a:srgbClr val="993366"/>
              </a:solidFill>
              <a:prstDash val="sysDot"/>
              <a:tailEnd type="triangle" w="med" len="lg"/>
            </a:ln>
            <a:effectLst/>
          </p:spPr>
        </p:cxnSp>
        <p:cxnSp>
          <p:nvCxnSpPr>
            <p:cNvPr id="46" name="Straight Connector 45"/>
            <p:cNvCxnSpPr/>
            <p:nvPr/>
          </p:nvCxnSpPr>
          <p:spPr>
            <a:xfrm flipV="1">
              <a:off x="5715000" y="3493879"/>
              <a:ext cx="0" cy="295590"/>
            </a:xfrm>
            <a:prstGeom prst="line">
              <a:avLst/>
            </a:prstGeom>
            <a:noFill/>
            <a:ln w="57150" cap="flat" cmpd="sng" algn="ctr">
              <a:solidFill>
                <a:srgbClr val="993366"/>
              </a:solidFill>
              <a:prstDash val="sysDot"/>
              <a:tailEnd type="none" w="med" len="lg"/>
            </a:ln>
            <a:effectLst/>
          </p:spPr>
        </p:cxnSp>
        <p:cxnSp>
          <p:nvCxnSpPr>
            <p:cNvPr id="47" name="Straight Arrow Connector 46"/>
            <p:cNvCxnSpPr/>
            <p:nvPr/>
          </p:nvCxnSpPr>
          <p:spPr>
            <a:xfrm flipH="1">
              <a:off x="4678406" y="3215521"/>
              <a:ext cx="1460578" cy="9149"/>
            </a:xfrm>
            <a:prstGeom prst="straightConnector1">
              <a:avLst/>
            </a:prstGeom>
            <a:noFill/>
            <a:ln w="57150" cap="flat" cmpd="sng" algn="ctr">
              <a:solidFill>
                <a:srgbClr val="993366"/>
              </a:solidFill>
              <a:prstDash val="sysDot"/>
              <a:tailEnd type="triangle" w="med" len="lg"/>
            </a:ln>
            <a:effectLst/>
          </p:spPr>
        </p:cxnSp>
        <p:cxnSp>
          <p:nvCxnSpPr>
            <p:cNvPr id="48" name="Straight Arrow Connector 47"/>
            <p:cNvCxnSpPr/>
            <p:nvPr/>
          </p:nvCxnSpPr>
          <p:spPr>
            <a:xfrm flipH="1" flipV="1">
              <a:off x="4681451" y="3470033"/>
              <a:ext cx="1033549" cy="1"/>
            </a:xfrm>
            <a:prstGeom prst="straightConnector1">
              <a:avLst/>
            </a:prstGeom>
            <a:noFill/>
            <a:ln w="57150" cap="flat" cmpd="sng" algn="ctr">
              <a:solidFill>
                <a:srgbClr val="993366"/>
              </a:solidFill>
              <a:prstDash val="sysDot"/>
              <a:tailEnd type="triangle" w="med" len="lg"/>
            </a:ln>
            <a:effectLst/>
          </p:spPr>
        </p:cxnSp>
        <p:cxnSp>
          <p:nvCxnSpPr>
            <p:cNvPr id="50" name="Straight Arrow Connector 49"/>
            <p:cNvCxnSpPr/>
            <p:nvPr/>
          </p:nvCxnSpPr>
          <p:spPr>
            <a:xfrm flipH="1" flipV="1">
              <a:off x="2312888" y="1912550"/>
              <a:ext cx="4060906" cy="16482"/>
            </a:xfrm>
            <a:prstGeom prst="straightConnector1">
              <a:avLst/>
            </a:prstGeom>
            <a:noFill/>
            <a:ln w="57150" cap="flat" cmpd="sng" algn="ctr">
              <a:solidFill>
                <a:srgbClr val="993366"/>
              </a:solidFill>
              <a:prstDash val="sysDot"/>
              <a:tailEnd type="triangle" w="med" len="lg"/>
            </a:ln>
            <a:effectLst/>
          </p:spPr>
        </p:cxnSp>
      </p:grpSp>
      <p:sp>
        <p:nvSpPr>
          <p:cNvPr id="52" name="TextBox 51"/>
          <p:cNvSpPr txBox="1"/>
          <p:nvPr/>
        </p:nvSpPr>
        <p:spPr>
          <a:xfrm>
            <a:off x="4953000" y="6172200"/>
            <a:ext cx="4038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dirty="0" smtClean="0">
                <a:solidFill>
                  <a:srgbClr val="000000"/>
                </a:solidFill>
                <a:latin typeface="Constantia" pitchFamily="18" charset="0"/>
              </a:rPr>
              <a:t>Source: Figure 4-1</a:t>
            </a:r>
            <a:endParaRPr lang="en-US" sz="1200" dirty="0">
              <a:solidFill>
                <a:srgbClr val="000000"/>
              </a:solidFill>
              <a:latin typeface="Constant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4460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2600" y="2133600"/>
            <a:ext cx="3276600" cy="2819800"/>
          </a:xfrm>
          <a:prstGeom prst="cube">
            <a:avLst/>
          </a:prstGeom>
          <a:effectLst>
            <a:reflection blurRad="6350" stA="52000" endA="300" endPos="35000" dir="5400000" sy="-100000" algn="bl" rotWithShape="0"/>
          </a:effec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Supply Chain Network Design </a:t>
            </a:r>
            <a:r>
              <a:rPr lang="en-US" sz="3600" dirty="0" smtClean="0"/>
              <a:t>Process</a:t>
            </a: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25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Step </a:t>
            </a:r>
            <a:r>
              <a:rPr lang="en-US" sz="2500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1: Define the Supply Chain Network Design Process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524000"/>
            <a:ext cx="5029200" cy="4724400"/>
          </a:xfrm>
        </p:spPr>
        <p:txBody>
          <a:bodyPr/>
          <a:lstStyle/>
          <a:p>
            <a:pPr>
              <a:spcAft>
                <a:spcPts val="1800"/>
              </a:spcAft>
            </a:pPr>
            <a:r>
              <a:rPr lang="en-US" dirty="0" smtClean="0"/>
              <a:t>Form a </a:t>
            </a:r>
            <a:r>
              <a:rPr lang="en-US" dirty="0"/>
              <a:t>supply chain network transformation </a:t>
            </a:r>
            <a:r>
              <a:rPr lang="en-US" dirty="0" smtClean="0"/>
              <a:t>team.</a:t>
            </a:r>
          </a:p>
          <a:p>
            <a:pPr>
              <a:spcAft>
                <a:spcPts val="1800"/>
              </a:spcAft>
            </a:pPr>
            <a:r>
              <a:rPr lang="en-US" dirty="0"/>
              <a:t>E</a:t>
            </a:r>
            <a:r>
              <a:rPr lang="en-US" dirty="0" smtClean="0"/>
              <a:t>stablish </a:t>
            </a:r>
            <a:r>
              <a:rPr lang="en-US" dirty="0"/>
              <a:t>the parameters and objectives of the network design or redesign </a:t>
            </a:r>
            <a:r>
              <a:rPr lang="en-US" dirty="0" smtClean="0"/>
              <a:t>process.</a:t>
            </a:r>
          </a:p>
          <a:p>
            <a:pPr>
              <a:spcAft>
                <a:spcPts val="1800"/>
              </a:spcAft>
            </a:pPr>
            <a:r>
              <a:rPr lang="en-US" dirty="0" smtClean="0"/>
              <a:t>Evaluate the </a:t>
            </a:r>
            <a:r>
              <a:rPr lang="en-US" dirty="0"/>
              <a:t>potential involvement of third-party suppliers of logistics </a:t>
            </a:r>
            <a:r>
              <a:rPr lang="en-US" dirty="0" smtClean="0"/>
              <a:t>services.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2713451-F6E1-4628-A8E3-1405590B0C33}" type="slidenum">
              <a:rPr lang="en-US" smtClean="0">
                <a:solidFill>
                  <a:srgbClr val="FFFFFF"/>
                </a:solidFill>
              </a:rPr>
              <a:pPr/>
              <a:t>5</a:t>
            </a:fld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© 2016 Cengage Learning. All Rights Reserved. May not be scanned, copied  or duplicated, or posted to a publicly accessible website, in whole or in part. 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267200" y="6001306"/>
            <a:ext cx="46482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000" dirty="0" smtClean="0">
                <a:solidFill>
                  <a:schemeClr val="bg2">
                    <a:lumMod val="75000"/>
                  </a:schemeClr>
                </a:solidFill>
                <a:latin typeface="Rockwell" pitchFamily="18" charset="0"/>
              </a:rPr>
              <a:t>Image courtesy of </a:t>
            </a:r>
            <a:r>
              <a:rPr lang="en-US" sz="1000" dirty="0" err="1">
                <a:solidFill>
                  <a:schemeClr val="bg2">
                    <a:lumMod val="75000"/>
                  </a:schemeClr>
                </a:solidFill>
                <a:latin typeface="Rockwell" pitchFamily="18" charset="0"/>
              </a:rPr>
              <a:t>DynamicCIO</a:t>
            </a:r>
            <a:endParaRPr lang="en-US" sz="1000" dirty="0" smtClean="0">
              <a:solidFill>
                <a:schemeClr val="bg2">
                  <a:lumMod val="75000"/>
                </a:schemeClr>
              </a:solidFill>
              <a:latin typeface="Rockwell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5378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197" y="0"/>
            <a:ext cx="9144000" cy="1219200"/>
          </a:xfrm>
        </p:spPr>
        <p:txBody>
          <a:bodyPr/>
          <a:lstStyle/>
          <a:p>
            <a:r>
              <a:rPr lang="en-US" sz="3600" dirty="0">
                <a:solidFill>
                  <a:srgbClr val="FFFFFF"/>
                </a:solidFill>
              </a:rPr>
              <a:t>Supply Chain Network Design Process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sz="32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Step </a:t>
            </a:r>
            <a:r>
              <a:rPr lang="en-US" sz="3200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2: Perform a Supply Chain Audit</a:t>
            </a:r>
            <a:endParaRPr lang="en-US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2713451-F6E1-4628-A8E3-1405590B0C33}" type="slidenum">
              <a:rPr lang="en-US" smtClean="0">
                <a:solidFill>
                  <a:srgbClr val="FFFFFF"/>
                </a:solidFill>
              </a:rPr>
              <a:pPr/>
              <a:t>6</a:t>
            </a:fld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© 2016 Cengage Learning. All Rights Reserved. May not be scanned, copied  or duplicated, or posted to a publicly accessible website, in whole or in part. </a:t>
            </a:r>
            <a:endParaRPr lang="en-US" dirty="0">
              <a:solidFill>
                <a:srgbClr val="FFFFFF"/>
              </a:solidFill>
            </a:endParaRPr>
          </a:p>
        </p:txBody>
      </p:sp>
      <p:grpSp>
        <p:nvGrpSpPr>
          <p:cNvPr id="49" name="Group 48"/>
          <p:cNvGrpSpPr/>
          <p:nvPr/>
        </p:nvGrpSpPr>
        <p:grpSpPr>
          <a:xfrm>
            <a:off x="533428" y="1381226"/>
            <a:ext cx="8147469" cy="4638574"/>
            <a:chOff x="533428" y="1381226"/>
            <a:chExt cx="8147469" cy="4638574"/>
          </a:xfrm>
        </p:grpSpPr>
        <p:grpSp>
          <p:nvGrpSpPr>
            <p:cNvPr id="22" name="Group 21"/>
            <p:cNvGrpSpPr/>
            <p:nvPr/>
          </p:nvGrpSpPr>
          <p:grpSpPr>
            <a:xfrm>
              <a:off x="533428" y="1381226"/>
              <a:ext cx="5984748" cy="690324"/>
              <a:chOff x="0" y="0"/>
              <a:chExt cx="5984748" cy="690324"/>
            </a:xfrm>
            <a:solidFill>
              <a:schemeClr val="accent6">
                <a:lumMod val="75000"/>
              </a:schemeClr>
            </a:solidFill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</p:grpSpPr>
          <p:sp>
            <p:nvSpPr>
              <p:cNvPr id="47" name="Rounded Rectangle 46"/>
              <p:cNvSpPr/>
              <p:nvPr/>
            </p:nvSpPr>
            <p:spPr>
              <a:xfrm>
                <a:off x="0" y="0"/>
                <a:ext cx="5984748" cy="690324"/>
              </a:xfrm>
              <a:prstGeom prst="roundRect">
                <a:avLst>
                  <a:gd name="adj" fmla="val 10000"/>
                </a:avLst>
              </a:prstGeom>
              <a:grpFill/>
              <a:ln w="25400" cap="flat" cmpd="sng" algn="ctr">
                <a:noFill/>
                <a:prstDash val="solid"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p3d prstMaterial="metal">
                <a:bevelT w="88900" h="88900"/>
              </a:sp3d>
            </p:spPr>
            <p:style>
              <a:lnRef idx="2">
                <a:scrgbClr r="0" g="0" b="0"/>
              </a:lnRef>
              <a:fillRef idx="1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</p:sp>
          <p:sp>
            <p:nvSpPr>
              <p:cNvPr id="48" name="Rounded Rectangle 4"/>
              <p:cNvSpPr txBox="1"/>
              <p:nvPr/>
            </p:nvSpPr>
            <p:spPr>
              <a:xfrm>
                <a:off x="20219" y="20219"/>
                <a:ext cx="5159065" cy="649886"/>
              </a:xfrm>
              <a:prstGeom prst="rect">
                <a:avLst/>
              </a:prstGeom>
              <a:grpFill/>
              <a:ln>
                <a:noFill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p3d prstMaterial="metal">
                <a:bevelT w="88900" h="88900"/>
              </a:sp3d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87630" tIns="87630" rIns="87630" bIns="87630" numCol="1" spcCol="1270" anchor="ctr" anchorCtr="0">
                <a:noAutofit/>
              </a:bodyPr>
              <a:lstStyle/>
              <a:p>
                <a:pPr lvl="0" algn="l" defTabSz="10223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n-US" sz="2200" kern="1200" dirty="0" smtClean="0">
                    <a:solidFill>
                      <a:sysClr val="window" lastClr="FFFFFF"/>
                    </a:solidFill>
                    <a:latin typeface="Constantia" panose="02030602050306030303" pitchFamily="18" charset="0"/>
                  </a:rPr>
                  <a:t>1. Fundamental Business Information</a:t>
                </a:r>
                <a:endParaRPr lang="en-US" sz="2200" kern="1200" dirty="0">
                  <a:solidFill>
                    <a:sysClr val="window" lastClr="FFFFFF"/>
                  </a:solidFill>
                  <a:latin typeface="Constantia" panose="02030602050306030303" pitchFamily="18" charset="0"/>
                </a:endParaRPr>
              </a:p>
            </p:txBody>
          </p:sp>
        </p:grpSp>
        <p:grpSp>
          <p:nvGrpSpPr>
            <p:cNvPr id="23" name="Group 22"/>
            <p:cNvGrpSpPr/>
            <p:nvPr/>
          </p:nvGrpSpPr>
          <p:grpSpPr>
            <a:xfrm>
              <a:off x="980341" y="2167428"/>
              <a:ext cx="5984748" cy="690324"/>
              <a:chOff x="446913" y="786202"/>
              <a:chExt cx="5984748" cy="690324"/>
            </a:xfrm>
            <a:solidFill>
              <a:schemeClr val="accent6">
                <a:lumMod val="75000"/>
              </a:schemeClr>
            </a:solidFill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</p:grpSpPr>
          <p:sp>
            <p:nvSpPr>
              <p:cNvPr id="45" name="Rounded Rectangle 44"/>
              <p:cNvSpPr/>
              <p:nvPr/>
            </p:nvSpPr>
            <p:spPr>
              <a:xfrm>
                <a:off x="446913" y="786202"/>
                <a:ext cx="5984748" cy="690324"/>
              </a:xfrm>
              <a:prstGeom prst="roundRect">
                <a:avLst>
                  <a:gd name="adj" fmla="val 10000"/>
                </a:avLst>
              </a:prstGeom>
              <a:grpFill/>
              <a:ln w="25400" cap="flat" cmpd="sng" algn="ctr">
                <a:noFill/>
                <a:prstDash val="solid"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p3d prstMaterial="metal">
                <a:bevelT w="88900" h="88900"/>
              </a:sp3d>
            </p:spPr>
            <p:style>
              <a:lnRef idx="2">
                <a:scrgbClr r="0" g="0" b="0"/>
              </a:lnRef>
              <a:fillRef idx="1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</p:sp>
          <p:sp>
            <p:nvSpPr>
              <p:cNvPr id="46" name="Rounded Rectangle 6"/>
              <p:cNvSpPr txBox="1"/>
              <p:nvPr/>
            </p:nvSpPr>
            <p:spPr>
              <a:xfrm>
                <a:off x="467132" y="806421"/>
                <a:ext cx="5048686" cy="649886"/>
              </a:xfrm>
              <a:prstGeom prst="rect">
                <a:avLst/>
              </a:prstGeom>
              <a:grpFill/>
              <a:ln>
                <a:noFill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p3d prstMaterial="metal">
                <a:bevelT w="88900" h="88900"/>
              </a:sp3d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87630" tIns="87630" rIns="87630" bIns="87630" numCol="1" spcCol="1270" anchor="ctr" anchorCtr="0">
                <a:noAutofit/>
              </a:bodyPr>
              <a:lstStyle/>
              <a:p>
                <a:pPr lvl="0" algn="l" defTabSz="10223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n-US" sz="2200" kern="1200" dirty="0" smtClean="0">
                    <a:solidFill>
                      <a:sysClr val="window" lastClr="FFFFFF"/>
                    </a:solidFill>
                    <a:latin typeface="Constantia" panose="02030602050306030303" pitchFamily="18" charset="0"/>
                  </a:rPr>
                  <a:t>2. Logistics/Supply Chain System</a:t>
                </a:r>
                <a:endParaRPr lang="en-US" sz="2200" kern="1200" dirty="0">
                  <a:solidFill>
                    <a:sysClr val="window" lastClr="FFFFFF"/>
                  </a:solidFill>
                  <a:latin typeface="Constantia" panose="02030602050306030303" pitchFamily="18" charset="0"/>
                </a:endParaRPr>
              </a:p>
            </p:txBody>
          </p:sp>
        </p:grpSp>
        <p:grpSp>
          <p:nvGrpSpPr>
            <p:cNvPr id="24" name="Group 23"/>
            <p:cNvGrpSpPr/>
            <p:nvPr/>
          </p:nvGrpSpPr>
          <p:grpSpPr>
            <a:xfrm>
              <a:off x="1427254" y="2953631"/>
              <a:ext cx="5984748" cy="690324"/>
              <a:chOff x="893826" y="1572405"/>
              <a:chExt cx="5984748" cy="690324"/>
            </a:xfrm>
            <a:solidFill>
              <a:schemeClr val="accent6">
                <a:lumMod val="75000"/>
              </a:schemeClr>
            </a:solidFill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</p:grpSpPr>
          <p:sp>
            <p:nvSpPr>
              <p:cNvPr id="43" name="Rounded Rectangle 42"/>
              <p:cNvSpPr/>
              <p:nvPr/>
            </p:nvSpPr>
            <p:spPr>
              <a:xfrm>
                <a:off x="893826" y="1572405"/>
                <a:ext cx="5984748" cy="690324"/>
              </a:xfrm>
              <a:prstGeom prst="roundRect">
                <a:avLst>
                  <a:gd name="adj" fmla="val 10000"/>
                </a:avLst>
              </a:prstGeom>
              <a:grpFill/>
              <a:ln w="25400" cap="flat" cmpd="sng" algn="ctr">
                <a:noFill/>
                <a:prstDash val="solid"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p3d prstMaterial="metal">
                <a:bevelT w="88900" h="88900"/>
              </a:sp3d>
            </p:spPr>
            <p:style>
              <a:lnRef idx="2">
                <a:scrgbClr r="0" g="0" b="0"/>
              </a:lnRef>
              <a:fillRef idx="1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</p:sp>
          <p:sp>
            <p:nvSpPr>
              <p:cNvPr id="44" name="Rounded Rectangle 8"/>
              <p:cNvSpPr txBox="1"/>
              <p:nvPr/>
            </p:nvSpPr>
            <p:spPr>
              <a:xfrm>
                <a:off x="914045" y="1592624"/>
                <a:ext cx="5048686" cy="649886"/>
              </a:xfrm>
              <a:prstGeom prst="rect">
                <a:avLst/>
              </a:prstGeom>
              <a:grpFill/>
              <a:ln>
                <a:noFill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p3d prstMaterial="metal">
                <a:bevelT w="88900" h="88900"/>
              </a:sp3d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87630" tIns="87630" rIns="87630" bIns="87630" numCol="1" spcCol="1270" anchor="ctr" anchorCtr="0">
                <a:noAutofit/>
              </a:bodyPr>
              <a:lstStyle/>
              <a:p>
                <a:pPr lvl="0" algn="l" defTabSz="10223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n-US" sz="2200" kern="1200" dirty="0" smtClean="0">
                    <a:solidFill>
                      <a:sysClr val="window" lastClr="FFFFFF"/>
                    </a:solidFill>
                    <a:latin typeface="Constantia" panose="02030602050306030303" pitchFamily="18" charset="0"/>
                  </a:rPr>
                  <a:t>3. Key Logistics/Supply Chain Activities</a:t>
                </a:r>
                <a:endParaRPr lang="en-US" sz="2200" kern="1200" dirty="0">
                  <a:solidFill>
                    <a:sysClr val="window" lastClr="FFFFFF"/>
                  </a:solidFill>
                  <a:latin typeface="Constantia" panose="02030602050306030303" pitchFamily="18" charset="0"/>
                </a:endParaRPr>
              </a:p>
            </p:txBody>
          </p:sp>
        </p:grpSp>
        <p:grpSp>
          <p:nvGrpSpPr>
            <p:cNvPr id="25" name="Group 24"/>
            <p:cNvGrpSpPr/>
            <p:nvPr/>
          </p:nvGrpSpPr>
          <p:grpSpPr>
            <a:xfrm>
              <a:off x="1874167" y="3739834"/>
              <a:ext cx="5984748" cy="690324"/>
              <a:chOff x="1340739" y="2358608"/>
              <a:chExt cx="5984748" cy="690324"/>
            </a:xfrm>
            <a:solidFill>
              <a:schemeClr val="accent6">
                <a:lumMod val="75000"/>
              </a:schemeClr>
            </a:solidFill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</p:grpSpPr>
          <p:sp>
            <p:nvSpPr>
              <p:cNvPr id="41" name="Rounded Rectangle 40"/>
              <p:cNvSpPr/>
              <p:nvPr/>
            </p:nvSpPr>
            <p:spPr>
              <a:xfrm>
                <a:off x="1340739" y="2358608"/>
                <a:ext cx="5984748" cy="690324"/>
              </a:xfrm>
              <a:prstGeom prst="roundRect">
                <a:avLst>
                  <a:gd name="adj" fmla="val 10000"/>
                </a:avLst>
              </a:prstGeom>
              <a:grpFill/>
              <a:ln w="25400" cap="flat" cmpd="sng" algn="ctr">
                <a:noFill/>
                <a:prstDash val="solid"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p3d prstMaterial="metal">
                <a:bevelT w="88900" h="88900"/>
              </a:sp3d>
            </p:spPr>
            <p:style>
              <a:lnRef idx="2">
                <a:scrgbClr r="0" g="0" b="0"/>
              </a:lnRef>
              <a:fillRef idx="1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</p:sp>
          <p:sp>
            <p:nvSpPr>
              <p:cNvPr id="42" name="Rounded Rectangle 10"/>
              <p:cNvSpPr txBox="1"/>
              <p:nvPr/>
            </p:nvSpPr>
            <p:spPr>
              <a:xfrm>
                <a:off x="1360958" y="2378827"/>
                <a:ext cx="5048686" cy="649886"/>
              </a:xfrm>
              <a:prstGeom prst="rect">
                <a:avLst/>
              </a:prstGeom>
              <a:grpFill/>
              <a:ln>
                <a:noFill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p3d prstMaterial="metal">
                <a:bevelT w="88900" h="88900"/>
              </a:sp3d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87630" tIns="87630" rIns="87630" bIns="87630" numCol="1" spcCol="1270" anchor="ctr" anchorCtr="0">
                <a:noAutofit/>
              </a:bodyPr>
              <a:lstStyle/>
              <a:p>
                <a:pPr lvl="0" algn="l" defTabSz="10223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n-US" sz="2200" kern="1200" dirty="0" smtClean="0">
                    <a:solidFill>
                      <a:sysClr val="window" lastClr="FFFFFF"/>
                    </a:solidFill>
                    <a:latin typeface="Constantia" panose="02030602050306030303" pitchFamily="18" charset="0"/>
                  </a:rPr>
                  <a:t>4. Measurement and Evaluation</a:t>
                </a:r>
                <a:endParaRPr lang="en-US" sz="2200" kern="1200" dirty="0">
                  <a:solidFill>
                    <a:sysClr val="window" lastClr="FFFFFF"/>
                  </a:solidFill>
                  <a:latin typeface="Constantia" panose="02030602050306030303" pitchFamily="18" charset="0"/>
                </a:endParaRPr>
              </a:p>
            </p:txBody>
          </p:sp>
        </p:grpSp>
        <p:grpSp>
          <p:nvGrpSpPr>
            <p:cNvPr id="26" name="Group 25"/>
            <p:cNvGrpSpPr/>
            <p:nvPr/>
          </p:nvGrpSpPr>
          <p:grpSpPr>
            <a:xfrm>
              <a:off x="2321080" y="4526037"/>
              <a:ext cx="5984748" cy="690324"/>
              <a:chOff x="1787652" y="3144811"/>
              <a:chExt cx="5984748" cy="690324"/>
            </a:xfrm>
            <a:solidFill>
              <a:schemeClr val="accent6">
                <a:lumMod val="75000"/>
              </a:schemeClr>
            </a:solidFill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</p:grpSpPr>
          <p:sp>
            <p:nvSpPr>
              <p:cNvPr id="39" name="Rounded Rectangle 38"/>
              <p:cNvSpPr/>
              <p:nvPr/>
            </p:nvSpPr>
            <p:spPr>
              <a:xfrm>
                <a:off x="1787652" y="3144811"/>
                <a:ext cx="5984748" cy="690324"/>
              </a:xfrm>
              <a:prstGeom prst="roundRect">
                <a:avLst>
                  <a:gd name="adj" fmla="val 10000"/>
                </a:avLst>
              </a:prstGeom>
              <a:grpFill/>
              <a:ln w="25400" cap="flat" cmpd="sng" algn="ctr">
                <a:noFill/>
                <a:prstDash val="solid"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p3d prstMaterial="metal">
                <a:bevelT w="88900" h="88900"/>
              </a:sp3d>
            </p:spPr>
            <p:style>
              <a:lnRef idx="2">
                <a:scrgbClr r="0" g="0" b="0"/>
              </a:lnRef>
              <a:fillRef idx="1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</p:sp>
          <p:sp>
            <p:nvSpPr>
              <p:cNvPr id="40" name="Rounded Rectangle 12"/>
              <p:cNvSpPr txBox="1"/>
              <p:nvPr/>
            </p:nvSpPr>
            <p:spPr>
              <a:xfrm>
                <a:off x="1807870" y="3165030"/>
                <a:ext cx="5869901" cy="649886"/>
              </a:xfrm>
              <a:prstGeom prst="rect">
                <a:avLst/>
              </a:prstGeom>
              <a:grpFill/>
              <a:ln>
                <a:noFill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p3d prstMaterial="metal">
                <a:bevelT w="88900" h="88900"/>
              </a:sp3d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87630" tIns="87630" rIns="87630" bIns="87630" numCol="1" spcCol="1270" anchor="ctr" anchorCtr="0">
                <a:noAutofit/>
              </a:bodyPr>
              <a:lstStyle/>
              <a:p>
                <a:pPr lvl="0" algn="l" defTabSz="10223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n-US" sz="2200" kern="1200" dirty="0" smtClean="0">
                    <a:solidFill>
                      <a:sysClr val="window" lastClr="FFFFFF"/>
                    </a:solidFill>
                    <a:latin typeface="Constantia" panose="02030602050306030303" pitchFamily="18" charset="0"/>
                  </a:rPr>
                  <a:t>5. Strategic Logistics/Supply Chain Issues</a:t>
                </a:r>
                <a:endParaRPr lang="en-US" sz="2200" kern="1200" dirty="0">
                  <a:solidFill>
                    <a:sysClr val="window" lastClr="FFFFFF"/>
                  </a:solidFill>
                  <a:latin typeface="Constantia" panose="02030602050306030303" pitchFamily="18" charset="0"/>
                </a:endParaRPr>
              </a:p>
            </p:txBody>
          </p:sp>
        </p:grpSp>
        <p:grpSp>
          <p:nvGrpSpPr>
            <p:cNvPr id="27" name="Group 26"/>
            <p:cNvGrpSpPr/>
            <p:nvPr/>
          </p:nvGrpSpPr>
          <p:grpSpPr>
            <a:xfrm>
              <a:off x="5931218" y="1885545"/>
              <a:ext cx="586957" cy="571071"/>
              <a:chOff x="5536037" y="504320"/>
              <a:chExt cx="448710" cy="448710"/>
            </a:xfrm>
            <a:solidFill>
              <a:srgbClr val="993366"/>
            </a:solidFill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</p:grpSpPr>
          <p:sp>
            <p:nvSpPr>
              <p:cNvPr id="37" name="Down Arrow 36"/>
              <p:cNvSpPr/>
              <p:nvPr/>
            </p:nvSpPr>
            <p:spPr>
              <a:xfrm>
                <a:off x="5536037" y="504320"/>
                <a:ext cx="448710" cy="448710"/>
              </a:xfrm>
              <a:prstGeom prst="downArrow">
                <a:avLst>
                  <a:gd name="adj1" fmla="val 55000"/>
                  <a:gd name="adj2" fmla="val 45000"/>
                </a:avLst>
              </a:prstGeom>
              <a:grpFill/>
              <a:ln w="25400" cap="flat" cmpd="sng" algn="ctr">
                <a:noFill/>
                <a:prstDash val="solid"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p3d prstMaterial="metal">
                <a:bevelT w="88900" h="88900"/>
              </a:sp3d>
            </p:spPr>
            <p:style>
              <a:lnRef idx="2">
                <a:scrgbClr r="0" g="0" b="0"/>
              </a:lnRef>
              <a:fillRef idx="1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38" name="Down Arrow 14"/>
              <p:cNvSpPr txBox="1"/>
              <p:nvPr/>
            </p:nvSpPr>
            <p:spPr>
              <a:xfrm>
                <a:off x="5636997" y="504320"/>
                <a:ext cx="246790" cy="337654"/>
              </a:xfrm>
              <a:prstGeom prst="rect">
                <a:avLst/>
              </a:prstGeom>
              <a:grpFill/>
              <a:ln>
                <a:noFill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p3d prstMaterial="metal">
                <a:bevelT w="88900" h="88900"/>
              </a:sp3d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5400" tIns="25400" rIns="25400" bIns="25400" numCol="1" spcCol="1270" anchor="ctr" anchorCtr="0">
                <a:noAutofit/>
              </a:bodyPr>
              <a:lstStyle/>
              <a:p>
                <a:pPr lvl="0" algn="ctr" defTabSz="8890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US" sz="2200" kern="1200" dirty="0">
                  <a:solidFill>
                    <a:sysClr val="windowText" lastClr="000000">
                      <a:hueOff val="0"/>
                      <a:satOff val="0"/>
                      <a:lumOff val="0"/>
                      <a:alphaOff val="0"/>
                    </a:sysClr>
                  </a:solidFill>
                  <a:latin typeface="Constantia" panose="02030602050306030303" pitchFamily="18" charset="0"/>
                </a:endParaRPr>
              </a:p>
            </p:txBody>
          </p:sp>
        </p:grpSp>
        <p:grpSp>
          <p:nvGrpSpPr>
            <p:cNvPr id="28" name="Group 27"/>
            <p:cNvGrpSpPr/>
            <p:nvPr/>
          </p:nvGrpSpPr>
          <p:grpSpPr>
            <a:xfrm>
              <a:off x="6378131" y="2671748"/>
              <a:ext cx="586957" cy="571071"/>
              <a:chOff x="5982950" y="1290523"/>
              <a:chExt cx="448710" cy="448710"/>
            </a:xfrm>
            <a:solidFill>
              <a:srgbClr val="993366"/>
            </a:solidFill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</p:grpSpPr>
          <p:sp>
            <p:nvSpPr>
              <p:cNvPr id="35" name="Down Arrow 34"/>
              <p:cNvSpPr/>
              <p:nvPr/>
            </p:nvSpPr>
            <p:spPr>
              <a:xfrm>
                <a:off x="5982950" y="1290523"/>
                <a:ext cx="448710" cy="448710"/>
              </a:xfrm>
              <a:prstGeom prst="downArrow">
                <a:avLst>
                  <a:gd name="adj1" fmla="val 55000"/>
                  <a:gd name="adj2" fmla="val 45000"/>
                </a:avLst>
              </a:prstGeom>
              <a:grpFill/>
              <a:ln w="25400" cap="flat" cmpd="sng" algn="ctr">
                <a:noFill/>
                <a:prstDash val="solid"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p3d prstMaterial="metal">
                <a:bevelT w="88900" h="88900"/>
              </a:sp3d>
            </p:spPr>
            <p:style>
              <a:lnRef idx="2">
                <a:scrgbClr r="0" g="0" b="0"/>
              </a:lnRef>
              <a:fillRef idx="1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36" name="Down Arrow 16"/>
              <p:cNvSpPr txBox="1"/>
              <p:nvPr/>
            </p:nvSpPr>
            <p:spPr>
              <a:xfrm>
                <a:off x="6083910" y="1290523"/>
                <a:ext cx="246790" cy="337654"/>
              </a:xfrm>
              <a:prstGeom prst="rect">
                <a:avLst/>
              </a:prstGeom>
              <a:grpFill/>
              <a:ln>
                <a:noFill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p3d prstMaterial="metal">
                <a:bevelT w="88900" h="88900"/>
              </a:sp3d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5400" tIns="25400" rIns="25400" bIns="25400" numCol="1" spcCol="1270" anchor="ctr" anchorCtr="0">
                <a:noAutofit/>
              </a:bodyPr>
              <a:lstStyle/>
              <a:p>
                <a:pPr lvl="0" algn="ctr" defTabSz="8890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US" sz="2200" kern="1200">
                  <a:solidFill>
                    <a:sysClr val="windowText" lastClr="000000">
                      <a:hueOff val="0"/>
                      <a:satOff val="0"/>
                      <a:lumOff val="0"/>
                      <a:alphaOff val="0"/>
                    </a:sysClr>
                  </a:solidFill>
                  <a:latin typeface="Constantia" panose="02030602050306030303" pitchFamily="18" charset="0"/>
                </a:endParaRPr>
              </a:p>
            </p:txBody>
          </p:sp>
        </p:grpSp>
        <p:grpSp>
          <p:nvGrpSpPr>
            <p:cNvPr id="29" name="Group 28"/>
            <p:cNvGrpSpPr/>
            <p:nvPr/>
          </p:nvGrpSpPr>
          <p:grpSpPr>
            <a:xfrm>
              <a:off x="6825044" y="3446445"/>
              <a:ext cx="586957" cy="571071"/>
              <a:chOff x="6429863" y="2065220"/>
              <a:chExt cx="448710" cy="448710"/>
            </a:xfrm>
            <a:solidFill>
              <a:srgbClr val="993366"/>
            </a:solidFill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</p:grpSpPr>
          <p:sp>
            <p:nvSpPr>
              <p:cNvPr id="33" name="Down Arrow 32"/>
              <p:cNvSpPr/>
              <p:nvPr/>
            </p:nvSpPr>
            <p:spPr>
              <a:xfrm>
                <a:off x="6429863" y="2065220"/>
                <a:ext cx="448710" cy="448710"/>
              </a:xfrm>
              <a:prstGeom prst="downArrow">
                <a:avLst>
                  <a:gd name="adj1" fmla="val 55000"/>
                  <a:gd name="adj2" fmla="val 45000"/>
                </a:avLst>
              </a:prstGeom>
              <a:grpFill/>
              <a:ln w="25400" cap="flat" cmpd="sng" algn="ctr">
                <a:noFill/>
                <a:prstDash val="solid"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p3d prstMaterial="metal">
                <a:bevelT w="88900" h="88900"/>
              </a:sp3d>
            </p:spPr>
            <p:style>
              <a:lnRef idx="2">
                <a:scrgbClr r="0" g="0" b="0"/>
              </a:lnRef>
              <a:fillRef idx="1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34" name="Down Arrow 18"/>
              <p:cNvSpPr txBox="1"/>
              <p:nvPr/>
            </p:nvSpPr>
            <p:spPr>
              <a:xfrm>
                <a:off x="6530823" y="2065220"/>
                <a:ext cx="246790" cy="337654"/>
              </a:xfrm>
              <a:prstGeom prst="rect">
                <a:avLst/>
              </a:prstGeom>
              <a:grpFill/>
              <a:ln>
                <a:noFill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p3d prstMaterial="metal">
                <a:bevelT w="88900" h="88900"/>
              </a:sp3d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5400" tIns="25400" rIns="25400" bIns="25400" numCol="1" spcCol="1270" anchor="ctr" anchorCtr="0">
                <a:noAutofit/>
              </a:bodyPr>
              <a:lstStyle/>
              <a:p>
                <a:pPr lvl="0" algn="ctr" defTabSz="8890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US" sz="2200" kern="1200">
                  <a:solidFill>
                    <a:sysClr val="windowText" lastClr="000000">
                      <a:hueOff val="0"/>
                      <a:satOff val="0"/>
                      <a:lumOff val="0"/>
                      <a:alphaOff val="0"/>
                    </a:sysClr>
                  </a:solidFill>
                  <a:latin typeface="Constantia" panose="02030602050306030303" pitchFamily="18" charset="0"/>
                </a:endParaRPr>
              </a:p>
            </p:txBody>
          </p:sp>
        </p:grpSp>
        <p:grpSp>
          <p:nvGrpSpPr>
            <p:cNvPr id="30" name="Group 29"/>
            <p:cNvGrpSpPr/>
            <p:nvPr/>
          </p:nvGrpSpPr>
          <p:grpSpPr>
            <a:xfrm>
              <a:off x="7271957" y="4240318"/>
              <a:ext cx="586957" cy="571071"/>
              <a:chOff x="6876776" y="2859093"/>
              <a:chExt cx="448710" cy="448710"/>
            </a:xfrm>
            <a:solidFill>
              <a:srgbClr val="993366"/>
            </a:solidFill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</p:grpSpPr>
          <p:sp>
            <p:nvSpPr>
              <p:cNvPr id="31" name="Down Arrow 30"/>
              <p:cNvSpPr/>
              <p:nvPr/>
            </p:nvSpPr>
            <p:spPr>
              <a:xfrm>
                <a:off x="6876776" y="2859093"/>
                <a:ext cx="448710" cy="448710"/>
              </a:xfrm>
              <a:prstGeom prst="downArrow">
                <a:avLst>
                  <a:gd name="adj1" fmla="val 55000"/>
                  <a:gd name="adj2" fmla="val 45000"/>
                </a:avLst>
              </a:prstGeom>
              <a:grpFill/>
              <a:ln w="25400" cap="flat" cmpd="sng" algn="ctr">
                <a:noFill/>
                <a:prstDash val="solid"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p3d prstMaterial="metal">
                <a:bevelT w="88900" h="88900"/>
              </a:sp3d>
            </p:spPr>
            <p:style>
              <a:lnRef idx="2">
                <a:scrgbClr r="0" g="0" b="0"/>
              </a:lnRef>
              <a:fillRef idx="1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32" name="Down Arrow 20"/>
              <p:cNvSpPr txBox="1"/>
              <p:nvPr/>
            </p:nvSpPr>
            <p:spPr>
              <a:xfrm>
                <a:off x="6977736" y="2859093"/>
                <a:ext cx="246790" cy="337654"/>
              </a:xfrm>
              <a:prstGeom prst="rect">
                <a:avLst/>
              </a:prstGeom>
              <a:grpFill/>
              <a:ln>
                <a:noFill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p3d prstMaterial="metal">
                <a:bevelT w="88900" h="88900"/>
              </a:sp3d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5400" tIns="25400" rIns="25400" bIns="25400" numCol="1" spcCol="1270" anchor="ctr" anchorCtr="0">
                <a:noAutofit/>
              </a:bodyPr>
              <a:lstStyle/>
              <a:p>
                <a:pPr lvl="0" algn="ctr" defTabSz="8890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US" sz="2200" kern="1200">
                  <a:solidFill>
                    <a:sysClr val="windowText" lastClr="000000">
                      <a:hueOff val="0"/>
                      <a:satOff val="0"/>
                      <a:lumOff val="0"/>
                      <a:alphaOff val="0"/>
                    </a:sysClr>
                  </a:solidFill>
                  <a:latin typeface="Constantia" panose="02030602050306030303" pitchFamily="18" charset="0"/>
                </a:endParaRPr>
              </a:p>
            </p:txBody>
          </p:sp>
        </p:grpSp>
        <p:sp>
          <p:nvSpPr>
            <p:cNvPr id="15" name="Rounded Rectangle 14"/>
            <p:cNvSpPr/>
            <p:nvPr/>
          </p:nvSpPr>
          <p:spPr>
            <a:xfrm>
              <a:off x="2696149" y="5329476"/>
              <a:ext cx="5984748" cy="690324"/>
            </a:xfrm>
            <a:prstGeom prst="roundRect">
              <a:avLst>
                <a:gd name="adj" fmla="val 10000"/>
              </a:avLst>
            </a:prstGeom>
            <a:solidFill>
              <a:schemeClr val="accent6">
                <a:lumMod val="75000"/>
              </a:schemeClr>
            </a:solidFill>
            <a:ln w="25400" cap="flat" cmpd="sng" algn="ctr">
              <a:noFill/>
              <a:prstDash val="solid"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</p:sp>
        <p:sp>
          <p:nvSpPr>
            <p:cNvPr id="16" name="Rounded Rectangle 4"/>
            <p:cNvSpPr/>
            <p:nvPr/>
          </p:nvSpPr>
          <p:spPr>
            <a:xfrm>
              <a:off x="2717573" y="5349694"/>
              <a:ext cx="5600611" cy="649886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spcFirstLastPara="0" vert="horz" wrap="square" lIns="87630" tIns="87630" rIns="87630" bIns="87630" numCol="1" spcCol="1270" anchor="ctr" anchorCtr="0">
              <a:noAutofit/>
            </a:bodyPr>
            <a:lstStyle/>
            <a:p>
              <a:pPr marL="0" marR="0" lvl="0" indent="0" defTabSz="102235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2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onstantia" panose="02030602050306030303" pitchFamily="18" charset="0"/>
                </a:rPr>
                <a:t>6. Logistics/Supply  Chain Strategic Plan</a:t>
              </a:r>
            </a:p>
          </p:txBody>
        </p:sp>
        <p:sp>
          <p:nvSpPr>
            <p:cNvPr id="18" name="Down Arrow 17"/>
            <p:cNvSpPr/>
            <p:nvPr/>
          </p:nvSpPr>
          <p:spPr>
            <a:xfrm>
              <a:off x="7696200" y="5067728"/>
              <a:ext cx="621985" cy="571072"/>
            </a:xfrm>
            <a:prstGeom prst="downArrow">
              <a:avLst>
                <a:gd name="adj1" fmla="val 55000"/>
                <a:gd name="adj2" fmla="val 45000"/>
              </a:avLst>
            </a:prstGeom>
            <a:solidFill>
              <a:srgbClr val="993366"/>
            </a:solidFill>
            <a:ln w="25400" cap="flat" cmpd="sng" algn="ctr">
              <a:noFill/>
              <a:prstDash val="solid"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</p:sp>
        <p:sp>
          <p:nvSpPr>
            <p:cNvPr id="19" name="Down Arrow 4"/>
            <p:cNvSpPr/>
            <p:nvPr/>
          </p:nvSpPr>
          <p:spPr>
            <a:xfrm>
              <a:off x="7949682" y="5067728"/>
              <a:ext cx="261518" cy="337655"/>
            </a:xfrm>
            <a:prstGeom prst="rect">
              <a:avLst/>
            </a:prstGeom>
            <a:noFill/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txBody>
            <a:bodyPr spcFirstLastPara="0" vert="horz" wrap="square" lIns="26670" tIns="26670" rIns="26670" bIns="26670" numCol="1" spcCol="1270" anchor="ctr" anchorCtr="0">
              <a:noAutofit/>
            </a:bodyPr>
            <a:lstStyle/>
            <a:p>
              <a:pPr marL="0" marR="0" lvl="0" indent="0" algn="ctr" defTabSz="93345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2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effectLst/>
                <a:uLnTx/>
                <a:uFillTx/>
                <a:latin typeface="Constantia" panose="02030602050306030303" pitchFamily="18" charset="0"/>
              </a:endParaRPr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4953000" y="6172200"/>
            <a:ext cx="4038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dirty="0" smtClean="0">
                <a:solidFill>
                  <a:srgbClr val="000000"/>
                </a:solidFill>
                <a:latin typeface="Constantia" pitchFamily="18" charset="0"/>
              </a:rPr>
              <a:t>Source: Figure 4-2</a:t>
            </a:r>
            <a:endParaRPr lang="en-US" sz="1200" dirty="0">
              <a:solidFill>
                <a:srgbClr val="000000"/>
              </a:solidFill>
              <a:latin typeface="Constant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6351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0894" y="1676400"/>
            <a:ext cx="2758306" cy="3565527"/>
          </a:xfrm>
          <a:prstGeom prst="can">
            <a:avLst/>
          </a:prstGeom>
          <a:effectLst>
            <a:reflection blurRad="6350" stA="52000" endA="300" endPos="35000" dir="5400000" sy="-100000" algn="bl" rotWithShape="0"/>
          </a:effec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>
                <a:solidFill>
                  <a:srgbClr val="FFFFFF"/>
                </a:solidFill>
              </a:rPr>
              <a:t>Supply Chain Network Design Process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sz="27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Step </a:t>
            </a:r>
            <a:r>
              <a:rPr lang="en-US" sz="2700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3: Examine the Supply Chain Network Alternatives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464548"/>
            <a:ext cx="5410200" cy="4783852"/>
          </a:xfrm>
        </p:spPr>
        <p:txBody>
          <a:bodyPr/>
          <a:lstStyle/>
          <a:p>
            <a:r>
              <a:rPr lang="en-US" sz="2400" dirty="0" smtClean="0"/>
              <a:t>Apply </a:t>
            </a:r>
            <a:r>
              <a:rPr lang="en-US" sz="2400" dirty="0"/>
              <a:t>suitable quantitative models to the current logistics system </a:t>
            </a:r>
            <a:r>
              <a:rPr lang="en-US" sz="2400" dirty="0" smtClean="0"/>
              <a:t>and to </a:t>
            </a:r>
            <a:r>
              <a:rPr lang="en-US" sz="2400" dirty="0"/>
              <a:t>the </a:t>
            </a:r>
            <a:r>
              <a:rPr lang="en-US" sz="2400" dirty="0" smtClean="0"/>
              <a:t>alternatives under </a:t>
            </a:r>
            <a:r>
              <a:rPr lang="en-US" sz="2400" dirty="0"/>
              <a:t>consideration. </a:t>
            </a:r>
            <a:endParaRPr lang="en-US" sz="2400" dirty="0" smtClean="0"/>
          </a:p>
          <a:p>
            <a:r>
              <a:rPr lang="en-US" sz="2400" dirty="0"/>
              <a:t>I</a:t>
            </a:r>
            <a:r>
              <a:rPr lang="en-US" sz="2400" dirty="0" smtClean="0"/>
              <a:t>dentify </a:t>
            </a:r>
            <a:r>
              <a:rPr lang="en-US" sz="2400" dirty="0"/>
              <a:t>preliminary </a:t>
            </a:r>
            <a:r>
              <a:rPr lang="en-US" sz="2400" dirty="0" smtClean="0"/>
              <a:t>supply </a:t>
            </a:r>
            <a:r>
              <a:rPr lang="en-US" sz="2400" dirty="0"/>
              <a:t>chain network </a:t>
            </a:r>
            <a:r>
              <a:rPr lang="en-US" sz="2400" dirty="0" smtClean="0"/>
              <a:t>design solutions consistent </a:t>
            </a:r>
            <a:r>
              <a:rPr lang="en-US" sz="2400" dirty="0"/>
              <a:t>with the key objectives identified during the audit phase. </a:t>
            </a:r>
            <a:endParaRPr lang="en-US" sz="2400" dirty="0" smtClean="0"/>
          </a:p>
          <a:p>
            <a:r>
              <a:rPr lang="en-US" sz="2400" dirty="0" smtClean="0"/>
              <a:t>Conduct “what-if</a:t>
            </a:r>
            <a:r>
              <a:rPr lang="en-US" sz="2400" dirty="0"/>
              <a:t>” </a:t>
            </a:r>
            <a:r>
              <a:rPr lang="en-US" sz="2400" dirty="0" smtClean="0"/>
              <a:t>analysis to </a:t>
            </a:r>
            <a:r>
              <a:rPr lang="en-US" sz="2400" dirty="0"/>
              <a:t>test the sensitivity of recommended network designs to changes in key </a:t>
            </a:r>
            <a:r>
              <a:rPr lang="en-US" sz="2400" dirty="0" smtClean="0"/>
              <a:t>variables.</a:t>
            </a:r>
          </a:p>
          <a:p>
            <a:endParaRPr lang="en-US" sz="2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2713451-F6E1-4628-A8E3-1405590B0C33}" type="slidenum">
              <a:rPr lang="en-US" smtClean="0">
                <a:solidFill>
                  <a:srgbClr val="FFFFFF"/>
                </a:solidFill>
              </a:rPr>
              <a:pPr/>
              <a:t>7</a:t>
            </a:fld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© 2016 Cengage Learning. All Rights Reserved. May not be scanned, copied  or duplicated, or posted to a publicly accessible website, in whole or in part. 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267200" y="6001306"/>
            <a:ext cx="46482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000" dirty="0" smtClean="0">
                <a:solidFill>
                  <a:schemeClr val="bg2">
                    <a:lumMod val="75000"/>
                  </a:schemeClr>
                </a:solidFill>
                <a:latin typeface="Rockwell" pitchFamily="18" charset="0"/>
              </a:rPr>
              <a:t>Image courtesy of </a:t>
            </a:r>
            <a:r>
              <a:rPr lang="en-US" sz="1000" dirty="0">
                <a:solidFill>
                  <a:schemeClr val="bg2">
                    <a:lumMod val="75000"/>
                  </a:schemeClr>
                </a:solidFill>
                <a:latin typeface="Rockwell" pitchFamily="18" charset="0"/>
              </a:rPr>
              <a:t>line-of-sight</a:t>
            </a:r>
            <a:endParaRPr lang="en-US" sz="1000" dirty="0" smtClean="0">
              <a:solidFill>
                <a:schemeClr val="bg2">
                  <a:lumMod val="75000"/>
                </a:schemeClr>
              </a:solidFill>
              <a:latin typeface="Rockwell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3967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>
                <a:solidFill>
                  <a:srgbClr val="FFFFFF"/>
                </a:solidFill>
              </a:rPr>
              <a:t>Supply Chain Network Design Process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sz="30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Step </a:t>
            </a:r>
            <a:r>
              <a:rPr lang="en-US" sz="3000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4: Conduct a Facility Location Analysis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600200"/>
            <a:ext cx="5334000" cy="4648200"/>
          </a:xfrm>
        </p:spPr>
        <p:txBody>
          <a:bodyPr/>
          <a:lstStyle/>
          <a:p>
            <a:pPr>
              <a:spcAft>
                <a:spcPts val="1800"/>
              </a:spcAft>
            </a:pPr>
            <a:r>
              <a:rPr lang="en-US" dirty="0" smtClean="0"/>
              <a:t>Form a </a:t>
            </a:r>
            <a:r>
              <a:rPr lang="en-US" dirty="0"/>
              <a:t>location selection </a:t>
            </a:r>
            <a:r>
              <a:rPr lang="en-US" dirty="0" smtClean="0"/>
              <a:t>team. </a:t>
            </a:r>
          </a:p>
          <a:p>
            <a:pPr>
              <a:spcAft>
                <a:spcPts val="1800"/>
              </a:spcAft>
            </a:pPr>
            <a:r>
              <a:rPr lang="en-US" dirty="0" smtClean="0"/>
              <a:t>Qualitatively and quantitatively analyze </a:t>
            </a:r>
            <a:r>
              <a:rPr lang="en-US" dirty="0"/>
              <a:t>the attributes of specific regions and </a:t>
            </a:r>
            <a:r>
              <a:rPr lang="en-US" dirty="0" smtClean="0"/>
              <a:t>locales.</a:t>
            </a:r>
            <a:r>
              <a:rPr lang="en-US" dirty="0"/>
              <a:t> </a:t>
            </a:r>
            <a:endParaRPr lang="en-US" dirty="0" smtClean="0"/>
          </a:p>
          <a:p>
            <a:pPr>
              <a:spcAft>
                <a:spcPts val="1800"/>
              </a:spcAft>
            </a:pPr>
            <a:r>
              <a:rPr lang="en-US" dirty="0" smtClean="0"/>
              <a:t>Identify recommended specific </a:t>
            </a:r>
            <a:r>
              <a:rPr lang="en-US" dirty="0"/>
              <a:t>sites for logistics </a:t>
            </a:r>
            <a:r>
              <a:rPr lang="en-US" dirty="0" smtClean="0"/>
              <a:t>facilities.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2713451-F6E1-4628-A8E3-1405590B0C33}" type="slidenum">
              <a:rPr lang="en-US" smtClean="0">
                <a:solidFill>
                  <a:srgbClr val="FFFFFF"/>
                </a:solidFill>
              </a:rPr>
              <a:pPr/>
              <a:t>8</a:t>
            </a:fld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© 2016 Cengage Learning. All Rights Reserved. May not be scanned, copied  or duplicated, or posted to a publicly accessible website, in whole or in part. </a:t>
            </a:r>
            <a:endParaRPr lang="en-US" dirty="0">
              <a:solidFill>
                <a:srgbClr val="FFFFFF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5000" y="2209800"/>
            <a:ext cx="3142735" cy="2438400"/>
          </a:xfrm>
          <a:prstGeom prst="flowChartMagneticDrum">
            <a:avLst/>
          </a:prstGeom>
          <a:effectLst>
            <a:reflection blurRad="6350" stA="52000" endA="300" endPos="3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902689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4600" y="1456310"/>
            <a:ext cx="4191000" cy="2500449"/>
          </a:xfrm>
          <a:prstGeom prst="flowChartMagneticDrum">
            <a:avLst/>
          </a:prstGeom>
          <a:effectLst>
            <a:reflection blurRad="6350" stA="52000" endA="300" endPos="35000" dir="5400000" sy="-100000" algn="bl" rotWithShape="0"/>
          </a:effec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>
                <a:solidFill>
                  <a:srgbClr val="FFFFFF"/>
                </a:solidFill>
              </a:rPr>
              <a:t>Supply Chain Network Design Process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sz="23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Step </a:t>
            </a:r>
            <a:r>
              <a:rPr lang="en-US" sz="2300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5: Make Decisions Regarding Network and Facility Location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4114800"/>
            <a:ext cx="8458200" cy="1763830"/>
          </a:xfrm>
        </p:spPr>
        <p:txBody>
          <a:bodyPr/>
          <a:lstStyle/>
          <a:p>
            <a:pPr marL="0" indent="0" algn="ctr">
              <a:lnSpc>
                <a:spcPct val="125000"/>
              </a:lnSpc>
              <a:buNone/>
            </a:pPr>
            <a:r>
              <a:rPr lang="en-US" dirty="0" smtClean="0"/>
              <a:t>Evaluate the recommended network </a:t>
            </a:r>
            <a:r>
              <a:rPr lang="en-US" dirty="0"/>
              <a:t>and specific sites for logistics facilities </a:t>
            </a:r>
            <a:r>
              <a:rPr lang="en-US" dirty="0" smtClean="0"/>
              <a:t>(Steps </a:t>
            </a:r>
            <a:r>
              <a:rPr lang="en-US" dirty="0"/>
              <a:t>3 and </a:t>
            </a:r>
            <a:r>
              <a:rPr lang="en-US" dirty="0" smtClean="0"/>
              <a:t>4) for </a:t>
            </a:r>
            <a:r>
              <a:rPr lang="en-US" dirty="0"/>
              <a:t>consistency with the design criteria </a:t>
            </a:r>
            <a:r>
              <a:rPr lang="en-US" dirty="0" smtClean="0"/>
              <a:t>identified </a:t>
            </a:r>
            <a:r>
              <a:rPr lang="en-US" dirty="0"/>
              <a:t>in Step 1. </a:t>
            </a:r>
            <a:endParaRPr lang="en-US" dirty="0" smtClean="0"/>
          </a:p>
          <a:p>
            <a:pPr marL="0" indent="0" algn="ctr">
              <a:lnSpc>
                <a:spcPct val="125000"/>
              </a:lnSpc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2713451-F6E1-4628-A8E3-1405590B0C33}" type="slidenum">
              <a:rPr lang="en-US" smtClean="0">
                <a:solidFill>
                  <a:srgbClr val="FFFFFF"/>
                </a:solidFill>
              </a:rPr>
              <a:pPr/>
              <a:t>9</a:t>
            </a:fld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© 2016 Cengage Learning. All Rights Reserved. May not be scanned, copied  or duplicated, or posted to a publicly accessible website, in whole or in part. 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267200" y="6001306"/>
            <a:ext cx="46482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000" dirty="0" smtClean="0">
                <a:solidFill>
                  <a:schemeClr val="bg2">
                    <a:lumMod val="75000"/>
                  </a:schemeClr>
                </a:solidFill>
                <a:latin typeface="Rockwell" pitchFamily="18" charset="0"/>
              </a:rPr>
              <a:t>Image courtesy </a:t>
            </a:r>
            <a:r>
              <a:rPr lang="en-US" sz="1000" dirty="0">
                <a:solidFill>
                  <a:schemeClr val="bg2">
                    <a:lumMod val="75000"/>
                  </a:schemeClr>
                </a:solidFill>
                <a:latin typeface="Rockwell" pitchFamily="18" charset="0"/>
              </a:rPr>
              <a:t>of decisionnel.info</a:t>
            </a:r>
            <a:endParaRPr lang="en-US" sz="1000" dirty="0" smtClean="0">
              <a:solidFill>
                <a:schemeClr val="bg2">
                  <a:lumMod val="75000"/>
                </a:schemeClr>
              </a:solidFill>
              <a:latin typeface="Rockwell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9086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>
                <a:solidFill>
                  <a:srgbClr val="FFFFFF"/>
                </a:solidFill>
              </a:rPr>
              <a:t>Supply Chain Network Design Process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sz="32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Step </a:t>
            </a:r>
            <a:r>
              <a:rPr lang="en-US" sz="3200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6: Develop an Implementation </a:t>
            </a:r>
            <a:r>
              <a:rPr lang="en-US" sz="32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Plan</a:t>
            </a:r>
            <a:endParaRPr lang="en-US" sz="3200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43400" y="1524000"/>
            <a:ext cx="4495800" cy="4876800"/>
          </a:xfrm>
        </p:spPr>
        <p:txBody>
          <a:bodyPr/>
          <a:lstStyle/>
          <a:p>
            <a:r>
              <a:rPr lang="en-US" sz="2500" dirty="0" smtClean="0"/>
              <a:t>Develop a “blueprint </a:t>
            </a:r>
            <a:r>
              <a:rPr lang="en-US" sz="2500" dirty="0"/>
              <a:t>for </a:t>
            </a:r>
            <a:r>
              <a:rPr lang="en-US" sz="2500" dirty="0" smtClean="0"/>
              <a:t>change” as a road </a:t>
            </a:r>
            <a:r>
              <a:rPr lang="en-US" sz="2500" dirty="0"/>
              <a:t>map for moving from the current supply chain network to the desired new one. </a:t>
            </a:r>
            <a:endParaRPr lang="en-US" sz="2500" dirty="0" smtClean="0"/>
          </a:p>
          <a:p>
            <a:r>
              <a:rPr lang="en-US" sz="2500" dirty="0"/>
              <a:t>C</a:t>
            </a:r>
            <a:r>
              <a:rPr lang="en-US" sz="2500" dirty="0" smtClean="0"/>
              <a:t>ommit </a:t>
            </a:r>
            <a:r>
              <a:rPr lang="en-US" sz="2500" dirty="0"/>
              <a:t>the resources necessary to assure a smooth, timely implementation, and the continuous improvement of the network </a:t>
            </a:r>
            <a:r>
              <a:rPr lang="en-US" sz="2500" dirty="0" smtClean="0"/>
              <a:t>decisions.</a:t>
            </a:r>
          </a:p>
          <a:p>
            <a:endParaRPr lang="en-US" sz="25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2713451-F6E1-4628-A8E3-1405590B0C33}" type="slidenum">
              <a:rPr lang="en-US" smtClean="0">
                <a:solidFill>
                  <a:srgbClr val="FFFFFF"/>
                </a:solidFill>
              </a:rPr>
              <a:pPr/>
              <a:t>10</a:t>
            </a:fld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© 2016 Cengage Learning. All Rights Reserved. May not be scanned, copied  or duplicated, or posted to a publicly accessible website, in whole or in part. </a:t>
            </a:r>
            <a:endParaRPr lang="en-US" dirty="0">
              <a:solidFill>
                <a:srgbClr val="FFFFFF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1" y="1828800"/>
            <a:ext cx="3733800" cy="3505200"/>
          </a:xfrm>
          <a:prstGeom prst="cube">
            <a:avLst/>
          </a:prstGeom>
          <a:effectLst>
            <a:reflection blurRad="6350" stA="52000" endA="300" endPos="3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441587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pPr algn="ctr"/>
            <a:r>
              <a:rPr lang="en-US" sz="6200" dirty="0"/>
              <a:t>Major </a:t>
            </a:r>
            <a:r>
              <a:rPr lang="en-US" sz="6200" dirty="0" smtClean="0"/>
              <a:t>Locational </a:t>
            </a:r>
            <a:r>
              <a:rPr lang="en-US" sz="6200" dirty="0"/>
              <a:t>D</a:t>
            </a:r>
            <a:r>
              <a:rPr lang="en-US" sz="6200" dirty="0" smtClean="0"/>
              <a:t>eterminants</a:t>
            </a:r>
            <a:endParaRPr lang="en-US" sz="6200" dirty="0"/>
          </a:p>
        </p:txBody>
      </p:sp>
    </p:spTree>
    <p:extLst>
      <p:ext uri="{BB962C8B-B14F-4D97-AF65-F5344CB8AC3E}">
        <p14:creationId xmlns:p14="http://schemas.microsoft.com/office/powerpoint/2010/main" val="3378611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Broad Geographic and Site-Specific Locational Determinants</a:t>
            </a:r>
            <a:endParaRPr lang="en-US" sz="3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2713451-F6E1-4628-A8E3-1405590B0C33}" type="slidenum">
              <a:rPr lang="en-US" smtClean="0">
                <a:solidFill>
                  <a:srgbClr val="FFFFFF"/>
                </a:solidFill>
              </a:rPr>
              <a:pPr/>
              <a:t>12</a:t>
            </a:fld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© 2016 Cengage Learning. All Rights Reserved. May not be scanned, copied  or duplicated, or posted to a publicly accessible website, in whole or in part. 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6" name="Content Placeholder 2"/>
          <p:cNvSpPr>
            <a:spLocks noGrp="1"/>
          </p:cNvSpPr>
          <p:nvPr>
            <p:ph idx="1"/>
          </p:nvPr>
        </p:nvSpPr>
        <p:spPr>
          <a:xfrm>
            <a:off x="5442560" y="2293892"/>
            <a:ext cx="3320440" cy="4030708"/>
          </a:xfrm>
        </p:spPr>
        <p:txBody>
          <a:bodyPr/>
          <a:lstStyle/>
          <a:p>
            <a:pPr>
              <a:spcAft>
                <a:spcPts val="300"/>
              </a:spcAft>
              <a:buClr>
                <a:schemeClr val="accent6"/>
              </a:buClr>
            </a:pPr>
            <a:r>
              <a:rPr lang="en-US" sz="2000" dirty="0" smtClean="0"/>
              <a:t>Transportation </a:t>
            </a:r>
            <a:r>
              <a:rPr lang="en-US" sz="2000" dirty="0"/>
              <a:t>access</a:t>
            </a:r>
            <a:endParaRPr lang="en-US" sz="2000" dirty="0">
              <a:latin typeface="Arial" panose="020B0604020202020204" pitchFamily="34" charset="0"/>
            </a:endParaRPr>
          </a:p>
          <a:p>
            <a:pPr marL="640080" indent="-182880" eaLnBrk="1" fontAlgn="t" hangingPunct="1">
              <a:spcAft>
                <a:spcPts val="300"/>
              </a:spcAft>
              <a:buClr>
                <a:schemeClr val="accent2">
                  <a:lumMod val="60000"/>
                  <a:lumOff val="40000"/>
                </a:schemeClr>
              </a:buClr>
              <a:buSzPct val="100000"/>
              <a:buFont typeface="Wingdings" panose="05000000000000000000" pitchFamily="2" charset="2"/>
              <a:buChar char="§"/>
            </a:pPr>
            <a:r>
              <a:rPr lang="en-US" sz="2000" dirty="0" smtClean="0"/>
              <a:t>Truck</a:t>
            </a:r>
            <a:endParaRPr lang="en-US" dirty="0">
              <a:latin typeface="Arial" panose="020B0604020202020204" pitchFamily="34" charset="0"/>
            </a:endParaRPr>
          </a:p>
          <a:p>
            <a:pPr marL="640080" indent="-182880" eaLnBrk="1" fontAlgn="t" hangingPunct="1">
              <a:spcAft>
                <a:spcPts val="300"/>
              </a:spcAft>
              <a:buClr>
                <a:schemeClr val="accent2">
                  <a:lumMod val="60000"/>
                  <a:lumOff val="40000"/>
                </a:schemeClr>
              </a:buClr>
              <a:buSzPct val="100000"/>
              <a:buFont typeface="Wingdings" panose="05000000000000000000" pitchFamily="2" charset="2"/>
              <a:buChar char="§"/>
            </a:pPr>
            <a:r>
              <a:rPr lang="en-US" sz="2000" dirty="0" smtClean="0"/>
              <a:t>Air</a:t>
            </a:r>
            <a:endParaRPr lang="en-US" dirty="0">
              <a:latin typeface="Arial" panose="020B0604020202020204" pitchFamily="34" charset="0"/>
            </a:endParaRPr>
          </a:p>
          <a:p>
            <a:pPr marL="640080" indent="-182880" eaLnBrk="1" fontAlgn="t" hangingPunct="1">
              <a:spcAft>
                <a:spcPts val="300"/>
              </a:spcAft>
              <a:buClr>
                <a:schemeClr val="accent2">
                  <a:lumMod val="60000"/>
                  <a:lumOff val="40000"/>
                </a:schemeClr>
              </a:buClr>
              <a:buSzPct val="100000"/>
              <a:buFont typeface="Wingdings" panose="05000000000000000000" pitchFamily="2" charset="2"/>
              <a:buChar char="§"/>
            </a:pPr>
            <a:r>
              <a:rPr lang="en-US" sz="2000" dirty="0" smtClean="0"/>
              <a:t>Rail</a:t>
            </a:r>
            <a:endParaRPr lang="en-US" dirty="0">
              <a:latin typeface="Arial" panose="020B0604020202020204" pitchFamily="34" charset="0"/>
            </a:endParaRPr>
          </a:p>
          <a:p>
            <a:pPr marL="640080" indent="-182880" eaLnBrk="1" fontAlgn="t" hangingPunct="1">
              <a:spcAft>
                <a:spcPts val="300"/>
              </a:spcAft>
              <a:buClr>
                <a:schemeClr val="accent2">
                  <a:lumMod val="60000"/>
                  <a:lumOff val="40000"/>
                </a:schemeClr>
              </a:buClr>
              <a:buSzPct val="100000"/>
              <a:buFont typeface="Wingdings" panose="05000000000000000000" pitchFamily="2" charset="2"/>
              <a:buChar char="§"/>
            </a:pPr>
            <a:r>
              <a:rPr lang="en-US" sz="2000" dirty="0" smtClean="0"/>
              <a:t>Water</a:t>
            </a:r>
            <a:endParaRPr lang="en-US" dirty="0">
              <a:latin typeface="Arial" panose="020B0604020202020204" pitchFamily="34" charset="0"/>
            </a:endParaRPr>
          </a:p>
          <a:p>
            <a:pPr marL="283464" indent="-283464" eaLnBrk="1" fontAlgn="t" hangingPunct="1">
              <a:spcAft>
                <a:spcPts val="300"/>
              </a:spcAft>
            </a:pPr>
            <a:r>
              <a:rPr lang="en-US" sz="2000" dirty="0"/>
              <a:t>Inside/outside metropolitan area</a:t>
            </a:r>
            <a:endParaRPr lang="en-US" dirty="0">
              <a:latin typeface="Arial" panose="020B0604020202020204" pitchFamily="34" charset="0"/>
            </a:endParaRPr>
          </a:p>
          <a:p>
            <a:pPr marL="283464" indent="-283464" eaLnBrk="1" fontAlgn="t" hangingPunct="1">
              <a:spcAft>
                <a:spcPts val="300"/>
              </a:spcAft>
            </a:pPr>
            <a:r>
              <a:rPr lang="en-US" sz="2000" dirty="0"/>
              <a:t>Availability of workforce and needed skill sets</a:t>
            </a:r>
            <a:endParaRPr lang="en-US" dirty="0">
              <a:latin typeface="Arial" panose="020B0604020202020204" pitchFamily="34" charset="0"/>
            </a:endParaRPr>
          </a:p>
          <a:p>
            <a:pPr marL="283464" indent="-283464" eaLnBrk="1" fontAlgn="t" hangingPunct="1">
              <a:spcAft>
                <a:spcPts val="300"/>
              </a:spcAft>
            </a:pPr>
            <a:r>
              <a:rPr lang="en-US" sz="2000" dirty="0"/>
              <a:t>Land costs and taxes</a:t>
            </a:r>
            <a:endParaRPr lang="en-US" dirty="0">
              <a:latin typeface="Arial" panose="020B0604020202020204" pitchFamily="34" charset="0"/>
            </a:endParaRPr>
          </a:p>
          <a:p>
            <a:pPr marL="283464" indent="-283464" eaLnBrk="1" fontAlgn="t" hangingPunct="1">
              <a:spcAft>
                <a:spcPts val="300"/>
              </a:spcAft>
            </a:pPr>
            <a:r>
              <a:rPr lang="en-US" sz="2000" dirty="0" smtClean="0"/>
              <a:t>Utilities</a:t>
            </a:r>
            <a:endParaRPr lang="en-US" dirty="0">
              <a:latin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152400" y="1152643"/>
            <a:ext cx="8741080" cy="5073836"/>
            <a:chOff x="21920" y="1174564"/>
            <a:chExt cx="8741080" cy="5073836"/>
          </a:xfrm>
        </p:grpSpPr>
        <p:grpSp>
          <p:nvGrpSpPr>
            <p:cNvPr id="6" name="Group 5"/>
            <p:cNvGrpSpPr/>
            <p:nvPr/>
          </p:nvGrpSpPr>
          <p:grpSpPr>
            <a:xfrm>
              <a:off x="381000" y="1387475"/>
              <a:ext cx="8382000" cy="4860925"/>
              <a:chOff x="381000" y="1387475"/>
              <a:chExt cx="8382000" cy="4860925"/>
            </a:xfrm>
          </p:grpSpPr>
          <p:sp>
            <p:nvSpPr>
              <p:cNvPr id="21" name="Title 1"/>
              <p:cNvSpPr txBox="1">
                <a:spLocks/>
              </p:cNvSpPr>
              <p:nvPr/>
            </p:nvSpPr>
            <p:spPr bwMode="auto">
              <a:xfrm>
                <a:off x="381000" y="1387475"/>
                <a:ext cx="4114800" cy="781984"/>
              </a:xfrm>
              <a:prstGeom prst="rect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  <a:ln>
                <a:noFill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 prstMaterial="metal">
                <a:bevelT w="88900" h="88900"/>
              </a:sp3d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98000" tIns="45720" rIns="274320" bIns="45720" numCol="1" anchor="ctr" anchorCtr="0" compatLnSpc="1">
                <a:prstTxWarp prst="textNoShape">
                  <a:avLst/>
                </a:prstTxWarp>
              </a:bodyPr>
              <a:lstStyle/>
              <a:p>
                <a:pPr lvl="0" algn="r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en-US" sz="2000" b="1" dirty="0" smtClean="0">
                    <a:solidFill>
                      <a:srgbClr val="000000"/>
                    </a:solidFill>
                    <a:latin typeface="Constantia" pitchFamily="18" charset="0"/>
                    <a:ea typeface="+mj-ea"/>
                    <a:cs typeface="+mj-cs"/>
                  </a:rPr>
                  <a:t>           Global/National/ Regional </a:t>
                </a:r>
                <a:r>
                  <a:rPr lang="en-US" sz="2000" b="1" dirty="0">
                    <a:solidFill>
                      <a:srgbClr val="000000"/>
                    </a:solidFill>
                    <a:latin typeface="Constantia" pitchFamily="18" charset="0"/>
                    <a:ea typeface="+mj-ea"/>
                    <a:cs typeface="+mj-cs"/>
                  </a:rPr>
                  <a:t>Determinants</a:t>
                </a:r>
              </a:p>
            </p:txBody>
          </p:sp>
          <p:sp>
            <p:nvSpPr>
              <p:cNvPr id="22" name="Title 1"/>
              <p:cNvSpPr txBox="1">
                <a:spLocks/>
              </p:cNvSpPr>
              <p:nvPr/>
            </p:nvSpPr>
            <p:spPr bwMode="auto">
              <a:xfrm>
                <a:off x="4724400" y="1387475"/>
                <a:ext cx="4038600" cy="781984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 prstMaterial="metal">
                <a:bevelT w="88900" h="88900"/>
              </a:sp3d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9800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0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Constantia" pitchFamily="18" charset="0"/>
                    <a:ea typeface="+mj-ea"/>
                    <a:cs typeface="+mj-cs"/>
                  </a:rPr>
                  <a:t>               Site-Specific</a:t>
                </a:r>
                <a:r>
                  <a:rPr kumimoji="0" lang="en-US" sz="2000" b="1" i="0" u="none" strike="noStrike" kern="1200" cap="none" spc="0" normalizeH="0" noProof="0" dirty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Constantia" pitchFamily="18" charset="0"/>
                    <a:ea typeface="+mj-ea"/>
                    <a:cs typeface="+mj-cs"/>
                  </a:rPr>
                  <a:t> </a:t>
                </a:r>
              </a:p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0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Constantia" pitchFamily="18" charset="0"/>
                    <a:ea typeface="+mj-ea"/>
                    <a:cs typeface="+mj-cs"/>
                  </a:rPr>
                  <a:t>                 Determinants</a:t>
                </a:r>
                <a:endPara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Constantia" pitchFamily="18" charset="0"/>
                  <a:ea typeface="+mj-ea"/>
                  <a:cs typeface="+mj-cs"/>
                </a:endParaRPr>
              </a:p>
            </p:txBody>
          </p:sp>
          <p:sp>
            <p:nvSpPr>
              <p:cNvPr id="23" name="Content Placeholder 2"/>
              <p:cNvSpPr txBox="1">
                <a:spLocks/>
              </p:cNvSpPr>
              <p:nvPr/>
            </p:nvSpPr>
            <p:spPr>
              <a:xfrm>
                <a:off x="381000" y="2362200"/>
                <a:ext cx="4572000" cy="3886200"/>
              </a:xfrm>
              <a:prstGeom prst="rect">
                <a:avLst/>
              </a:prstGeom>
            </p:spPr>
            <p:txBody>
              <a:bodyPr>
                <a:noAutofit/>
              </a:bodyPr>
              <a:lstStyle/>
              <a:p>
                <a:pPr marL="285750" indent="-285750" eaLnBrk="0" fontAlgn="base" hangingPunct="0">
                  <a:spcAft>
                    <a:spcPts val="300"/>
                  </a:spcAft>
                  <a:buClr>
                    <a:schemeClr val="accent6">
                      <a:lumMod val="60000"/>
                      <a:lumOff val="40000"/>
                    </a:schemeClr>
                  </a:buClr>
                  <a:buSzPct val="80000"/>
                  <a:buFont typeface="Wingdings 2" pitchFamily="18" charset="2"/>
                  <a:buChar char="Ù"/>
                </a:pPr>
                <a:r>
                  <a:rPr lang="en-US" sz="2000" dirty="0" smtClean="0">
                    <a:solidFill>
                      <a:srgbClr val="000000"/>
                    </a:solidFill>
                    <a:latin typeface="Constantia" panose="02030602050306030303" pitchFamily="18" charset="0"/>
                  </a:rPr>
                  <a:t>Labor climate</a:t>
                </a:r>
                <a:endParaRPr lang="en-US" sz="2000" dirty="0" smtClean="0">
                  <a:latin typeface="Arial" panose="020B0604020202020204" pitchFamily="34" charset="0"/>
                </a:endParaRPr>
              </a:p>
              <a:p>
                <a:pPr marL="285750" indent="-285750" eaLnBrk="0" fontAlgn="base" hangingPunct="0">
                  <a:spcAft>
                    <a:spcPts val="300"/>
                  </a:spcAft>
                  <a:buClr>
                    <a:schemeClr val="accent6">
                      <a:lumMod val="60000"/>
                      <a:lumOff val="40000"/>
                    </a:schemeClr>
                  </a:buClr>
                  <a:buSzPct val="80000"/>
                  <a:buFont typeface="Wingdings 2" pitchFamily="18" charset="2"/>
                  <a:buChar char="Ù"/>
                </a:pPr>
                <a:r>
                  <a:rPr lang="en-US" sz="2000" dirty="0" smtClean="0">
                    <a:solidFill>
                      <a:srgbClr val="000000"/>
                    </a:solidFill>
                    <a:latin typeface="Constantia" panose="02030602050306030303" pitchFamily="18" charset="0"/>
                  </a:rPr>
                  <a:t>Transportation </a:t>
                </a:r>
                <a:r>
                  <a:rPr lang="en-US" sz="2000" dirty="0">
                    <a:solidFill>
                      <a:srgbClr val="000000"/>
                    </a:solidFill>
                    <a:latin typeface="Constantia" panose="02030602050306030303" pitchFamily="18" charset="0"/>
                  </a:rPr>
                  <a:t>services and </a:t>
                </a:r>
                <a:r>
                  <a:rPr lang="en-US" sz="2000" dirty="0" smtClean="0">
                    <a:solidFill>
                      <a:srgbClr val="000000"/>
                    </a:solidFill>
                    <a:latin typeface="Constantia" panose="02030602050306030303" pitchFamily="18" charset="0"/>
                  </a:rPr>
                  <a:t>infrastructure</a:t>
                </a:r>
                <a:endParaRPr lang="en-US" sz="2000" dirty="0" smtClean="0">
                  <a:latin typeface="Arial" panose="020B0604020202020204" pitchFamily="34" charset="0"/>
                </a:endParaRPr>
              </a:p>
              <a:p>
                <a:pPr marL="285750" indent="-285750" eaLnBrk="0" fontAlgn="base" hangingPunct="0">
                  <a:spcAft>
                    <a:spcPts val="300"/>
                  </a:spcAft>
                  <a:buClr>
                    <a:schemeClr val="accent6">
                      <a:lumMod val="60000"/>
                      <a:lumOff val="40000"/>
                    </a:schemeClr>
                  </a:buClr>
                  <a:buSzPct val="80000"/>
                  <a:buFont typeface="Wingdings 2" pitchFamily="18" charset="2"/>
                  <a:buChar char="Ù"/>
                </a:pPr>
                <a:r>
                  <a:rPr lang="en-US" sz="2000" dirty="0" smtClean="0">
                    <a:solidFill>
                      <a:srgbClr val="000000"/>
                    </a:solidFill>
                    <a:latin typeface="Constantia" panose="02030602050306030303" pitchFamily="18" charset="0"/>
                  </a:rPr>
                  <a:t>Proximity </a:t>
                </a:r>
                <a:r>
                  <a:rPr lang="en-US" sz="2000" dirty="0">
                    <a:solidFill>
                      <a:srgbClr val="000000"/>
                    </a:solidFill>
                    <a:latin typeface="Constantia" panose="02030602050306030303" pitchFamily="18" charset="0"/>
                  </a:rPr>
                  <a:t>to markets and </a:t>
                </a:r>
                <a:r>
                  <a:rPr lang="en-US" sz="2000" dirty="0" smtClean="0">
                    <a:solidFill>
                      <a:srgbClr val="000000"/>
                    </a:solidFill>
                    <a:latin typeface="Constantia" panose="02030602050306030303" pitchFamily="18" charset="0"/>
                  </a:rPr>
                  <a:t>customers</a:t>
                </a:r>
                <a:endParaRPr lang="en-US" sz="2000" dirty="0" smtClean="0">
                  <a:latin typeface="Arial" panose="020B0604020202020204" pitchFamily="34" charset="0"/>
                </a:endParaRPr>
              </a:p>
              <a:p>
                <a:pPr marL="285750" indent="-285750" eaLnBrk="0" fontAlgn="base" hangingPunct="0">
                  <a:spcAft>
                    <a:spcPts val="300"/>
                  </a:spcAft>
                  <a:buClr>
                    <a:schemeClr val="accent6">
                      <a:lumMod val="60000"/>
                      <a:lumOff val="40000"/>
                    </a:schemeClr>
                  </a:buClr>
                  <a:buSzPct val="80000"/>
                  <a:buFont typeface="Wingdings 2" pitchFamily="18" charset="2"/>
                  <a:buChar char="Ù"/>
                </a:pPr>
                <a:r>
                  <a:rPr lang="en-US" sz="2000" dirty="0" smtClean="0">
                    <a:solidFill>
                      <a:srgbClr val="000000"/>
                    </a:solidFill>
                    <a:latin typeface="Constantia" panose="02030602050306030303" pitchFamily="18" charset="0"/>
                  </a:rPr>
                  <a:t>Quality </a:t>
                </a:r>
                <a:r>
                  <a:rPr lang="en-US" sz="2000" dirty="0">
                    <a:solidFill>
                      <a:srgbClr val="000000"/>
                    </a:solidFill>
                    <a:latin typeface="Constantia" panose="02030602050306030303" pitchFamily="18" charset="0"/>
                  </a:rPr>
                  <a:t>of </a:t>
                </a:r>
                <a:r>
                  <a:rPr lang="en-US" sz="2000" dirty="0" smtClean="0">
                    <a:solidFill>
                      <a:srgbClr val="000000"/>
                    </a:solidFill>
                    <a:latin typeface="Constantia" panose="02030602050306030303" pitchFamily="18" charset="0"/>
                  </a:rPr>
                  <a:t>life</a:t>
                </a:r>
                <a:endParaRPr lang="en-US" sz="2000" dirty="0" smtClean="0">
                  <a:latin typeface="Arial" panose="020B0604020202020204" pitchFamily="34" charset="0"/>
                </a:endParaRPr>
              </a:p>
              <a:p>
                <a:pPr marL="285750" indent="-285750" eaLnBrk="0" fontAlgn="base" hangingPunct="0">
                  <a:spcAft>
                    <a:spcPts val="300"/>
                  </a:spcAft>
                  <a:buClr>
                    <a:schemeClr val="accent6">
                      <a:lumMod val="60000"/>
                      <a:lumOff val="40000"/>
                    </a:schemeClr>
                  </a:buClr>
                  <a:buSzPct val="80000"/>
                  <a:buFont typeface="Wingdings 2" pitchFamily="18" charset="2"/>
                  <a:buChar char="Ù"/>
                </a:pPr>
                <a:r>
                  <a:rPr lang="en-US" sz="2000" dirty="0" smtClean="0">
                    <a:solidFill>
                      <a:srgbClr val="000000"/>
                    </a:solidFill>
                    <a:latin typeface="Constantia" panose="02030602050306030303" pitchFamily="18" charset="0"/>
                  </a:rPr>
                  <a:t>Taxes </a:t>
                </a:r>
                <a:r>
                  <a:rPr lang="en-US" sz="2000" dirty="0">
                    <a:solidFill>
                      <a:srgbClr val="000000"/>
                    </a:solidFill>
                    <a:latin typeface="Constantia" panose="02030602050306030303" pitchFamily="18" charset="0"/>
                  </a:rPr>
                  <a:t>and industrial development </a:t>
                </a:r>
                <a:r>
                  <a:rPr lang="en-US" sz="2000" dirty="0" smtClean="0">
                    <a:solidFill>
                      <a:srgbClr val="000000"/>
                    </a:solidFill>
                    <a:latin typeface="Constantia" panose="02030602050306030303" pitchFamily="18" charset="0"/>
                  </a:rPr>
                  <a:t>incentives</a:t>
                </a:r>
                <a:endParaRPr lang="en-US" sz="2000" dirty="0" smtClean="0">
                  <a:latin typeface="Arial" panose="020B0604020202020204" pitchFamily="34" charset="0"/>
                </a:endParaRPr>
              </a:p>
              <a:p>
                <a:pPr marL="285750" indent="-285750" eaLnBrk="0" fontAlgn="base" hangingPunct="0">
                  <a:spcAft>
                    <a:spcPts val="300"/>
                  </a:spcAft>
                  <a:buClr>
                    <a:schemeClr val="accent6">
                      <a:lumMod val="60000"/>
                      <a:lumOff val="40000"/>
                    </a:schemeClr>
                  </a:buClr>
                  <a:buSzPct val="80000"/>
                  <a:buFont typeface="Wingdings 2" pitchFamily="18" charset="2"/>
                  <a:buChar char="Ù"/>
                </a:pPr>
                <a:r>
                  <a:rPr lang="en-US" sz="2000" dirty="0" smtClean="0">
                    <a:solidFill>
                      <a:srgbClr val="000000"/>
                    </a:solidFill>
                    <a:latin typeface="Constantia" panose="02030602050306030303" pitchFamily="18" charset="0"/>
                  </a:rPr>
                  <a:t>Supplier networks</a:t>
                </a:r>
                <a:endParaRPr lang="en-US" sz="2000" dirty="0" smtClean="0">
                  <a:latin typeface="Arial" panose="020B0604020202020204" pitchFamily="34" charset="0"/>
                </a:endParaRPr>
              </a:p>
              <a:p>
                <a:pPr marL="285750" indent="-285750" eaLnBrk="0" fontAlgn="base" hangingPunct="0">
                  <a:spcAft>
                    <a:spcPts val="300"/>
                  </a:spcAft>
                  <a:buClr>
                    <a:schemeClr val="accent6">
                      <a:lumMod val="60000"/>
                      <a:lumOff val="40000"/>
                    </a:schemeClr>
                  </a:buClr>
                  <a:buSzPct val="80000"/>
                  <a:buFont typeface="Wingdings 2" pitchFamily="18" charset="2"/>
                  <a:buChar char="Ù"/>
                </a:pPr>
                <a:r>
                  <a:rPr lang="en-US" sz="2000" dirty="0" smtClean="0">
                    <a:solidFill>
                      <a:srgbClr val="000000"/>
                    </a:solidFill>
                    <a:latin typeface="Constantia" panose="02030602050306030303" pitchFamily="18" charset="0"/>
                  </a:rPr>
                  <a:t>Land </a:t>
                </a:r>
                <a:r>
                  <a:rPr lang="en-US" sz="2000" dirty="0">
                    <a:solidFill>
                      <a:srgbClr val="000000"/>
                    </a:solidFill>
                    <a:latin typeface="Constantia" panose="02030602050306030303" pitchFamily="18" charset="0"/>
                  </a:rPr>
                  <a:t>costs and </a:t>
                </a:r>
                <a:r>
                  <a:rPr lang="en-US" sz="2000" dirty="0" smtClean="0">
                    <a:solidFill>
                      <a:srgbClr val="000000"/>
                    </a:solidFill>
                    <a:latin typeface="Constantia" panose="02030602050306030303" pitchFamily="18" charset="0"/>
                  </a:rPr>
                  <a:t>utilities</a:t>
                </a:r>
                <a:endParaRPr lang="en-US" sz="2000" dirty="0" smtClean="0">
                  <a:latin typeface="Arial" panose="020B0604020202020204" pitchFamily="34" charset="0"/>
                </a:endParaRPr>
              </a:p>
              <a:p>
                <a:pPr marL="285750" indent="-285750" eaLnBrk="0" fontAlgn="base" hangingPunct="0">
                  <a:spcAft>
                    <a:spcPts val="300"/>
                  </a:spcAft>
                  <a:buClr>
                    <a:schemeClr val="accent6">
                      <a:lumMod val="60000"/>
                      <a:lumOff val="40000"/>
                    </a:schemeClr>
                  </a:buClr>
                  <a:buSzPct val="80000"/>
                  <a:buFont typeface="Wingdings 2" pitchFamily="18" charset="2"/>
                  <a:buChar char="Ù"/>
                </a:pPr>
                <a:r>
                  <a:rPr lang="en-US" sz="2000" dirty="0" smtClean="0">
                    <a:solidFill>
                      <a:srgbClr val="000000"/>
                    </a:solidFill>
                    <a:latin typeface="Constantia" panose="02030602050306030303" pitchFamily="18" charset="0"/>
                  </a:rPr>
                  <a:t>IT infrastructure</a:t>
                </a:r>
                <a:endParaRPr lang="en-US" sz="2000" dirty="0" smtClean="0">
                  <a:latin typeface="Arial" panose="020B0604020202020204" pitchFamily="34" charset="0"/>
                </a:endParaRPr>
              </a:p>
              <a:p>
                <a:pPr marL="285750" indent="-285750" eaLnBrk="0" fontAlgn="base" hangingPunct="0">
                  <a:spcAft>
                    <a:spcPts val="300"/>
                  </a:spcAft>
                  <a:buClr>
                    <a:schemeClr val="accent6">
                      <a:lumMod val="60000"/>
                      <a:lumOff val="40000"/>
                    </a:schemeClr>
                  </a:buClr>
                  <a:buSzPct val="80000"/>
                  <a:buFont typeface="Wingdings 2" pitchFamily="18" charset="2"/>
                  <a:buChar char="Ù"/>
                </a:pPr>
                <a:r>
                  <a:rPr lang="en-US" sz="2000" dirty="0" smtClean="0">
                    <a:solidFill>
                      <a:srgbClr val="000000"/>
                    </a:solidFill>
                    <a:latin typeface="Constantia" panose="02030602050306030303" pitchFamily="18" charset="0"/>
                  </a:rPr>
                  <a:t>Company </a:t>
                </a:r>
                <a:r>
                  <a:rPr lang="en-US" sz="2000" dirty="0">
                    <a:solidFill>
                      <a:srgbClr val="000000"/>
                    </a:solidFill>
                    <a:latin typeface="Constantia" panose="02030602050306030303" pitchFamily="18" charset="0"/>
                  </a:rPr>
                  <a:t>preference</a:t>
                </a:r>
                <a:endParaRPr lang="en-US" sz="2000" b="0" i="0" u="none" strike="noStrike" dirty="0">
                  <a:effectLst/>
                  <a:latin typeface="Arial" panose="020B0604020202020204" pitchFamily="34" charset="0"/>
                </a:endParaRPr>
              </a:p>
            </p:txBody>
          </p:sp>
        </p:grpSp>
        <p:pic>
          <p:nvPicPr>
            <p:cNvPr id="1026" name="Picture 2" descr="https://cdn4.iconfinder.com/data/icons/we-re-the-best/512/world-known-famous-global-offices-internet-connection-chain-globalization-map-address-planet-earth-international-regional-network-planet-communication-continent-worldwide-support-broad-space-moon-flight-station-air-512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920" y="1195410"/>
              <a:ext cx="1273480" cy="116679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8" name="Picture 4" descr="http://www.st-clair.net/Data/Sites/1/media/public/Images/iStock%20Purchased%20Illustrations/17481027XSmall%20street%20map%20search%20location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95800" y="1174564"/>
              <a:ext cx="1718073" cy="125419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362091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14400"/>
          </a:xfrm>
        </p:spPr>
        <p:txBody>
          <a:bodyPr/>
          <a:lstStyle/>
          <a:p>
            <a:r>
              <a:rPr lang="en-US" sz="3600" dirty="0"/>
              <a:t>Current Trends Governing Site Selection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2713451-F6E1-4628-A8E3-1405590B0C33}" type="slidenum">
              <a:rPr lang="en-US" smtClean="0">
                <a:solidFill>
                  <a:srgbClr val="FFFFFF"/>
                </a:solidFill>
              </a:rPr>
              <a:pPr/>
              <a:t>13</a:t>
            </a:fld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© 2016 Cengage Learning. All Rights Reserved. May not be scanned, copied  or duplicated, or posted to a publicly accessible website, in whole or in part. </a:t>
            </a:r>
            <a:endParaRPr lang="en-US" dirty="0">
              <a:solidFill>
                <a:srgbClr val="FFFFFF"/>
              </a:solidFill>
            </a:endParaRPr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3921620691"/>
              </p:ext>
            </p:extLst>
          </p:nvPr>
        </p:nvGraphicFramePr>
        <p:xfrm>
          <a:off x="533400" y="1066800"/>
          <a:ext cx="8305800" cy="5029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94440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1709738"/>
            <a:ext cx="7062788" cy="3319462"/>
          </a:xfrm>
        </p:spPr>
        <p:txBody>
          <a:bodyPr anchor="ctr"/>
          <a:lstStyle/>
          <a:p>
            <a:pPr algn="ctr"/>
            <a:r>
              <a:rPr lang="en-US" sz="4500" dirty="0"/>
              <a:t>Modeling </a:t>
            </a:r>
            <a:r>
              <a:rPr lang="en-US" sz="4500" dirty="0" smtClean="0"/>
              <a:t>Approaches for Supply Chain Network Design</a:t>
            </a:r>
            <a:endParaRPr lang="en-US" sz="4500" dirty="0"/>
          </a:p>
        </p:txBody>
      </p:sp>
    </p:spTree>
    <p:extLst>
      <p:ext uri="{BB962C8B-B14F-4D97-AF65-F5344CB8AC3E}">
        <p14:creationId xmlns:p14="http://schemas.microsoft.com/office/powerpoint/2010/main" val="1195456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A Network Design Model</a:t>
            </a:r>
            <a:br>
              <a:rPr lang="en-US" sz="3600" dirty="0" smtClean="0"/>
            </a:br>
            <a:r>
              <a:rPr lang="en-US" sz="3200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T</a:t>
            </a:r>
            <a:r>
              <a:rPr lang="en-US" sz="32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he Challenge of Supply Chain Complexity</a:t>
            </a:r>
            <a:endParaRPr lang="en-US" sz="3600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2713451-F6E1-4628-A8E3-1405590B0C33}" type="slidenum">
              <a:rPr lang="en-US" smtClean="0">
                <a:solidFill>
                  <a:srgbClr val="FFFFFF"/>
                </a:solidFill>
              </a:rPr>
              <a:pPr/>
              <a:t>15</a:t>
            </a:fld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© 2016 Cengage Learning. All Rights Reserved. May not be scanned, copied  or duplicated, or posted to a publicly accessible website, in whole or in part. </a:t>
            </a:r>
            <a:endParaRPr lang="en-US" dirty="0">
              <a:solidFill>
                <a:srgbClr val="FFFFFF"/>
              </a:solidFill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50" t="15283" r="23266" b="12681"/>
          <a:stretch/>
        </p:blipFill>
        <p:spPr bwMode="auto">
          <a:xfrm>
            <a:off x="762000" y="1219200"/>
            <a:ext cx="7848600" cy="518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45866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A Network Design Model</a:t>
            </a:r>
            <a:br>
              <a:rPr lang="en-US" sz="3600" dirty="0" smtClean="0"/>
            </a:br>
            <a:r>
              <a:rPr lang="en-US" sz="32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Objective and Need for Decision Support Tools</a:t>
            </a:r>
            <a:endParaRPr lang="en-US" sz="3600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2713451-F6E1-4628-A8E3-1405590B0C33}" type="slidenum">
              <a:rPr lang="en-US" smtClean="0">
                <a:solidFill>
                  <a:srgbClr val="FFFFFF"/>
                </a:solidFill>
              </a:rPr>
              <a:pPr/>
              <a:t>16</a:t>
            </a:fld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© 2016 Cengage Learning. All Rights Reserved. May not be scanned, copied  or duplicated, or posted to a publicly accessible website, in whole or in part. 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152400" y="5003734"/>
            <a:ext cx="8708520" cy="1117056"/>
          </a:xfrm>
        </p:spPr>
        <p:txBody>
          <a:bodyPr/>
          <a:lstStyle/>
          <a:p>
            <a:pPr marL="0" indent="0" algn="ctr">
              <a:buNone/>
            </a:pPr>
            <a:r>
              <a:rPr lang="en-US" sz="2400" b="1" i="1" dirty="0" smtClean="0">
                <a:solidFill>
                  <a:schemeClr val="accent2">
                    <a:lumMod val="50000"/>
                  </a:schemeClr>
                </a:solidFill>
              </a:rPr>
              <a:t>Answering </a:t>
            </a:r>
            <a:r>
              <a:rPr lang="en-US" sz="2400" b="1" i="1" dirty="0">
                <a:solidFill>
                  <a:schemeClr val="accent2">
                    <a:lumMod val="50000"/>
                  </a:schemeClr>
                </a:solidFill>
              </a:rPr>
              <a:t>network design questions today is virtually impossible without the help of very powerful decision support tools. </a:t>
            </a:r>
          </a:p>
        </p:txBody>
      </p:sp>
      <p:grpSp>
        <p:nvGrpSpPr>
          <p:cNvPr id="50" name="Group 49"/>
          <p:cNvGrpSpPr/>
          <p:nvPr/>
        </p:nvGrpSpPr>
        <p:grpSpPr>
          <a:xfrm>
            <a:off x="-838200" y="1371600"/>
            <a:ext cx="9851525" cy="4035037"/>
            <a:chOff x="-859921" y="1161403"/>
            <a:chExt cx="9851525" cy="4035037"/>
          </a:xfrm>
        </p:grpSpPr>
        <p:sp>
          <p:nvSpPr>
            <p:cNvPr id="9" name="Block Arc 8"/>
            <p:cNvSpPr/>
            <p:nvPr/>
          </p:nvSpPr>
          <p:spPr>
            <a:xfrm rot="5400000">
              <a:off x="-726935" y="1634767"/>
              <a:ext cx="2465901" cy="2731874"/>
            </a:xfrm>
            <a:prstGeom prst="blockArc">
              <a:avLst>
                <a:gd name="adj1" fmla="val 13500000"/>
                <a:gd name="adj2" fmla="val 18900000"/>
                <a:gd name="adj3" fmla="val 4960"/>
              </a:avLst>
            </a:prstGeom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shade val="8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shade val="8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grpSp>
          <p:nvGrpSpPr>
            <p:cNvPr id="13" name="Group 12"/>
            <p:cNvGrpSpPr/>
            <p:nvPr/>
          </p:nvGrpSpPr>
          <p:grpSpPr>
            <a:xfrm>
              <a:off x="3282429" y="1161403"/>
              <a:ext cx="5215473" cy="4035037"/>
              <a:chOff x="4172712" y="185341"/>
              <a:chExt cx="4810642" cy="2923081"/>
            </a:xfrm>
          </p:grpSpPr>
          <p:sp>
            <p:nvSpPr>
              <p:cNvPr id="40" name="Rectangle 39"/>
              <p:cNvSpPr/>
              <p:nvPr/>
            </p:nvSpPr>
            <p:spPr>
              <a:xfrm>
                <a:off x="4172712" y="2705410"/>
                <a:ext cx="1529486" cy="403012"/>
              </a:xfrm>
              <a:prstGeom prst="rect">
                <a:avLst/>
              </a:prstGeom>
            </p:spPr>
            <p:style>
              <a:lnRef idx="0">
                <a:schemeClr val="dk1">
                  <a:alpha val="0"/>
                  <a:hueOff val="0"/>
                  <a:satOff val="0"/>
                  <a:lumOff val="0"/>
                  <a:alphaOff val="0"/>
                </a:schemeClr>
              </a:lnRef>
              <a:fill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41" name="TextBox 40"/>
              <p:cNvSpPr txBox="1"/>
              <p:nvPr/>
            </p:nvSpPr>
            <p:spPr>
              <a:xfrm>
                <a:off x="5908981" y="185341"/>
                <a:ext cx="3074373" cy="403012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41910" tIns="41910" rIns="41910" bIns="41910" numCol="1" spcCol="1270" anchor="ctr" anchorCtr="0">
                <a:noAutofit/>
              </a:bodyPr>
              <a:lstStyle/>
              <a:p>
                <a:pPr lvl="0" algn="ctr" defTabSz="4889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n-US" sz="2000" b="1" kern="1200" dirty="0" smtClean="0">
                    <a:solidFill>
                      <a:srgbClr val="000000"/>
                    </a:solidFill>
                    <a:latin typeface="Constantia" panose="02030602050306030303" pitchFamily="18" charset="0"/>
                  </a:rPr>
                  <a:t>Today’s Objective</a:t>
                </a:r>
                <a:endParaRPr lang="en-US" sz="2000" b="1" kern="1200" dirty="0">
                  <a:solidFill>
                    <a:srgbClr val="000000"/>
                  </a:solidFill>
                  <a:latin typeface="Constantia" panose="02030602050306030303" pitchFamily="18" charset="0"/>
                </a:endParaRPr>
              </a:p>
            </p:txBody>
          </p:sp>
        </p:grpSp>
        <p:sp>
          <p:nvSpPr>
            <p:cNvPr id="10" name="Block Arc 9"/>
            <p:cNvSpPr/>
            <p:nvPr/>
          </p:nvSpPr>
          <p:spPr>
            <a:xfrm rot="16200000">
              <a:off x="2049280" y="1674301"/>
              <a:ext cx="2557286" cy="2678454"/>
            </a:xfrm>
            <a:prstGeom prst="blockArc">
              <a:avLst>
                <a:gd name="adj1" fmla="val 13500000"/>
                <a:gd name="adj2" fmla="val 18900000"/>
                <a:gd name="adj3" fmla="val 4960"/>
              </a:avLst>
            </a:prstGeom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shade val="80000"/>
                <a:hueOff val="267464"/>
                <a:satOff val="-21800"/>
                <a:lumOff val="12686"/>
                <a:alphaOff val="0"/>
              </a:schemeClr>
            </a:fillRef>
            <a:effectRef idx="0">
              <a:schemeClr val="accent2">
                <a:shade val="80000"/>
                <a:hueOff val="267464"/>
                <a:satOff val="-21800"/>
                <a:lumOff val="12686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Block Arc 11"/>
            <p:cNvSpPr/>
            <p:nvPr/>
          </p:nvSpPr>
          <p:spPr>
            <a:xfrm rot="16200000">
              <a:off x="4804918" y="1650857"/>
              <a:ext cx="2557286" cy="2678454"/>
            </a:xfrm>
            <a:prstGeom prst="blockArc">
              <a:avLst>
                <a:gd name="adj1" fmla="val 13500000"/>
                <a:gd name="adj2" fmla="val 18900000"/>
                <a:gd name="adj3" fmla="val 4960"/>
              </a:avLst>
            </a:prstGeom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shade val="80000"/>
                <a:hueOff val="802392"/>
                <a:satOff val="-65401"/>
                <a:lumOff val="38058"/>
                <a:alphaOff val="0"/>
              </a:schemeClr>
            </a:fillRef>
            <a:effectRef idx="0">
              <a:schemeClr val="accent2">
                <a:shade val="80000"/>
                <a:hueOff val="802392"/>
                <a:satOff val="-65401"/>
                <a:lumOff val="38058"/>
                <a:alphaOff val="0"/>
              </a:schemeClr>
            </a:effectRef>
            <a:fontRef idx="minor">
              <a:schemeClr val="lt1"/>
            </a:fontRef>
          </p:style>
        </p:sp>
        <p:grpSp>
          <p:nvGrpSpPr>
            <p:cNvPr id="14" name="Group 13"/>
            <p:cNvGrpSpPr/>
            <p:nvPr/>
          </p:nvGrpSpPr>
          <p:grpSpPr>
            <a:xfrm>
              <a:off x="2285221" y="1999604"/>
              <a:ext cx="2064928" cy="1952307"/>
              <a:chOff x="1488500" y="1194760"/>
              <a:chExt cx="1553235" cy="1537866"/>
            </a:xfrm>
          </p:grpSpPr>
          <p:sp>
            <p:nvSpPr>
              <p:cNvPr id="38" name="Oval 37"/>
              <p:cNvSpPr/>
              <p:nvPr/>
            </p:nvSpPr>
            <p:spPr>
              <a:xfrm>
                <a:off x="1488500" y="1194760"/>
                <a:ext cx="1553235" cy="1537866"/>
              </a:xfrm>
              <a:prstGeom prst="ellipse">
                <a:avLst/>
              </a:prstGeom>
              <a:solidFill>
                <a:srgbClr val="993366">
                  <a:alpha val="79000"/>
                </a:srgbClr>
              </a:solidFill>
              <a:ln>
                <a:noFill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 prstMaterial="metal">
                <a:bevelT w="88900" h="88900"/>
              </a:sp3d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2">
                  <a:shade val="80000"/>
                  <a:alpha val="5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2">
                  <a:shade val="80000"/>
                  <a:alpha val="5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/>
              </a:fontRef>
            </p:style>
          </p:sp>
          <p:sp>
            <p:nvSpPr>
              <p:cNvPr id="39" name="Oval 11"/>
              <p:cNvSpPr txBox="1"/>
              <p:nvPr/>
            </p:nvSpPr>
            <p:spPr>
              <a:xfrm>
                <a:off x="1639241" y="1312016"/>
                <a:ext cx="1267652" cy="1173398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tx1"/>
              </a:fontRef>
            </p:style>
            <p:txBody>
              <a:bodyPr spcFirstLastPara="0" vert="horz" wrap="square" lIns="0" tIns="0" rIns="0" bIns="0" numCol="1" spcCol="1270" anchor="ctr" anchorCtr="0">
                <a:noAutofit/>
              </a:bodyPr>
              <a:lstStyle/>
              <a:p>
                <a:pPr lvl="0" algn="ctr" defTabSz="4889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n-US" b="1" kern="1200" dirty="0" smtClean="0">
                    <a:solidFill>
                      <a:schemeClr val="bg1"/>
                    </a:solidFill>
                    <a:latin typeface="Constantia" panose="02030602050306030303" pitchFamily="18" charset="0"/>
                  </a:rPr>
                  <a:t>Expanded Scope &amp; Complexity of Network Design Model</a:t>
                </a:r>
                <a:endParaRPr lang="en-US" b="1" kern="1200" dirty="0">
                  <a:solidFill>
                    <a:schemeClr val="bg1"/>
                  </a:solidFill>
                  <a:latin typeface="Constantia" panose="02030602050306030303" pitchFamily="18" charset="0"/>
                </a:endParaRPr>
              </a:p>
            </p:txBody>
          </p:sp>
        </p:grpSp>
        <p:grpSp>
          <p:nvGrpSpPr>
            <p:cNvPr id="45" name="Group 44"/>
            <p:cNvGrpSpPr/>
            <p:nvPr/>
          </p:nvGrpSpPr>
          <p:grpSpPr>
            <a:xfrm>
              <a:off x="5164812" y="1642857"/>
              <a:ext cx="3826792" cy="2960257"/>
              <a:chOff x="5073721" y="1546797"/>
              <a:chExt cx="2333248" cy="1928991"/>
            </a:xfrm>
          </p:grpSpPr>
          <p:grpSp>
            <p:nvGrpSpPr>
              <p:cNvPr id="15" name="Group 14"/>
              <p:cNvGrpSpPr/>
              <p:nvPr/>
            </p:nvGrpSpPr>
            <p:grpSpPr>
              <a:xfrm>
                <a:off x="5171126" y="1546797"/>
                <a:ext cx="1041914" cy="658928"/>
                <a:chOff x="4427994" y="1091432"/>
                <a:chExt cx="744224" cy="477344"/>
              </a:xfrm>
            </p:grpSpPr>
            <p:sp>
              <p:nvSpPr>
                <p:cNvPr id="36" name="Oval 35"/>
                <p:cNvSpPr/>
                <p:nvPr/>
              </p:nvSpPr>
              <p:spPr>
                <a:xfrm>
                  <a:off x="4427994" y="1091432"/>
                  <a:ext cx="744224" cy="477344"/>
                </a:xfrm>
                <a:prstGeom prst="ellipse">
                  <a:avLst/>
                </a:prstGeom>
                <a:solidFill>
                  <a:srgbClr val="00B050">
                    <a:alpha val="50000"/>
                  </a:srgbClr>
                </a:solidFill>
                <a:ln>
                  <a:noFill/>
                </a:ln>
                <a:effectLst>
                  <a:outerShdw blurRad="149987" dist="250190" dir="8460000" algn="ctr">
                    <a:srgbClr val="000000">
                      <a:alpha val="28000"/>
                    </a:srgbClr>
                  </a:outerShdw>
                </a:effectLst>
                <a:scene3d>
                  <a:camera prst="orthographicFront">
                    <a:rot lat="0" lon="0" rev="0"/>
                  </a:camera>
                  <a:lightRig rig="contrasting" dir="t">
                    <a:rot lat="0" lon="0" rev="1500000"/>
                  </a:lightRig>
                </a:scene3d>
                <a:sp3d prstMaterial="metal">
                  <a:bevelT w="88900" h="88900"/>
                </a:sp3d>
              </p:spPr>
              <p:style>
                <a:lnRef idx="2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2">
                    <a:shade val="80000"/>
                    <a:alpha val="50000"/>
                    <a:hueOff val="89155"/>
                    <a:satOff val="-7267"/>
                    <a:lumOff val="4229"/>
                    <a:alphaOff val="0"/>
                  </a:schemeClr>
                </a:fillRef>
                <a:effectRef idx="0">
                  <a:schemeClr val="accent2">
                    <a:shade val="80000"/>
                    <a:alpha val="50000"/>
                    <a:hueOff val="89155"/>
                    <a:satOff val="-7267"/>
                    <a:lumOff val="4229"/>
                    <a:alphaOff val="0"/>
                  </a:schemeClr>
                </a:effectRef>
                <a:fontRef idx="minor">
                  <a:schemeClr val="tx1"/>
                </a:fontRef>
              </p:style>
            </p:sp>
            <p:sp>
              <p:nvSpPr>
                <p:cNvPr id="37" name="Oval 13"/>
                <p:cNvSpPr txBox="1"/>
                <p:nvPr/>
              </p:nvSpPr>
              <p:spPr>
                <a:xfrm>
                  <a:off x="4467289" y="1178350"/>
                  <a:ext cx="655752" cy="337532"/>
                </a:xfrm>
                <a:prstGeom prst="rect">
                  <a:avLst/>
                </a:prstGeom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tx1"/>
                </a:fontRef>
              </p:style>
              <p:txBody>
                <a:bodyPr spcFirstLastPara="0" vert="horz" wrap="square" lIns="19050" tIns="19050" rIns="19050" bIns="19050" numCol="1" spcCol="1270" anchor="ctr" anchorCtr="0">
                  <a:noAutofit/>
                </a:bodyPr>
                <a:lstStyle/>
                <a:p>
                  <a:pPr lvl="0" algn="ctr" defTabSz="222250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</a:pPr>
                  <a:r>
                    <a:rPr lang="en-US" b="1" kern="1200" dirty="0" smtClean="0">
                      <a:solidFill>
                        <a:srgbClr val="000000"/>
                      </a:solidFill>
                      <a:latin typeface="Constantia" panose="02030602050306030303" pitchFamily="18" charset="0"/>
                    </a:rPr>
                    <a:t>Procurement</a:t>
                  </a:r>
                  <a:endParaRPr lang="en-US" b="1" kern="1200" dirty="0">
                    <a:solidFill>
                      <a:srgbClr val="000000"/>
                    </a:solidFill>
                    <a:latin typeface="Constantia" panose="02030602050306030303" pitchFamily="18" charset="0"/>
                  </a:endParaRPr>
                </a:p>
              </p:txBody>
            </p:sp>
          </p:grpSp>
          <p:sp>
            <p:nvSpPr>
              <p:cNvPr id="16" name="Oval 15"/>
              <p:cNvSpPr/>
              <p:nvPr/>
            </p:nvSpPr>
            <p:spPr>
              <a:xfrm>
                <a:off x="5321553" y="2305273"/>
                <a:ext cx="237402" cy="234110"/>
              </a:xfrm>
              <a:prstGeom prst="ellipse">
                <a:avLst/>
              </a:prstGeom>
              <a:ln>
                <a:noFill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 prstMaterial="metal">
                <a:bevelT w="88900" h="88900"/>
              </a:sp3d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2">
                  <a:shade val="80000"/>
                  <a:alpha val="50000"/>
                  <a:hueOff val="178309"/>
                  <a:satOff val="-14534"/>
                  <a:lumOff val="8457"/>
                  <a:alphaOff val="0"/>
                </a:schemeClr>
              </a:fillRef>
              <a:effectRef idx="0">
                <a:schemeClr val="accent2">
                  <a:shade val="80000"/>
                  <a:alpha val="50000"/>
                  <a:hueOff val="178309"/>
                  <a:satOff val="-14534"/>
                  <a:lumOff val="8457"/>
                  <a:alphaOff val="0"/>
                </a:schemeClr>
              </a:effectRef>
              <a:fontRef idx="minor">
                <a:schemeClr val="tx1"/>
              </a:fontRef>
            </p:style>
          </p:sp>
          <p:sp>
            <p:nvSpPr>
              <p:cNvPr id="17" name="Oval 16"/>
              <p:cNvSpPr/>
              <p:nvPr/>
            </p:nvSpPr>
            <p:spPr>
              <a:xfrm>
                <a:off x="6311462" y="1632440"/>
                <a:ext cx="237402" cy="234110"/>
              </a:xfrm>
              <a:prstGeom prst="ellipse">
                <a:avLst/>
              </a:prstGeom>
              <a:ln>
                <a:noFill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 prstMaterial="metal">
                <a:bevelT w="88900" h="88900"/>
              </a:sp3d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2">
                  <a:shade val="80000"/>
                  <a:alpha val="50000"/>
                  <a:hueOff val="267464"/>
                  <a:satOff val="-21800"/>
                  <a:lumOff val="12686"/>
                  <a:alphaOff val="0"/>
                </a:schemeClr>
              </a:fillRef>
              <a:effectRef idx="0">
                <a:schemeClr val="accent2">
                  <a:shade val="80000"/>
                  <a:alpha val="50000"/>
                  <a:hueOff val="267464"/>
                  <a:satOff val="-21800"/>
                  <a:lumOff val="12686"/>
                  <a:alphaOff val="0"/>
                </a:schemeClr>
              </a:effectRef>
              <a:fontRef idx="minor">
                <a:schemeClr val="tx1"/>
              </a:fontRef>
            </p:style>
          </p:sp>
          <p:grpSp>
            <p:nvGrpSpPr>
              <p:cNvPr id="18" name="Group 17"/>
              <p:cNvGrpSpPr/>
              <p:nvPr/>
            </p:nvGrpSpPr>
            <p:grpSpPr>
              <a:xfrm>
                <a:off x="6073661" y="1876262"/>
                <a:ext cx="1333308" cy="819284"/>
                <a:chOff x="5072659" y="1330105"/>
                <a:chExt cx="952362" cy="593510"/>
              </a:xfrm>
            </p:grpSpPr>
            <p:sp>
              <p:nvSpPr>
                <p:cNvPr id="34" name="Oval 33"/>
                <p:cNvSpPr/>
                <p:nvPr/>
              </p:nvSpPr>
              <p:spPr>
                <a:xfrm>
                  <a:off x="5072659" y="1330105"/>
                  <a:ext cx="952362" cy="593510"/>
                </a:xfrm>
                <a:prstGeom prst="ellipse">
                  <a:avLst/>
                </a:prstGeom>
                <a:solidFill>
                  <a:srgbClr val="E7B7CF">
                    <a:alpha val="50000"/>
                  </a:srgbClr>
                </a:solidFill>
                <a:ln>
                  <a:noFill/>
                </a:ln>
                <a:effectLst>
                  <a:outerShdw blurRad="149987" dist="250190" dir="8460000" algn="ctr">
                    <a:srgbClr val="000000">
                      <a:alpha val="28000"/>
                    </a:srgbClr>
                  </a:outerShdw>
                </a:effectLst>
                <a:scene3d>
                  <a:camera prst="orthographicFront">
                    <a:rot lat="0" lon="0" rev="0"/>
                  </a:camera>
                  <a:lightRig rig="contrasting" dir="t">
                    <a:rot lat="0" lon="0" rev="1500000"/>
                  </a:lightRig>
                </a:scene3d>
                <a:sp3d prstMaterial="metal">
                  <a:bevelT w="88900" h="88900"/>
                </a:sp3d>
              </p:spPr>
              <p:style>
                <a:lnRef idx="2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2">
                    <a:shade val="80000"/>
                    <a:alpha val="50000"/>
                    <a:hueOff val="356619"/>
                    <a:satOff val="-29067"/>
                    <a:lumOff val="16915"/>
                    <a:alphaOff val="0"/>
                  </a:schemeClr>
                </a:fillRef>
                <a:effectRef idx="0">
                  <a:schemeClr val="accent2">
                    <a:shade val="80000"/>
                    <a:alpha val="50000"/>
                    <a:hueOff val="356619"/>
                    <a:satOff val="-29067"/>
                    <a:lumOff val="16915"/>
                    <a:alphaOff val="0"/>
                  </a:schemeClr>
                </a:effectRef>
                <a:fontRef idx="minor">
                  <a:schemeClr val="tx1"/>
                </a:fontRef>
              </p:style>
            </p:sp>
            <p:sp>
              <p:nvSpPr>
                <p:cNvPr id="35" name="Oval 17"/>
                <p:cNvSpPr txBox="1"/>
                <p:nvPr/>
              </p:nvSpPr>
              <p:spPr>
                <a:xfrm>
                  <a:off x="5144487" y="1417023"/>
                  <a:ext cx="814160" cy="419674"/>
                </a:xfrm>
                <a:prstGeom prst="rect">
                  <a:avLst/>
                </a:prstGeom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tx1"/>
                </a:fontRef>
              </p:style>
              <p:txBody>
                <a:bodyPr spcFirstLastPara="0" vert="horz" wrap="square" lIns="19050" tIns="19050" rIns="19050" bIns="19050" numCol="1" spcCol="1270" anchor="ctr" anchorCtr="0">
                  <a:noAutofit/>
                </a:bodyPr>
                <a:lstStyle/>
                <a:p>
                  <a:pPr lvl="0" algn="ctr" defTabSz="222250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</a:pPr>
                  <a:r>
                    <a:rPr lang="en-US" b="1" kern="1200" dirty="0" smtClean="0">
                      <a:solidFill>
                        <a:srgbClr val="000000"/>
                      </a:solidFill>
                      <a:latin typeface="Constantia" panose="02030602050306030303" pitchFamily="18" charset="0"/>
                    </a:rPr>
                    <a:t>Various Stages of Manufacturing</a:t>
                  </a:r>
                  <a:endParaRPr lang="en-US" b="1" kern="1200" dirty="0">
                    <a:solidFill>
                      <a:srgbClr val="000000"/>
                    </a:solidFill>
                    <a:latin typeface="Constantia" panose="02030602050306030303" pitchFamily="18" charset="0"/>
                  </a:endParaRPr>
                </a:p>
              </p:txBody>
            </p:sp>
          </p:grpSp>
          <p:sp>
            <p:nvSpPr>
              <p:cNvPr id="19" name="Oval 18"/>
              <p:cNvSpPr/>
              <p:nvPr/>
            </p:nvSpPr>
            <p:spPr>
              <a:xfrm>
                <a:off x="7050578" y="2656326"/>
                <a:ext cx="237402" cy="234110"/>
              </a:xfrm>
              <a:prstGeom prst="ellipse">
                <a:avLst/>
              </a:prstGeom>
              <a:ln>
                <a:noFill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 prstMaterial="metal">
                <a:bevelT w="88900" h="88900"/>
              </a:sp3d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2">
                  <a:shade val="80000"/>
                  <a:alpha val="50000"/>
                  <a:hueOff val="445773"/>
                  <a:satOff val="-36334"/>
                  <a:lumOff val="21143"/>
                  <a:alphaOff val="0"/>
                </a:schemeClr>
              </a:fillRef>
              <a:effectRef idx="0">
                <a:schemeClr val="accent2">
                  <a:shade val="80000"/>
                  <a:alpha val="50000"/>
                  <a:hueOff val="445773"/>
                  <a:satOff val="-36334"/>
                  <a:lumOff val="21143"/>
                  <a:alphaOff val="0"/>
                </a:schemeClr>
              </a:effectRef>
              <a:fontRef idx="minor">
                <a:schemeClr val="tx1"/>
              </a:fontRef>
            </p:style>
          </p:sp>
          <p:grpSp>
            <p:nvGrpSpPr>
              <p:cNvPr id="20" name="Group 19"/>
              <p:cNvGrpSpPr/>
              <p:nvPr/>
            </p:nvGrpSpPr>
            <p:grpSpPr>
              <a:xfrm>
                <a:off x="5202830" y="2668549"/>
                <a:ext cx="750901" cy="722943"/>
                <a:chOff x="4450643" y="1904056"/>
                <a:chExt cx="536358" cy="523718"/>
              </a:xfrm>
            </p:grpSpPr>
            <p:sp>
              <p:nvSpPr>
                <p:cNvPr id="32" name="Oval 31"/>
                <p:cNvSpPr/>
                <p:nvPr/>
              </p:nvSpPr>
              <p:spPr>
                <a:xfrm>
                  <a:off x="4450643" y="1904056"/>
                  <a:ext cx="536358" cy="523718"/>
                </a:xfrm>
                <a:prstGeom prst="ellipse">
                  <a:avLst/>
                </a:prstGeom>
                <a:solidFill>
                  <a:srgbClr val="CCCC00">
                    <a:alpha val="49804"/>
                  </a:srgbClr>
                </a:solidFill>
                <a:ln>
                  <a:noFill/>
                </a:ln>
                <a:effectLst>
                  <a:outerShdw blurRad="149987" dist="250190" dir="8460000" algn="ctr">
                    <a:srgbClr val="000000">
                      <a:alpha val="28000"/>
                    </a:srgbClr>
                  </a:outerShdw>
                </a:effectLst>
                <a:scene3d>
                  <a:camera prst="orthographicFront">
                    <a:rot lat="0" lon="0" rev="0"/>
                  </a:camera>
                  <a:lightRig rig="contrasting" dir="t">
                    <a:rot lat="0" lon="0" rev="1500000"/>
                  </a:lightRig>
                </a:scene3d>
                <a:sp3d prstMaterial="metal">
                  <a:bevelT w="88900" h="88900"/>
                </a:sp3d>
              </p:spPr>
              <p:style>
                <a:lnRef idx="2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2">
                    <a:shade val="80000"/>
                    <a:alpha val="50000"/>
                    <a:hueOff val="534928"/>
                    <a:satOff val="-43601"/>
                    <a:lumOff val="25372"/>
                    <a:alphaOff val="0"/>
                  </a:schemeClr>
                </a:fillRef>
                <a:effectRef idx="0">
                  <a:schemeClr val="accent2">
                    <a:shade val="80000"/>
                    <a:alpha val="50000"/>
                    <a:hueOff val="534928"/>
                    <a:satOff val="-43601"/>
                    <a:lumOff val="25372"/>
                    <a:alphaOff val="0"/>
                  </a:schemeClr>
                </a:effectRef>
                <a:fontRef idx="minor">
                  <a:schemeClr val="tx1"/>
                </a:fontRef>
              </p:style>
            </p:sp>
            <p:sp>
              <p:nvSpPr>
                <p:cNvPr id="33" name="Oval 20"/>
                <p:cNvSpPr txBox="1"/>
                <p:nvPr/>
              </p:nvSpPr>
              <p:spPr>
                <a:xfrm>
                  <a:off x="4520824" y="1990974"/>
                  <a:ext cx="379263" cy="370324"/>
                </a:xfrm>
                <a:prstGeom prst="rect">
                  <a:avLst/>
                </a:prstGeom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tx1"/>
                </a:fontRef>
              </p:style>
              <p:txBody>
                <a:bodyPr spcFirstLastPara="0" vert="horz" wrap="square" lIns="19050" tIns="19050" rIns="19050" bIns="19050" numCol="1" spcCol="1270" anchor="ctr" anchorCtr="0">
                  <a:noAutofit/>
                </a:bodyPr>
                <a:lstStyle/>
                <a:p>
                  <a:pPr lvl="0" algn="ctr" defTabSz="222250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</a:pPr>
                  <a:r>
                    <a:rPr lang="en-US" b="1" kern="1200" dirty="0" smtClean="0">
                      <a:solidFill>
                        <a:srgbClr val="000000"/>
                      </a:solidFill>
                      <a:latin typeface="Constantia" panose="02030602050306030303" pitchFamily="18" charset="0"/>
                    </a:rPr>
                    <a:t>DCs</a:t>
                  </a:r>
                  <a:endParaRPr lang="en-US" b="1" kern="1200" dirty="0">
                    <a:solidFill>
                      <a:srgbClr val="000000"/>
                    </a:solidFill>
                    <a:latin typeface="Constantia" panose="02030602050306030303" pitchFamily="18" charset="0"/>
                  </a:endParaRPr>
                </a:p>
              </p:txBody>
            </p:sp>
          </p:grpSp>
          <p:grpSp>
            <p:nvGrpSpPr>
              <p:cNvPr id="21" name="Group 20"/>
              <p:cNvGrpSpPr/>
              <p:nvPr/>
            </p:nvGrpSpPr>
            <p:grpSpPr>
              <a:xfrm>
                <a:off x="6002045" y="2705259"/>
                <a:ext cx="831372" cy="770529"/>
                <a:chOff x="5021508" y="1930652"/>
                <a:chExt cx="593837" cy="558191"/>
              </a:xfrm>
            </p:grpSpPr>
            <p:sp>
              <p:nvSpPr>
                <p:cNvPr id="30" name="Oval 29"/>
                <p:cNvSpPr/>
                <p:nvPr/>
              </p:nvSpPr>
              <p:spPr>
                <a:xfrm>
                  <a:off x="5021508" y="1930652"/>
                  <a:ext cx="590283" cy="558191"/>
                </a:xfrm>
                <a:prstGeom prst="ellipse">
                  <a:avLst/>
                </a:prstGeom>
                <a:solidFill>
                  <a:srgbClr val="FF9900">
                    <a:alpha val="49804"/>
                  </a:srgbClr>
                </a:solidFill>
                <a:ln>
                  <a:noFill/>
                </a:ln>
                <a:effectLst>
                  <a:outerShdw blurRad="149987" dist="250190" dir="8460000" algn="ctr">
                    <a:srgbClr val="000000">
                      <a:alpha val="28000"/>
                    </a:srgbClr>
                  </a:outerShdw>
                </a:effectLst>
                <a:scene3d>
                  <a:camera prst="orthographicFront">
                    <a:rot lat="0" lon="0" rev="0"/>
                  </a:camera>
                  <a:lightRig rig="contrasting" dir="t">
                    <a:rot lat="0" lon="0" rev="1500000"/>
                  </a:lightRig>
                </a:scene3d>
                <a:sp3d prstMaterial="metal">
                  <a:bevelT w="88900" h="88900"/>
                </a:sp3d>
              </p:spPr>
              <p:style>
                <a:lnRef idx="2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2">
                    <a:shade val="80000"/>
                    <a:alpha val="50000"/>
                    <a:hueOff val="624083"/>
                    <a:satOff val="-50867"/>
                    <a:lumOff val="29601"/>
                    <a:alphaOff val="0"/>
                  </a:schemeClr>
                </a:fillRef>
                <a:effectRef idx="0">
                  <a:schemeClr val="accent2">
                    <a:shade val="80000"/>
                    <a:alpha val="50000"/>
                    <a:hueOff val="624083"/>
                    <a:satOff val="-50867"/>
                    <a:lumOff val="29601"/>
                    <a:alphaOff val="0"/>
                  </a:schemeClr>
                </a:effectRef>
                <a:fontRef idx="minor">
                  <a:schemeClr val="tx1"/>
                </a:fontRef>
              </p:style>
            </p:sp>
            <p:sp>
              <p:nvSpPr>
                <p:cNvPr id="31" name="Oval 22"/>
                <p:cNvSpPr txBox="1"/>
                <p:nvPr/>
              </p:nvSpPr>
              <p:spPr>
                <a:xfrm>
                  <a:off x="5036990" y="2017570"/>
                  <a:ext cx="578355" cy="394700"/>
                </a:xfrm>
                <a:prstGeom prst="rect">
                  <a:avLst/>
                </a:prstGeom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tx1"/>
                </a:fontRef>
              </p:style>
              <p:txBody>
                <a:bodyPr spcFirstLastPara="0" vert="horz" wrap="square" lIns="19050" tIns="19050" rIns="19050" bIns="19050" numCol="1" spcCol="1270" anchor="ctr" anchorCtr="0">
                  <a:noAutofit/>
                </a:bodyPr>
                <a:lstStyle/>
                <a:p>
                  <a:pPr lvl="0" algn="ctr" defTabSz="222250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</a:pPr>
                  <a:r>
                    <a:rPr lang="en-US" b="1" kern="1200" dirty="0" smtClean="0">
                      <a:solidFill>
                        <a:srgbClr val="000000"/>
                      </a:solidFill>
                      <a:latin typeface="Constantia" panose="02030602050306030303" pitchFamily="18" charset="0"/>
                    </a:rPr>
                    <a:t>Transport Flows</a:t>
                  </a:r>
                  <a:endParaRPr lang="en-US" b="1" kern="1200" dirty="0">
                    <a:solidFill>
                      <a:srgbClr val="000000"/>
                    </a:solidFill>
                    <a:latin typeface="Constantia" panose="02030602050306030303" pitchFamily="18" charset="0"/>
                  </a:endParaRPr>
                </a:p>
              </p:txBody>
            </p:sp>
          </p:grpSp>
          <p:sp>
            <p:nvSpPr>
              <p:cNvPr id="22" name="Oval 21"/>
              <p:cNvSpPr/>
              <p:nvPr/>
            </p:nvSpPr>
            <p:spPr>
              <a:xfrm>
                <a:off x="5665550" y="2249482"/>
                <a:ext cx="408110" cy="402307"/>
              </a:xfrm>
              <a:prstGeom prst="ellipse">
                <a:avLst/>
              </a:prstGeom>
              <a:ln>
                <a:noFill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 prstMaterial="metal">
                <a:bevelT w="88900" h="88900"/>
              </a:sp3d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2">
                  <a:shade val="80000"/>
                  <a:alpha val="50000"/>
                  <a:hueOff val="713237"/>
                  <a:satOff val="-58134"/>
                  <a:lumOff val="33829"/>
                  <a:alphaOff val="0"/>
                </a:schemeClr>
              </a:fillRef>
              <a:effectRef idx="0">
                <a:schemeClr val="accent2">
                  <a:shade val="80000"/>
                  <a:alpha val="50000"/>
                  <a:hueOff val="713237"/>
                  <a:satOff val="-58134"/>
                  <a:lumOff val="33829"/>
                  <a:alphaOff val="0"/>
                </a:schemeClr>
              </a:effectRef>
              <a:fontRef idx="minor">
                <a:schemeClr val="tx1"/>
              </a:fontRef>
            </p:style>
          </p:sp>
          <p:sp>
            <p:nvSpPr>
              <p:cNvPr id="23" name="Oval 22"/>
              <p:cNvSpPr/>
              <p:nvPr/>
            </p:nvSpPr>
            <p:spPr>
              <a:xfrm>
                <a:off x="5073721" y="2446373"/>
                <a:ext cx="178448" cy="175840"/>
              </a:xfrm>
              <a:prstGeom prst="ellipse">
                <a:avLst/>
              </a:prstGeom>
              <a:ln>
                <a:noFill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 prstMaterial="metal">
                <a:bevelT w="88900" h="88900"/>
              </a:sp3d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2">
                  <a:shade val="80000"/>
                  <a:alpha val="50000"/>
                  <a:hueOff val="802392"/>
                  <a:satOff val="-65401"/>
                  <a:lumOff val="38058"/>
                  <a:alphaOff val="0"/>
                </a:schemeClr>
              </a:fillRef>
              <a:effectRef idx="0">
                <a:schemeClr val="accent2">
                  <a:shade val="80000"/>
                  <a:alpha val="50000"/>
                  <a:hueOff val="802392"/>
                  <a:satOff val="-65401"/>
                  <a:lumOff val="38058"/>
                  <a:alphaOff val="0"/>
                </a:schemeClr>
              </a:effectRef>
              <a:fontRef idx="minor">
                <a:schemeClr val="tx1"/>
              </a:fontRef>
            </p:style>
          </p:sp>
        </p:grpSp>
        <p:sp>
          <p:nvSpPr>
            <p:cNvPr id="28" name="Oval 27"/>
            <p:cNvSpPr/>
            <p:nvPr/>
          </p:nvSpPr>
          <p:spPr>
            <a:xfrm>
              <a:off x="282221" y="2378382"/>
              <a:ext cx="1297777" cy="1259695"/>
            </a:xfrm>
            <a:prstGeom prst="ellipse">
              <a:avLst/>
            </a:prstGeom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tint val="99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tint val="99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grpSp>
          <p:nvGrpSpPr>
            <p:cNvPr id="25" name="Group 24"/>
            <p:cNvGrpSpPr/>
            <p:nvPr/>
          </p:nvGrpSpPr>
          <p:grpSpPr>
            <a:xfrm>
              <a:off x="19855" y="1367000"/>
              <a:ext cx="2090538" cy="3048386"/>
              <a:chOff x="36146" y="707157"/>
              <a:chExt cx="1871901" cy="2401265"/>
            </a:xfrm>
          </p:grpSpPr>
          <p:sp>
            <p:nvSpPr>
              <p:cNvPr id="26" name="Rectangle 25"/>
              <p:cNvSpPr/>
              <p:nvPr/>
            </p:nvSpPr>
            <p:spPr>
              <a:xfrm>
                <a:off x="378561" y="2705410"/>
                <a:ext cx="1529486" cy="403012"/>
              </a:xfrm>
              <a:prstGeom prst="rect">
                <a:avLst/>
              </a:prstGeom>
            </p:spPr>
            <p:style>
              <a:lnRef idx="0">
                <a:schemeClr val="dk1">
                  <a:alpha val="0"/>
                  <a:hueOff val="0"/>
                  <a:satOff val="0"/>
                  <a:lumOff val="0"/>
                  <a:alphaOff val="0"/>
                </a:schemeClr>
              </a:lnRef>
              <a:fill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27" name="TextBox 26"/>
              <p:cNvSpPr txBox="1"/>
              <p:nvPr/>
            </p:nvSpPr>
            <p:spPr>
              <a:xfrm>
                <a:off x="36146" y="707157"/>
                <a:ext cx="1378421" cy="403012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41910" tIns="41910" rIns="41910" bIns="41910" numCol="1" spcCol="1270" anchor="ctr" anchorCtr="0">
                <a:noAutofit/>
              </a:bodyPr>
              <a:lstStyle/>
              <a:p>
                <a:pPr lvl="0" algn="ctr" defTabSz="4889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n-US" sz="2000" b="1" kern="1200" dirty="0" smtClean="0">
                    <a:solidFill>
                      <a:srgbClr val="000000"/>
                    </a:solidFill>
                    <a:latin typeface="Constantia" panose="02030602050306030303" pitchFamily="18" charset="0"/>
                  </a:rPr>
                  <a:t>Classic Objective</a:t>
                </a:r>
                <a:endParaRPr lang="en-US" sz="2000" b="1" kern="1200" dirty="0">
                  <a:solidFill>
                    <a:srgbClr val="000000"/>
                  </a:solidFill>
                  <a:latin typeface="Constantia" panose="02030602050306030303" pitchFamily="18" charset="0"/>
                </a:endParaRPr>
              </a:p>
            </p:txBody>
          </p:sp>
        </p:grpSp>
        <p:sp>
          <p:nvSpPr>
            <p:cNvPr id="46" name="Oval 20"/>
            <p:cNvSpPr txBox="1"/>
            <p:nvPr/>
          </p:nvSpPr>
          <p:spPr>
            <a:xfrm>
              <a:off x="376746" y="2634988"/>
              <a:ext cx="1131302" cy="87223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  <p:txBody>
            <a:bodyPr spcFirstLastPara="0" vert="horz" wrap="square" lIns="19050" tIns="19050" rIns="19050" bIns="19050" numCol="1" spcCol="1270" anchor="ctr" anchorCtr="0">
              <a:noAutofit/>
            </a:bodyPr>
            <a:lstStyle/>
            <a:p>
              <a:pPr lvl="0" algn="ctr" defTabSz="222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b="1" kern="1200" dirty="0" smtClean="0">
                  <a:solidFill>
                    <a:schemeClr val="bg1"/>
                  </a:solidFill>
                  <a:latin typeface="Constantia" panose="02030602050306030303" pitchFamily="18" charset="0"/>
                </a:rPr>
                <a:t>Finished Goods DCs</a:t>
              </a:r>
              <a:endParaRPr lang="en-US" b="1" kern="1200" dirty="0">
                <a:solidFill>
                  <a:schemeClr val="bg1"/>
                </a:solidFill>
                <a:latin typeface="Constantia" panose="02030602050306030303" pitchFamily="18" charset="0"/>
              </a:endParaRPr>
            </a:p>
          </p:txBody>
        </p:sp>
        <p:sp>
          <p:nvSpPr>
            <p:cNvPr id="48" name="Block Arc 47"/>
            <p:cNvSpPr/>
            <p:nvPr/>
          </p:nvSpPr>
          <p:spPr>
            <a:xfrm rot="5400000">
              <a:off x="1995087" y="1674301"/>
              <a:ext cx="2557286" cy="2678454"/>
            </a:xfrm>
            <a:prstGeom prst="blockArc">
              <a:avLst>
                <a:gd name="adj1" fmla="val 13500000"/>
                <a:gd name="adj2" fmla="val 18900000"/>
                <a:gd name="adj3" fmla="val 4960"/>
              </a:avLst>
            </a:prstGeom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shade val="8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shade val="8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</p:grpSp>
    </p:spTree>
    <p:extLst>
      <p:ext uri="{BB962C8B-B14F-4D97-AF65-F5344CB8AC3E}">
        <p14:creationId xmlns:p14="http://schemas.microsoft.com/office/powerpoint/2010/main" val="4103942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12994"/>
            <a:ext cx="9144000" cy="899889"/>
          </a:xfrm>
        </p:spPr>
        <p:txBody>
          <a:bodyPr/>
          <a:lstStyle/>
          <a:p>
            <a:r>
              <a:rPr lang="en-US" dirty="0" smtClean="0"/>
              <a:t>Types of Modeling </a:t>
            </a:r>
            <a:r>
              <a:rPr lang="en-US" dirty="0"/>
              <a:t>Approaches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2713451-F6E1-4628-A8E3-1405590B0C33}" type="slidenum">
              <a:rPr lang="en-US" smtClean="0">
                <a:solidFill>
                  <a:srgbClr val="FFFFFF"/>
                </a:solidFill>
              </a:rPr>
              <a:pPr/>
              <a:t>17</a:t>
            </a:fld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© 2016 Cengage Learning. All Rights Reserved. May not be scanned, copied  or duplicated, or posted to a publicly accessible website, in whole or in part. </a:t>
            </a:r>
            <a:endParaRPr lang="en-US" dirty="0">
              <a:solidFill>
                <a:srgbClr val="FFFFFF"/>
              </a:solidFill>
            </a:endParaRPr>
          </a:p>
        </p:txBody>
      </p:sp>
      <p:grpSp>
        <p:nvGrpSpPr>
          <p:cNvPr id="48" name="Group 47"/>
          <p:cNvGrpSpPr/>
          <p:nvPr/>
        </p:nvGrpSpPr>
        <p:grpSpPr>
          <a:xfrm>
            <a:off x="511069" y="1066800"/>
            <a:ext cx="8328131" cy="4982209"/>
            <a:chOff x="533400" y="1172412"/>
            <a:chExt cx="8328131" cy="5152187"/>
          </a:xfrm>
        </p:grpSpPr>
        <p:grpSp>
          <p:nvGrpSpPr>
            <p:cNvPr id="8" name="Group 7"/>
            <p:cNvGrpSpPr/>
            <p:nvPr/>
          </p:nvGrpSpPr>
          <p:grpSpPr>
            <a:xfrm>
              <a:off x="4839935" y="4820886"/>
              <a:ext cx="602865" cy="564071"/>
              <a:chOff x="3219801" y="2879422"/>
              <a:chExt cx="450639" cy="424825"/>
            </a:xfrm>
            <a:noFill/>
          </p:grpSpPr>
          <p:sp>
            <p:nvSpPr>
              <p:cNvPr id="42" name="Straight Connector 3"/>
              <p:cNvSpPr/>
              <p:nvPr/>
            </p:nvSpPr>
            <p:spPr>
              <a:xfrm>
                <a:off x="3219801" y="3247262"/>
                <a:ext cx="450639" cy="56985"/>
              </a:xfrm>
              <a:custGeom>
                <a:avLst/>
                <a:gdLst/>
                <a:ahLst/>
                <a:cxnLst/>
                <a:rect l="0" t="0" r="0" b="0"/>
                <a:pathLst>
                  <a:path>
                    <a:moveTo>
                      <a:pt x="0" y="45720"/>
                    </a:moveTo>
                    <a:lnTo>
                      <a:pt x="450639" y="45720"/>
                    </a:lnTo>
                  </a:path>
                </a:pathLst>
              </a:custGeom>
              <a:grpFill/>
              <a:ln w="66675">
                <a:solidFill>
                  <a:srgbClr val="993366"/>
                </a:solidFill>
              </a:ln>
            </p:spPr>
            <p:style>
              <a:lnRef idx="2">
                <a:schemeClr val="accent2">
                  <a:tint val="70000"/>
                  <a:hueOff val="0"/>
                  <a:satOff val="0"/>
                  <a:lumOff val="0"/>
                  <a:alphaOff val="0"/>
                </a:schemeClr>
              </a:lnRef>
              <a:fillRef idx="0">
                <a:scrgbClr r="0" g="0" b="0"/>
              </a:fillRef>
              <a:effectRef idx="0">
                <a:schemeClr val="accent2">
                  <a:tint val="7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43" name="Straight Connector 4"/>
              <p:cNvSpPr txBox="1"/>
              <p:nvPr/>
            </p:nvSpPr>
            <p:spPr>
              <a:xfrm>
                <a:off x="3605529" y="2879422"/>
                <a:ext cx="22531" cy="22531"/>
              </a:xfrm>
              <a:prstGeom prst="rect">
                <a:avLst/>
              </a:prstGeom>
              <a:grpFill/>
              <a:ln w="66675">
                <a:solidFill>
                  <a:srgbClr val="993366"/>
                </a:solidFill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12700" tIns="0" rIns="12700" bIns="0" numCol="1" spcCol="1270" anchor="ctr" anchorCtr="0">
                <a:noAutofit/>
              </a:bodyPr>
              <a:lstStyle/>
              <a:p>
                <a:pPr lvl="0" algn="ctr" defTabSz="222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US" sz="1100" kern="1200">
                  <a:latin typeface="Constantia" panose="02030602050306030303" pitchFamily="18" charset="0"/>
                </a:endParaRPr>
              </a:p>
            </p:txBody>
          </p:sp>
        </p:grpSp>
        <p:sp>
          <p:nvSpPr>
            <p:cNvPr id="40" name="Straight Connector 5"/>
            <p:cNvSpPr/>
            <p:nvPr/>
          </p:nvSpPr>
          <p:spPr>
            <a:xfrm>
              <a:off x="1465841" y="4509109"/>
              <a:ext cx="602865" cy="1140142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225319" y="0"/>
                  </a:lnTo>
                  <a:lnTo>
                    <a:pt x="225319" y="858688"/>
                  </a:lnTo>
                  <a:lnTo>
                    <a:pt x="450639" y="858688"/>
                  </a:lnTo>
                </a:path>
              </a:pathLst>
            </a:custGeom>
            <a:noFill/>
            <a:ln w="66675">
              <a:solidFill>
                <a:srgbClr val="993366"/>
              </a:solidFill>
            </a:ln>
          </p:spPr>
          <p:style>
            <a:lnRef idx="2">
              <a:schemeClr val="accent2">
                <a:tint val="9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2">
                <a:tint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grpSp>
          <p:nvGrpSpPr>
            <p:cNvPr id="10" name="Group 9"/>
            <p:cNvGrpSpPr/>
            <p:nvPr/>
          </p:nvGrpSpPr>
          <p:grpSpPr>
            <a:xfrm>
              <a:off x="4862180" y="3502982"/>
              <a:ext cx="602865" cy="207678"/>
              <a:chOff x="3236429" y="1886854"/>
              <a:chExt cx="450639" cy="156411"/>
            </a:xfrm>
            <a:noFill/>
          </p:grpSpPr>
          <p:sp>
            <p:nvSpPr>
              <p:cNvPr id="38" name="Straight Connector 7"/>
              <p:cNvSpPr/>
              <p:nvPr/>
            </p:nvSpPr>
            <p:spPr>
              <a:xfrm>
                <a:off x="3236429" y="1886854"/>
                <a:ext cx="450639" cy="56985"/>
              </a:xfrm>
              <a:custGeom>
                <a:avLst/>
                <a:gdLst/>
                <a:ahLst/>
                <a:cxnLst/>
                <a:rect l="0" t="0" r="0" b="0"/>
                <a:pathLst>
                  <a:path>
                    <a:moveTo>
                      <a:pt x="0" y="45720"/>
                    </a:moveTo>
                    <a:lnTo>
                      <a:pt x="450639" y="45720"/>
                    </a:lnTo>
                  </a:path>
                </a:pathLst>
              </a:custGeom>
              <a:grpFill/>
              <a:ln w="66675">
                <a:solidFill>
                  <a:srgbClr val="993366"/>
                </a:solidFill>
              </a:ln>
            </p:spPr>
            <p:style>
              <a:lnRef idx="2">
                <a:schemeClr val="accent2">
                  <a:tint val="70000"/>
                  <a:hueOff val="0"/>
                  <a:satOff val="0"/>
                  <a:lumOff val="0"/>
                  <a:alphaOff val="0"/>
                </a:schemeClr>
              </a:lnRef>
              <a:fillRef idx="0">
                <a:scrgbClr r="0" g="0" b="0"/>
              </a:fillRef>
              <a:effectRef idx="0">
                <a:schemeClr val="accent2">
                  <a:tint val="7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39" name="Straight Connector 8"/>
              <p:cNvSpPr txBox="1"/>
              <p:nvPr/>
            </p:nvSpPr>
            <p:spPr>
              <a:xfrm>
                <a:off x="3605529" y="2020734"/>
                <a:ext cx="22531" cy="22531"/>
              </a:xfrm>
              <a:prstGeom prst="rect">
                <a:avLst/>
              </a:prstGeom>
              <a:grpFill/>
              <a:ln w="66675">
                <a:solidFill>
                  <a:srgbClr val="993366"/>
                </a:solidFill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12700" tIns="0" rIns="12700" bIns="0" numCol="1" spcCol="1270" anchor="ctr" anchorCtr="0">
                <a:noAutofit/>
              </a:bodyPr>
              <a:lstStyle/>
              <a:p>
                <a:pPr lvl="0" algn="ctr" defTabSz="222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US" sz="1100" kern="1200">
                  <a:latin typeface="Constantia" panose="02030602050306030303" pitchFamily="18" charset="0"/>
                </a:endParaRPr>
              </a:p>
            </p:txBody>
          </p:sp>
        </p:grpSp>
        <p:sp>
          <p:nvSpPr>
            <p:cNvPr id="36" name="Straight Connector 9"/>
            <p:cNvSpPr/>
            <p:nvPr/>
          </p:nvSpPr>
          <p:spPr>
            <a:xfrm>
              <a:off x="4845713" y="1753486"/>
              <a:ext cx="602865" cy="75663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45720"/>
                  </a:moveTo>
                  <a:lnTo>
                    <a:pt x="450639" y="45720"/>
                  </a:lnTo>
                </a:path>
              </a:pathLst>
            </a:custGeom>
            <a:noFill/>
            <a:ln w="66675">
              <a:solidFill>
                <a:srgbClr val="993366"/>
              </a:solidFill>
            </a:ln>
          </p:spPr>
          <p:style>
            <a:lnRef idx="2">
              <a:schemeClr val="accent2">
                <a:tint val="7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2">
                <a:tint val="7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4" name="Straight Connector 11"/>
            <p:cNvSpPr/>
            <p:nvPr/>
          </p:nvSpPr>
          <p:spPr>
            <a:xfrm>
              <a:off x="1415609" y="1840826"/>
              <a:ext cx="653097" cy="1140141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858688"/>
                  </a:moveTo>
                  <a:lnTo>
                    <a:pt x="225319" y="858688"/>
                  </a:lnTo>
                  <a:lnTo>
                    <a:pt x="225319" y="0"/>
                  </a:lnTo>
                  <a:lnTo>
                    <a:pt x="450639" y="0"/>
                  </a:lnTo>
                </a:path>
              </a:pathLst>
            </a:custGeom>
            <a:noFill/>
            <a:ln w="66675">
              <a:solidFill>
                <a:srgbClr val="993366"/>
              </a:solidFill>
            </a:ln>
          </p:spPr>
          <p:style>
            <a:lnRef idx="2">
              <a:schemeClr val="accent2">
                <a:tint val="9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2">
                <a:tint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grpSp>
          <p:nvGrpSpPr>
            <p:cNvPr id="13" name="Group 12"/>
            <p:cNvGrpSpPr/>
            <p:nvPr/>
          </p:nvGrpSpPr>
          <p:grpSpPr>
            <a:xfrm>
              <a:off x="533400" y="1295401"/>
              <a:ext cx="919003" cy="4800600"/>
              <a:chOff x="687" y="224233"/>
              <a:chExt cx="686950" cy="3615531"/>
            </a:xfrm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</p:grpSpPr>
          <p:sp>
            <p:nvSpPr>
              <p:cNvPr id="32" name="Rectangle 31"/>
              <p:cNvSpPr/>
              <p:nvPr/>
            </p:nvSpPr>
            <p:spPr>
              <a:xfrm rot="16200000">
                <a:off x="-1463604" y="1688524"/>
                <a:ext cx="3615531" cy="686950"/>
              </a:xfrm>
              <a:prstGeom prst="rect">
                <a:avLst/>
              </a:prstGeom>
              <a:ln>
                <a:noFill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p3d prstMaterial="metal">
                <a:bevelT w="88900" h="88900"/>
              </a:sp3d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2">
                  <a:shade val="6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2">
                  <a:shade val="6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33" name="TextBox 32"/>
              <p:cNvSpPr txBox="1"/>
              <p:nvPr/>
            </p:nvSpPr>
            <p:spPr>
              <a:xfrm rot="16200000">
                <a:off x="-1463604" y="1688524"/>
                <a:ext cx="3615531" cy="686950"/>
              </a:xfrm>
              <a:prstGeom prst="rect">
                <a:avLst/>
              </a:prstGeom>
              <a:ln>
                <a:noFill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p3d prstMaterial="metal">
                <a:bevelT w="88900" h="88900"/>
              </a:sp3d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18415" tIns="18415" rIns="18415" bIns="18415" numCol="1" spcCol="1270" anchor="ctr" anchorCtr="0">
                <a:noAutofit/>
              </a:bodyPr>
              <a:lstStyle/>
              <a:p>
                <a:pPr lvl="0" algn="ctr" defTabSz="12890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n-US" sz="3200" kern="1200" dirty="0" smtClean="0">
                    <a:latin typeface="Constantia" panose="02030602050306030303" pitchFamily="18" charset="0"/>
                  </a:rPr>
                  <a:t>Modeling Approaches</a:t>
                </a:r>
                <a:endParaRPr lang="en-US" sz="3200" kern="1200" dirty="0">
                  <a:latin typeface="Constantia" panose="02030602050306030303" pitchFamily="18" charset="0"/>
                </a:endParaRPr>
              </a:p>
            </p:txBody>
          </p:sp>
        </p:grpSp>
        <p:grpSp>
          <p:nvGrpSpPr>
            <p:cNvPr id="14" name="Group 13"/>
            <p:cNvGrpSpPr/>
            <p:nvPr/>
          </p:nvGrpSpPr>
          <p:grpSpPr>
            <a:xfrm>
              <a:off x="1845244" y="1364160"/>
              <a:ext cx="3014332" cy="922412"/>
              <a:chOff x="981284" y="276018"/>
              <a:chExt cx="2253199" cy="694707"/>
            </a:xfrm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</p:grpSpPr>
          <p:sp>
            <p:nvSpPr>
              <p:cNvPr id="30" name="Rectangle 29"/>
              <p:cNvSpPr/>
              <p:nvPr/>
            </p:nvSpPr>
            <p:spPr>
              <a:xfrm>
                <a:off x="981284" y="276018"/>
                <a:ext cx="2253199" cy="686950"/>
              </a:xfrm>
              <a:prstGeom prst="rect">
                <a:avLst/>
              </a:prstGeom>
              <a:solidFill>
                <a:srgbClr val="00B050"/>
              </a:solidFill>
              <a:ln>
                <a:noFill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p3d prstMaterial="metal">
                <a:bevelT w="88900" h="88900"/>
              </a:sp3d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2">
                  <a:shade val="8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2">
                  <a:shade val="8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31" name="TextBox 30"/>
              <p:cNvSpPr txBox="1"/>
              <p:nvPr/>
            </p:nvSpPr>
            <p:spPr>
              <a:xfrm>
                <a:off x="1083992" y="283775"/>
                <a:ext cx="2059014" cy="686950"/>
              </a:xfrm>
              <a:prstGeom prst="rect">
                <a:avLst/>
              </a:prstGeom>
              <a:ln>
                <a:noFill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p3d prstMaterial="metal">
                <a:bevelT w="88900" h="88900"/>
              </a:sp3d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5715" tIns="5715" rIns="5715" bIns="5715" numCol="1" spcCol="1270" anchor="ctr" anchorCtr="0">
                <a:noAutofit/>
              </a:bodyPr>
              <a:lstStyle/>
              <a:p>
                <a:pPr lvl="0" algn="ctr" defTabSz="4000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n-US" sz="2000" b="1" kern="1200" dirty="0" smtClean="0">
                    <a:latin typeface="Constantia" panose="02030602050306030303" pitchFamily="18" charset="0"/>
                  </a:rPr>
                  <a:t>Optimization Models</a:t>
                </a:r>
                <a:endParaRPr lang="en-US" sz="2000" b="1" kern="1200" dirty="0">
                  <a:latin typeface="Constantia" panose="02030602050306030303" pitchFamily="18" charset="0"/>
                </a:endParaRPr>
              </a:p>
            </p:txBody>
          </p:sp>
        </p:grpSp>
        <p:grpSp>
          <p:nvGrpSpPr>
            <p:cNvPr id="15" name="Group 14"/>
            <p:cNvGrpSpPr/>
            <p:nvPr/>
          </p:nvGrpSpPr>
          <p:grpSpPr>
            <a:xfrm>
              <a:off x="5280632" y="1172412"/>
              <a:ext cx="3558567" cy="1247294"/>
              <a:chOff x="3549220" y="131605"/>
              <a:chExt cx="2660012" cy="939389"/>
            </a:xfrm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</p:grpSpPr>
          <p:sp>
            <p:nvSpPr>
              <p:cNvPr id="28" name="Rectangle 27"/>
              <p:cNvSpPr/>
              <p:nvPr/>
            </p:nvSpPr>
            <p:spPr>
              <a:xfrm>
                <a:off x="3549220" y="142870"/>
                <a:ext cx="2660012" cy="928124"/>
              </a:xfrm>
              <a:prstGeom prst="rect">
                <a:avLst/>
              </a:prstGeom>
              <a:solidFill>
                <a:srgbClr val="B2DE82"/>
              </a:solidFill>
              <a:ln>
                <a:noFill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p3d prstMaterial="metal">
                <a:bevelT w="88900" h="88900"/>
              </a:sp3d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2">
                  <a:tint val="99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2">
                  <a:tint val="99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29" name="TextBox 28"/>
              <p:cNvSpPr txBox="1"/>
              <p:nvPr/>
            </p:nvSpPr>
            <p:spPr>
              <a:xfrm>
                <a:off x="3640696" y="131605"/>
                <a:ext cx="2527478" cy="928123"/>
              </a:xfrm>
              <a:prstGeom prst="rect">
                <a:avLst/>
              </a:prstGeom>
              <a:ln>
                <a:noFill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p3d prstMaterial="metal">
                <a:bevelT w="88900" h="88900"/>
              </a:sp3d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5715" tIns="5715" rIns="5715" bIns="5715" numCol="1" spcCol="1270" anchor="ctr" anchorCtr="0">
                <a:noAutofit/>
              </a:bodyPr>
              <a:lstStyle/>
              <a:p>
                <a:pPr lvl="0" algn="ctr" defTabSz="4000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n-US" b="1" kern="1200" dirty="0" smtClean="0">
                    <a:solidFill>
                      <a:srgbClr val="000000"/>
                    </a:solidFill>
                    <a:latin typeface="Constantia" panose="02030602050306030303" pitchFamily="18" charset="0"/>
                  </a:rPr>
                  <a:t>Designed to find the “best,” or optimum solution, while recognizing relevant constraints.</a:t>
                </a:r>
              </a:p>
            </p:txBody>
          </p:sp>
        </p:grpSp>
        <p:grpSp>
          <p:nvGrpSpPr>
            <p:cNvPr id="16" name="Group 15"/>
            <p:cNvGrpSpPr/>
            <p:nvPr/>
          </p:nvGrpSpPr>
          <p:grpSpPr>
            <a:xfrm>
              <a:off x="1912084" y="3122587"/>
              <a:ext cx="3014332" cy="927070"/>
              <a:chOff x="1031247" y="1600363"/>
              <a:chExt cx="2253199" cy="698215"/>
            </a:xfrm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</p:grpSpPr>
          <p:sp>
            <p:nvSpPr>
              <p:cNvPr id="26" name="Rectangle 25"/>
              <p:cNvSpPr/>
              <p:nvPr/>
            </p:nvSpPr>
            <p:spPr>
              <a:xfrm>
                <a:off x="1031247" y="1611628"/>
                <a:ext cx="2253199" cy="686950"/>
              </a:xfrm>
              <a:prstGeom prst="rect">
                <a:avLst/>
              </a:prstGeom>
              <a:solidFill>
                <a:srgbClr val="993366"/>
              </a:solidFill>
              <a:ln>
                <a:noFill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p3d prstMaterial="metal">
                <a:bevelT w="88900" h="88900"/>
              </a:sp3d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2">
                  <a:shade val="8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2">
                  <a:shade val="8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27" name="TextBox 26"/>
              <p:cNvSpPr txBox="1"/>
              <p:nvPr/>
            </p:nvSpPr>
            <p:spPr>
              <a:xfrm>
                <a:off x="1138275" y="1600363"/>
                <a:ext cx="2059014" cy="686950"/>
              </a:xfrm>
              <a:prstGeom prst="rect">
                <a:avLst/>
              </a:prstGeom>
              <a:ln>
                <a:noFill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p3d prstMaterial="metal">
                <a:bevelT w="88900" h="88900"/>
              </a:sp3d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5715" tIns="5715" rIns="5715" bIns="5715" numCol="1" spcCol="1270" anchor="ctr" anchorCtr="0">
                <a:noAutofit/>
              </a:bodyPr>
              <a:lstStyle/>
              <a:p>
                <a:pPr lvl="0" algn="ctr" defTabSz="4000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n-US" sz="2000" b="1" kern="1200" dirty="0" smtClean="0">
                    <a:latin typeface="Constantia" panose="02030602050306030303" pitchFamily="18" charset="0"/>
                  </a:rPr>
                  <a:t>Simulation Models</a:t>
                </a:r>
              </a:p>
            </p:txBody>
          </p:sp>
        </p:grpSp>
        <p:grpSp>
          <p:nvGrpSpPr>
            <p:cNvPr id="17" name="Group 16"/>
            <p:cNvGrpSpPr/>
            <p:nvPr/>
          </p:nvGrpSpPr>
          <p:grpSpPr>
            <a:xfrm>
              <a:off x="5302962" y="2624498"/>
              <a:ext cx="3558569" cy="1737896"/>
              <a:chOff x="3565912" y="1225231"/>
              <a:chExt cx="2660013" cy="1221502"/>
            </a:xfrm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</p:grpSpPr>
          <p:sp>
            <p:nvSpPr>
              <p:cNvPr id="24" name="Rectangle 23"/>
              <p:cNvSpPr/>
              <p:nvPr/>
            </p:nvSpPr>
            <p:spPr>
              <a:xfrm>
                <a:off x="3565912" y="1225231"/>
                <a:ext cx="2660013" cy="1221502"/>
              </a:xfrm>
              <a:prstGeom prst="rect">
                <a:avLst/>
              </a:prstGeom>
              <a:solidFill>
                <a:srgbClr val="E7B7CF"/>
              </a:solidFill>
              <a:ln>
                <a:noFill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p3d prstMaterial="metal">
                <a:bevelT w="88900" h="88900"/>
              </a:sp3d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2">
                  <a:tint val="99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2">
                  <a:tint val="99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25" name="TextBox 24"/>
              <p:cNvSpPr txBox="1"/>
              <p:nvPr/>
            </p:nvSpPr>
            <p:spPr>
              <a:xfrm>
                <a:off x="3667677" y="1280915"/>
                <a:ext cx="2541554" cy="1154553"/>
              </a:xfrm>
              <a:prstGeom prst="rect">
                <a:avLst/>
              </a:prstGeom>
              <a:ln>
                <a:noFill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p3d prstMaterial="metal">
                <a:bevelT w="88900" h="88900"/>
              </a:sp3d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5715" tIns="5715" rIns="5715" bIns="5715" numCol="1" spcCol="1270" anchor="ctr" anchorCtr="0">
                <a:noAutofit/>
              </a:bodyPr>
              <a:lstStyle/>
              <a:p>
                <a:pPr lvl="0" algn="ctr" defTabSz="4000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n-US" b="1" kern="1200" dirty="0" smtClean="0">
                    <a:solidFill>
                      <a:srgbClr val="000000"/>
                    </a:solidFill>
                    <a:latin typeface="Constantia" panose="02030602050306030303" pitchFamily="18" charset="0"/>
                  </a:rPr>
                  <a:t>Designed to develop a computer representation of supply chain network &amp; observe changes as cost structures, constraints, and other factors are varied. </a:t>
                </a:r>
              </a:p>
            </p:txBody>
          </p:sp>
        </p:grpSp>
        <p:grpSp>
          <p:nvGrpSpPr>
            <p:cNvPr id="18" name="Group 17"/>
            <p:cNvGrpSpPr/>
            <p:nvPr/>
          </p:nvGrpSpPr>
          <p:grpSpPr>
            <a:xfrm>
              <a:off x="1889839" y="4928900"/>
              <a:ext cx="3014332" cy="927070"/>
              <a:chOff x="1014619" y="2960772"/>
              <a:chExt cx="2253199" cy="698215"/>
            </a:xfrm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</p:grpSpPr>
          <p:sp>
            <p:nvSpPr>
              <p:cNvPr id="22" name="Rectangle 21"/>
              <p:cNvSpPr/>
              <p:nvPr/>
            </p:nvSpPr>
            <p:spPr>
              <a:xfrm>
                <a:off x="1014619" y="2972037"/>
                <a:ext cx="2253199" cy="686950"/>
              </a:xfrm>
              <a:prstGeom prst="rect">
                <a:avLst/>
              </a:prstGeom>
              <a:solidFill>
                <a:srgbClr val="E28700"/>
              </a:solidFill>
              <a:ln>
                <a:noFill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p3d prstMaterial="metal">
                <a:bevelT w="88900" h="88900"/>
              </a:sp3d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2">
                  <a:shade val="8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2">
                  <a:shade val="8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23" name="TextBox 22"/>
              <p:cNvSpPr txBox="1"/>
              <p:nvPr/>
            </p:nvSpPr>
            <p:spPr>
              <a:xfrm>
                <a:off x="1121647" y="2960772"/>
                <a:ext cx="2059014" cy="686950"/>
              </a:xfrm>
              <a:prstGeom prst="rect">
                <a:avLst/>
              </a:prstGeom>
              <a:ln>
                <a:noFill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p3d prstMaterial="metal">
                <a:bevelT w="88900" h="88900"/>
              </a:sp3d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5715" tIns="5715" rIns="5715" bIns="5715" numCol="1" spcCol="1270" anchor="ctr" anchorCtr="0">
                <a:noAutofit/>
              </a:bodyPr>
              <a:lstStyle/>
              <a:p>
                <a:pPr lvl="0" algn="ctr" defTabSz="4000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n-US" sz="2000" b="1" kern="1200" dirty="0" smtClean="0">
                    <a:latin typeface="Constantia" panose="02030602050306030303" pitchFamily="18" charset="0"/>
                  </a:rPr>
                  <a:t>Heuristic </a:t>
                </a:r>
                <a:r>
                  <a:rPr lang="en-US" sz="2000" b="1" dirty="0">
                    <a:latin typeface="Constantia" panose="02030602050306030303" pitchFamily="18" charset="0"/>
                  </a:rPr>
                  <a:t>M</a:t>
                </a:r>
                <a:r>
                  <a:rPr lang="en-US" sz="2000" b="1" kern="1200" dirty="0" smtClean="0">
                    <a:latin typeface="Constantia" panose="02030602050306030303" pitchFamily="18" charset="0"/>
                  </a:rPr>
                  <a:t>odels </a:t>
                </a:r>
              </a:p>
              <a:p>
                <a:pPr lvl="0" algn="ctr" defTabSz="4000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n-US" sz="2000" b="1" kern="1200" dirty="0" smtClean="0">
                    <a:latin typeface="Constantia" panose="02030602050306030303" pitchFamily="18" charset="0"/>
                  </a:rPr>
                  <a:t>(e.g. grid technique) </a:t>
                </a:r>
              </a:p>
            </p:txBody>
          </p:sp>
        </p:grpSp>
        <p:grpSp>
          <p:nvGrpSpPr>
            <p:cNvPr id="19" name="Group 18"/>
            <p:cNvGrpSpPr/>
            <p:nvPr/>
          </p:nvGrpSpPr>
          <p:grpSpPr>
            <a:xfrm>
              <a:off x="5263931" y="4523580"/>
              <a:ext cx="3558567" cy="1801019"/>
              <a:chOff x="3536736" y="2653540"/>
              <a:chExt cx="2660012" cy="1154553"/>
            </a:xfrm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</p:grpSpPr>
          <p:sp>
            <p:nvSpPr>
              <p:cNvPr id="45" name="Rectangle 44"/>
              <p:cNvSpPr/>
              <p:nvPr/>
            </p:nvSpPr>
            <p:spPr>
              <a:xfrm>
                <a:off x="3536736" y="2653540"/>
                <a:ext cx="2660012" cy="1154553"/>
              </a:xfrm>
              <a:prstGeom prst="rect">
                <a:avLst/>
              </a:prstGeom>
              <a:solidFill>
                <a:srgbClr val="FFD757"/>
              </a:solidFill>
              <a:ln>
                <a:noFill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p3d prstMaterial="metal">
                <a:bevelT w="88900" h="88900"/>
              </a:sp3d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2">
                  <a:tint val="99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2">
                  <a:tint val="99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46" name="TextBox 45"/>
              <p:cNvSpPr txBox="1"/>
              <p:nvPr/>
            </p:nvSpPr>
            <p:spPr>
              <a:xfrm>
                <a:off x="3623893" y="2688880"/>
                <a:ext cx="2493024" cy="1107949"/>
              </a:xfrm>
              <a:prstGeom prst="rect">
                <a:avLst/>
              </a:prstGeom>
              <a:ln>
                <a:noFill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p3d prstMaterial="metal">
                <a:bevelT w="88900" h="88900"/>
              </a:sp3d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5715" tIns="5715" rIns="5715" bIns="5715" numCol="1" spcCol="1270" anchor="ctr" anchorCtr="0">
                <a:noAutofit/>
              </a:bodyPr>
              <a:lstStyle/>
              <a:p>
                <a:pPr lvl="0" algn="ctr" defTabSz="4000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n-US" b="1" kern="1200" dirty="0" smtClean="0">
                    <a:solidFill>
                      <a:srgbClr val="000000"/>
                    </a:solidFill>
                    <a:latin typeface="Constantia" panose="02030602050306030303" pitchFamily="18" charset="0"/>
                  </a:rPr>
                  <a:t>Designed to reduce a problem to a manageable size and search automatically through various alternatives in an attempt to find a better solution. </a:t>
                </a:r>
                <a:endParaRPr lang="en-US" b="1" kern="1200" dirty="0">
                  <a:solidFill>
                    <a:srgbClr val="000000"/>
                  </a:solidFill>
                  <a:latin typeface="Constantia" panose="02030602050306030303" pitchFamily="18" charset="0"/>
                </a:endParaRPr>
              </a:p>
            </p:txBody>
          </p:sp>
        </p:grpSp>
        <p:sp>
          <p:nvSpPr>
            <p:cNvPr id="47" name="Straight Connector 7"/>
            <p:cNvSpPr/>
            <p:nvPr/>
          </p:nvSpPr>
          <p:spPr>
            <a:xfrm>
              <a:off x="1458274" y="3494766"/>
              <a:ext cx="602865" cy="75663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45720"/>
                  </a:moveTo>
                  <a:lnTo>
                    <a:pt x="450639" y="45720"/>
                  </a:lnTo>
                </a:path>
              </a:pathLst>
            </a:custGeom>
            <a:noFill/>
            <a:ln w="66675">
              <a:solidFill>
                <a:srgbClr val="993366"/>
              </a:solidFill>
            </a:ln>
          </p:spPr>
          <p:style>
            <a:lnRef idx="2">
              <a:schemeClr val="accent2">
                <a:tint val="7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2">
                <a:tint val="7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</p:grpSp>
    </p:spTree>
    <p:extLst>
      <p:ext uri="{BB962C8B-B14F-4D97-AF65-F5344CB8AC3E}">
        <p14:creationId xmlns:p14="http://schemas.microsoft.com/office/powerpoint/2010/main" val="3993084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betterbusinesslodging.com/wp-content/uploads/2014/11/avoid-pitfall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1639038"/>
            <a:ext cx="4114800" cy="2982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371600"/>
          </a:xfrm>
        </p:spPr>
        <p:txBody>
          <a:bodyPr/>
          <a:lstStyle/>
          <a:p>
            <a:r>
              <a:rPr lang="en-US" dirty="0"/>
              <a:t>Potential Supply Chain Modeling Pitfalls to Avoid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600200"/>
            <a:ext cx="8458200" cy="4648200"/>
          </a:xfrm>
        </p:spPr>
        <p:txBody>
          <a:bodyPr/>
          <a:lstStyle/>
          <a:p>
            <a:r>
              <a:rPr lang="en-US" sz="2400" dirty="0"/>
              <a:t>Short-term </a:t>
            </a:r>
            <a:r>
              <a:rPr lang="en-US" sz="2400" dirty="0" smtClean="0"/>
              <a:t>horizon</a:t>
            </a:r>
          </a:p>
          <a:p>
            <a:r>
              <a:rPr lang="en-US" sz="2400" dirty="0" smtClean="0"/>
              <a:t>Too </a:t>
            </a:r>
            <a:r>
              <a:rPr lang="en-US" sz="2400" dirty="0"/>
              <a:t>little or too much </a:t>
            </a:r>
            <a:r>
              <a:rPr lang="en-US" sz="2400" dirty="0" smtClean="0"/>
              <a:t>detail</a:t>
            </a:r>
          </a:p>
          <a:p>
            <a:r>
              <a:rPr lang="en-US" sz="2400" dirty="0" smtClean="0"/>
              <a:t>Thinking in two dimensions</a:t>
            </a:r>
          </a:p>
          <a:p>
            <a:r>
              <a:rPr lang="en-US" sz="2400" dirty="0" smtClean="0"/>
              <a:t>Using </a:t>
            </a:r>
            <a:r>
              <a:rPr lang="en-US" sz="2400" dirty="0"/>
              <a:t>published </a:t>
            </a:r>
            <a:r>
              <a:rPr lang="en-US" sz="2400" dirty="0" smtClean="0"/>
              <a:t>costs</a:t>
            </a:r>
          </a:p>
          <a:p>
            <a:r>
              <a:rPr lang="en-US" sz="2400" dirty="0" smtClean="0"/>
              <a:t>Inaccurate </a:t>
            </a:r>
            <a:r>
              <a:rPr lang="en-US" sz="2400" dirty="0"/>
              <a:t>or incomplete </a:t>
            </a:r>
            <a:r>
              <a:rPr lang="en-US" sz="2400" dirty="0" smtClean="0"/>
              <a:t>costs</a:t>
            </a:r>
          </a:p>
          <a:p>
            <a:r>
              <a:rPr lang="en-US" sz="2400" dirty="0" smtClean="0"/>
              <a:t>Fluctuating </a:t>
            </a:r>
            <a:r>
              <a:rPr lang="en-US" sz="2400" dirty="0"/>
              <a:t>model </a:t>
            </a:r>
            <a:r>
              <a:rPr lang="en-US" sz="2400" dirty="0" smtClean="0"/>
              <a:t>inputs</a:t>
            </a:r>
          </a:p>
          <a:p>
            <a:r>
              <a:rPr lang="en-US" sz="2400" dirty="0" smtClean="0"/>
              <a:t>Use </a:t>
            </a:r>
            <a:r>
              <a:rPr lang="en-US" sz="2400" dirty="0"/>
              <a:t>of erroneous analytical </a:t>
            </a:r>
            <a:r>
              <a:rPr lang="en-US" sz="2400" dirty="0" smtClean="0"/>
              <a:t>techniques</a:t>
            </a:r>
          </a:p>
          <a:p>
            <a:r>
              <a:rPr lang="en-US" sz="2400" dirty="0" smtClean="0"/>
              <a:t>Lack </a:t>
            </a:r>
            <a:r>
              <a:rPr lang="en-US" sz="2400" dirty="0"/>
              <a:t>of appropriate robustness analysis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2713451-F6E1-4628-A8E3-1405590B0C33}" type="slidenum">
              <a:rPr lang="en-US" smtClean="0">
                <a:solidFill>
                  <a:srgbClr val="FFFFFF"/>
                </a:solidFill>
              </a:rPr>
              <a:pPr/>
              <a:t>18</a:t>
            </a:fld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© 2016 Cengage Learning. All Rights Reserved. May not be scanned, copied  or duplicated, or posted to a publicly accessible website, in whole or in part. 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8703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pPr algn="ctr"/>
            <a:r>
              <a:rPr lang="en-US" sz="6200" dirty="0" smtClean="0"/>
              <a:t>Omni-Channel Network Design</a:t>
            </a:r>
            <a:endParaRPr lang="en-US" sz="6200" dirty="0"/>
          </a:p>
        </p:txBody>
      </p:sp>
    </p:spTree>
    <p:extLst>
      <p:ext uri="{BB962C8B-B14F-4D97-AF65-F5344CB8AC3E}">
        <p14:creationId xmlns:p14="http://schemas.microsoft.com/office/powerpoint/2010/main" val="1565707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14400"/>
          </a:xfrm>
        </p:spPr>
        <p:txBody>
          <a:bodyPr/>
          <a:lstStyle/>
          <a:p>
            <a:r>
              <a:rPr lang="en-US" dirty="0" smtClean="0"/>
              <a:t>Omni-Channel Retailing Defined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6490" y="1066800"/>
            <a:ext cx="8458200" cy="1676400"/>
          </a:xfrm>
        </p:spPr>
        <p:txBody>
          <a:bodyPr/>
          <a:lstStyle/>
          <a:p>
            <a:pPr marL="0" indent="0" algn="ctr">
              <a:buNone/>
            </a:pPr>
            <a:r>
              <a:rPr lang="en-US" sz="2000" b="1" i="1" dirty="0" smtClean="0">
                <a:solidFill>
                  <a:schemeClr val="accent1">
                    <a:lumMod val="25000"/>
                  </a:schemeClr>
                </a:solidFill>
              </a:rPr>
              <a:t>“A </a:t>
            </a:r>
            <a:r>
              <a:rPr lang="en-US" sz="2000" b="1" i="1" dirty="0">
                <a:solidFill>
                  <a:schemeClr val="accent1">
                    <a:lumMod val="25000"/>
                  </a:schemeClr>
                </a:solidFill>
              </a:rPr>
              <a:t>direct to consumer (D2C) business model where all sales channels ranging from online, mobile, telephonic, mail order, self-service, and physical retail establishments are aligned and fulfillment processes integrated to provide consumers with a seamless shopping experience in alignment with the company’s brand proposition</a:t>
            </a:r>
            <a:r>
              <a:rPr lang="en-US" sz="2000" b="1" i="1" dirty="0" smtClean="0">
                <a:solidFill>
                  <a:schemeClr val="accent1">
                    <a:lumMod val="25000"/>
                  </a:schemeClr>
                </a:solidFill>
              </a:rPr>
              <a:t>.”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2713451-F6E1-4628-A8E3-1405590B0C33}" type="slidenum">
              <a:rPr lang="en-US" smtClean="0">
                <a:solidFill>
                  <a:srgbClr val="FFFFFF"/>
                </a:solidFill>
              </a:rPr>
              <a:pPr/>
              <a:t>20</a:t>
            </a:fld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© 2016 Cengage Learning. All Rights Reserved. May not be scanned, copied  or duplicated, or posted to a publicly accessible website, in whole or in part. </a:t>
            </a:r>
            <a:endParaRPr lang="en-US" dirty="0">
              <a:solidFill>
                <a:srgbClr val="FFFFFF"/>
              </a:solidFill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416490" y="3650311"/>
            <a:ext cx="8422710" cy="2044030"/>
            <a:chOff x="416490" y="3650311"/>
            <a:chExt cx="8422710" cy="2044030"/>
          </a:xfrm>
        </p:grpSpPr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62000" y="3677918"/>
              <a:ext cx="1287677" cy="1183878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858000" y="3677917"/>
              <a:ext cx="1244739" cy="1117542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733799" y="3650311"/>
              <a:ext cx="1213981" cy="1157310"/>
            </a:xfrm>
            <a:prstGeom prst="rect">
              <a:avLst/>
            </a:prstGeom>
          </p:spPr>
        </p:pic>
        <p:grpSp>
          <p:nvGrpSpPr>
            <p:cNvPr id="7" name="Group 6"/>
            <p:cNvGrpSpPr/>
            <p:nvPr/>
          </p:nvGrpSpPr>
          <p:grpSpPr>
            <a:xfrm>
              <a:off x="416490" y="4856141"/>
              <a:ext cx="8422710" cy="838200"/>
              <a:chOff x="685800" y="5345481"/>
              <a:chExt cx="8422710" cy="838200"/>
            </a:xfrm>
          </p:grpSpPr>
          <p:sp>
            <p:nvSpPr>
              <p:cNvPr id="11" name="Rectangle 10"/>
              <p:cNvSpPr/>
              <p:nvPr/>
            </p:nvSpPr>
            <p:spPr bwMode="auto">
              <a:xfrm>
                <a:off x="685800" y="5345481"/>
                <a:ext cx="2555310" cy="8382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b="1" dirty="0">
                    <a:solidFill>
                      <a:srgbClr val="000000"/>
                    </a:solidFill>
                    <a:latin typeface="Constantia" pitchFamily="18" charset="0"/>
                  </a:rPr>
                  <a:t>Omni-channel strategy must align with the firm’s “go to market” </a:t>
                </a:r>
                <a:r>
                  <a:rPr lang="en-US" b="1" dirty="0" smtClean="0">
                    <a:solidFill>
                      <a:srgbClr val="000000"/>
                    </a:solidFill>
                    <a:latin typeface="Constantia" pitchFamily="18" charset="0"/>
                  </a:rPr>
                  <a:t>strategy.</a:t>
                </a:r>
                <a:endParaRPr kumimoji="0" lang="en-US" b="1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nstantia" pitchFamily="18" charset="0"/>
                </a:endParaRPr>
              </a:p>
            </p:txBody>
          </p:sp>
          <p:sp>
            <p:nvSpPr>
              <p:cNvPr id="12" name="Rectangle 11"/>
              <p:cNvSpPr/>
              <p:nvPr/>
            </p:nvSpPr>
            <p:spPr bwMode="auto">
              <a:xfrm>
                <a:off x="3358020" y="5345481"/>
                <a:ext cx="2667000" cy="8382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b="1" dirty="0">
                    <a:solidFill>
                      <a:srgbClr val="000000"/>
                    </a:solidFill>
                    <a:latin typeface="Constantia" pitchFamily="18" charset="0"/>
                  </a:rPr>
                  <a:t>The fulfillment processes must be integrated regardless of order entry point. </a:t>
                </a:r>
              </a:p>
            </p:txBody>
          </p:sp>
          <p:sp>
            <p:nvSpPr>
              <p:cNvPr id="13" name="Rectangle 12"/>
              <p:cNvSpPr/>
              <p:nvPr/>
            </p:nvSpPr>
            <p:spPr bwMode="auto">
              <a:xfrm>
                <a:off x="6141930" y="5345481"/>
                <a:ext cx="2966580" cy="8382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algn="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b="1" dirty="0">
                    <a:solidFill>
                      <a:srgbClr val="000000"/>
                    </a:solidFill>
                    <a:latin typeface="Constantia" pitchFamily="18" charset="0"/>
                  </a:rPr>
                  <a:t>“Ease of shopping” for the consumer is a priority regardless of where or how the order is placed.</a:t>
                </a:r>
              </a:p>
            </p:txBody>
          </p:sp>
        </p:grpSp>
      </p:grpSp>
      <p:sp>
        <p:nvSpPr>
          <p:cNvPr id="6" name="Title 1"/>
          <p:cNvSpPr txBox="1">
            <a:spLocks/>
          </p:cNvSpPr>
          <p:nvPr/>
        </p:nvSpPr>
        <p:spPr bwMode="auto">
          <a:xfrm>
            <a:off x="416490" y="2883075"/>
            <a:ext cx="8422710" cy="622125"/>
          </a:xfrm>
          <a:prstGeom prst="rect">
            <a:avLst/>
          </a:prstGeom>
          <a:solidFill>
            <a:srgbClr val="993366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/>
        </p:spPr>
        <p:txBody>
          <a:bodyPr vert="horz" wrap="square" lIns="19800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bg1"/>
                </a:solidFill>
                <a:latin typeface="Rockwell" pitchFamily="18" charset="0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3600" dirty="0" smtClean="0"/>
              <a:t>Three Important Elements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521765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Omni-Channel </a:t>
            </a:r>
            <a:r>
              <a:rPr lang="en-US" sz="3600" dirty="0"/>
              <a:t>Network </a:t>
            </a:r>
            <a:r>
              <a:rPr lang="en-US" sz="3600" dirty="0" smtClean="0"/>
              <a:t>Design </a:t>
            </a:r>
            <a:r>
              <a:rPr lang="en-US" sz="3200" dirty="0"/>
              <a:t/>
            </a:r>
            <a:br>
              <a:rPr lang="en-US" sz="3200" dirty="0"/>
            </a:br>
            <a:r>
              <a:rPr lang="en-US" sz="32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Marketing Channel vs. Logistics Channel</a:t>
            </a:r>
            <a:endParaRPr lang="en-US" sz="3200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2713451-F6E1-4628-A8E3-1405590B0C33}" type="slidenum">
              <a:rPr lang="en-US" smtClean="0">
                <a:solidFill>
                  <a:srgbClr val="FFFFFF"/>
                </a:solidFill>
              </a:rPr>
              <a:pPr/>
              <a:t>21</a:t>
            </a:fld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© 2016 Cengage Learning. All Rights Reserved. May not be scanned, copied  or duplicated, or posted to a publicly accessible website, in whole or in part. 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14" name="TextBox 113"/>
          <p:cNvSpPr txBox="1"/>
          <p:nvPr/>
        </p:nvSpPr>
        <p:spPr>
          <a:xfrm>
            <a:off x="6826116" y="6187832"/>
            <a:ext cx="227231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dirty="0" smtClean="0">
                <a:solidFill>
                  <a:srgbClr val="000000"/>
                </a:solidFill>
                <a:latin typeface="Constantia" panose="02030602050306030303" pitchFamily="18" charset="0"/>
              </a:rPr>
              <a:t>Source: Figure 4.7</a:t>
            </a:r>
            <a:endParaRPr lang="en-US" sz="1200" dirty="0">
              <a:solidFill>
                <a:srgbClr val="000000"/>
              </a:solidFill>
              <a:latin typeface="Constantia" pitchFamily="18" charset="0"/>
            </a:endParaRPr>
          </a:p>
        </p:txBody>
      </p:sp>
      <p:grpSp>
        <p:nvGrpSpPr>
          <p:cNvPr id="266" name="Group 265"/>
          <p:cNvGrpSpPr/>
          <p:nvPr/>
        </p:nvGrpSpPr>
        <p:grpSpPr>
          <a:xfrm>
            <a:off x="556470" y="1299377"/>
            <a:ext cx="8031060" cy="4840781"/>
            <a:chOff x="414883" y="1291345"/>
            <a:chExt cx="8031060" cy="4840781"/>
          </a:xfrm>
        </p:grpSpPr>
        <p:sp>
          <p:nvSpPr>
            <p:cNvPr id="63" name="TextBox 62"/>
            <p:cNvSpPr txBox="1"/>
            <p:nvPr/>
          </p:nvSpPr>
          <p:spPr>
            <a:xfrm>
              <a:off x="430952" y="1291345"/>
              <a:ext cx="8014991" cy="400110"/>
            </a:xfrm>
            <a:prstGeom prst="rect">
              <a:avLst/>
            </a:prstGeom>
            <a:solidFill>
              <a:srgbClr val="993366"/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 smtClean="0">
                  <a:solidFill>
                    <a:schemeClr val="bg1"/>
                  </a:solidFill>
                  <a:latin typeface="Constantia" panose="02030602050306030303" pitchFamily="18" charset="0"/>
                </a:rPr>
                <a:t>Typical Retail Logistics and Marketing Channels</a:t>
              </a:r>
              <a:endParaRPr lang="en-US" sz="2000" b="1" dirty="0">
                <a:solidFill>
                  <a:schemeClr val="bg1"/>
                </a:solidFill>
                <a:latin typeface="Constantia" panose="02030602050306030303" pitchFamily="18" charset="0"/>
              </a:endParaRPr>
            </a:p>
          </p:txBody>
        </p:sp>
        <p:sp>
          <p:nvSpPr>
            <p:cNvPr id="64" name="TextBox 63"/>
            <p:cNvSpPr txBox="1"/>
            <p:nvPr/>
          </p:nvSpPr>
          <p:spPr>
            <a:xfrm>
              <a:off x="1033203" y="1803036"/>
              <a:ext cx="270410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u="sng" dirty="0" smtClean="0">
                  <a:solidFill>
                    <a:prstClr val="black"/>
                  </a:solidFill>
                  <a:latin typeface="Constantia" panose="02030602050306030303" pitchFamily="18" charset="0"/>
                </a:rPr>
                <a:t>Logistics Channel</a:t>
              </a:r>
              <a:endParaRPr lang="en-US" b="1" u="sng" dirty="0">
                <a:solidFill>
                  <a:prstClr val="black"/>
                </a:solidFill>
                <a:latin typeface="Constantia" panose="02030602050306030303" pitchFamily="18" charset="0"/>
              </a:endParaRPr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5741837" y="1837730"/>
              <a:ext cx="270410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u="sng" dirty="0" smtClean="0">
                  <a:solidFill>
                    <a:prstClr val="black"/>
                  </a:solidFill>
                  <a:latin typeface="Constantia" panose="02030602050306030303" pitchFamily="18" charset="0"/>
                </a:rPr>
                <a:t>Marketing Channel</a:t>
              </a:r>
              <a:endParaRPr lang="en-US" b="1" u="sng" dirty="0">
                <a:solidFill>
                  <a:prstClr val="black"/>
                </a:solidFill>
                <a:latin typeface="Constantia" panose="02030602050306030303" pitchFamily="18" charset="0"/>
              </a:endParaRPr>
            </a:p>
          </p:txBody>
        </p:sp>
        <p:sp>
          <p:nvSpPr>
            <p:cNvPr id="66" name="Rectangle 65"/>
            <p:cNvSpPr/>
            <p:nvPr/>
          </p:nvSpPr>
          <p:spPr>
            <a:xfrm>
              <a:off x="2204964" y="2363891"/>
              <a:ext cx="2748036" cy="408265"/>
            </a:xfrm>
            <a:prstGeom prst="rect">
              <a:avLst/>
            </a:prstGeom>
            <a:solidFill>
              <a:srgbClr val="FFD757"/>
            </a:solidFill>
            <a:ln w="25400" cap="flat" cmpd="sng" algn="ctr">
              <a:noFill/>
              <a:prstDash val="solid"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1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nstantia" panose="02030602050306030303" pitchFamily="18" charset="0"/>
              </a:endParaRPr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2284342" y="2375111"/>
              <a:ext cx="211000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 dirty="0" smtClean="0">
                  <a:solidFill>
                    <a:prstClr val="black"/>
                  </a:solidFill>
                  <a:latin typeface="Constantia" panose="02030602050306030303" pitchFamily="18" charset="0"/>
                </a:rPr>
                <a:t>Supplier</a:t>
              </a:r>
              <a:endParaRPr lang="en-US" b="1" dirty="0">
                <a:solidFill>
                  <a:prstClr val="black"/>
                </a:solidFill>
                <a:latin typeface="Constantia" panose="02030602050306030303" pitchFamily="18" charset="0"/>
              </a:endParaRPr>
            </a:p>
          </p:txBody>
        </p:sp>
        <p:sp>
          <p:nvSpPr>
            <p:cNvPr id="68" name="Rectangle 67"/>
            <p:cNvSpPr/>
            <p:nvPr/>
          </p:nvSpPr>
          <p:spPr>
            <a:xfrm>
              <a:off x="516937" y="2879927"/>
              <a:ext cx="1450427" cy="408265"/>
            </a:xfrm>
            <a:prstGeom prst="rect">
              <a:avLst/>
            </a:prstGeom>
            <a:solidFill>
              <a:srgbClr val="E28700"/>
            </a:solidFill>
            <a:ln w="25400" cap="flat" cmpd="sng" algn="ctr">
              <a:noFill/>
              <a:prstDash val="solid"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1" i="0" u="none" strike="noStrike" kern="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nstantia" panose="02030602050306030303" pitchFamily="18" charset="0"/>
              </a:endParaRPr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500082" y="2914787"/>
              <a:ext cx="141326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 dirty="0" smtClean="0">
                  <a:solidFill>
                    <a:schemeClr val="bg1"/>
                  </a:solidFill>
                  <a:latin typeface="Constantia" panose="02030602050306030303" pitchFamily="18" charset="0"/>
                </a:rPr>
                <a:t>Transport</a:t>
              </a:r>
              <a:endParaRPr lang="en-US" b="1" dirty="0">
                <a:solidFill>
                  <a:schemeClr val="bg1"/>
                </a:solidFill>
                <a:latin typeface="Constantia" panose="02030602050306030303" pitchFamily="18" charset="0"/>
              </a:endParaRPr>
            </a:p>
          </p:txBody>
        </p:sp>
        <p:sp>
          <p:nvSpPr>
            <p:cNvPr id="70" name="Rectangle 69"/>
            <p:cNvSpPr/>
            <p:nvPr/>
          </p:nvSpPr>
          <p:spPr>
            <a:xfrm>
              <a:off x="2192300" y="3288192"/>
              <a:ext cx="2762609" cy="408265"/>
            </a:xfrm>
            <a:prstGeom prst="rect">
              <a:avLst/>
            </a:prstGeom>
            <a:solidFill>
              <a:srgbClr val="FFD757"/>
            </a:solidFill>
            <a:ln w="25400" cap="flat" cmpd="sng" algn="ctr">
              <a:noFill/>
              <a:prstDash val="solid"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1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nstantia" panose="02030602050306030303" pitchFamily="18" charset="0"/>
              </a:endParaRPr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2284197" y="3298535"/>
              <a:ext cx="211015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 dirty="0" smtClean="0">
                  <a:solidFill>
                    <a:prstClr val="black"/>
                  </a:solidFill>
                  <a:latin typeface="Constantia" panose="02030602050306030303" pitchFamily="18" charset="0"/>
                </a:rPr>
                <a:t>Manufacturer</a:t>
              </a:r>
              <a:endParaRPr lang="en-US" b="1" dirty="0">
                <a:solidFill>
                  <a:prstClr val="black"/>
                </a:solidFill>
                <a:latin typeface="Constantia" panose="02030602050306030303" pitchFamily="18" charset="0"/>
              </a:endParaRPr>
            </a:p>
          </p:txBody>
        </p:sp>
        <p:sp>
          <p:nvSpPr>
            <p:cNvPr id="72" name="Rectangle 71"/>
            <p:cNvSpPr/>
            <p:nvPr/>
          </p:nvSpPr>
          <p:spPr>
            <a:xfrm>
              <a:off x="470773" y="3634073"/>
              <a:ext cx="1464928" cy="408265"/>
            </a:xfrm>
            <a:prstGeom prst="rect">
              <a:avLst/>
            </a:prstGeom>
            <a:solidFill>
              <a:srgbClr val="E28700"/>
            </a:solidFill>
            <a:ln w="25400" cap="flat" cmpd="sng" algn="ctr">
              <a:noFill/>
              <a:prstDash val="solid"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1" i="0" u="none" strike="noStrike" kern="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nstantia" panose="02030602050306030303" pitchFamily="18" charset="0"/>
              </a:endParaRP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430952" y="3659284"/>
              <a:ext cx="14649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 dirty="0" smtClean="0">
                  <a:solidFill>
                    <a:schemeClr val="bg1"/>
                  </a:solidFill>
                  <a:latin typeface="Constantia" panose="02030602050306030303" pitchFamily="18" charset="0"/>
                </a:rPr>
                <a:t>Transport</a:t>
              </a:r>
              <a:endParaRPr lang="en-US" b="1" dirty="0">
                <a:solidFill>
                  <a:schemeClr val="bg1"/>
                </a:solidFill>
                <a:latin typeface="Constantia" panose="02030602050306030303" pitchFamily="18" charset="0"/>
              </a:endParaRPr>
            </a:p>
          </p:txBody>
        </p:sp>
        <p:sp>
          <p:nvSpPr>
            <p:cNvPr id="74" name="Rectangle 73"/>
            <p:cNvSpPr/>
            <p:nvPr/>
          </p:nvSpPr>
          <p:spPr>
            <a:xfrm>
              <a:off x="2143300" y="4104723"/>
              <a:ext cx="2840783" cy="470757"/>
            </a:xfrm>
            <a:prstGeom prst="rect">
              <a:avLst/>
            </a:prstGeom>
            <a:solidFill>
              <a:srgbClr val="FFD757"/>
            </a:solidFill>
            <a:ln w="25400" cap="flat" cmpd="sng" algn="ctr">
              <a:noFill/>
              <a:prstDash val="solid"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1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nstantia" panose="02030602050306030303" pitchFamily="18" charset="0"/>
              </a:endParaRPr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2118001" y="4150129"/>
              <a:ext cx="2792653" cy="33598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1920"/>
                </a:lnSpc>
              </a:pPr>
              <a:r>
                <a:rPr lang="en-US" b="1" dirty="0" smtClean="0">
                  <a:solidFill>
                    <a:prstClr val="black"/>
                  </a:solidFill>
                  <a:latin typeface="Constantia" panose="02030602050306030303" pitchFamily="18" charset="0"/>
                </a:rPr>
                <a:t>DCs/Fulfillment center</a:t>
              </a:r>
              <a:endParaRPr lang="en-US" b="1" dirty="0">
                <a:solidFill>
                  <a:prstClr val="black"/>
                </a:solidFill>
                <a:latin typeface="Constantia" panose="02030602050306030303" pitchFamily="18" charset="0"/>
              </a:endParaRPr>
            </a:p>
          </p:txBody>
        </p:sp>
        <p:sp>
          <p:nvSpPr>
            <p:cNvPr id="76" name="Rectangle 75"/>
            <p:cNvSpPr/>
            <p:nvPr/>
          </p:nvSpPr>
          <p:spPr>
            <a:xfrm>
              <a:off x="447242" y="4502695"/>
              <a:ext cx="1464928" cy="408265"/>
            </a:xfrm>
            <a:prstGeom prst="rect">
              <a:avLst/>
            </a:prstGeom>
            <a:solidFill>
              <a:srgbClr val="E28700"/>
            </a:solidFill>
            <a:ln w="25400" cap="flat" cmpd="sng" algn="ctr">
              <a:noFill/>
              <a:prstDash val="solid"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i="0" u="none" strike="noStrike" kern="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nstantia" panose="02030602050306030303" pitchFamily="18" charset="0"/>
              </a:endParaRPr>
            </a:p>
          </p:txBody>
        </p:sp>
        <p:sp>
          <p:nvSpPr>
            <p:cNvPr id="77" name="TextBox 76"/>
            <p:cNvSpPr txBox="1"/>
            <p:nvPr/>
          </p:nvSpPr>
          <p:spPr>
            <a:xfrm>
              <a:off x="539452" y="4514306"/>
              <a:ext cx="135526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 dirty="0" smtClean="0">
                  <a:solidFill>
                    <a:schemeClr val="bg1"/>
                  </a:solidFill>
                  <a:latin typeface="Constantia" panose="02030602050306030303" pitchFamily="18" charset="0"/>
                </a:rPr>
                <a:t>Transport</a:t>
              </a:r>
              <a:endParaRPr lang="en-US" b="1" dirty="0">
                <a:solidFill>
                  <a:schemeClr val="bg1"/>
                </a:solidFill>
                <a:latin typeface="Constantia" panose="02030602050306030303" pitchFamily="18" charset="0"/>
              </a:endParaRPr>
            </a:p>
          </p:txBody>
        </p:sp>
        <p:sp>
          <p:nvSpPr>
            <p:cNvPr id="78" name="Rectangle 77"/>
            <p:cNvSpPr/>
            <p:nvPr/>
          </p:nvSpPr>
          <p:spPr>
            <a:xfrm>
              <a:off x="2143300" y="4921254"/>
              <a:ext cx="2852579" cy="408265"/>
            </a:xfrm>
            <a:prstGeom prst="rect">
              <a:avLst/>
            </a:prstGeom>
            <a:solidFill>
              <a:srgbClr val="FFD757"/>
            </a:solidFill>
            <a:ln w="25400" cap="flat" cmpd="sng" algn="ctr">
              <a:noFill/>
              <a:prstDash val="solid"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1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nstantia" panose="02030602050306030303" pitchFamily="18" charset="0"/>
              </a:endParaRPr>
            </a:p>
          </p:txBody>
        </p:sp>
        <p:sp>
          <p:nvSpPr>
            <p:cNvPr id="79" name="TextBox 78"/>
            <p:cNvSpPr txBox="1"/>
            <p:nvPr/>
          </p:nvSpPr>
          <p:spPr>
            <a:xfrm>
              <a:off x="2220081" y="4981047"/>
              <a:ext cx="217426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 dirty="0" smtClean="0">
                  <a:solidFill>
                    <a:prstClr val="black"/>
                  </a:solidFill>
                  <a:latin typeface="Constantia" panose="02030602050306030303" pitchFamily="18" charset="0"/>
                </a:rPr>
                <a:t>Retail store</a:t>
              </a:r>
              <a:endParaRPr lang="en-US" b="1" dirty="0">
                <a:solidFill>
                  <a:prstClr val="black"/>
                </a:solidFill>
                <a:latin typeface="Constantia" panose="02030602050306030303" pitchFamily="18" charset="0"/>
              </a:endParaRPr>
            </a:p>
          </p:txBody>
        </p:sp>
        <p:sp>
          <p:nvSpPr>
            <p:cNvPr id="80" name="Rectangle 79"/>
            <p:cNvSpPr/>
            <p:nvPr/>
          </p:nvSpPr>
          <p:spPr>
            <a:xfrm>
              <a:off x="447243" y="5660460"/>
              <a:ext cx="7704518" cy="466609"/>
            </a:xfrm>
            <a:prstGeom prst="rect">
              <a:avLst/>
            </a:prstGeom>
            <a:solidFill>
              <a:srgbClr val="B2DE82"/>
            </a:solidFill>
            <a:ln w="25400" cap="flat" cmpd="sng" algn="ctr">
              <a:noFill/>
              <a:prstDash val="solid"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81" name="TextBox 80"/>
            <p:cNvSpPr txBox="1"/>
            <p:nvPr/>
          </p:nvSpPr>
          <p:spPr>
            <a:xfrm>
              <a:off x="414883" y="5670461"/>
              <a:ext cx="755585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400" b="1" dirty="0" smtClean="0">
                  <a:solidFill>
                    <a:srgbClr val="000000"/>
                  </a:solidFill>
                  <a:latin typeface="Constantia" panose="02030602050306030303" pitchFamily="18" charset="0"/>
                </a:rPr>
                <a:t>Consumer</a:t>
              </a:r>
              <a:endParaRPr lang="en-US" sz="2400" b="1" dirty="0">
                <a:solidFill>
                  <a:srgbClr val="000000"/>
                </a:solidFill>
                <a:latin typeface="Constantia" panose="02030602050306030303" pitchFamily="18" charset="0"/>
              </a:endParaRPr>
            </a:p>
          </p:txBody>
        </p:sp>
        <p:sp>
          <p:nvSpPr>
            <p:cNvPr id="82" name="Rectangle 81"/>
            <p:cNvSpPr/>
            <p:nvPr/>
          </p:nvSpPr>
          <p:spPr>
            <a:xfrm>
              <a:off x="5307898" y="2363891"/>
              <a:ext cx="2832206" cy="408265"/>
            </a:xfrm>
            <a:prstGeom prst="rect">
              <a:avLst/>
            </a:prstGeom>
            <a:solidFill>
              <a:schemeClr val="accent5">
                <a:lumMod val="90000"/>
              </a:schemeClr>
            </a:solidFill>
            <a:ln w="25400" cap="flat" cmpd="sng" algn="ctr">
              <a:noFill/>
              <a:prstDash val="solid"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1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nstantia" panose="02030602050306030303" pitchFamily="18" charset="0"/>
              </a:endParaRPr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5398325" y="2392196"/>
              <a:ext cx="257240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 dirty="0" smtClean="0">
                  <a:solidFill>
                    <a:prstClr val="black"/>
                  </a:solidFill>
                  <a:latin typeface="Constantia" panose="02030602050306030303" pitchFamily="18" charset="0"/>
                </a:rPr>
                <a:t>E-Procurement</a:t>
              </a:r>
              <a:endParaRPr lang="en-US" b="1" dirty="0">
                <a:solidFill>
                  <a:prstClr val="black"/>
                </a:solidFill>
                <a:latin typeface="Constantia" panose="02030602050306030303" pitchFamily="18" charset="0"/>
              </a:endParaRPr>
            </a:p>
          </p:txBody>
        </p:sp>
        <p:sp>
          <p:nvSpPr>
            <p:cNvPr id="84" name="Rectangle 83"/>
            <p:cNvSpPr/>
            <p:nvPr/>
          </p:nvSpPr>
          <p:spPr>
            <a:xfrm>
              <a:off x="5307898" y="2993191"/>
              <a:ext cx="2832206" cy="408265"/>
            </a:xfrm>
            <a:prstGeom prst="rect">
              <a:avLst/>
            </a:prstGeom>
            <a:solidFill>
              <a:schemeClr val="accent5">
                <a:lumMod val="90000"/>
              </a:schemeClr>
            </a:solidFill>
            <a:ln w="25400" cap="flat" cmpd="sng" algn="ctr">
              <a:noFill/>
              <a:prstDash val="solid"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1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nstantia" panose="02030602050306030303" pitchFamily="18" charset="0"/>
              </a:endParaRPr>
            </a:p>
          </p:txBody>
        </p:sp>
        <p:sp>
          <p:nvSpPr>
            <p:cNvPr id="85" name="TextBox 84"/>
            <p:cNvSpPr txBox="1"/>
            <p:nvPr/>
          </p:nvSpPr>
          <p:spPr>
            <a:xfrm>
              <a:off x="5308386" y="2992495"/>
              <a:ext cx="284539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 dirty="0" smtClean="0">
                  <a:solidFill>
                    <a:prstClr val="black"/>
                  </a:solidFill>
                  <a:latin typeface="Constantia" panose="02030602050306030303" pitchFamily="18" charset="0"/>
                </a:rPr>
                <a:t>National account sales</a:t>
              </a:r>
              <a:endParaRPr lang="en-US" b="1" dirty="0">
                <a:solidFill>
                  <a:prstClr val="black"/>
                </a:solidFill>
                <a:latin typeface="Constantia" panose="02030602050306030303" pitchFamily="18" charset="0"/>
              </a:endParaRPr>
            </a:p>
          </p:txBody>
        </p:sp>
        <p:sp>
          <p:nvSpPr>
            <p:cNvPr id="86" name="Rectangle 85"/>
            <p:cNvSpPr/>
            <p:nvPr/>
          </p:nvSpPr>
          <p:spPr>
            <a:xfrm>
              <a:off x="5302133" y="3600327"/>
              <a:ext cx="2832206" cy="408265"/>
            </a:xfrm>
            <a:prstGeom prst="rect">
              <a:avLst/>
            </a:prstGeom>
            <a:solidFill>
              <a:schemeClr val="accent5">
                <a:lumMod val="90000"/>
              </a:schemeClr>
            </a:solidFill>
            <a:ln w="25400" cap="flat" cmpd="sng" algn="ctr">
              <a:noFill/>
              <a:prstDash val="solid"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1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nstantia" panose="02030602050306030303" pitchFamily="18" charset="0"/>
              </a:endParaRPr>
            </a:p>
          </p:txBody>
        </p:sp>
        <p:sp>
          <p:nvSpPr>
            <p:cNvPr id="87" name="TextBox 86"/>
            <p:cNvSpPr txBox="1"/>
            <p:nvPr/>
          </p:nvSpPr>
          <p:spPr>
            <a:xfrm>
              <a:off x="5392699" y="3632423"/>
              <a:ext cx="265135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 dirty="0" smtClean="0">
                  <a:solidFill>
                    <a:prstClr val="black"/>
                  </a:solidFill>
                  <a:latin typeface="Constantia" panose="02030602050306030303" pitchFamily="18" charset="0"/>
                </a:rPr>
                <a:t>Wholesale/Distributor</a:t>
              </a:r>
              <a:endParaRPr lang="en-US" b="1" dirty="0">
                <a:solidFill>
                  <a:prstClr val="black"/>
                </a:solidFill>
                <a:latin typeface="Constantia" panose="02030602050306030303" pitchFamily="18" charset="0"/>
              </a:endParaRPr>
            </a:p>
          </p:txBody>
        </p:sp>
        <p:sp>
          <p:nvSpPr>
            <p:cNvPr id="88" name="Rectangle 87"/>
            <p:cNvSpPr/>
            <p:nvPr/>
          </p:nvSpPr>
          <p:spPr>
            <a:xfrm>
              <a:off x="5302133" y="4255661"/>
              <a:ext cx="2832206" cy="408265"/>
            </a:xfrm>
            <a:prstGeom prst="rect">
              <a:avLst/>
            </a:prstGeom>
            <a:solidFill>
              <a:schemeClr val="accent5">
                <a:lumMod val="90000"/>
              </a:schemeClr>
            </a:solidFill>
            <a:ln w="25400" cap="flat" cmpd="sng" algn="ctr">
              <a:noFill/>
              <a:prstDash val="solid"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1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nstantia" panose="02030602050306030303" pitchFamily="18" charset="0"/>
              </a:endParaRPr>
            </a:p>
          </p:txBody>
        </p:sp>
        <p:sp>
          <p:nvSpPr>
            <p:cNvPr id="89" name="TextBox 88"/>
            <p:cNvSpPr txBox="1"/>
            <p:nvPr/>
          </p:nvSpPr>
          <p:spPr>
            <a:xfrm>
              <a:off x="5418106" y="4284948"/>
              <a:ext cx="262595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 dirty="0" smtClean="0">
                  <a:solidFill>
                    <a:prstClr val="black"/>
                  </a:solidFill>
                  <a:latin typeface="Constantia" panose="02030602050306030303" pitchFamily="18" charset="0"/>
                </a:rPr>
                <a:t>Internet site</a:t>
              </a:r>
              <a:endParaRPr lang="en-US" b="1" dirty="0">
                <a:solidFill>
                  <a:prstClr val="black"/>
                </a:solidFill>
                <a:latin typeface="Constantia" panose="02030602050306030303" pitchFamily="18" charset="0"/>
              </a:endParaRPr>
            </a:p>
          </p:txBody>
        </p:sp>
        <p:sp>
          <p:nvSpPr>
            <p:cNvPr id="90" name="Rectangle 89"/>
            <p:cNvSpPr/>
            <p:nvPr/>
          </p:nvSpPr>
          <p:spPr>
            <a:xfrm>
              <a:off x="5302134" y="4945030"/>
              <a:ext cx="2832206" cy="408265"/>
            </a:xfrm>
            <a:prstGeom prst="rect">
              <a:avLst/>
            </a:prstGeom>
            <a:solidFill>
              <a:schemeClr val="accent5">
                <a:lumMod val="90000"/>
              </a:schemeClr>
            </a:solidFill>
            <a:ln w="25400" cap="flat" cmpd="sng" algn="ctr">
              <a:noFill/>
              <a:prstDash val="solid"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1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nstantia" panose="02030602050306030303" pitchFamily="18" charset="0"/>
              </a:endParaRPr>
            </a:p>
          </p:txBody>
        </p:sp>
        <p:sp>
          <p:nvSpPr>
            <p:cNvPr id="91" name="TextBox 90"/>
            <p:cNvSpPr txBox="1"/>
            <p:nvPr/>
          </p:nvSpPr>
          <p:spPr>
            <a:xfrm>
              <a:off x="5418106" y="4969568"/>
              <a:ext cx="255262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 dirty="0" smtClean="0">
                  <a:solidFill>
                    <a:prstClr val="black"/>
                  </a:solidFill>
                  <a:latin typeface="Constantia" panose="02030602050306030303" pitchFamily="18" charset="0"/>
                </a:rPr>
                <a:t>Retail customer</a:t>
              </a:r>
              <a:endParaRPr lang="en-US" b="1" dirty="0">
                <a:solidFill>
                  <a:prstClr val="black"/>
                </a:solidFill>
                <a:latin typeface="Constantia" panose="02030602050306030303" pitchFamily="18" charset="0"/>
              </a:endParaRPr>
            </a:p>
          </p:txBody>
        </p:sp>
        <p:cxnSp>
          <p:nvCxnSpPr>
            <p:cNvPr id="92" name="Straight Arrow Connector 91"/>
            <p:cNvCxnSpPr/>
            <p:nvPr/>
          </p:nvCxnSpPr>
          <p:spPr>
            <a:xfrm>
              <a:off x="1283325" y="2568023"/>
              <a:ext cx="0" cy="311588"/>
            </a:xfrm>
            <a:prstGeom prst="straightConnector1">
              <a:avLst/>
            </a:prstGeom>
            <a:noFill/>
            <a:ln w="38100" cap="flat" cmpd="sng" algn="ctr">
              <a:solidFill>
                <a:srgbClr val="993366"/>
              </a:solidFill>
              <a:prstDash val="solid"/>
              <a:tailEnd type="triangle" w="lg" len="med"/>
            </a:ln>
            <a:effectLst/>
          </p:spPr>
        </p:cxnSp>
        <p:cxnSp>
          <p:nvCxnSpPr>
            <p:cNvPr id="93" name="Straight Connector 92"/>
            <p:cNvCxnSpPr>
              <a:endCxn id="66" idx="1"/>
            </p:cNvCxnSpPr>
            <p:nvPr/>
          </p:nvCxnSpPr>
          <p:spPr>
            <a:xfrm flipV="1">
              <a:off x="1277247" y="2568024"/>
              <a:ext cx="927717" cy="882"/>
            </a:xfrm>
            <a:prstGeom prst="line">
              <a:avLst/>
            </a:prstGeom>
            <a:noFill/>
            <a:ln w="38100" cap="flat" cmpd="sng" algn="ctr">
              <a:solidFill>
                <a:srgbClr val="993366"/>
              </a:solidFill>
              <a:prstDash val="solid"/>
            </a:ln>
            <a:effectLst/>
          </p:spPr>
        </p:cxnSp>
        <p:cxnSp>
          <p:nvCxnSpPr>
            <p:cNvPr id="94" name="Straight Arrow Connector 93"/>
            <p:cNvCxnSpPr/>
            <p:nvPr/>
          </p:nvCxnSpPr>
          <p:spPr>
            <a:xfrm>
              <a:off x="1277247" y="3393454"/>
              <a:ext cx="0" cy="240619"/>
            </a:xfrm>
            <a:prstGeom prst="straightConnector1">
              <a:avLst/>
            </a:prstGeom>
            <a:noFill/>
            <a:ln w="38100" cap="flat" cmpd="sng" algn="ctr">
              <a:solidFill>
                <a:srgbClr val="993366"/>
              </a:solidFill>
              <a:prstDash val="solid"/>
              <a:tailEnd type="triangle" w="lg" len="med"/>
            </a:ln>
            <a:effectLst/>
          </p:spPr>
        </p:cxnSp>
        <p:cxnSp>
          <p:nvCxnSpPr>
            <p:cNvPr id="95" name="Straight Connector 94"/>
            <p:cNvCxnSpPr/>
            <p:nvPr/>
          </p:nvCxnSpPr>
          <p:spPr>
            <a:xfrm flipV="1">
              <a:off x="1277247" y="3393454"/>
              <a:ext cx="910723" cy="2150"/>
            </a:xfrm>
            <a:prstGeom prst="line">
              <a:avLst/>
            </a:prstGeom>
            <a:noFill/>
            <a:ln w="38100" cap="flat" cmpd="sng" algn="ctr">
              <a:solidFill>
                <a:srgbClr val="993366"/>
              </a:solidFill>
              <a:prstDash val="solid"/>
            </a:ln>
            <a:effectLst/>
          </p:spPr>
        </p:cxnSp>
        <p:cxnSp>
          <p:nvCxnSpPr>
            <p:cNvPr id="96" name="Straight Arrow Connector 95"/>
            <p:cNvCxnSpPr/>
            <p:nvPr/>
          </p:nvCxnSpPr>
          <p:spPr>
            <a:xfrm>
              <a:off x="1221066" y="4240586"/>
              <a:ext cx="0" cy="232654"/>
            </a:xfrm>
            <a:prstGeom prst="straightConnector1">
              <a:avLst/>
            </a:prstGeom>
            <a:noFill/>
            <a:ln w="38100" cap="flat" cmpd="sng" algn="ctr">
              <a:solidFill>
                <a:srgbClr val="993366"/>
              </a:solidFill>
              <a:prstDash val="solid"/>
              <a:tailEnd type="arrow"/>
            </a:ln>
            <a:effectLst/>
          </p:spPr>
        </p:cxnSp>
        <p:cxnSp>
          <p:nvCxnSpPr>
            <p:cNvPr id="97" name="Straight Connector 96"/>
            <p:cNvCxnSpPr/>
            <p:nvPr/>
          </p:nvCxnSpPr>
          <p:spPr>
            <a:xfrm>
              <a:off x="1217083" y="4240901"/>
              <a:ext cx="929534" cy="1914"/>
            </a:xfrm>
            <a:prstGeom prst="line">
              <a:avLst/>
            </a:prstGeom>
            <a:noFill/>
            <a:ln w="38100" cap="flat" cmpd="sng" algn="ctr">
              <a:solidFill>
                <a:srgbClr val="993366"/>
              </a:solidFill>
              <a:prstDash val="solid"/>
              <a:tailEnd type="triangle" w="lg" len="med"/>
            </a:ln>
            <a:effectLst/>
          </p:spPr>
        </p:cxnSp>
        <p:cxnSp>
          <p:nvCxnSpPr>
            <p:cNvPr id="98" name="Straight Arrow Connector 97"/>
            <p:cNvCxnSpPr/>
            <p:nvPr/>
          </p:nvCxnSpPr>
          <p:spPr>
            <a:xfrm>
              <a:off x="1246988" y="4890516"/>
              <a:ext cx="0" cy="748669"/>
            </a:xfrm>
            <a:prstGeom prst="straightConnector1">
              <a:avLst/>
            </a:prstGeom>
            <a:noFill/>
            <a:ln w="38100" cap="flat" cmpd="sng" algn="ctr">
              <a:solidFill>
                <a:srgbClr val="993366"/>
              </a:solidFill>
              <a:prstDash val="solid"/>
              <a:tailEnd type="triangle" w="lg" len="med"/>
            </a:ln>
            <a:effectLst/>
          </p:spPr>
        </p:cxnSp>
        <p:cxnSp>
          <p:nvCxnSpPr>
            <p:cNvPr id="99" name="Straight Connector 98"/>
            <p:cNvCxnSpPr/>
            <p:nvPr/>
          </p:nvCxnSpPr>
          <p:spPr>
            <a:xfrm flipV="1">
              <a:off x="1973776" y="3042848"/>
              <a:ext cx="820781" cy="14496"/>
            </a:xfrm>
            <a:prstGeom prst="line">
              <a:avLst/>
            </a:prstGeom>
            <a:noFill/>
            <a:ln w="38100" cap="flat" cmpd="sng" algn="ctr">
              <a:solidFill>
                <a:srgbClr val="993366"/>
              </a:solidFill>
              <a:prstDash val="solid"/>
            </a:ln>
            <a:effectLst/>
          </p:spPr>
        </p:cxnSp>
        <p:cxnSp>
          <p:nvCxnSpPr>
            <p:cNvPr id="100" name="Straight Arrow Connector 99"/>
            <p:cNvCxnSpPr/>
            <p:nvPr/>
          </p:nvCxnSpPr>
          <p:spPr>
            <a:xfrm flipH="1">
              <a:off x="2787768" y="3042990"/>
              <a:ext cx="196" cy="241736"/>
            </a:xfrm>
            <a:prstGeom prst="straightConnector1">
              <a:avLst/>
            </a:prstGeom>
            <a:noFill/>
            <a:ln w="38100" cap="flat" cmpd="sng" algn="ctr">
              <a:solidFill>
                <a:srgbClr val="993366"/>
              </a:solidFill>
              <a:prstDash val="solid"/>
              <a:tailEnd type="triangle" w="lg" len="med"/>
            </a:ln>
            <a:effectLst/>
          </p:spPr>
        </p:cxnSp>
        <p:cxnSp>
          <p:nvCxnSpPr>
            <p:cNvPr id="101" name="Straight Connector 100"/>
            <p:cNvCxnSpPr/>
            <p:nvPr/>
          </p:nvCxnSpPr>
          <p:spPr>
            <a:xfrm flipV="1">
              <a:off x="1941828" y="3882548"/>
              <a:ext cx="852729" cy="6802"/>
            </a:xfrm>
            <a:prstGeom prst="line">
              <a:avLst/>
            </a:prstGeom>
            <a:noFill/>
            <a:ln w="38100" cap="flat" cmpd="sng" algn="ctr">
              <a:solidFill>
                <a:srgbClr val="993366"/>
              </a:solidFill>
              <a:prstDash val="solid"/>
            </a:ln>
            <a:effectLst/>
          </p:spPr>
        </p:cxnSp>
        <p:cxnSp>
          <p:nvCxnSpPr>
            <p:cNvPr id="102" name="Straight Arrow Connector 101"/>
            <p:cNvCxnSpPr/>
            <p:nvPr/>
          </p:nvCxnSpPr>
          <p:spPr>
            <a:xfrm>
              <a:off x="2794557" y="3889761"/>
              <a:ext cx="0" cy="221035"/>
            </a:xfrm>
            <a:prstGeom prst="straightConnector1">
              <a:avLst/>
            </a:prstGeom>
            <a:noFill/>
            <a:ln w="9525" cap="flat" cmpd="sng" algn="ctr">
              <a:noFill/>
              <a:prstDash val="solid"/>
              <a:tailEnd type="arrow"/>
            </a:ln>
            <a:effectLst/>
          </p:spPr>
        </p:cxnSp>
        <p:cxnSp>
          <p:nvCxnSpPr>
            <p:cNvPr id="105" name="Straight Arrow Connector 104"/>
            <p:cNvCxnSpPr/>
            <p:nvPr/>
          </p:nvCxnSpPr>
          <p:spPr>
            <a:xfrm>
              <a:off x="7467600" y="2772156"/>
              <a:ext cx="0" cy="221035"/>
            </a:xfrm>
            <a:prstGeom prst="straightConnector1">
              <a:avLst/>
            </a:prstGeom>
            <a:noFill/>
            <a:ln w="38100" cap="flat" cmpd="sng" algn="ctr">
              <a:solidFill>
                <a:srgbClr val="993366"/>
              </a:solidFill>
              <a:prstDash val="solid"/>
              <a:tailEnd type="triangle" w="lg" len="med"/>
            </a:ln>
            <a:effectLst/>
          </p:spPr>
        </p:cxnSp>
        <p:cxnSp>
          <p:nvCxnSpPr>
            <p:cNvPr id="107" name="Straight Arrow Connector 106"/>
            <p:cNvCxnSpPr/>
            <p:nvPr/>
          </p:nvCxnSpPr>
          <p:spPr>
            <a:xfrm>
              <a:off x="7467600" y="4008592"/>
              <a:ext cx="0" cy="231994"/>
            </a:xfrm>
            <a:prstGeom prst="straightConnector1">
              <a:avLst/>
            </a:prstGeom>
            <a:noFill/>
            <a:ln w="38100" cap="flat" cmpd="sng" algn="ctr">
              <a:solidFill>
                <a:srgbClr val="993366"/>
              </a:solidFill>
              <a:prstDash val="solid"/>
              <a:tailEnd type="triangle" w="lg" len="med"/>
            </a:ln>
            <a:effectLst/>
          </p:spPr>
        </p:cxnSp>
        <p:cxnSp>
          <p:nvCxnSpPr>
            <p:cNvPr id="108" name="Straight Arrow Connector 107"/>
            <p:cNvCxnSpPr/>
            <p:nvPr/>
          </p:nvCxnSpPr>
          <p:spPr>
            <a:xfrm>
              <a:off x="7467600" y="4663926"/>
              <a:ext cx="0" cy="270401"/>
            </a:xfrm>
            <a:prstGeom prst="straightConnector1">
              <a:avLst/>
            </a:prstGeom>
            <a:noFill/>
            <a:ln w="38100" cap="flat" cmpd="sng" algn="ctr">
              <a:solidFill>
                <a:srgbClr val="993366"/>
              </a:solidFill>
              <a:prstDash val="solid"/>
              <a:tailEnd type="triangle" w="lg" len="med"/>
            </a:ln>
            <a:effectLst/>
          </p:spPr>
        </p:cxnSp>
        <p:cxnSp>
          <p:nvCxnSpPr>
            <p:cNvPr id="109" name="Straight Connector 108"/>
            <p:cNvCxnSpPr/>
            <p:nvPr/>
          </p:nvCxnSpPr>
          <p:spPr>
            <a:xfrm>
              <a:off x="8151761" y="3875297"/>
              <a:ext cx="235316" cy="2"/>
            </a:xfrm>
            <a:prstGeom prst="line">
              <a:avLst/>
            </a:prstGeom>
            <a:noFill/>
            <a:ln w="38100" cap="flat" cmpd="sng" algn="ctr">
              <a:solidFill>
                <a:srgbClr val="993366"/>
              </a:solidFill>
              <a:prstDash val="solid"/>
            </a:ln>
            <a:effectLst/>
          </p:spPr>
        </p:cxnSp>
        <p:cxnSp>
          <p:nvCxnSpPr>
            <p:cNvPr id="110" name="Straight Connector 109"/>
            <p:cNvCxnSpPr/>
            <p:nvPr/>
          </p:nvCxnSpPr>
          <p:spPr>
            <a:xfrm>
              <a:off x="8387077" y="3875297"/>
              <a:ext cx="1" cy="1269511"/>
            </a:xfrm>
            <a:prstGeom prst="line">
              <a:avLst/>
            </a:prstGeom>
            <a:noFill/>
            <a:ln w="38100" cap="flat" cmpd="sng" algn="ctr">
              <a:solidFill>
                <a:srgbClr val="993366"/>
              </a:solidFill>
              <a:prstDash val="solid"/>
            </a:ln>
            <a:effectLst/>
          </p:spPr>
        </p:cxnSp>
        <p:cxnSp>
          <p:nvCxnSpPr>
            <p:cNvPr id="111" name="Straight Arrow Connector 110"/>
            <p:cNvCxnSpPr/>
            <p:nvPr/>
          </p:nvCxnSpPr>
          <p:spPr>
            <a:xfrm flipH="1" flipV="1">
              <a:off x="8151761" y="5144808"/>
              <a:ext cx="226637" cy="7234"/>
            </a:xfrm>
            <a:prstGeom prst="straightConnector1">
              <a:avLst/>
            </a:prstGeom>
            <a:noFill/>
            <a:ln w="38100" cap="flat" cmpd="sng" algn="ctr">
              <a:solidFill>
                <a:srgbClr val="993366"/>
              </a:solidFill>
              <a:prstDash val="solid"/>
              <a:tailEnd type="triangle" w="lg" len="med"/>
            </a:ln>
            <a:effectLst/>
          </p:spPr>
        </p:cxnSp>
        <p:cxnSp>
          <p:nvCxnSpPr>
            <p:cNvPr id="112" name="Straight Arrow Connector 111"/>
            <p:cNvCxnSpPr/>
            <p:nvPr/>
          </p:nvCxnSpPr>
          <p:spPr>
            <a:xfrm>
              <a:off x="7467600" y="5360380"/>
              <a:ext cx="0" cy="310081"/>
            </a:xfrm>
            <a:prstGeom prst="straightConnector1">
              <a:avLst/>
            </a:prstGeom>
            <a:noFill/>
            <a:ln w="38100" cap="flat" cmpd="sng" algn="ctr">
              <a:solidFill>
                <a:srgbClr val="993366"/>
              </a:solidFill>
              <a:prstDash val="solid"/>
              <a:tailEnd type="triangle" w="lg" len="med"/>
            </a:ln>
            <a:effectLst/>
          </p:spPr>
        </p:cxnSp>
        <p:cxnSp>
          <p:nvCxnSpPr>
            <p:cNvPr id="189" name="Straight Connector 188"/>
            <p:cNvCxnSpPr/>
            <p:nvPr/>
          </p:nvCxnSpPr>
          <p:spPr>
            <a:xfrm flipV="1">
              <a:off x="1908381" y="4662268"/>
              <a:ext cx="852729" cy="6802"/>
            </a:xfrm>
            <a:prstGeom prst="line">
              <a:avLst/>
            </a:prstGeom>
            <a:noFill/>
            <a:ln w="38100" cap="flat" cmpd="sng" algn="ctr">
              <a:solidFill>
                <a:srgbClr val="993366"/>
              </a:solidFill>
              <a:prstDash val="solid"/>
            </a:ln>
            <a:effectLst/>
          </p:spPr>
        </p:cxnSp>
        <p:cxnSp>
          <p:nvCxnSpPr>
            <p:cNvPr id="190" name="Straight Arrow Connector 189"/>
            <p:cNvCxnSpPr/>
            <p:nvPr/>
          </p:nvCxnSpPr>
          <p:spPr>
            <a:xfrm>
              <a:off x="2761110" y="4669481"/>
              <a:ext cx="0" cy="221035"/>
            </a:xfrm>
            <a:prstGeom prst="straightConnector1">
              <a:avLst/>
            </a:prstGeom>
            <a:noFill/>
            <a:ln w="38100" cap="flat" cmpd="sng" algn="ctr">
              <a:solidFill>
                <a:srgbClr val="993366"/>
              </a:solidFill>
              <a:prstDash val="solid"/>
              <a:tailEnd type="triangle" w="lg" len="med"/>
            </a:ln>
            <a:effectLst/>
          </p:spPr>
        </p:cxnSp>
        <p:cxnSp>
          <p:nvCxnSpPr>
            <p:cNvPr id="231" name="Straight Arrow Connector 230"/>
            <p:cNvCxnSpPr/>
            <p:nvPr/>
          </p:nvCxnSpPr>
          <p:spPr>
            <a:xfrm flipH="1">
              <a:off x="2800684" y="3884012"/>
              <a:ext cx="196" cy="241736"/>
            </a:xfrm>
            <a:prstGeom prst="straightConnector1">
              <a:avLst/>
            </a:prstGeom>
            <a:noFill/>
            <a:ln w="38100" cap="flat" cmpd="sng" algn="ctr">
              <a:solidFill>
                <a:srgbClr val="993366"/>
              </a:solidFill>
              <a:prstDash val="solid"/>
              <a:tailEnd type="triangle" w="lg" len="med"/>
            </a:ln>
            <a:effectLst/>
          </p:spPr>
        </p:cxnSp>
        <p:cxnSp>
          <p:nvCxnSpPr>
            <p:cNvPr id="248" name="Straight Arrow Connector 247"/>
            <p:cNvCxnSpPr/>
            <p:nvPr/>
          </p:nvCxnSpPr>
          <p:spPr>
            <a:xfrm flipH="1">
              <a:off x="7467600" y="3403863"/>
              <a:ext cx="5765" cy="226122"/>
            </a:xfrm>
            <a:prstGeom prst="straightConnector1">
              <a:avLst/>
            </a:prstGeom>
            <a:noFill/>
            <a:ln w="38100" cap="flat" cmpd="sng" algn="ctr">
              <a:solidFill>
                <a:srgbClr val="993366"/>
              </a:solidFill>
              <a:prstDash val="solid"/>
              <a:tailEnd type="triangle" w="lg" len="med"/>
            </a:ln>
            <a:effectLst/>
          </p:spPr>
        </p:cxnSp>
      </p:grpSp>
    </p:spTree>
    <p:extLst>
      <p:ext uri="{BB962C8B-B14F-4D97-AF65-F5344CB8AC3E}">
        <p14:creationId xmlns:p14="http://schemas.microsoft.com/office/powerpoint/2010/main" val="3360655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Omni-Channel </a:t>
            </a:r>
            <a:r>
              <a:rPr lang="en-US" sz="3600" dirty="0"/>
              <a:t>Network </a:t>
            </a:r>
            <a:r>
              <a:rPr lang="en-US" sz="3600" dirty="0" smtClean="0"/>
              <a:t>Design</a:t>
            </a:r>
            <a:br>
              <a:rPr lang="en-US" sz="3600" dirty="0" smtClean="0"/>
            </a:br>
            <a:r>
              <a:rPr lang="en-US" sz="33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Cost Consideration</a:t>
            </a:r>
            <a:endParaRPr lang="en-US" sz="3300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05200" y="1553858"/>
            <a:ext cx="5371578" cy="4712630"/>
          </a:xfrm>
        </p:spPr>
        <p:txBody>
          <a:bodyPr wrap="square">
            <a:noAutofit/>
          </a:bodyPr>
          <a:lstStyle/>
          <a:p>
            <a:pPr marL="0" indent="0" algn="ctr">
              <a:spcAft>
                <a:spcPts val="0"/>
              </a:spcAft>
              <a:buNone/>
            </a:pPr>
            <a:r>
              <a:rPr lang="en-US" sz="2400" b="1" dirty="0" smtClean="0"/>
              <a:t>Fixed Cost and Variable Cost Consideration: </a:t>
            </a:r>
          </a:p>
          <a:p>
            <a:pPr marL="0" indent="0" algn="ctr">
              <a:spcAft>
                <a:spcPts val="0"/>
              </a:spcAft>
              <a:buNone/>
            </a:pPr>
            <a:r>
              <a:rPr lang="en-US" sz="2400" b="1" dirty="0" smtClean="0"/>
              <a:t>A Rule of Thumb in Channel Design</a:t>
            </a:r>
          </a:p>
          <a:p>
            <a:pPr marL="0" lvl="1" indent="0" algn="ctr">
              <a:buNone/>
            </a:pPr>
            <a:endParaRPr lang="en-US" sz="2400" dirty="0" smtClean="0"/>
          </a:p>
          <a:p>
            <a:pPr marL="0" lvl="1" indent="0" algn="ctr">
              <a:buNone/>
            </a:pPr>
            <a:r>
              <a:rPr lang="en-US" sz="2400" dirty="0" smtClean="0"/>
              <a:t>“Assuming </a:t>
            </a:r>
            <a:r>
              <a:rPr lang="en-US" sz="2400" dirty="0"/>
              <a:t>that the origin and destination remain the same, the more intermediaries used to deliver the product the higher the fixed cost and the lower the variable cost, and vice versa</a:t>
            </a:r>
            <a:r>
              <a:rPr lang="en-US" sz="2400" dirty="0" smtClean="0"/>
              <a:t>.”</a:t>
            </a:r>
          </a:p>
          <a:p>
            <a:pPr marL="0" indent="0">
              <a:buNone/>
            </a:pPr>
            <a:endParaRPr lang="en-US" sz="2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2713451-F6E1-4628-A8E3-1405590B0C33}" type="slidenum">
              <a:rPr lang="en-US" smtClean="0">
                <a:solidFill>
                  <a:srgbClr val="FFFFFF"/>
                </a:solidFill>
              </a:rPr>
              <a:pPr/>
              <a:t>22</a:t>
            </a:fld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© 2016 Cengage Learning. All Rights Reserved. May not be scanned, copied  or duplicated, or posted to a publicly accessible website, in whole or in part. </a:t>
            </a:r>
            <a:endParaRPr lang="en-US" dirty="0">
              <a:solidFill>
                <a:srgbClr val="FFFFFF"/>
              </a:solidFill>
            </a:endParaRPr>
          </a:p>
        </p:txBody>
      </p:sp>
      <p:pic>
        <p:nvPicPr>
          <p:cNvPr id="3074" name="Picture 2" descr="http://www.cloudcruiser.com/wp-content/uploads/2014/12/solution-icon-chargeback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7200" y="1553858"/>
            <a:ext cx="4648200" cy="464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8554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Omni-Channel </a:t>
            </a:r>
            <a:r>
              <a:rPr lang="en-US" dirty="0"/>
              <a:t>Network Design</a:t>
            </a:r>
            <a:br>
              <a:rPr lang="en-US" dirty="0"/>
            </a:br>
            <a:r>
              <a:rPr lang="en-US" sz="36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Customer Order Fulfillment Models</a:t>
            </a:r>
            <a:endParaRPr lang="en-US" sz="3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2713451-F6E1-4628-A8E3-1405590B0C33}" type="slidenum">
              <a:rPr lang="en-US" smtClean="0">
                <a:solidFill>
                  <a:srgbClr val="FFFFFF"/>
                </a:solidFill>
              </a:rPr>
              <a:pPr/>
              <a:t>23</a:t>
            </a:fld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© 2016 Cengage Learning. All Rights Reserved. May not be scanned, copied  or duplicated, or posted to a publicly accessible website, in whole or in part. </a:t>
            </a:r>
            <a:endParaRPr lang="en-US" dirty="0">
              <a:solidFill>
                <a:srgbClr val="FFFFFF"/>
              </a:solidFill>
            </a:endParaRPr>
          </a:p>
        </p:txBody>
      </p:sp>
      <p:grpSp>
        <p:nvGrpSpPr>
          <p:cNvPr id="14" name="Group 13"/>
          <p:cNvGrpSpPr/>
          <p:nvPr/>
        </p:nvGrpSpPr>
        <p:grpSpPr>
          <a:xfrm>
            <a:off x="0" y="1219200"/>
            <a:ext cx="9144000" cy="5273675"/>
            <a:chOff x="0" y="1219200"/>
            <a:chExt cx="9144000" cy="5273675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1219200"/>
              <a:ext cx="9144000" cy="5273675"/>
            </a:xfrm>
            <a:prstGeom prst="rect">
              <a:avLst/>
            </a:prstGeom>
          </p:spPr>
        </p:pic>
        <p:sp>
          <p:nvSpPr>
            <p:cNvPr id="8" name="Rectangle 7"/>
            <p:cNvSpPr/>
            <p:nvPr/>
          </p:nvSpPr>
          <p:spPr bwMode="auto">
            <a:xfrm>
              <a:off x="609600" y="2019300"/>
              <a:ext cx="1981200" cy="838200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2000" b="1" dirty="0">
                  <a:solidFill>
                    <a:schemeClr val="bg1"/>
                  </a:solidFill>
                  <a:latin typeface="Constantia" panose="02030602050306030303" pitchFamily="18" charset="0"/>
                </a:rPr>
                <a:t>Integrated Fulfillment</a:t>
              </a:r>
            </a:p>
            <a:p>
              <a:pPr marL="0" marR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9" name="Rectangle 8"/>
            <p:cNvSpPr/>
            <p:nvPr/>
          </p:nvSpPr>
          <p:spPr bwMode="auto">
            <a:xfrm>
              <a:off x="6553200" y="1984853"/>
              <a:ext cx="1981200" cy="838200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2000" b="1" dirty="0">
                  <a:solidFill>
                    <a:schemeClr val="bg1"/>
                  </a:solidFill>
                  <a:latin typeface="Constantia" panose="02030602050306030303" pitchFamily="18" charset="0"/>
                </a:rPr>
                <a:t>Dedicated Fulfillment</a:t>
              </a:r>
            </a:p>
            <a:p>
              <a:pPr marL="0" marR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" name="Rectangle 9"/>
            <p:cNvSpPr/>
            <p:nvPr/>
          </p:nvSpPr>
          <p:spPr bwMode="auto">
            <a:xfrm>
              <a:off x="533400" y="5018849"/>
              <a:ext cx="1981200" cy="838200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2000" b="1" dirty="0">
                  <a:solidFill>
                    <a:schemeClr val="bg1"/>
                  </a:solidFill>
                  <a:latin typeface="Constantia" panose="02030602050306030303" pitchFamily="18" charset="0"/>
                </a:rPr>
                <a:t>Flow-Through Fulfillment</a:t>
              </a:r>
            </a:p>
            <a:p>
              <a:pPr marL="0" marR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1" name="Rectangle 10"/>
            <p:cNvSpPr/>
            <p:nvPr/>
          </p:nvSpPr>
          <p:spPr bwMode="auto">
            <a:xfrm>
              <a:off x="7162800" y="3623153"/>
              <a:ext cx="1981200" cy="838200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2000" b="1" dirty="0" smtClean="0">
                  <a:solidFill>
                    <a:schemeClr val="bg1"/>
                  </a:solidFill>
                  <a:latin typeface="Constantia" panose="02030602050306030303" pitchFamily="18" charset="0"/>
                </a:rPr>
                <a:t>Pool Distribution</a:t>
              </a:r>
              <a:endParaRPr lang="en-US" sz="2000" b="1" dirty="0">
                <a:solidFill>
                  <a:schemeClr val="bg1"/>
                </a:solidFill>
                <a:latin typeface="Constantia" panose="02030602050306030303" pitchFamily="18" charset="0"/>
              </a:endParaRPr>
            </a:p>
            <a:p>
              <a:pPr marL="0" marR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2" name="Rectangle 11"/>
            <p:cNvSpPr/>
            <p:nvPr/>
          </p:nvSpPr>
          <p:spPr bwMode="auto">
            <a:xfrm>
              <a:off x="0" y="3623153"/>
              <a:ext cx="1981200" cy="838200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2000" b="1" dirty="0" smtClean="0">
                  <a:solidFill>
                    <a:schemeClr val="bg1"/>
                  </a:solidFill>
                  <a:latin typeface="Constantia" panose="02030602050306030303" pitchFamily="18" charset="0"/>
                </a:rPr>
                <a:t>Store </a:t>
              </a:r>
              <a:r>
                <a:rPr lang="en-US" sz="2000" b="1" dirty="0">
                  <a:solidFill>
                    <a:schemeClr val="bg1"/>
                  </a:solidFill>
                  <a:latin typeface="Constantia" panose="02030602050306030303" pitchFamily="18" charset="0"/>
                </a:rPr>
                <a:t>Fulfillment</a:t>
              </a:r>
            </a:p>
            <a:p>
              <a:pPr marL="0" marR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3" name="Rectangle 12"/>
            <p:cNvSpPr/>
            <p:nvPr/>
          </p:nvSpPr>
          <p:spPr bwMode="auto">
            <a:xfrm>
              <a:off x="6705600" y="5001125"/>
              <a:ext cx="1981200" cy="838200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2000" b="1" dirty="0">
                  <a:solidFill>
                    <a:schemeClr val="bg1"/>
                  </a:solidFill>
                  <a:latin typeface="Constantia" panose="02030602050306030303" pitchFamily="18" charset="0"/>
                </a:rPr>
                <a:t>Direct Store Delivery (DSD)</a:t>
              </a:r>
            </a:p>
            <a:p>
              <a:pPr marL="0" marR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53187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21345"/>
          </a:xfrm>
        </p:spPr>
        <p:txBody>
          <a:bodyPr/>
          <a:lstStyle/>
          <a:p>
            <a:r>
              <a:rPr lang="en-US" sz="3200" dirty="0" smtClean="0"/>
              <a:t>Omni-Channel </a:t>
            </a:r>
            <a:r>
              <a:rPr lang="en-US" sz="3200" dirty="0"/>
              <a:t>Network Design</a:t>
            </a:r>
            <a:br>
              <a:rPr lang="en-US" sz="3200" dirty="0"/>
            </a:br>
            <a:r>
              <a:rPr lang="en-US" sz="3200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Customer </a:t>
            </a:r>
            <a:r>
              <a:rPr lang="en-US" sz="32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Fulfillment Models </a:t>
            </a:r>
            <a:r>
              <a:rPr lang="en-US" sz="2400" i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(continued)</a:t>
            </a:r>
            <a:endParaRPr lang="en-US" sz="2800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2713451-F6E1-4628-A8E3-1405590B0C33}" type="slidenum">
              <a:rPr lang="en-US" smtClean="0">
                <a:solidFill>
                  <a:srgbClr val="FFFFFF"/>
                </a:solidFill>
              </a:rPr>
              <a:pPr/>
              <a:t>24</a:t>
            </a:fld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© 2016 Cengage Learning. All Rights Reserved. May not be scanned, copied  or duplicated, or posted to a publicly accessible website, in whole or in part. 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43" name="TextBox 142"/>
          <p:cNvSpPr txBox="1"/>
          <p:nvPr/>
        </p:nvSpPr>
        <p:spPr>
          <a:xfrm>
            <a:off x="5011940" y="6188409"/>
            <a:ext cx="4038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dirty="0" smtClean="0">
                <a:solidFill>
                  <a:srgbClr val="000000"/>
                </a:solidFill>
                <a:latin typeface="Constantia" pitchFamily="18" charset="0"/>
              </a:rPr>
              <a:t>Source: Figure 4-9</a:t>
            </a:r>
            <a:endParaRPr lang="en-US" sz="1200" dirty="0">
              <a:solidFill>
                <a:srgbClr val="000000"/>
              </a:solidFill>
              <a:latin typeface="Constantia" pitchFamily="18" charset="0"/>
            </a:endParaRPr>
          </a:p>
        </p:txBody>
      </p:sp>
      <p:grpSp>
        <p:nvGrpSpPr>
          <p:cNvPr id="249" name="Group 248"/>
          <p:cNvGrpSpPr/>
          <p:nvPr/>
        </p:nvGrpSpPr>
        <p:grpSpPr>
          <a:xfrm>
            <a:off x="89321" y="1229097"/>
            <a:ext cx="8965357" cy="4751559"/>
            <a:chOff x="89321" y="1229097"/>
            <a:chExt cx="8965357" cy="4751559"/>
          </a:xfrm>
        </p:grpSpPr>
        <p:sp>
          <p:nvSpPr>
            <p:cNvPr id="14" name="Freeform 13"/>
            <p:cNvSpPr/>
            <p:nvPr/>
          </p:nvSpPr>
          <p:spPr>
            <a:xfrm>
              <a:off x="225917" y="1586788"/>
              <a:ext cx="1363692" cy="697764"/>
            </a:xfrm>
            <a:custGeom>
              <a:avLst/>
              <a:gdLst>
                <a:gd name="connsiteX0" fmla="*/ 0 w 874934"/>
                <a:gd name="connsiteY0" fmla="*/ 0 h 437467"/>
                <a:gd name="connsiteX1" fmla="*/ 874934 w 874934"/>
                <a:gd name="connsiteY1" fmla="*/ 0 h 437467"/>
                <a:gd name="connsiteX2" fmla="*/ 874934 w 874934"/>
                <a:gd name="connsiteY2" fmla="*/ 437467 h 437467"/>
                <a:gd name="connsiteX3" fmla="*/ 0 w 874934"/>
                <a:gd name="connsiteY3" fmla="*/ 437467 h 437467"/>
                <a:gd name="connsiteX4" fmla="*/ 0 w 874934"/>
                <a:gd name="connsiteY4" fmla="*/ 0 h 437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74934" h="437467">
                  <a:moveTo>
                    <a:pt x="0" y="0"/>
                  </a:moveTo>
                  <a:lnTo>
                    <a:pt x="874934" y="0"/>
                  </a:lnTo>
                  <a:lnTo>
                    <a:pt x="874934" y="437467"/>
                  </a:lnTo>
                  <a:lnTo>
                    <a:pt x="0" y="437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90000"/>
              </a:schemeClr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shade val="8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shade val="8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985" tIns="6985" rIns="6985" bIns="6985" numCol="1" spcCol="1270" anchor="ctr" anchorCtr="0">
              <a:noAutofit/>
            </a:bodyPr>
            <a:lstStyle/>
            <a:p>
              <a:pPr lvl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kumimoji="0" lang="en-US" sz="160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onstantia" panose="02030602050306030303" pitchFamily="18" charset="0"/>
                </a:rPr>
                <a:t>Integrated Fulfillment</a:t>
              </a:r>
              <a:endParaRPr lang="en-US" sz="1600" kern="1200" dirty="0">
                <a:solidFill>
                  <a:srgbClr val="000000"/>
                </a:solidFill>
                <a:latin typeface="Constantia" panose="02030602050306030303" pitchFamily="18" charset="0"/>
              </a:endParaRPr>
            </a:p>
          </p:txBody>
        </p:sp>
        <p:sp>
          <p:nvSpPr>
            <p:cNvPr id="15" name="Freeform 14"/>
            <p:cNvSpPr/>
            <p:nvPr/>
          </p:nvSpPr>
          <p:spPr>
            <a:xfrm>
              <a:off x="1716843" y="1586788"/>
              <a:ext cx="1363692" cy="697764"/>
            </a:xfrm>
            <a:custGeom>
              <a:avLst/>
              <a:gdLst>
                <a:gd name="connsiteX0" fmla="*/ 0 w 874934"/>
                <a:gd name="connsiteY0" fmla="*/ 0 h 437467"/>
                <a:gd name="connsiteX1" fmla="*/ 874934 w 874934"/>
                <a:gd name="connsiteY1" fmla="*/ 0 h 437467"/>
                <a:gd name="connsiteX2" fmla="*/ 874934 w 874934"/>
                <a:gd name="connsiteY2" fmla="*/ 437467 h 437467"/>
                <a:gd name="connsiteX3" fmla="*/ 0 w 874934"/>
                <a:gd name="connsiteY3" fmla="*/ 437467 h 437467"/>
                <a:gd name="connsiteX4" fmla="*/ 0 w 874934"/>
                <a:gd name="connsiteY4" fmla="*/ 0 h 437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74934" h="437467">
                  <a:moveTo>
                    <a:pt x="0" y="0"/>
                  </a:moveTo>
                  <a:lnTo>
                    <a:pt x="874934" y="0"/>
                  </a:lnTo>
                  <a:lnTo>
                    <a:pt x="874934" y="437467"/>
                  </a:lnTo>
                  <a:lnTo>
                    <a:pt x="0" y="437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2DE82"/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shade val="8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shade val="8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985" tIns="6985" rIns="6985" bIns="6985" numCol="1" spcCol="1270" anchor="ctr" anchorCtr="0">
              <a:noAutofit/>
            </a:bodyPr>
            <a:lstStyle/>
            <a:p>
              <a:pPr lvl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kumimoji="0" lang="en-US" sz="160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onstantia" panose="02030602050306030303" pitchFamily="18" charset="0"/>
                </a:rPr>
                <a:t>Dedicated Fulfillment</a:t>
              </a:r>
              <a:endParaRPr lang="en-US" sz="1600" kern="1200" dirty="0">
                <a:solidFill>
                  <a:srgbClr val="000000"/>
                </a:solidFill>
                <a:latin typeface="Constantia" panose="02030602050306030303" pitchFamily="18" charset="0"/>
              </a:endParaRPr>
            </a:p>
          </p:txBody>
        </p:sp>
        <p:sp>
          <p:nvSpPr>
            <p:cNvPr id="16" name="Freeform 15"/>
            <p:cNvSpPr/>
            <p:nvPr/>
          </p:nvSpPr>
          <p:spPr>
            <a:xfrm>
              <a:off x="3207769" y="1586788"/>
              <a:ext cx="1363692" cy="697764"/>
            </a:xfrm>
            <a:custGeom>
              <a:avLst/>
              <a:gdLst>
                <a:gd name="connsiteX0" fmla="*/ 0 w 874934"/>
                <a:gd name="connsiteY0" fmla="*/ 0 h 437467"/>
                <a:gd name="connsiteX1" fmla="*/ 874934 w 874934"/>
                <a:gd name="connsiteY1" fmla="*/ 0 h 437467"/>
                <a:gd name="connsiteX2" fmla="*/ 874934 w 874934"/>
                <a:gd name="connsiteY2" fmla="*/ 437467 h 437467"/>
                <a:gd name="connsiteX3" fmla="*/ 0 w 874934"/>
                <a:gd name="connsiteY3" fmla="*/ 437467 h 437467"/>
                <a:gd name="connsiteX4" fmla="*/ 0 w 874934"/>
                <a:gd name="connsiteY4" fmla="*/ 0 h 437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74934" h="437467">
                  <a:moveTo>
                    <a:pt x="0" y="0"/>
                  </a:moveTo>
                  <a:lnTo>
                    <a:pt x="874934" y="0"/>
                  </a:lnTo>
                  <a:lnTo>
                    <a:pt x="874934" y="437467"/>
                  </a:lnTo>
                  <a:lnTo>
                    <a:pt x="0" y="437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4AEC9"/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shade val="8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shade val="8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985" tIns="6985" rIns="6985" bIns="6985" numCol="1" spcCol="1270" anchor="ctr" anchorCtr="0">
              <a:noAutofit/>
            </a:bodyPr>
            <a:lstStyle/>
            <a:p>
              <a:pPr lvl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kumimoji="0" lang="en-US" sz="160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onstantia" panose="02030602050306030303" pitchFamily="18" charset="0"/>
                </a:rPr>
                <a:t>Pool Distribution</a:t>
              </a:r>
              <a:endParaRPr lang="en-US" sz="1600" kern="1200" dirty="0">
                <a:solidFill>
                  <a:srgbClr val="000000"/>
                </a:solidFill>
                <a:latin typeface="Constantia" panose="02030602050306030303" pitchFamily="18" charset="0"/>
              </a:endParaRPr>
            </a:p>
          </p:txBody>
        </p:sp>
        <p:sp>
          <p:nvSpPr>
            <p:cNvPr id="17" name="Freeform 16"/>
            <p:cNvSpPr/>
            <p:nvPr/>
          </p:nvSpPr>
          <p:spPr>
            <a:xfrm>
              <a:off x="4698696" y="1586788"/>
              <a:ext cx="1363692" cy="697764"/>
            </a:xfrm>
            <a:custGeom>
              <a:avLst/>
              <a:gdLst>
                <a:gd name="connsiteX0" fmla="*/ 0 w 874934"/>
                <a:gd name="connsiteY0" fmla="*/ 0 h 437467"/>
                <a:gd name="connsiteX1" fmla="*/ 874934 w 874934"/>
                <a:gd name="connsiteY1" fmla="*/ 0 h 437467"/>
                <a:gd name="connsiteX2" fmla="*/ 874934 w 874934"/>
                <a:gd name="connsiteY2" fmla="*/ 437467 h 437467"/>
                <a:gd name="connsiteX3" fmla="*/ 0 w 874934"/>
                <a:gd name="connsiteY3" fmla="*/ 437467 h 437467"/>
                <a:gd name="connsiteX4" fmla="*/ 0 w 874934"/>
                <a:gd name="connsiteY4" fmla="*/ 0 h 437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74934" h="437467">
                  <a:moveTo>
                    <a:pt x="0" y="0"/>
                  </a:moveTo>
                  <a:lnTo>
                    <a:pt x="874934" y="0"/>
                  </a:lnTo>
                  <a:lnTo>
                    <a:pt x="874934" y="437467"/>
                  </a:lnTo>
                  <a:lnTo>
                    <a:pt x="0" y="437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D757"/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shade val="8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shade val="8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985" tIns="6985" rIns="6985" bIns="6985" numCol="1" spcCol="1270" anchor="ctr" anchorCtr="0">
              <a:noAutofit/>
            </a:bodyPr>
            <a:lstStyle/>
            <a:p>
              <a:pPr lvl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kumimoji="0" lang="en-US" sz="160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onstantia" panose="02030602050306030303" pitchFamily="18" charset="0"/>
                </a:rPr>
                <a:t>Direct Store Delivery (DSD)</a:t>
              </a:r>
              <a:endParaRPr lang="en-US" sz="1600" kern="1200" dirty="0">
                <a:solidFill>
                  <a:srgbClr val="000000"/>
                </a:solidFill>
                <a:latin typeface="Constantia" panose="02030602050306030303" pitchFamily="18" charset="0"/>
              </a:endParaRPr>
            </a:p>
          </p:txBody>
        </p:sp>
        <p:sp>
          <p:nvSpPr>
            <p:cNvPr id="18" name="Freeform 17"/>
            <p:cNvSpPr/>
            <p:nvPr/>
          </p:nvSpPr>
          <p:spPr>
            <a:xfrm>
              <a:off x="6189622" y="1586788"/>
              <a:ext cx="1363692" cy="697764"/>
            </a:xfrm>
            <a:custGeom>
              <a:avLst/>
              <a:gdLst>
                <a:gd name="connsiteX0" fmla="*/ 0 w 874934"/>
                <a:gd name="connsiteY0" fmla="*/ 0 h 437467"/>
                <a:gd name="connsiteX1" fmla="*/ 874934 w 874934"/>
                <a:gd name="connsiteY1" fmla="*/ 0 h 437467"/>
                <a:gd name="connsiteX2" fmla="*/ 874934 w 874934"/>
                <a:gd name="connsiteY2" fmla="*/ 437467 h 437467"/>
                <a:gd name="connsiteX3" fmla="*/ 0 w 874934"/>
                <a:gd name="connsiteY3" fmla="*/ 437467 h 437467"/>
                <a:gd name="connsiteX4" fmla="*/ 0 w 874934"/>
                <a:gd name="connsiteY4" fmla="*/ 0 h 437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74934" h="437467">
                  <a:moveTo>
                    <a:pt x="0" y="0"/>
                  </a:moveTo>
                  <a:lnTo>
                    <a:pt x="874934" y="0"/>
                  </a:lnTo>
                  <a:lnTo>
                    <a:pt x="874934" y="437467"/>
                  </a:lnTo>
                  <a:lnTo>
                    <a:pt x="0" y="437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7AE85"/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shade val="8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shade val="8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985" tIns="6985" rIns="6985" bIns="6985" numCol="1" spcCol="1270" anchor="ctr" anchorCtr="0">
              <a:noAutofit/>
            </a:bodyPr>
            <a:lstStyle/>
            <a:p>
              <a:pPr lvl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kumimoji="0" lang="en-US" sz="160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onstantia" panose="02030602050306030303" pitchFamily="18" charset="0"/>
                </a:rPr>
                <a:t>Store Fulfillment</a:t>
              </a:r>
              <a:endParaRPr lang="en-US" sz="1600" kern="1200" dirty="0">
                <a:solidFill>
                  <a:srgbClr val="000000"/>
                </a:solidFill>
                <a:latin typeface="Constantia" panose="02030602050306030303" pitchFamily="18" charset="0"/>
              </a:endParaRPr>
            </a:p>
          </p:txBody>
        </p:sp>
        <p:sp>
          <p:nvSpPr>
            <p:cNvPr id="19" name="Freeform 18"/>
            <p:cNvSpPr/>
            <p:nvPr/>
          </p:nvSpPr>
          <p:spPr>
            <a:xfrm>
              <a:off x="7680548" y="1586787"/>
              <a:ext cx="1363692" cy="686399"/>
            </a:xfrm>
            <a:custGeom>
              <a:avLst/>
              <a:gdLst>
                <a:gd name="connsiteX0" fmla="*/ 0 w 874934"/>
                <a:gd name="connsiteY0" fmla="*/ 0 h 437467"/>
                <a:gd name="connsiteX1" fmla="*/ 874934 w 874934"/>
                <a:gd name="connsiteY1" fmla="*/ 0 h 437467"/>
                <a:gd name="connsiteX2" fmla="*/ 874934 w 874934"/>
                <a:gd name="connsiteY2" fmla="*/ 437467 h 437467"/>
                <a:gd name="connsiteX3" fmla="*/ 0 w 874934"/>
                <a:gd name="connsiteY3" fmla="*/ 437467 h 437467"/>
                <a:gd name="connsiteX4" fmla="*/ 0 w 874934"/>
                <a:gd name="connsiteY4" fmla="*/ 0 h 437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74934" h="437467">
                  <a:moveTo>
                    <a:pt x="0" y="0"/>
                  </a:moveTo>
                  <a:lnTo>
                    <a:pt x="874934" y="0"/>
                  </a:lnTo>
                  <a:lnTo>
                    <a:pt x="874934" y="437467"/>
                  </a:lnTo>
                  <a:lnTo>
                    <a:pt x="0" y="437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39966"/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shade val="8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shade val="8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985" tIns="6985" rIns="6985" bIns="6985" numCol="1" spcCol="1270" anchor="ctr" anchorCtr="0">
              <a:noAutofit/>
            </a:bodyPr>
            <a:lstStyle/>
            <a:p>
              <a:pPr lvl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kumimoji="0" lang="en-US" sz="160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Constantia" panose="02030602050306030303" pitchFamily="18" charset="0"/>
                </a:rPr>
                <a:t>Flow-Through Fulfillment</a:t>
              </a:r>
              <a:endParaRPr lang="en-US" sz="1600" kern="1200" dirty="0">
                <a:solidFill>
                  <a:schemeClr val="bg1"/>
                </a:solidFill>
                <a:latin typeface="Constantia" panose="02030602050306030303" pitchFamily="18" charset="0"/>
              </a:endParaRPr>
            </a:p>
          </p:txBody>
        </p:sp>
        <p:sp>
          <p:nvSpPr>
            <p:cNvPr id="180" name="Oval 179"/>
            <p:cNvSpPr/>
            <p:nvPr>
              <p:custDataLst>
                <p:tags r:id="rId1"/>
              </p:custDataLst>
            </p:nvPr>
          </p:nvSpPr>
          <p:spPr>
            <a:xfrm>
              <a:off x="686092" y="1229098"/>
              <a:ext cx="443341" cy="435563"/>
            </a:xfrm>
            <a:prstGeom prst="ellipse">
              <a:avLst/>
            </a:prstGeom>
            <a:solidFill>
              <a:srgbClr val="0D65AC"/>
            </a:solidFill>
            <a:ln w="15875"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99000">
                    <a:schemeClr val="bg1">
                      <a:lumMod val="50000"/>
                    </a:schemeClr>
                  </a:gs>
                </a:gsLst>
                <a:lin ang="16200000" scaled="1"/>
                <a:tileRect/>
              </a:gradFill>
            </a:ln>
            <a:effectLst>
              <a:innerShdw blurRad="1778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sz="2800" b="1" dirty="0">
                  <a:solidFill>
                    <a:schemeClr val="bg1"/>
                  </a:solidFill>
                  <a:latin typeface="Constantia" pitchFamily="18" charset="0"/>
                </a:rPr>
                <a:t>1</a:t>
              </a:r>
            </a:p>
          </p:txBody>
        </p:sp>
        <p:sp>
          <p:nvSpPr>
            <p:cNvPr id="181" name="Oval 180"/>
            <p:cNvSpPr/>
            <p:nvPr>
              <p:custDataLst>
                <p:tags r:id="rId2"/>
              </p:custDataLst>
            </p:nvPr>
          </p:nvSpPr>
          <p:spPr>
            <a:xfrm>
              <a:off x="2177018" y="1241516"/>
              <a:ext cx="443341" cy="435563"/>
            </a:xfrm>
            <a:prstGeom prst="ellipse">
              <a:avLst/>
            </a:prstGeom>
            <a:solidFill>
              <a:srgbClr val="0D65AC"/>
            </a:solidFill>
            <a:ln w="15875"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99000">
                    <a:schemeClr val="bg1">
                      <a:lumMod val="50000"/>
                    </a:schemeClr>
                  </a:gs>
                </a:gsLst>
                <a:lin ang="16200000" scaled="1"/>
                <a:tileRect/>
              </a:gradFill>
            </a:ln>
            <a:effectLst>
              <a:innerShdw blurRad="1778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sz="2800" b="1" dirty="0" smtClean="0">
                  <a:solidFill>
                    <a:schemeClr val="bg1"/>
                  </a:solidFill>
                  <a:latin typeface="Constantia" pitchFamily="18" charset="0"/>
                </a:rPr>
                <a:t>2</a:t>
              </a:r>
              <a:endParaRPr lang="en-US" sz="2800" b="1" dirty="0">
                <a:solidFill>
                  <a:schemeClr val="bg1"/>
                </a:solidFill>
                <a:latin typeface="Constantia" pitchFamily="18" charset="0"/>
              </a:endParaRPr>
            </a:p>
          </p:txBody>
        </p:sp>
        <p:sp>
          <p:nvSpPr>
            <p:cNvPr id="182" name="Oval 181"/>
            <p:cNvSpPr/>
            <p:nvPr>
              <p:custDataLst>
                <p:tags r:id="rId3"/>
              </p:custDataLst>
            </p:nvPr>
          </p:nvSpPr>
          <p:spPr>
            <a:xfrm>
              <a:off x="3676362" y="1269441"/>
              <a:ext cx="443341" cy="435563"/>
            </a:xfrm>
            <a:prstGeom prst="ellipse">
              <a:avLst/>
            </a:prstGeom>
            <a:solidFill>
              <a:srgbClr val="0D65AC"/>
            </a:solidFill>
            <a:ln w="15875"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99000">
                    <a:schemeClr val="bg1">
                      <a:lumMod val="50000"/>
                    </a:schemeClr>
                  </a:gs>
                </a:gsLst>
                <a:lin ang="16200000" scaled="1"/>
                <a:tileRect/>
              </a:gradFill>
            </a:ln>
            <a:effectLst>
              <a:innerShdw blurRad="1778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sz="2800" b="1" dirty="0" smtClean="0">
                  <a:solidFill>
                    <a:schemeClr val="bg1"/>
                  </a:solidFill>
                  <a:latin typeface="Constantia" pitchFamily="18" charset="0"/>
                </a:rPr>
                <a:t>3</a:t>
              </a:r>
              <a:endParaRPr lang="en-US" sz="2800" b="1" dirty="0">
                <a:solidFill>
                  <a:schemeClr val="bg1"/>
                </a:solidFill>
                <a:latin typeface="Constantia" pitchFamily="18" charset="0"/>
              </a:endParaRPr>
            </a:p>
          </p:txBody>
        </p:sp>
        <p:sp>
          <p:nvSpPr>
            <p:cNvPr id="183" name="Oval 182"/>
            <p:cNvSpPr/>
            <p:nvPr>
              <p:custDataLst>
                <p:tags r:id="rId4"/>
              </p:custDataLst>
            </p:nvPr>
          </p:nvSpPr>
          <p:spPr>
            <a:xfrm>
              <a:off x="5158871" y="1264222"/>
              <a:ext cx="443341" cy="435563"/>
            </a:xfrm>
            <a:prstGeom prst="ellipse">
              <a:avLst/>
            </a:prstGeom>
            <a:solidFill>
              <a:srgbClr val="0D65AC"/>
            </a:solidFill>
            <a:ln w="15875"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99000">
                    <a:schemeClr val="bg1">
                      <a:lumMod val="50000"/>
                    </a:schemeClr>
                  </a:gs>
                </a:gsLst>
                <a:lin ang="16200000" scaled="1"/>
                <a:tileRect/>
              </a:gradFill>
            </a:ln>
            <a:effectLst>
              <a:innerShdw blurRad="1778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sz="2800" b="1" dirty="0" smtClean="0">
                  <a:solidFill>
                    <a:schemeClr val="bg1"/>
                  </a:solidFill>
                  <a:latin typeface="Constantia" pitchFamily="18" charset="0"/>
                </a:rPr>
                <a:t>4</a:t>
              </a:r>
              <a:endParaRPr lang="en-US" sz="2800" b="1" dirty="0">
                <a:solidFill>
                  <a:schemeClr val="bg1"/>
                </a:solidFill>
                <a:latin typeface="Constantia" pitchFamily="18" charset="0"/>
              </a:endParaRPr>
            </a:p>
          </p:txBody>
        </p:sp>
        <p:sp>
          <p:nvSpPr>
            <p:cNvPr id="184" name="Oval 183"/>
            <p:cNvSpPr/>
            <p:nvPr>
              <p:custDataLst>
                <p:tags r:id="rId5"/>
              </p:custDataLst>
            </p:nvPr>
          </p:nvSpPr>
          <p:spPr>
            <a:xfrm>
              <a:off x="6619176" y="1235381"/>
              <a:ext cx="443341" cy="447831"/>
            </a:xfrm>
            <a:prstGeom prst="ellipse">
              <a:avLst/>
            </a:prstGeom>
            <a:solidFill>
              <a:srgbClr val="0D65AC"/>
            </a:solidFill>
            <a:ln w="15875"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99000">
                    <a:schemeClr val="bg1">
                      <a:lumMod val="50000"/>
                    </a:schemeClr>
                  </a:gs>
                </a:gsLst>
                <a:lin ang="16200000" scaled="1"/>
                <a:tileRect/>
              </a:gradFill>
            </a:ln>
            <a:effectLst>
              <a:innerShdw blurRad="1778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sz="2800" b="1" dirty="0" smtClean="0">
                  <a:solidFill>
                    <a:schemeClr val="bg1"/>
                  </a:solidFill>
                  <a:latin typeface="Constantia" pitchFamily="18" charset="0"/>
                </a:rPr>
                <a:t>5</a:t>
              </a:r>
              <a:endParaRPr lang="en-US" sz="2800" b="1" dirty="0">
                <a:solidFill>
                  <a:schemeClr val="bg1"/>
                </a:solidFill>
                <a:latin typeface="Constantia" pitchFamily="18" charset="0"/>
              </a:endParaRPr>
            </a:p>
          </p:txBody>
        </p:sp>
        <p:sp>
          <p:nvSpPr>
            <p:cNvPr id="185" name="Oval 184"/>
            <p:cNvSpPr/>
            <p:nvPr>
              <p:custDataLst>
                <p:tags r:id="rId6"/>
              </p:custDataLst>
            </p:nvPr>
          </p:nvSpPr>
          <p:spPr>
            <a:xfrm>
              <a:off x="8152967" y="1229097"/>
              <a:ext cx="435563" cy="435563"/>
            </a:xfrm>
            <a:prstGeom prst="ellipse">
              <a:avLst/>
            </a:prstGeom>
            <a:solidFill>
              <a:srgbClr val="0D65AC"/>
            </a:solidFill>
            <a:ln w="15875"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99000">
                    <a:schemeClr val="bg1">
                      <a:lumMod val="50000"/>
                    </a:schemeClr>
                  </a:gs>
                </a:gsLst>
                <a:lin ang="16200000" scaled="1"/>
                <a:tileRect/>
              </a:gradFill>
            </a:ln>
            <a:effectLst>
              <a:innerShdw blurRad="1778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sz="2800" b="1" dirty="0" smtClean="0">
                  <a:solidFill>
                    <a:schemeClr val="bg1"/>
                  </a:solidFill>
                  <a:latin typeface="Constantia" pitchFamily="18" charset="0"/>
                </a:rPr>
                <a:t>6</a:t>
              </a:r>
              <a:endParaRPr lang="en-US" sz="2800" b="1" dirty="0">
                <a:solidFill>
                  <a:schemeClr val="bg1"/>
                </a:solidFill>
                <a:latin typeface="Constantia" pitchFamily="18" charset="0"/>
              </a:endParaRPr>
            </a:p>
          </p:txBody>
        </p:sp>
        <p:sp>
          <p:nvSpPr>
            <p:cNvPr id="186" name="TextBox 185"/>
            <p:cNvSpPr txBox="1"/>
            <p:nvPr/>
          </p:nvSpPr>
          <p:spPr>
            <a:xfrm>
              <a:off x="243295" y="2506434"/>
              <a:ext cx="1265723" cy="338554"/>
            </a:xfrm>
            <a:prstGeom prst="rect">
              <a:avLst/>
            </a:prstGeom>
            <a:solidFill>
              <a:schemeClr val="accent5">
                <a:lumMod val="90000"/>
              </a:schemeClr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nstantia" panose="02030602050306030303" pitchFamily="18" charset="0"/>
                </a:rPr>
                <a:t>Retail DC</a:t>
              </a:r>
            </a:p>
          </p:txBody>
        </p:sp>
        <p:sp>
          <p:nvSpPr>
            <p:cNvPr id="187" name="TextBox 186"/>
            <p:cNvSpPr txBox="1"/>
            <p:nvPr/>
          </p:nvSpPr>
          <p:spPr>
            <a:xfrm>
              <a:off x="1629596" y="2478967"/>
              <a:ext cx="874922" cy="830997"/>
            </a:xfrm>
            <a:prstGeom prst="rect">
              <a:avLst/>
            </a:prstGeom>
            <a:solidFill>
              <a:srgbClr val="B2DE82"/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nstantia" panose="02030602050306030303" pitchFamily="18" charset="0"/>
                </a:rPr>
                <a:t>Fulfill-</a:t>
              </a:r>
              <a:r>
                <a:rPr kumimoji="0" lang="en-US" sz="1600" b="0" i="0" u="none" strike="noStrike" kern="0" cap="none" spc="0" normalizeH="0" baseline="0" noProof="0" dirty="0" err="1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nstantia" panose="02030602050306030303" pitchFamily="18" charset="0"/>
                </a:rPr>
                <a:t>ment</a:t>
              </a:r>
              <a:r>
                <a:rPr kumimoji="0" lang="en-US" sz="16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nstantia" panose="02030602050306030303" pitchFamily="18" charset="0"/>
                </a:rPr>
                <a:t> Center</a:t>
              </a:r>
            </a:p>
          </p:txBody>
        </p:sp>
        <p:sp>
          <p:nvSpPr>
            <p:cNvPr id="188" name="TextBox 187"/>
            <p:cNvSpPr txBox="1"/>
            <p:nvPr/>
          </p:nvSpPr>
          <p:spPr>
            <a:xfrm>
              <a:off x="2524480" y="2478966"/>
              <a:ext cx="524599" cy="830997"/>
            </a:xfrm>
            <a:prstGeom prst="rect">
              <a:avLst/>
            </a:prstGeom>
            <a:solidFill>
              <a:srgbClr val="B2DE82"/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txBody>
            <a:bodyPr wrap="square" rtlCol="0" anchor="ctr"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nstantia" panose="02030602050306030303" pitchFamily="18" charset="0"/>
                </a:rPr>
                <a:t>DC</a:t>
              </a:r>
            </a:p>
          </p:txBody>
        </p:sp>
        <p:sp>
          <p:nvSpPr>
            <p:cNvPr id="189" name="TextBox 188"/>
            <p:cNvSpPr txBox="1"/>
            <p:nvPr/>
          </p:nvSpPr>
          <p:spPr>
            <a:xfrm>
              <a:off x="3204748" y="2506434"/>
              <a:ext cx="1356670" cy="338554"/>
            </a:xfrm>
            <a:prstGeom prst="rect">
              <a:avLst/>
            </a:prstGeom>
            <a:solidFill>
              <a:srgbClr val="E4AEC9"/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nstantia" panose="02030602050306030303" pitchFamily="18" charset="0"/>
                </a:rPr>
                <a:t>DC</a:t>
              </a:r>
            </a:p>
          </p:txBody>
        </p:sp>
        <p:sp>
          <p:nvSpPr>
            <p:cNvPr id="190" name="TextBox 189"/>
            <p:cNvSpPr txBox="1"/>
            <p:nvPr/>
          </p:nvSpPr>
          <p:spPr>
            <a:xfrm>
              <a:off x="4698696" y="2478967"/>
              <a:ext cx="1363692" cy="338554"/>
            </a:xfrm>
            <a:prstGeom prst="rect">
              <a:avLst/>
            </a:prstGeom>
            <a:solidFill>
              <a:srgbClr val="FFD757"/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nstantia" panose="02030602050306030303" pitchFamily="18" charset="0"/>
                </a:rPr>
                <a:t>Supplier DC</a:t>
              </a:r>
            </a:p>
          </p:txBody>
        </p:sp>
        <p:sp>
          <p:nvSpPr>
            <p:cNvPr id="191" name="TextBox 190"/>
            <p:cNvSpPr txBox="1"/>
            <p:nvPr/>
          </p:nvSpPr>
          <p:spPr>
            <a:xfrm>
              <a:off x="6197665" y="2478967"/>
              <a:ext cx="1355650" cy="338554"/>
            </a:xfrm>
            <a:prstGeom prst="rect">
              <a:avLst/>
            </a:prstGeom>
            <a:solidFill>
              <a:srgbClr val="D7AE85"/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nstantia" panose="02030602050306030303" pitchFamily="18" charset="0"/>
                </a:rPr>
                <a:t>Retail Store</a:t>
              </a:r>
            </a:p>
          </p:txBody>
        </p:sp>
        <p:sp>
          <p:nvSpPr>
            <p:cNvPr id="192" name="TextBox 191"/>
            <p:cNvSpPr txBox="1"/>
            <p:nvPr/>
          </p:nvSpPr>
          <p:spPr>
            <a:xfrm>
              <a:off x="7680549" y="2458887"/>
              <a:ext cx="1350296" cy="338554"/>
            </a:xfrm>
            <a:prstGeom prst="rect">
              <a:avLst/>
            </a:prstGeom>
            <a:solidFill>
              <a:srgbClr val="339966"/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Constantia" panose="02030602050306030303" pitchFamily="18" charset="0"/>
                </a:rPr>
                <a:t>Retail DC</a:t>
              </a:r>
            </a:p>
          </p:txBody>
        </p:sp>
        <p:cxnSp>
          <p:nvCxnSpPr>
            <p:cNvPr id="198" name="Straight Arrow Connector 197"/>
            <p:cNvCxnSpPr/>
            <p:nvPr/>
          </p:nvCxnSpPr>
          <p:spPr>
            <a:xfrm flipH="1">
              <a:off x="5398925" y="2284552"/>
              <a:ext cx="8590" cy="219009"/>
            </a:xfrm>
            <a:prstGeom prst="straightConnector1">
              <a:avLst/>
            </a:prstGeom>
            <a:noFill/>
            <a:ln w="38100" cap="flat" cmpd="sng" algn="ctr">
              <a:solidFill>
                <a:srgbClr val="993366"/>
              </a:solidFill>
              <a:prstDash val="solid"/>
              <a:tailEnd type="triangle"/>
            </a:ln>
            <a:effectLst/>
          </p:spPr>
        </p:cxnSp>
        <p:cxnSp>
          <p:nvCxnSpPr>
            <p:cNvPr id="194" name="Straight Arrow Connector 193"/>
            <p:cNvCxnSpPr/>
            <p:nvPr/>
          </p:nvCxnSpPr>
          <p:spPr>
            <a:xfrm flipH="1">
              <a:off x="876156" y="2274681"/>
              <a:ext cx="1" cy="228881"/>
            </a:xfrm>
            <a:prstGeom prst="straightConnector1">
              <a:avLst/>
            </a:prstGeom>
            <a:noFill/>
            <a:ln w="38100" cap="flat" cmpd="sng" algn="ctr">
              <a:solidFill>
                <a:srgbClr val="993366"/>
              </a:solidFill>
              <a:prstDash val="solid"/>
              <a:tailEnd type="triangle"/>
            </a:ln>
            <a:effectLst/>
          </p:spPr>
        </p:cxnSp>
        <p:cxnSp>
          <p:nvCxnSpPr>
            <p:cNvPr id="195" name="Straight Arrow Connector 194"/>
            <p:cNvCxnSpPr/>
            <p:nvPr/>
          </p:nvCxnSpPr>
          <p:spPr>
            <a:xfrm>
              <a:off x="1941090" y="2273187"/>
              <a:ext cx="0" cy="228881"/>
            </a:xfrm>
            <a:prstGeom prst="straightConnector1">
              <a:avLst/>
            </a:prstGeom>
            <a:noFill/>
            <a:ln w="38100" cap="flat" cmpd="sng" algn="ctr">
              <a:solidFill>
                <a:srgbClr val="993366"/>
              </a:solidFill>
              <a:prstDash val="solid"/>
              <a:tailEnd type="triangle"/>
            </a:ln>
            <a:effectLst/>
          </p:spPr>
        </p:cxnSp>
        <p:cxnSp>
          <p:nvCxnSpPr>
            <p:cNvPr id="196" name="Straight Arrow Connector 195"/>
            <p:cNvCxnSpPr/>
            <p:nvPr/>
          </p:nvCxnSpPr>
          <p:spPr>
            <a:xfrm>
              <a:off x="2711075" y="2258537"/>
              <a:ext cx="0" cy="228881"/>
            </a:xfrm>
            <a:prstGeom prst="straightConnector1">
              <a:avLst/>
            </a:prstGeom>
            <a:noFill/>
            <a:ln w="38100" cap="flat" cmpd="sng" algn="ctr">
              <a:solidFill>
                <a:srgbClr val="993366"/>
              </a:solidFill>
              <a:prstDash val="solid"/>
              <a:tailEnd type="triangle"/>
            </a:ln>
            <a:effectLst/>
          </p:spPr>
        </p:cxnSp>
        <p:cxnSp>
          <p:nvCxnSpPr>
            <p:cNvPr id="197" name="Straight Arrow Connector 196"/>
            <p:cNvCxnSpPr/>
            <p:nvPr/>
          </p:nvCxnSpPr>
          <p:spPr>
            <a:xfrm>
              <a:off x="3877028" y="2284552"/>
              <a:ext cx="0" cy="228881"/>
            </a:xfrm>
            <a:prstGeom prst="straightConnector1">
              <a:avLst/>
            </a:prstGeom>
            <a:noFill/>
            <a:ln w="38100" cap="flat" cmpd="sng" algn="ctr">
              <a:solidFill>
                <a:srgbClr val="993366"/>
              </a:solidFill>
              <a:prstDash val="solid"/>
              <a:tailEnd type="triangle"/>
            </a:ln>
            <a:effectLst/>
          </p:spPr>
        </p:cxnSp>
        <p:cxnSp>
          <p:nvCxnSpPr>
            <p:cNvPr id="199" name="Straight Arrow Connector 198"/>
            <p:cNvCxnSpPr/>
            <p:nvPr/>
          </p:nvCxnSpPr>
          <p:spPr>
            <a:xfrm>
              <a:off x="6867948" y="2262343"/>
              <a:ext cx="0" cy="228881"/>
            </a:xfrm>
            <a:prstGeom prst="straightConnector1">
              <a:avLst/>
            </a:prstGeom>
            <a:noFill/>
            <a:ln w="38100" cap="flat" cmpd="sng" algn="ctr">
              <a:solidFill>
                <a:srgbClr val="993366"/>
              </a:solidFill>
              <a:prstDash val="solid"/>
              <a:tailEnd type="triangle"/>
            </a:ln>
            <a:effectLst/>
          </p:spPr>
        </p:cxnSp>
        <p:cxnSp>
          <p:nvCxnSpPr>
            <p:cNvPr id="201" name="Straight Arrow Connector 200"/>
            <p:cNvCxnSpPr/>
            <p:nvPr/>
          </p:nvCxnSpPr>
          <p:spPr>
            <a:xfrm>
              <a:off x="8379315" y="2230006"/>
              <a:ext cx="0" cy="228881"/>
            </a:xfrm>
            <a:prstGeom prst="straightConnector1">
              <a:avLst/>
            </a:prstGeom>
            <a:noFill/>
            <a:ln w="38100" cap="flat" cmpd="sng" algn="ctr">
              <a:solidFill>
                <a:srgbClr val="993366"/>
              </a:solidFill>
              <a:prstDash val="solid"/>
              <a:tailEnd type="triangle"/>
            </a:ln>
            <a:effectLst/>
          </p:spPr>
        </p:cxnSp>
        <p:sp>
          <p:nvSpPr>
            <p:cNvPr id="202" name="TextBox 201"/>
            <p:cNvSpPr txBox="1"/>
            <p:nvPr/>
          </p:nvSpPr>
          <p:spPr>
            <a:xfrm>
              <a:off x="3204748" y="3373243"/>
              <a:ext cx="1356670" cy="338554"/>
            </a:xfrm>
            <a:prstGeom prst="rect">
              <a:avLst/>
            </a:prstGeom>
            <a:solidFill>
              <a:srgbClr val="E4AEC9"/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nstantia" panose="02030602050306030303" pitchFamily="18" charset="0"/>
                </a:rPr>
                <a:t>TL, LTL</a:t>
              </a:r>
            </a:p>
          </p:txBody>
        </p:sp>
        <p:sp>
          <p:nvSpPr>
            <p:cNvPr id="203" name="TextBox 202"/>
            <p:cNvSpPr txBox="1"/>
            <p:nvPr/>
          </p:nvSpPr>
          <p:spPr>
            <a:xfrm>
              <a:off x="7680548" y="3051727"/>
              <a:ext cx="1350297" cy="584775"/>
            </a:xfrm>
            <a:prstGeom prst="rect">
              <a:avLst/>
            </a:prstGeom>
            <a:solidFill>
              <a:srgbClr val="339966"/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Constantia" panose="02030602050306030303" pitchFamily="18" charset="0"/>
                </a:rPr>
                <a:t>TL, LTL, Parcel</a:t>
              </a:r>
            </a:p>
          </p:txBody>
        </p:sp>
        <p:sp>
          <p:nvSpPr>
            <p:cNvPr id="204" name="TextBox 203"/>
            <p:cNvSpPr txBox="1"/>
            <p:nvPr/>
          </p:nvSpPr>
          <p:spPr>
            <a:xfrm>
              <a:off x="7680547" y="3862170"/>
              <a:ext cx="1350297" cy="338554"/>
            </a:xfrm>
            <a:prstGeom prst="rect">
              <a:avLst/>
            </a:prstGeom>
            <a:solidFill>
              <a:srgbClr val="339966"/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Constantia" panose="02030602050306030303" pitchFamily="18" charset="0"/>
                </a:rPr>
                <a:t>Store</a:t>
              </a:r>
            </a:p>
          </p:txBody>
        </p:sp>
        <p:cxnSp>
          <p:nvCxnSpPr>
            <p:cNvPr id="206" name="Straight Arrow Connector 205"/>
            <p:cNvCxnSpPr/>
            <p:nvPr/>
          </p:nvCxnSpPr>
          <p:spPr>
            <a:xfrm flipH="1">
              <a:off x="8381089" y="2801008"/>
              <a:ext cx="1" cy="228881"/>
            </a:xfrm>
            <a:prstGeom prst="straightConnector1">
              <a:avLst/>
            </a:prstGeom>
            <a:noFill/>
            <a:ln w="38100" cap="flat" cmpd="sng" algn="ctr">
              <a:solidFill>
                <a:srgbClr val="993366"/>
              </a:solidFill>
              <a:prstDash val="solid"/>
              <a:tailEnd type="triangle"/>
            </a:ln>
            <a:effectLst/>
          </p:spPr>
        </p:cxnSp>
        <p:cxnSp>
          <p:nvCxnSpPr>
            <p:cNvPr id="207" name="Straight Arrow Connector 206"/>
            <p:cNvCxnSpPr/>
            <p:nvPr/>
          </p:nvCxnSpPr>
          <p:spPr>
            <a:xfrm flipH="1">
              <a:off x="8393406" y="3642898"/>
              <a:ext cx="1" cy="228881"/>
            </a:xfrm>
            <a:prstGeom prst="straightConnector1">
              <a:avLst/>
            </a:prstGeom>
            <a:noFill/>
            <a:ln w="38100" cap="flat" cmpd="sng" algn="ctr">
              <a:solidFill>
                <a:srgbClr val="993366"/>
              </a:solidFill>
              <a:prstDash val="solid"/>
              <a:tailEnd type="triangle"/>
            </a:ln>
            <a:effectLst/>
          </p:spPr>
        </p:cxnSp>
        <p:cxnSp>
          <p:nvCxnSpPr>
            <p:cNvPr id="208" name="Straight Arrow Connector 207"/>
            <p:cNvCxnSpPr>
              <a:stCxn id="189" idx="2"/>
              <a:endCxn id="202" idx="0"/>
            </p:cNvCxnSpPr>
            <p:nvPr/>
          </p:nvCxnSpPr>
          <p:spPr>
            <a:xfrm>
              <a:off x="3883083" y="2844988"/>
              <a:ext cx="0" cy="528255"/>
            </a:xfrm>
            <a:prstGeom prst="straightConnector1">
              <a:avLst/>
            </a:prstGeom>
            <a:noFill/>
            <a:ln w="38100" cap="flat" cmpd="sng" algn="ctr">
              <a:solidFill>
                <a:srgbClr val="993366"/>
              </a:solidFill>
              <a:prstDash val="solid"/>
              <a:tailEnd type="triangle"/>
            </a:ln>
            <a:effectLst/>
          </p:spPr>
        </p:cxnSp>
        <p:sp>
          <p:nvSpPr>
            <p:cNvPr id="209" name="TextBox 208"/>
            <p:cNvSpPr txBox="1"/>
            <p:nvPr/>
          </p:nvSpPr>
          <p:spPr>
            <a:xfrm>
              <a:off x="151327" y="4392829"/>
              <a:ext cx="606714" cy="584775"/>
            </a:xfrm>
            <a:prstGeom prst="rect">
              <a:avLst/>
            </a:prstGeom>
            <a:solidFill>
              <a:srgbClr val="94B8DC"/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nstantia" panose="02030602050306030303" pitchFamily="18" charset="0"/>
                </a:rPr>
                <a:t>TL, LTL</a:t>
              </a:r>
            </a:p>
          </p:txBody>
        </p:sp>
        <p:sp>
          <p:nvSpPr>
            <p:cNvPr id="210" name="TextBox 209"/>
            <p:cNvSpPr txBox="1"/>
            <p:nvPr/>
          </p:nvSpPr>
          <p:spPr>
            <a:xfrm>
              <a:off x="839460" y="4392828"/>
              <a:ext cx="729687" cy="584775"/>
            </a:xfrm>
            <a:prstGeom prst="rect">
              <a:avLst/>
            </a:prstGeom>
            <a:solidFill>
              <a:srgbClr val="94B8DC"/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txBody>
            <a:bodyPr wrap="none" rtlCol="0" anchor="ctr"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nstantia" panose="02030602050306030303" pitchFamily="18" charset="0"/>
                </a:rPr>
                <a:t>Parcel</a:t>
              </a:r>
            </a:p>
          </p:txBody>
        </p:sp>
        <p:sp>
          <p:nvSpPr>
            <p:cNvPr id="211" name="TextBox 210"/>
            <p:cNvSpPr txBox="1"/>
            <p:nvPr/>
          </p:nvSpPr>
          <p:spPr>
            <a:xfrm>
              <a:off x="1641488" y="4389225"/>
              <a:ext cx="753532" cy="588378"/>
            </a:xfrm>
            <a:prstGeom prst="rect">
              <a:avLst/>
            </a:prstGeom>
            <a:solidFill>
              <a:srgbClr val="B2DE82"/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txBody>
            <a:bodyPr wrap="square" rtlCol="0" anchor="ctr"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nstantia" panose="02030602050306030303" pitchFamily="18" charset="0"/>
                </a:rPr>
                <a:t>Parcel</a:t>
              </a:r>
            </a:p>
          </p:txBody>
        </p:sp>
        <p:sp>
          <p:nvSpPr>
            <p:cNvPr id="212" name="TextBox 211"/>
            <p:cNvSpPr txBox="1"/>
            <p:nvPr/>
          </p:nvSpPr>
          <p:spPr>
            <a:xfrm>
              <a:off x="2445649" y="4405293"/>
              <a:ext cx="603430" cy="572310"/>
            </a:xfrm>
            <a:prstGeom prst="rect">
              <a:avLst/>
            </a:prstGeom>
            <a:solidFill>
              <a:srgbClr val="B2DE82"/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txBody>
            <a:bodyPr wrap="square" rtlCol="0" anchor="ctr"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nstantia" panose="02030602050306030303" pitchFamily="18" charset="0"/>
                </a:rPr>
                <a:t>TL, LTL</a:t>
              </a:r>
            </a:p>
          </p:txBody>
        </p:sp>
        <p:sp>
          <p:nvSpPr>
            <p:cNvPr id="213" name="TextBox 212"/>
            <p:cNvSpPr txBox="1"/>
            <p:nvPr/>
          </p:nvSpPr>
          <p:spPr>
            <a:xfrm>
              <a:off x="3204748" y="4410379"/>
              <a:ext cx="1356670" cy="584775"/>
            </a:xfrm>
            <a:prstGeom prst="rect">
              <a:avLst/>
            </a:prstGeom>
            <a:solidFill>
              <a:srgbClr val="E4AEC9"/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txBody>
            <a:bodyPr wrap="square" rtlCol="0" anchor="ctr"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nstantia" panose="02030602050306030303" pitchFamily="18" charset="0"/>
                </a:rPr>
                <a:t>Third Party</a:t>
              </a:r>
            </a:p>
          </p:txBody>
        </p:sp>
        <p:sp>
          <p:nvSpPr>
            <p:cNvPr id="214" name="TextBox 213"/>
            <p:cNvSpPr txBox="1"/>
            <p:nvPr/>
          </p:nvSpPr>
          <p:spPr>
            <a:xfrm>
              <a:off x="4729768" y="4412198"/>
              <a:ext cx="1356453" cy="582956"/>
            </a:xfrm>
            <a:prstGeom prst="rect">
              <a:avLst/>
            </a:prstGeom>
            <a:solidFill>
              <a:srgbClr val="FFD757"/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txBody>
            <a:bodyPr wrap="square" rtlCol="0" anchor="ctr"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nstantia" panose="02030602050306030303" pitchFamily="18" charset="0"/>
                </a:rPr>
                <a:t>LTL</a:t>
              </a:r>
            </a:p>
          </p:txBody>
        </p:sp>
        <p:sp>
          <p:nvSpPr>
            <p:cNvPr id="215" name="TextBox 214"/>
            <p:cNvSpPr txBox="1"/>
            <p:nvPr/>
          </p:nvSpPr>
          <p:spPr>
            <a:xfrm>
              <a:off x="6213457" y="4420297"/>
              <a:ext cx="1363692" cy="574857"/>
            </a:xfrm>
            <a:prstGeom prst="rect">
              <a:avLst/>
            </a:prstGeom>
            <a:solidFill>
              <a:srgbClr val="D7AE85"/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txBody>
            <a:bodyPr wrap="square" rtlCol="0" anchor="ctr"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nstantia" panose="02030602050306030303" pitchFamily="18" charset="0"/>
                </a:rPr>
                <a:t>Delivery or Pick up</a:t>
              </a:r>
            </a:p>
          </p:txBody>
        </p:sp>
        <p:sp>
          <p:nvSpPr>
            <p:cNvPr id="216" name="TextBox 215"/>
            <p:cNvSpPr txBox="1"/>
            <p:nvPr/>
          </p:nvSpPr>
          <p:spPr>
            <a:xfrm>
              <a:off x="7704382" y="4412198"/>
              <a:ext cx="1350296" cy="582956"/>
            </a:xfrm>
            <a:prstGeom prst="rect">
              <a:avLst/>
            </a:prstGeom>
            <a:solidFill>
              <a:srgbClr val="339966"/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txBody>
            <a:bodyPr wrap="square" rtlCol="0" anchor="ctr"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Constantia" panose="02030602050306030303" pitchFamily="18" charset="0"/>
                </a:rPr>
                <a:t>Delivery or Pick up</a:t>
              </a:r>
            </a:p>
          </p:txBody>
        </p:sp>
        <p:cxnSp>
          <p:nvCxnSpPr>
            <p:cNvPr id="217" name="Straight Arrow Connector 216"/>
            <p:cNvCxnSpPr/>
            <p:nvPr/>
          </p:nvCxnSpPr>
          <p:spPr>
            <a:xfrm flipH="1">
              <a:off x="8417414" y="4205246"/>
              <a:ext cx="1" cy="228881"/>
            </a:xfrm>
            <a:prstGeom prst="straightConnector1">
              <a:avLst/>
            </a:prstGeom>
            <a:noFill/>
            <a:ln w="38100" cap="flat" cmpd="sng" algn="ctr">
              <a:noFill/>
              <a:prstDash val="solid"/>
              <a:tailEnd type="triangle"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</p:cxnSp>
        <p:cxnSp>
          <p:nvCxnSpPr>
            <p:cNvPr id="218" name="Straight Arrow Connector 217"/>
            <p:cNvCxnSpPr>
              <a:stCxn id="202" idx="2"/>
              <a:endCxn id="213" idx="0"/>
            </p:cNvCxnSpPr>
            <p:nvPr/>
          </p:nvCxnSpPr>
          <p:spPr>
            <a:xfrm>
              <a:off x="3883083" y="3711797"/>
              <a:ext cx="0" cy="698582"/>
            </a:xfrm>
            <a:prstGeom prst="straightConnector1">
              <a:avLst/>
            </a:prstGeom>
            <a:noFill/>
            <a:ln w="38100" cap="flat" cmpd="sng" algn="ctr">
              <a:solidFill>
                <a:srgbClr val="993366"/>
              </a:solidFill>
              <a:prstDash val="solid"/>
              <a:tailEnd type="triangle"/>
            </a:ln>
            <a:effectLst/>
          </p:spPr>
        </p:cxnSp>
        <p:cxnSp>
          <p:nvCxnSpPr>
            <p:cNvPr id="219" name="Straight Arrow Connector 218"/>
            <p:cNvCxnSpPr>
              <a:endCxn id="209" idx="0"/>
            </p:cNvCxnSpPr>
            <p:nvPr/>
          </p:nvCxnSpPr>
          <p:spPr>
            <a:xfrm>
              <a:off x="454684" y="2844988"/>
              <a:ext cx="0" cy="1547841"/>
            </a:xfrm>
            <a:prstGeom prst="straightConnector1">
              <a:avLst/>
            </a:prstGeom>
            <a:noFill/>
            <a:ln w="38100" cap="flat" cmpd="sng" algn="ctr">
              <a:solidFill>
                <a:srgbClr val="993366"/>
              </a:solidFill>
              <a:prstDash val="solid"/>
              <a:tailEnd type="triangle"/>
            </a:ln>
            <a:effectLst/>
          </p:spPr>
        </p:cxnSp>
        <p:cxnSp>
          <p:nvCxnSpPr>
            <p:cNvPr id="220" name="Straight Arrow Connector 219"/>
            <p:cNvCxnSpPr>
              <a:endCxn id="210" idx="0"/>
            </p:cNvCxnSpPr>
            <p:nvPr/>
          </p:nvCxnSpPr>
          <p:spPr>
            <a:xfrm>
              <a:off x="1187872" y="2862589"/>
              <a:ext cx="16432" cy="1530239"/>
            </a:xfrm>
            <a:prstGeom prst="straightConnector1">
              <a:avLst/>
            </a:prstGeom>
            <a:noFill/>
            <a:ln w="38100" cap="flat" cmpd="sng" algn="ctr">
              <a:solidFill>
                <a:srgbClr val="993366"/>
              </a:solidFill>
              <a:prstDash val="solid"/>
              <a:tailEnd type="triangle"/>
            </a:ln>
            <a:effectLst/>
          </p:spPr>
        </p:cxnSp>
        <p:cxnSp>
          <p:nvCxnSpPr>
            <p:cNvPr id="221" name="Straight Arrow Connector 220"/>
            <p:cNvCxnSpPr/>
            <p:nvPr/>
          </p:nvCxnSpPr>
          <p:spPr>
            <a:xfrm>
              <a:off x="1902315" y="3309964"/>
              <a:ext cx="0" cy="1095329"/>
            </a:xfrm>
            <a:prstGeom prst="straightConnector1">
              <a:avLst/>
            </a:prstGeom>
            <a:noFill/>
            <a:ln w="38100" cap="flat" cmpd="sng" algn="ctr">
              <a:solidFill>
                <a:srgbClr val="993366"/>
              </a:solidFill>
              <a:prstDash val="solid"/>
              <a:tailEnd type="triangle"/>
            </a:ln>
            <a:effectLst/>
          </p:spPr>
        </p:cxnSp>
        <p:cxnSp>
          <p:nvCxnSpPr>
            <p:cNvPr id="222" name="Straight Arrow Connector 221"/>
            <p:cNvCxnSpPr/>
            <p:nvPr/>
          </p:nvCxnSpPr>
          <p:spPr>
            <a:xfrm>
              <a:off x="2699923" y="3309963"/>
              <a:ext cx="14087" cy="1145534"/>
            </a:xfrm>
            <a:prstGeom prst="straightConnector1">
              <a:avLst/>
            </a:prstGeom>
            <a:noFill/>
            <a:ln w="38100" cap="flat" cmpd="sng" algn="ctr">
              <a:solidFill>
                <a:srgbClr val="993366"/>
              </a:solidFill>
              <a:prstDash val="solid"/>
              <a:tailEnd type="triangle"/>
            </a:ln>
            <a:effectLst/>
          </p:spPr>
        </p:cxnSp>
        <p:cxnSp>
          <p:nvCxnSpPr>
            <p:cNvPr id="223" name="Straight Arrow Connector 222"/>
            <p:cNvCxnSpPr>
              <a:endCxn id="214" idx="0"/>
            </p:cNvCxnSpPr>
            <p:nvPr/>
          </p:nvCxnSpPr>
          <p:spPr>
            <a:xfrm flipH="1">
              <a:off x="5407995" y="2817521"/>
              <a:ext cx="3263" cy="1594677"/>
            </a:xfrm>
            <a:prstGeom prst="straightConnector1">
              <a:avLst/>
            </a:prstGeom>
            <a:noFill/>
            <a:ln w="38100" cap="flat" cmpd="sng" algn="ctr">
              <a:solidFill>
                <a:srgbClr val="993366"/>
              </a:solidFill>
              <a:prstDash val="solid"/>
              <a:tailEnd type="triangle"/>
            </a:ln>
            <a:effectLst/>
          </p:spPr>
        </p:cxnSp>
        <p:cxnSp>
          <p:nvCxnSpPr>
            <p:cNvPr id="224" name="Straight Arrow Connector 223"/>
            <p:cNvCxnSpPr>
              <a:stCxn id="191" idx="2"/>
              <a:endCxn id="215" idx="0"/>
            </p:cNvCxnSpPr>
            <p:nvPr/>
          </p:nvCxnSpPr>
          <p:spPr>
            <a:xfrm>
              <a:off x="6875490" y="2817521"/>
              <a:ext cx="19813" cy="1602776"/>
            </a:xfrm>
            <a:prstGeom prst="straightConnector1">
              <a:avLst/>
            </a:prstGeom>
            <a:noFill/>
            <a:ln w="38100" cap="flat" cmpd="sng" algn="ctr">
              <a:solidFill>
                <a:srgbClr val="993366"/>
              </a:solidFill>
              <a:prstDash val="solid"/>
              <a:tailEnd type="triangle"/>
            </a:ln>
            <a:effectLst/>
          </p:spPr>
        </p:cxnSp>
        <p:sp>
          <p:nvSpPr>
            <p:cNvPr id="225" name="TextBox 224"/>
            <p:cNvSpPr txBox="1"/>
            <p:nvPr/>
          </p:nvSpPr>
          <p:spPr>
            <a:xfrm>
              <a:off x="89321" y="5395880"/>
              <a:ext cx="657623" cy="584775"/>
            </a:xfrm>
            <a:prstGeom prst="rect">
              <a:avLst/>
            </a:prstGeom>
            <a:solidFill>
              <a:srgbClr val="94B8DC"/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txBody>
            <a:bodyPr wrap="square" rtlCol="0" anchor="ctr"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nstantia" panose="02030602050306030303" pitchFamily="18" charset="0"/>
                </a:rPr>
                <a:t>Store</a:t>
              </a:r>
            </a:p>
          </p:txBody>
        </p:sp>
        <p:sp>
          <p:nvSpPr>
            <p:cNvPr id="226" name="TextBox 225"/>
            <p:cNvSpPr txBox="1"/>
            <p:nvPr/>
          </p:nvSpPr>
          <p:spPr>
            <a:xfrm>
              <a:off x="828363" y="5395881"/>
              <a:ext cx="729688" cy="584775"/>
            </a:xfrm>
            <a:prstGeom prst="rect">
              <a:avLst/>
            </a:prstGeom>
            <a:solidFill>
              <a:srgbClr val="94B8DC"/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txBody>
            <a:bodyPr wrap="square" rtlCol="0" anchor="ctr"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nstantia" panose="02030602050306030303" pitchFamily="18" charset="0"/>
                </a:rPr>
                <a:t>Con-</a:t>
              </a:r>
              <a:r>
                <a:rPr kumimoji="0" lang="en-US" sz="1400" b="0" i="0" u="none" strike="noStrike" kern="0" cap="none" spc="0" normalizeH="0" baseline="0" noProof="0" dirty="0" err="1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nstantia" panose="02030602050306030303" pitchFamily="18" charset="0"/>
                </a:rPr>
                <a:t>sumer</a:t>
              </a:r>
              <a:endParaRPr kumimoji="0" 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nstantia" panose="02030602050306030303" pitchFamily="18" charset="0"/>
              </a:endParaRPr>
            </a:p>
          </p:txBody>
        </p:sp>
        <p:sp>
          <p:nvSpPr>
            <p:cNvPr id="227" name="TextBox 226"/>
            <p:cNvSpPr txBox="1"/>
            <p:nvPr/>
          </p:nvSpPr>
          <p:spPr>
            <a:xfrm>
              <a:off x="1618499" y="5383648"/>
              <a:ext cx="753532" cy="584775"/>
            </a:xfrm>
            <a:prstGeom prst="rect">
              <a:avLst/>
            </a:prstGeom>
            <a:solidFill>
              <a:srgbClr val="B2DE82"/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txBody>
            <a:bodyPr wrap="square" rtlCol="0" anchor="ctr"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nstantia" panose="02030602050306030303" pitchFamily="18" charset="0"/>
                </a:rPr>
                <a:t>Con-</a:t>
              </a:r>
              <a:r>
                <a:rPr kumimoji="0" lang="en-US" sz="1600" b="0" i="0" u="none" strike="noStrike" kern="0" cap="none" spc="0" normalizeH="0" baseline="0" noProof="0" dirty="0" err="1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nstantia" panose="02030602050306030303" pitchFamily="18" charset="0"/>
                </a:rPr>
                <a:t>sumer</a:t>
              </a:r>
              <a:endParaRPr kumimoji="0" 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nstantia" panose="02030602050306030303" pitchFamily="18" charset="0"/>
              </a:endParaRPr>
            </a:p>
          </p:txBody>
        </p:sp>
        <p:sp>
          <p:nvSpPr>
            <p:cNvPr id="228" name="TextBox 227"/>
            <p:cNvSpPr txBox="1"/>
            <p:nvPr/>
          </p:nvSpPr>
          <p:spPr>
            <a:xfrm>
              <a:off x="2421627" y="5383648"/>
              <a:ext cx="642754" cy="584775"/>
            </a:xfrm>
            <a:prstGeom prst="rect">
              <a:avLst/>
            </a:prstGeom>
            <a:solidFill>
              <a:srgbClr val="B2DE82"/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txBody>
            <a:bodyPr wrap="square" rtlCol="0" anchor="ctr"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nstantia" panose="02030602050306030303" pitchFamily="18" charset="0"/>
                </a:rPr>
                <a:t>Store</a:t>
              </a:r>
            </a:p>
          </p:txBody>
        </p:sp>
        <p:sp>
          <p:nvSpPr>
            <p:cNvPr id="229" name="TextBox 228"/>
            <p:cNvSpPr txBox="1"/>
            <p:nvPr/>
          </p:nvSpPr>
          <p:spPr>
            <a:xfrm>
              <a:off x="3203735" y="5383648"/>
              <a:ext cx="1346586" cy="584775"/>
            </a:xfrm>
            <a:prstGeom prst="rect">
              <a:avLst/>
            </a:prstGeom>
            <a:solidFill>
              <a:srgbClr val="E7B7CF"/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txBody>
            <a:bodyPr wrap="square" rtlCol="0" anchor="ctr"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nstantia" panose="02030602050306030303" pitchFamily="18" charset="0"/>
                </a:rPr>
                <a:t>Store</a:t>
              </a:r>
            </a:p>
          </p:txBody>
        </p:sp>
        <p:sp>
          <p:nvSpPr>
            <p:cNvPr id="230" name="TextBox 229"/>
            <p:cNvSpPr txBox="1"/>
            <p:nvPr/>
          </p:nvSpPr>
          <p:spPr>
            <a:xfrm>
              <a:off x="4718671" y="5383648"/>
              <a:ext cx="1350680" cy="584775"/>
            </a:xfrm>
            <a:prstGeom prst="rect">
              <a:avLst/>
            </a:prstGeom>
            <a:solidFill>
              <a:srgbClr val="FFD757"/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txBody>
            <a:bodyPr wrap="square" rtlCol="0" anchor="ctr"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nstantia" panose="02030602050306030303" pitchFamily="18" charset="0"/>
                </a:rPr>
                <a:t>Store</a:t>
              </a:r>
            </a:p>
          </p:txBody>
        </p:sp>
        <p:sp>
          <p:nvSpPr>
            <p:cNvPr id="231" name="TextBox 230"/>
            <p:cNvSpPr txBox="1"/>
            <p:nvPr/>
          </p:nvSpPr>
          <p:spPr>
            <a:xfrm>
              <a:off x="6202360" y="5383650"/>
              <a:ext cx="1339857" cy="566306"/>
            </a:xfrm>
            <a:prstGeom prst="rect">
              <a:avLst/>
            </a:prstGeom>
            <a:solidFill>
              <a:srgbClr val="D7AE85"/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txBody>
            <a:bodyPr wrap="square" rtlCol="0" anchor="ctr"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nstantia" panose="02030602050306030303" pitchFamily="18" charset="0"/>
                </a:rPr>
                <a:t>Consumer</a:t>
              </a:r>
            </a:p>
          </p:txBody>
        </p:sp>
        <p:sp>
          <p:nvSpPr>
            <p:cNvPr id="232" name="TextBox 231"/>
            <p:cNvSpPr txBox="1"/>
            <p:nvPr/>
          </p:nvSpPr>
          <p:spPr>
            <a:xfrm>
              <a:off x="7688300" y="5383650"/>
              <a:ext cx="1331447" cy="566306"/>
            </a:xfrm>
            <a:prstGeom prst="rect">
              <a:avLst/>
            </a:prstGeom>
            <a:solidFill>
              <a:srgbClr val="339966"/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txBody>
            <a:bodyPr wrap="square" rtlCol="0" anchor="ctr"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Constantia" panose="02030602050306030303" pitchFamily="18" charset="0"/>
                </a:rPr>
                <a:t>Consumer</a:t>
              </a:r>
            </a:p>
          </p:txBody>
        </p:sp>
        <p:cxnSp>
          <p:nvCxnSpPr>
            <p:cNvPr id="233" name="Straight Arrow Connector 232"/>
            <p:cNvCxnSpPr/>
            <p:nvPr/>
          </p:nvCxnSpPr>
          <p:spPr>
            <a:xfrm flipH="1">
              <a:off x="454684" y="4974675"/>
              <a:ext cx="1" cy="388494"/>
            </a:xfrm>
            <a:prstGeom prst="straightConnector1">
              <a:avLst/>
            </a:prstGeom>
            <a:noFill/>
            <a:ln w="38100" cap="flat" cmpd="sng" algn="ctr">
              <a:solidFill>
                <a:srgbClr val="993366"/>
              </a:solidFill>
              <a:prstDash val="solid"/>
              <a:tailEnd type="triangle"/>
            </a:ln>
            <a:effectLst/>
          </p:spPr>
        </p:cxnSp>
        <p:cxnSp>
          <p:nvCxnSpPr>
            <p:cNvPr id="236" name="Straight Arrow Connector 235"/>
            <p:cNvCxnSpPr/>
            <p:nvPr/>
          </p:nvCxnSpPr>
          <p:spPr>
            <a:xfrm flipH="1">
              <a:off x="1222757" y="4974675"/>
              <a:ext cx="1" cy="388494"/>
            </a:xfrm>
            <a:prstGeom prst="straightConnector1">
              <a:avLst/>
            </a:prstGeom>
            <a:noFill/>
            <a:ln w="38100" cap="flat" cmpd="sng" algn="ctr">
              <a:solidFill>
                <a:srgbClr val="993366"/>
              </a:solidFill>
              <a:prstDash val="solid"/>
              <a:tailEnd type="triangle"/>
            </a:ln>
            <a:effectLst/>
          </p:spPr>
        </p:cxnSp>
        <p:cxnSp>
          <p:nvCxnSpPr>
            <p:cNvPr id="237" name="Straight Arrow Connector 236"/>
            <p:cNvCxnSpPr/>
            <p:nvPr/>
          </p:nvCxnSpPr>
          <p:spPr>
            <a:xfrm flipH="1">
              <a:off x="1932174" y="4981421"/>
              <a:ext cx="1" cy="388494"/>
            </a:xfrm>
            <a:prstGeom prst="straightConnector1">
              <a:avLst/>
            </a:prstGeom>
            <a:noFill/>
            <a:ln w="38100" cap="flat" cmpd="sng" algn="ctr">
              <a:solidFill>
                <a:srgbClr val="993366"/>
              </a:solidFill>
              <a:prstDash val="solid"/>
              <a:tailEnd type="triangle"/>
            </a:ln>
            <a:effectLst/>
          </p:spPr>
        </p:cxnSp>
        <p:cxnSp>
          <p:nvCxnSpPr>
            <p:cNvPr id="238" name="Straight Arrow Connector 237"/>
            <p:cNvCxnSpPr/>
            <p:nvPr/>
          </p:nvCxnSpPr>
          <p:spPr>
            <a:xfrm flipH="1">
              <a:off x="2710951" y="4983745"/>
              <a:ext cx="1" cy="388494"/>
            </a:xfrm>
            <a:prstGeom prst="straightConnector1">
              <a:avLst/>
            </a:prstGeom>
            <a:noFill/>
            <a:ln w="38100" cap="flat" cmpd="sng" algn="ctr">
              <a:solidFill>
                <a:srgbClr val="993366"/>
              </a:solidFill>
              <a:prstDash val="solid"/>
              <a:tailEnd type="triangle"/>
            </a:ln>
            <a:effectLst/>
          </p:spPr>
        </p:cxnSp>
        <p:cxnSp>
          <p:nvCxnSpPr>
            <p:cNvPr id="239" name="Straight Arrow Connector 238"/>
            <p:cNvCxnSpPr/>
            <p:nvPr/>
          </p:nvCxnSpPr>
          <p:spPr>
            <a:xfrm flipH="1">
              <a:off x="3872509" y="4981421"/>
              <a:ext cx="1" cy="388494"/>
            </a:xfrm>
            <a:prstGeom prst="straightConnector1">
              <a:avLst/>
            </a:prstGeom>
            <a:noFill/>
            <a:ln w="38100" cap="flat" cmpd="sng" algn="ctr">
              <a:solidFill>
                <a:srgbClr val="993366"/>
              </a:solidFill>
              <a:prstDash val="solid"/>
              <a:tailEnd type="triangle"/>
            </a:ln>
            <a:effectLst/>
          </p:spPr>
        </p:cxnSp>
        <p:cxnSp>
          <p:nvCxnSpPr>
            <p:cNvPr id="240" name="Straight Arrow Connector 239"/>
            <p:cNvCxnSpPr/>
            <p:nvPr/>
          </p:nvCxnSpPr>
          <p:spPr>
            <a:xfrm flipH="1">
              <a:off x="5417091" y="4981421"/>
              <a:ext cx="1" cy="388494"/>
            </a:xfrm>
            <a:prstGeom prst="straightConnector1">
              <a:avLst/>
            </a:prstGeom>
            <a:noFill/>
            <a:ln w="38100" cap="flat" cmpd="sng" algn="ctr">
              <a:solidFill>
                <a:srgbClr val="993366"/>
              </a:solidFill>
              <a:prstDash val="solid"/>
              <a:tailEnd type="triangle"/>
            </a:ln>
            <a:effectLst/>
          </p:spPr>
        </p:cxnSp>
        <p:cxnSp>
          <p:nvCxnSpPr>
            <p:cNvPr id="241" name="Straight Arrow Connector 240"/>
            <p:cNvCxnSpPr/>
            <p:nvPr/>
          </p:nvCxnSpPr>
          <p:spPr>
            <a:xfrm flipH="1">
              <a:off x="6804990" y="4982638"/>
              <a:ext cx="1" cy="388494"/>
            </a:xfrm>
            <a:prstGeom prst="straightConnector1">
              <a:avLst/>
            </a:prstGeom>
            <a:noFill/>
            <a:ln w="38100" cap="flat" cmpd="sng" algn="ctr">
              <a:solidFill>
                <a:srgbClr val="993366"/>
              </a:solidFill>
              <a:prstDash val="solid"/>
              <a:tailEnd type="triangle"/>
            </a:ln>
            <a:effectLst/>
          </p:spPr>
        </p:cxnSp>
        <p:cxnSp>
          <p:nvCxnSpPr>
            <p:cNvPr id="243" name="Straight Arrow Connector 242"/>
            <p:cNvCxnSpPr/>
            <p:nvPr/>
          </p:nvCxnSpPr>
          <p:spPr>
            <a:xfrm flipV="1">
              <a:off x="6961673" y="4963914"/>
              <a:ext cx="8477" cy="419734"/>
            </a:xfrm>
            <a:prstGeom prst="straightConnector1">
              <a:avLst/>
            </a:prstGeom>
            <a:noFill/>
            <a:ln w="38100" cap="flat" cmpd="sng" algn="ctr">
              <a:solidFill>
                <a:srgbClr val="993366"/>
              </a:solidFill>
              <a:prstDash val="solid"/>
              <a:tailEnd type="triangle"/>
            </a:ln>
            <a:effectLst/>
          </p:spPr>
        </p:cxnSp>
        <p:cxnSp>
          <p:nvCxnSpPr>
            <p:cNvPr id="246" name="Straight Arrow Connector 245"/>
            <p:cNvCxnSpPr/>
            <p:nvPr/>
          </p:nvCxnSpPr>
          <p:spPr>
            <a:xfrm flipH="1">
              <a:off x="8286691" y="4994870"/>
              <a:ext cx="1" cy="388494"/>
            </a:xfrm>
            <a:prstGeom prst="straightConnector1">
              <a:avLst/>
            </a:prstGeom>
            <a:noFill/>
            <a:ln w="38100" cap="flat" cmpd="sng" algn="ctr">
              <a:solidFill>
                <a:srgbClr val="993366"/>
              </a:solidFill>
              <a:prstDash val="solid"/>
              <a:tailEnd type="triangle"/>
            </a:ln>
            <a:effectLst/>
          </p:spPr>
        </p:cxnSp>
        <p:cxnSp>
          <p:nvCxnSpPr>
            <p:cNvPr id="247" name="Straight Arrow Connector 246"/>
            <p:cNvCxnSpPr/>
            <p:nvPr/>
          </p:nvCxnSpPr>
          <p:spPr>
            <a:xfrm flipV="1">
              <a:off x="8443374" y="4976146"/>
              <a:ext cx="8477" cy="419734"/>
            </a:xfrm>
            <a:prstGeom prst="straightConnector1">
              <a:avLst/>
            </a:prstGeom>
            <a:noFill/>
            <a:ln w="38100" cap="flat" cmpd="sng" algn="ctr">
              <a:solidFill>
                <a:srgbClr val="993366"/>
              </a:solidFill>
              <a:prstDash val="solid"/>
              <a:tailEnd type="triangle"/>
            </a:ln>
            <a:effectLst/>
          </p:spPr>
        </p:cxnSp>
      </p:grpSp>
    </p:spTree>
    <p:extLst>
      <p:ext uri="{BB962C8B-B14F-4D97-AF65-F5344CB8AC3E}">
        <p14:creationId xmlns:p14="http://schemas.microsoft.com/office/powerpoint/2010/main" val="4143638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400" dirty="0" smtClean="0"/>
              <a:t>Omni-Channel Customer Fulfillment Models</a:t>
            </a:r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Integrated Fulfillment</a:t>
            </a:r>
            <a:endParaRPr lang="en-US" sz="3200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2713451-F6E1-4628-A8E3-1405590B0C33}" type="slidenum">
              <a:rPr lang="en-US" smtClean="0">
                <a:solidFill>
                  <a:srgbClr val="FFFFFF"/>
                </a:solidFill>
              </a:rPr>
              <a:pPr/>
              <a:t>25</a:t>
            </a:fld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© 2016 Cengage Learning. All Rights Reserved. May not be scanned, copied  or duplicated, or posted to a publicly accessible website, in whole or in part. 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4953000" y="6172200"/>
            <a:ext cx="4038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dirty="0" smtClean="0">
                <a:solidFill>
                  <a:srgbClr val="000000"/>
                </a:solidFill>
                <a:latin typeface="Constantia" pitchFamily="18" charset="0"/>
              </a:rPr>
              <a:t>Source: Figure 4-10</a:t>
            </a:r>
            <a:endParaRPr lang="en-US" sz="1200" dirty="0">
              <a:solidFill>
                <a:srgbClr val="000000"/>
              </a:solidFill>
              <a:latin typeface="Constantia" pitchFamily="18" charset="0"/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314467" y="4346950"/>
            <a:ext cx="853786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rgbClr val="000000"/>
                </a:solidFill>
                <a:latin typeface="Constantia" panose="02030602050306030303" pitchFamily="18" charset="0"/>
              </a:rPr>
              <a:t>Integrated fulfillment </a:t>
            </a:r>
            <a:r>
              <a:rPr lang="en-US" dirty="0">
                <a:solidFill>
                  <a:srgbClr val="000000"/>
                </a:solidFill>
                <a:latin typeface="Constantia" panose="02030602050306030303" pitchFamily="18" charset="0"/>
              </a:rPr>
              <a:t>means the retailer operates one distribution network to service both </a:t>
            </a:r>
            <a:r>
              <a:rPr lang="en-US" dirty="0" smtClean="0">
                <a:solidFill>
                  <a:srgbClr val="000000"/>
                </a:solidFill>
                <a:latin typeface="Constantia" panose="02030602050306030303" pitchFamily="18" charset="0"/>
              </a:rPr>
              <a:t>“bricks-and-mortar</a:t>
            </a:r>
            <a:r>
              <a:rPr lang="en-US" dirty="0">
                <a:solidFill>
                  <a:srgbClr val="000000"/>
                </a:solidFill>
                <a:latin typeface="Constantia" panose="02030602050306030303" pitchFamily="18" charset="0"/>
              </a:rPr>
              <a:t>” </a:t>
            </a:r>
            <a:r>
              <a:rPr lang="en-US" dirty="0" smtClean="0">
                <a:solidFill>
                  <a:srgbClr val="000000"/>
                </a:solidFill>
                <a:latin typeface="Constantia" panose="02030602050306030303" pitchFamily="18" charset="0"/>
              </a:rPr>
              <a:t>(retail stores) and </a:t>
            </a:r>
            <a:r>
              <a:rPr lang="en-US" dirty="0">
                <a:solidFill>
                  <a:srgbClr val="000000"/>
                </a:solidFill>
                <a:latin typeface="Constantia" panose="02030602050306030303" pitchFamily="18" charset="0"/>
              </a:rPr>
              <a:t>“clicks-and-mortar</a:t>
            </a:r>
            <a:r>
              <a:rPr lang="en-US" dirty="0" smtClean="0">
                <a:solidFill>
                  <a:srgbClr val="000000"/>
                </a:solidFill>
                <a:latin typeface="Constantia" panose="02030602050306030303" pitchFamily="18" charset="0"/>
              </a:rPr>
              <a:t>” (Internet sites) channels. </a:t>
            </a:r>
          </a:p>
          <a:p>
            <a:pPr algn="ctr"/>
            <a:r>
              <a:rPr lang="en-US" b="1" dirty="0" smtClean="0">
                <a:solidFill>
                  <a:srgbClr val="008000"/>
                </a:solidFill>
                <a:latin typeface="Constantia" panose="02030602050306030303" pitchFamily="18" charset="0"/>
              </a:rPr>
              <a:t>Advantages: </a:t>
            </a:r>
            <a:r>
              <a:rPr lang="en-US" dirty="0">
                <a:solidFill>
                  <a:srgbClr val="000000"/>
                </a:solidFill>
                <a:latin typeface="Constantia" panose="02030602050306030303" pitchFamily="18" charset="0"/>
              </a:rPr>
              <a:t>L</a:t>
            </a:r>
            <a:r>
              <a:rPr lang="en-US" dirty="0" smtClean="0">
                <a:solidFill>
                  <a:srgbClr val="000000"/>
                </a:solidFill>
                <a:latin typeface="Constantia" panose="02030602050306030303" pitchFamily="18" charset="0"/>
              </a:rPr>
              <a:t>ow </a:t>
            </a:r>
            <a:r>
              <a:rPr lang="en-US" dirty="0">
                <a:solidFill>
                  <a:srgbClr val="000000"/>
                </a:solidFill>
                <a:latin typeface="Constantia" panose="02030602050306030303" pitchFamily="18" charset="0"/>
              </a:rPr>
              <a:t>start-up </a:t>
            </a:r>
            <a:r>
              <a:rPr lang="en-US" dirty="0" smtClean="0">
                <a:solidFill>
                  <a:srgbClr val="000000"/>
                </a:solidFill>
                <a:latin typeface="Constantia" panose="02030602050306030303" pitchFamily="18" charset="0"/>
              </a:rPr>
              <a:t>costs for retailers, </a:t>
            </a:r>
            <a:r>
              <a:rPr lang="en-US" dirty="0">
                <a:solidFill>
                  <a:srgbClr val="000000"/>
                </a:solidFill>
                <a:latin typeface="Constantia" panose="02030602050306030303" pitchFamily="18" charset="0"/>
              </a:rPr>
              <a:t>W</a:t>
            </a:r>
            <a:r>
              <a:rPr lang="en-US" dirty="0" smtClean="0">
                <a:solidFill>
                  <a:srgbClr val="000000"/>
                </a:solidFill>
                <a:latin typeface="Constantia" panose="02030602050306030303" pitchFamily="18" charset="0"/>
              </a:rPr>
              <a:t>orkforce </a:t>
            </a:r>
            <a:r>
              <a:rPr lang="en-US" dirty="0">
                <a:solidFill>
                  <a:srgbClr val="000000"/>
                </a:solidFill>
                <a:latin typeface="Constantia" panose="02030602050306030303" pitchFamily="18" charset="0"/>
              </a:rPr>
              <a:t>efficiency </a:t>
            </a:r>
            <a:endParaRPr lang="en-US" dirty="0" smtClean="0">
              <a:solidFill>
                <a:srgbClr val="000000"/>
              </a:solidFill>
              <a:latin typeface="Constantia" panose="02030602050306030303" pitchFamily="18" charset="0"/>
            </a:endParaRPr>
          </a:p>
          <a:p>
            <a:pPr algn="ctr"/>
            <a:r>
              <a:rPr lang="en-US" b="1" dirty="0">
                <a:solidFill>
                  <a:srgbClr val="990033"/>
                </a:solidFill>
                <a:latin typeface="Constantia" panose="02030602050306030303" pitchFamily="18" charset="0"/>
              </a:rPr>
              <a:t>Disadvantages: </a:t>
            </a:r>
            <a:r>
              <a:rPr lang="en-US" dirty="0">
                <a:solidFill>
                  <a:srgbClr val="000000"/>
                </a:solidFill>
                <a:latin typeface="Constantia" panose="02030602050306030303" pitchFamily="18" charset="0"/>
              </a:rPr>
              <a:t>O</a:t>
            </a:r>
            <a:r>
              <a:rPr lang="en-US" dirty="0" smtClean="0">
                <a:solidFill>
                  <a:srgbClr val="000000"/>
                </a:solidFill>
                <a:latin typeface="Constantia" panose="02030602050306030303" pitchFamily="18" charset="0"/>
              </a:rPr>
              <a:t>rder </a:t>
            </a:r>
            <a:r>
              <a:rPr lang="en-US" dirty="0">
                <a:solidFill>
                  <a:srgbClr val="000000"/>
                </a:solidFill>
                <a:latin typeface="Constantia" panose="02030602050306030303" pitchFamily="18" charset="0"/>
              </a:rPr>
              <a:t>profile changes, </a:t>
            </a:r>
            <a:r>
              <a:rPr lang="en-US" dirty="0" smtClean="0">
                <a:solidFill>
                  <a:srgbClr val="000000"/>
                </a:solidFill>
                <a:latin typeface="Constantia" panose="02030602050306030303" pitchFamily="18" charset="0"/>
              </a:rPr>
              <a:t>Unavailability </a:t>
            </a:r>
            <a:r>
              <a:rPr lang="en-US" dirty="0">
                <a:solidFill>
                  <a:srgbClr val="000000"/>
                </a:solidFill>
                <a:latin typeface="Constantia" panose="02030602050306030303" pitchFamily="18" charset="0"/>
              </a:rPr>
              <a:t>of products in </a:t>
            </a:r>
            <a:r>
              <a:rPr lang="en-US" dirty="0" err="1" smtClean="0">
                <a:solidFill>
                  <a:srgbClr val="000000"/>
                </a:solidFill>
                <a:latin typeface="Constantia" panose="02030602050306030303" pitchFamily="18" charset="0"/>
              </a:rPr>
              <a:t>eaches</a:t>
            </a:r>
            <a:r>
              <a:rPr lang="en-US" dirty="0">
                <a:solidFill>
                  <a:srgbClr val="000000"/>
                </a:solidFill>
                <a:latin typeface="Constantia" panose="02030602050306030303" pitchFamily="18" charset="0"/>
              </a:rPr>
              <a:t>, </a:t>
            </a:r>
            <a:r>
              <a:rPr lang="en-US" dirty="0" smtClean="0">
                <a:solidFill>
                  <a:srgbClr val="000000"/>
                </a:solidFill>
                <a:latin typeface="Constantia" panose="02030602050306030303" pitchFamily="18" charset="0"/>
              </a:rPr>
              <a:t>“Fast pick” </a:t>
            </a:r>
            <a:r>
              <a:rPr lang="en-US" dirty="0">
                <a:solidFill>
                  <a:srgbClr val="000000"/>
                </a:solidFill>
                <a:latin typeface="Constantia" panose="02030602050306030303" pitchFamily="18" charset="0"/>
              </a:rPr>
              <a:t>or broken </a:t>
            </a:r>
            <a:r>
              <a:rPr lang="en-US" dirty="0" smtClean="0">
                <a:solidFill>
                  <a:srgbClr val="000000"/>
                </a:solidFill>
                <a:latin typeface="Constantia" panose="02030602050306030303" pitchFamily="18" charset="0"/>
              </a:rPr>
              <a:t>case operation requirements for unit pick (each pick)</a:t>
            </a:r>
            <a:endParaRPr lang="en-US" dirty="0">
              <a:solidFill>
                <a:srgbClr val="000000"/>
              </a:solidFill>
              <a:latin typeface="Constantia" panose="02030602050306030303" pitchFamily="18" charset="0"/>
            </a:endParaRPr>
          </a:p>
        </p:txBody>
      </p:sp>
      <p:grpSp>
        <p:nvGrpSpPr>
          <p:cNvPr id="129" name="Group 128"/>
          <p:cNvGrpSpPr/>
          <p:nvPr/>
        </p:nvGrpSpPr>
        <p:grpSpPr>
          <a:xfrm>
            <a:off x="124437" y="1371600"/>
            <a:ext cx="8855681" cy="2675690"/>
            <a:chOff x="157293" y="1501886"/>
            <a:chExt cx="8855681" cy="2675690"/>
          </a:xfrm>
        </p:grpSpPr>
        <p:pic>
          <p:nvPicPr>
            <p:cNvPr id="79" name="Picture 7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05818" y="1732550"/>
              <a:ext cx="1201875" cy="1201875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606860" y="2496698"/>
              <a:ext cx="1322427" cy="1199001"/>
            </a:xfrm>
            <a:prstGeom prst="rect">
              <a:avLst/>
            </a:prstGeom>
          </p:spPr>
        </p:pic>
        <p:grpSp>
          <p:nvGrpSpPr>
            <p:cNvPr id="46" name="Group 45"/>
            <p:cNvGrpSpPr/>
            <p:nvPr/>
          </p:nvGrpSpPr>
          <p:grpSpPr>
            <a:xfrm>
              <a:off x="157293" y="1501886"/>
              <a:ext cx="8855681" cy="2675690"/>
              <a:chOff x="-53062" y="1510529"/>
              <a:chExt cx="8598770" cy="2675690"/>
            </a:xfrm>
          </p:grpSpPr>
          <p:sp>
            <p:nvSpPr>
              <p:cNvPr id="26" name="TextBox 25"/>
              <p:cNvSpPr txBox="1"/>
              <p:nvPr/>
            </p:nvSpPr>
            <p:spPr>
              <a:xfrm>
                <a:off x="-53062" y="1514994"/>
                <a:ext cx="1572172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600" b="1" dirty="0" smtClean="0">
                    <a:solidFill>
                      <a:prstClr val="black"/>
                    </a:solidFill>
                    <a:latin typeface="Constantia" panose="02030602050306030303" pitchFamily="18" charset="0"/>
                  </a:rPr>
                  <a:t>Supplier Distribution Center</a:t>
                </a:r>
                <a:endParaRPr lang="en-US" sz="1600" b="1" dirty="0">
                  <a:solidFill>
                    <a:prstClr val="black"/>
                  </a:solidFill>
                  <a:latin typeface="Constantia" panose="02030602050306030303" pitchFamily="18" charset="0"/>
                </a:endParaRPr>
              </a:p>
            </p:txBody>
          </p:sp>
          <p:sp>
            <p:nvSpPr>
              <p:cNvPr id="27" name="TextBox 26"/>
              <p:cNvSpPr txBox="1"/>
              <p:nvPr/>
            </p:nvSpPr>
            <p:spPr>
              <a:xfrm>
                <a:off x="86799" y="3697544"/>
                <a:ext cx="1143000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600" dirty="0" smtClean="0">
                    <a:solidFill>
                      <a:prstClr val="black"/>
                    </a:solidFill>
                    <a:latin typeface="Constantia" panose="02030602050306030303" pitchFamily="18" charset="0"/>
                  </a:rPr>
                  <a:t>Picking</a:t>
                </a:r>
                <a:endParaRPr lang="en-US" sz="1600" dirty="0">
                  <a:solidFill>
                    <a:prstClr val="black"/>
                  </a:solidFill>
                  <a:latin typeface="Constantia" panose="02030602050306030303" pitchFamily="18" charset="0"/>
                </a:endParaRPr>
              </a:p>
            </p:txBody>
          </p:sp>
          <p:sp>
            <p:nvSpPr>
              <p:cNvPr id="29" name="TextBox 28"/>
              <p:cNvSpPr txBox="1"/>
              <p:nvPr/>
            </p:nvSpPr>
            <p:spPr>
              <a:xfrm>
                <a:off x="1217375" y="3349207"/>
                <a:ext cx="1348740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600" dirty="0" smtClean="0">
                    <a:solidFill>
                      <a:prstClr val="black"/>
                    </a:solidFill>
                    <a:latin typeface="Constantia" panose="02030602050306030303" pitchFamily="18" charset="0"/>
                  </a:rPr>
                  <a:t>Ship truckload, LTL</a:t>
                </a:r>
                <a:endParaRPr lang="en-US" sz="1600" dirty="0">
                  <a:solidFill>
                    <a:prstClr val="black"/>
                  </a:solidFill>
                  <a:latin typeface="Constantia" panose="02030602050306030303" pitchFamily="18" charset="0"/>
                </a:endParaRPr>
              </a:p>
            </p:txBody>
          </p:sp>
          <p:cxnSp>
            <p:nvCxnSpPr>
              <p:cNvPr id="30" name="Straight Arrow Connector 29"/>
              <p:cNvCxnSpPr/>
              <p:nvPr/>
            </p:nvCxnSpPr>
            <p:spPr>
              <a:xfrm>
                <a:off x="1519110" y="3243576"/>
                <a:ext cx="568770" cy="1"/>
              </a:xfrm>
              <a:prstGeom prst="straightConnector1">
                <a:avLst/>
              </a:prstGeom>
              <a:noFill/>
              <a:ln w="38100" cap="flat" cmpd="sng" algn="ctr">
                <a:solidFill>
                  <a:srgbClr val="993366"/>
                </a:solidFill>
                <a:prstDash val="solid"/>
                <a:tailEnd type="triangle" w="lg" len="med"/>
              </a:ln>
              <a:effectLst/>
            </p:spPr>
          </p:cxnSp>
          <p:sp>
            <p:nvSpPr>
              <p:cNvPr id="31" name="TextBox 30"/>
              <p:cNvSpPr txBox="1"/>
              <p:nvPr/>
            </p:nvSpPr>
            <p:spPr>
              <a:xfrm>
                <a:off x="2408013" y="1514994"/>
                <a:ext cx="1443040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600" b="1" dirty="0" smtClean="0">
                    <a:solidFill>
                      <a:prstClr val="black"/>
                    </a:solidFill>
                    <a:latin typeface="Constantia" panose="02030602050306030303" pitchFamily="18" charset="0"/>
                  </a:rPr>
                  <a:t>Retailer</a:t>
                </a:r>
                <a:r>
                  <a:rPr lang="en-US" sz="1600" dirty="0" smtClean="0">
                    <a:solidFill>
                      <a:prstClr val="black"/>
                    </a:solidFill>
                    <a:latin typeface="Constantia" panose="02030602050306030303" pitchFamily="18" charset="0"/>
                  </a:rPr>
                  <a:t> </a:t>
                </a:r>
                <a:r>
                  <a:rPr lang="en-US" sz="1600" b="1" dirty="0" smtClean="0">
                    <a:solidFill>
                      <a:prstClr val="black"/>
                    </a:solidFill>
                    <a:latin typeface="Constantia" panose="02030602050306030303" pitchFamily="18" charset="0"/>
                  </a:rPr>
                  <a:t>Distribution</a:t>
                </a:r>
                <a:r>
                  <a:rPr lang="en-US" sz="1600" dirty="0" smtClean="0">
                    <a:solidFill>
                      <a:prstClr val="black"/>
                    </a:solidFill>
                    <a:latin typeface="Constantia" panose="02030602050306030303" pitchFamily="18" charset="0"/>
                  </a:rPr>
                  <a:t> </a:t>
                </a:r>
                <a:r>
                  <a:rPr lang="en-US" sz="1600" b="1" dirty="0" smtClean="0">
                    <a:solidFill>
                      <a:prstClr val="black"/>
                    </a:solidFill>
                    <a:latin typeface="Constantia" panose="02030602050306030303" pitchFamily="18" charset="0"/>
                  </a:rPr>
                  <a:t>Center</a:t>
                </a:r>
                <a:endParaRPr lang="en-US" sz="1600" b="1" dirty="0">
                  <a:solidFill>
                    <a:prstClr val="black"/>
                  </a:solidFill>
                  <a:latin typeface="Constantia" panose="02030602050306030303" pitchFamily="18" charset="0"/>
                </a:endParaRPr>
              </a:p>
            </p:txBody>
          </p:sp>
          <p:sp>
            <p:nvSpPr>
              <p:cNvPr id="33" name="TextBox 32"/>
              <p:cNvSpPr txBox="1"/>
              <p:nvPr/>
            </p:nvSpPr>
            <p:spPr>
              <a:xfrm>
                <a:off x="2797595" y="3601444"/>
                <a:ext cx="1885976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600" dirty="0" smtClean="0">
                    <a:solidFill>
                      <a:prstClr val="black"/>
                    </a:solidFill>
                    <a:latin typeface="Constantia" panose="02030602050306030303" pitchFamily="18" charset="0"/>
                  </a:rPr>
                  <a:t>Picking</a:t>
                </a:r>
              </a:p>
              <a:p>
                <a:pPr algn="ctr"/>
                <a:r>
                  <a:rPr lang="en-US" sz="1600" dirty="0" smtClean="0">
                    <a:solidFill>
                      <a:prstClr val="black"/>
                    </a:solidFill>
                    <a:latin typeface="Constantia" panose="02030602050306030303" pitchFamily="18" charset="0"/>
                  </a:rPr>
                  <a:t>Pallet, Case, Each</a:t>
                </a:r>
                <a:endParaRPr lang="en-US" sz="1600" dirty="0">
                  <a:solidFill>
                    <a:prstClr val="black"/>
                  </a:solidFill>
                  <a:latin typeface="Constantia" panose="02030602050306030303" pitchFamily="18" charset="0"/>
                </a:endParaRPr>
              </a:p>
            </p:txBody>
          </p:sp>
          <p:sp>
            <p:nvSpPr>
              <p:cNvPr id="35" name="TextBox 34"/>
              <p:cNvSpPr txBox="1"/>
              <p:nvPr/>
            </p:nvSpPr>
            <p:spPr>
              <a:xfrm>
                <a:off x="7289484" y="2116485"/>
                <a:ext cx="1256224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600" b="1" dirty="0" smtClean="0">
                    <a:solidFill>
                      <a:prstClr val="black"/>
                    </a:solidFill>
                    <a:latin typeface="Constantia" panose="02030602050306030303" pitchFamily="18" charset="0"/>
                  </a:rPr>
                  <a:t>Consumer</a:t>
                </a:r>
                <a:endParaRPr lang="en-US" sz="1600" b="1" dirty="0">
                  <a:solidFill>
                    <a:prstClr val="black"/>
                  </a:solidFill>
                  <a:latin typeface="Constantia" panose="02030602050306030303" pitchFamily="18" charset="0"/>
                </a:endParaRPr>
              </a:p>
            </p:txBody>
          </p:sp>
          <p:cxnSp>
            <p:nvCxnSpPr>
              <p:cNvPr id="36" name="Straight Arrow Connector 35"/>
              <p:cNvCxnSpPr/>
              <p:nvPr/>
            </p:nvCxnSpPr>
            <p:spPr>
              <a:xfrm>
                <a:off x="3827225" y="3425350"/>
                <a:ext cx="3389816" cy="465805"/>
              </a:xfrm>
              <a:prstGeom prst="straightConnector1">
                <a:avLst/>
              </a:prstGeom>
              <a:noFill/>
              <a:ln w="38100" cap="flat" cmpd="sng" algn="ctr">
                <a:solidFill>
                  <a:srgbClr val="993366"/>
                </a:solidFill>
                <a:prstDash val="solid"/>
                <a:tailEnd type="triangle" w="lg" len="med"/>
              </a:ln>
              <a:effectLst/>
            </p:spPr>
          </p:cxnSp>
          <p:sp>
            <p:nvSpPr>
              <p:cNvPr id="37" name="TextBox 36"/>
              <p:cNvSpPr txBox="1"/>
              <p:nvPr/>
            </p:nvSpPr>
            <p:spPr>
              <a:xfrm rot="451395">
                <a:off x="4099552" y="3289189"/>
                <a:ext cx="2993784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600" dirty="0" smtClean="0">
                    <a:solidFill>
                      <a:prstClr val="black"/>
                    </a:solidFill>
                    <a:latin typeface="Constantia" panose="02030602050306030303" pitchFamily="18" charset="0"/>
                  </a:rPr>
                  <a:t>Ship Case</a:t>
                </a:r>
                <a:endParaRPr lang="en-US" sz="1600" dirty="0">
                  <a:solidFill>
                    <a:prstClr val="black"/>
                  </a:solidFill>
                  <a:latin typeface="Constantia" panose="02030602050306030303" pitchFamily="18" charset="0"/>
                </a:endParaRPr>
              </a:p>
            </p:txBody>
          </p:sp>
          <p:sp>
            <p:nvSpPr>
              <p:cNvPr id="38" name="TextBox 37"/>
              <p:cNvSpPr txBox="1"/>
              <p:nvPr/>
            </p:nvSpPr>
            <p:spPr>
              <a:xfrm>
                <a:off x="4452168" y="1510529"/>
                <a:ext cx="1853106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600" b="1" dirty="0" smtClean="0">
                    <a:solidFill>
                      <a:prstClr val="black"/>
                    </a:solidFill>
                    <a:latin typeface="Constantia" panose="02030602050306030303" pitchFamily="18" charset="0"/>
                  </a:rPr>
                  <a:t>Retail Store</a:t>
                </a:r>
                <a:endParaRPr lang="en-US" sz="1600" b="1" dirty="0">
                  <a:solidFill>
                    <a:prstClr val="black"/>
                  </a:solidFill>
                  <a:latin typeface="Constantia" panose="02030602050306030303" pitchFamily="18" charset="0"/>
                </a:endParaRPr>
              </a:p>
            </p:txBody>
          </p:sp>
          <p:sp>
            <p:nvSpPr>
              <p:cNvPr id="39" name="TextBox 38"/>
              <p:cNvSpPr txBox="1"/>
              <p:nvPr/>
            </p:nvSpPr>
            <p:spPr>
              <a:xfrm rot="20787224">
                <a:off x="3506653" y="2281368"/>
                <a:ext cx="1336140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600" dirty="0" smtClean="0">
                    <a:solidFill>
                      <a:prstClr val="black"/>
                    </a:solidFill>
                    <a:latin typeface="Constantia" panose="02030602050306030303" pitchFamily="18" charset="0"/>
                  </a:rPr>
                  <a:t>Ship truckload, LTL</a:t>
                </a:r>
                <a:endParaRPr lang="en-US" sz="1600" dirty="0">
                  <a:solidFill>
                    <a:prstClr val="black"/>
                  </a:solidFill>
                  <a:latin typeface="Constantia" panose="02030602050306030303" pitchFamily="18" charset="0"/>
                </a:endParaRPr>
              </a:p>
            </p:txBody>
          </p:sp>
          <p:cxnSp>
            <p:nvCxnSpPr>
              <p:cNvPr id="40" name="Straight Arrow Connector 39"/>
              <p:cNvCxnSpPr/>
              <p:nvPr/>
            </p:nvCxnSpPr>
            <p:spPr>
              <a:xfrm flipV="1">
                <a:off x="3863172" y="2852587"/>
                <a:ext cx="1515549" cy="363559"/>
              </a:xfrm>
              <a:prstGeom prst="straightConnector1">
                <a:avLst/>
              </a:prstGeom>
              <a:noFill/>
              <a:ln w="38100" cap="flat" cmpd="sng" algn="ctr">
                <a:solidFill>
                  <a:srgbClr val="993366"/>
                </a:solidFill>
                <a:prstDash val="solid"/>
                <a:tailEnd type="triangle" w="lg" len="med"/>
              </a:ln>
              <a:effectLst/>
            </p:spPr>
          </p:cxnSp>
          <p:cxnSp>
            <p:nvCxnSpPr>
              <p:cNvPr id="41" name="Straight Arrow Connector 40"/>
              <p:cNvCxnSpPr/>
              <p:nvPr/>
            </p:nvCxnSpPr>
            <p:spPr>
              <a:xfrm>
                <a:off x="6301188" y="2211691"/>
                <a:ext cx="933082" cy="0"/>
              </a:xfrm>
              <a:prstGeom prst="straightConnector1">
                <a:avLst/>
              </a:prstGeom>
              <a:noFill/>
              <a:ln w="38100" cap="flat" cmpd="sng" algn="ctr">
                <a:solidFill>
                  <a:srgbClr val="993366"/>
                </a:solidFill>
                <a:prstDash val="solid"/>
                <a:tailEnd type="triangle" w="lg" len="med"/>
              </a:ln>
              <a:effectLst/>
            </p:spPr>
          </p:cxnSp>
          <p:sp>
            <p:nvSpPr>
              <p:cNvPr id="43" name="TextBox 42"/>
              <p:cNvSpPr txBox="1"/>
              <p:nvPr/>
            </p:nvSpPr>
            <p:spPr>
              <a:xfrm>
                <a:off x="6148193" y="1846325"/>
                <a:ext cx="1141291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600" dirty="0" smtClean="0">
                    <a:solidFill>
                      <a:prstClr val="black"/>
                    </a:solidFill>
                    <a:latin typeface="Constantia" panose="02030602050306030303" pitchFamily="18" charset="0"/>
                  </a:rPr>
                  <a:t>Delivery</a:t>
                </a:r>
                <a:endParaRPr lang="en-US" sz="1600" dirty="0">
                  <a:solidFill>
                    <a:prstClr val="black"/>
                  </a:solidFill>
                  <a:latin typeface="Constantia" panose="02030602050306030303" pitchFamily="18" charset="0"/>
                </a:endParaRPr>
              </a:p>
            </p:txBody>
          </p:sp>
          <p:cxnSp>
            <p:nvCxnSpPr>
              <p:cNvPr id="44" name="Straight Arrow Connector 43"/>
              <p:cNvCxnSpPr/>
              <p:nvPr/>
            </p:nvCxnSpPr>
            <p:spPr>
              <a:xfrm flipH="1" flipV="1">
                <a:off x="6285067" y="2398357"/>
                <a:ext cx="949202" cy="344"/>
              </a:xfrm>
              <a:prstGeom prst="straightConnector1">
                <a:avLst/>
              </a:prstGeom>
              <a:noFill/>
              <a:ln w="38100" cap="flat" cmpd="sng" algn="ctr">
                <a:solidFill>
                  <a:srgbClr val="993366"/>
                </a:solidFill>
                <a:prstDash val="solid"/>
                <a:tailEnd type="triangle" w="lg" len="med"/>
              </a:ln>
              <a:effectLst/>
            </p:spPr>
          </p:cxnSp>
          <p:sp>
            <p:nvSpPr>
              <p:cNvPr id="45" name="TextBox 44"/>
              <p:cNvSpPr txBox="1"/>
              <p:nvPr/>
            </p:nvSpPr>
            <p:spPr>
              <a:xfrm>
                <a:off x="6188889" y="2458320"/>
                <a:ext cx="1141291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600" dirty="0" smtClean="0">
                    <a:solidFill>
                      <a:prstClr val="black"/>
                    </a:solidFill>
                    <a:latin typeface="Constantia" panose="02030602050306030303" pitchFamily="18" charset="0"/>
                  </a:rPr>
                  <a:t>Pick-up</a:t>
                </a:r>
                <a:endParaRPr lang="en-US" sz="1600" dirty="0">
                  <a:solidFill>
                    <a:prstClr val="black"/>
                  </a:solidFill>
                  <a:latin typeface="Constantia" panose="02030602050306030303" pitchFamily="18" charset="0"/>
                </a:endParaRPr>
              </a:p>
            </p:txBody>
          </p:sp>
        </p:grpSp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66900" y="2482805"/>
              <a:ext cx="1434221" cy="1138319"/>
            </a:xfrm>
            <a:prstGeom prst="rect">
              <a:avLst/>
            </a:prstGeom>
          </p:spPr>
        </p:pic>
        <p:sp>
          <p:nvSpPr>
            <p:cNvPr id="189" name="TextBox 188"/>
            <p:cNvSpPr txBox="1"/>
            <p:nvPr/>
          </p:nvSpPr>
          <p:spPr>
            <a:xfrm>
              <a:off x="7719217" y="3791574"/>
              <a:ext cx="129375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dirty="0" smtClean="0">
                  <a:solidFill>
                    <a:prstClr val="black"/>
                  </a:solidFill>
                  <a:latin typeface="Constantia" panose="02030602050306030303" pitchFamily="18" charset="0"/>
                </a:rPr>
                <a:t>Consumer</a:t>
              </a:r>
              <a:endParaRPr lang="en-US" sz="1600" b="1" dirty="0">
                <a:solidFill>
                  <a:prstClr val="black"/>
                </a:solidFill>
                <a:latin typeface="Constantia" panose="02030602050306030303" pitchFamily="18" charset="0"/>
              </a:endParaRPr>
            </a:p>
          </p:txBody>
        </p:sp>
        <p:pic>
          <p:nvPicPr>
            <p:cNvPr id="128" name="Picture 8" descr="http://www.publicpolicy.ie/wp-content/uploads/People.jp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32501" y="1511177"/>
              <a:ext cx="924725" cy="6935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94" name="Picture 8" descr="http://www.publicpolicy.ie/wp-content/uploads/People.jp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35696" y="3132202"/>
              <a:ext cx="924725" cy="6935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6267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400" dirty="0" smtClean="0"/>
              <a:t>Omni-Channel </a:t>
            </a:r>
            <a:r>
              <a:rPr lang="en-US" sz="3400" dirty="0"/>
              <a:t>Customer Fulfillment </a:t>
            </a:r>
            <a:r>
              <a:rPr lang="en-US" sz="3400" dirty="0" smtClean="0"/>
              <a:t>Models</a:t>
            </a:r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Dedicated </a:t>
            </a:r>
            <a:r>
              <a:rPr lang="en-US" sz="3200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Fulfillment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2713451-F6E1-4628-A8E3-1405590B0C33}" type="slidenum">
              <a:rPr lang="en-US" smtClean="0">
                <a:solidFill>
                  <a:srgbClr val="FFFFFF"/>
                </a:solidFill>
              </a:rPr>
              <a:pPr/>
              <a:t>26</a:t>
            </a:fld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© 2016 Cengage Learning. All Rights Reserved. May not be scanned, copied  or duplicated, or posted to a publicly accessible website, in whole or in part. 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4953000" y="6172200"/>
            <a:ext cx="4038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dirty="0" smtClean="0">
                <a:solidFill>
                  <a:srgbClr val="000000"/>
                </a:solidFill>
                <a:latin typeface="Constantia" pitchFamily="18" charset="0"/>
              </a:rPr>
              <a:t>Source: Figure 4-11</a:t>
            </a:r>
            <a:endParaRPr lang="en-US" sz="1200" dirty="0">
              <a:solidFill>
                <a:srgbClr val="000000"/>
              </a:solidFill>
              <a:latin typeface="Constantia" pitchFamily="18" charset="0"/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238854" y="4960828"/>
            <a:ext cx="875274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smtClean="0">
                <a:solidFill>
                  <a:srgbClr val="000000"/>
                </a:solidFill>
                <a:latin typeface="Constantia" panose="02030602050306030303" pitchFamily="18" charset="0"/>
              </a:rPr>
              <a:t>Dedicated </a:t>
            </a:r>
            <a:r>
              <a:rPr lang="en-US" b="1" dirty="0">
                <a:solidFill>
                  <a:srgbClr val="000000"/>
                </a:solidFill>
                <a:latin typeface="Constantia" panose="02030602050306030303" pitchFamily="18" charset="0"/>
              </a:rPr>
              <a:t>fulfillment </a:t>
            </a:r>
            <a:r>
              <a:rPr lang="en-US" dirty="0">
                <a:solidFill>
                  <a:srgbClr val="000000"/>
                </a:solidFill>
                <a:latin typeface="Constantia" panose="02030602050306030303" pitchFamily="18" charset="0"/>
              </a:rPr>
              <a:t>means the retailer operates two separate distribution </a:t>
            </a:r>
            <a:r>
              <a:rPr lang="en-US" dirty="0" smtClean="0">
                <a:solidFill>
                  <a:srgbClr val="000000"/>
                </a:solidFill>
                <a:latin typeface="Constantia" panose="02030602050306030303" pitchFamily="18" charset="0"/>
              </a:rPr>
              <a:t>networks to </a:t>
            </a:r>
            <a:r>
              <a:rPr lang="en-US" dirty="0">
                <a:solidFill>
                  <a:srgbClr val="000000"/>
                </a:solidFill>
                <a:latin typeface="Constantia" panose="02030602050306030303" pitchFamily="18" charset="0"/>
              </a:rPr>
              <a:t>service </a:t>
            </a:r>
            <a:r>
              <a:rPr lang="en-US" dirty="0" smtClean="0">
                <a:solidFill>
                  <a:srgbClr val="000000"/>
                </a:solidFill>
                <a:latin typeface="Constantia" panose="02030602050306030303" pitchFamily="18" charset="0"/>
              </a:rPr>
              <a:t>“bricks-and-mortar</a:t>
            </a:r>
            <a:r>
              <a:rPr lang="en-US" dirty="0">
                <a:solidFill>
                  <a:srgbClr val="000000"/>
                </a:solidFill>
                <a:latin typeface="Constantia" panose="02030602050306030303" pitchFamily="18" charset="0"/>
              </a:rPr>
              <a:t>” </a:t>
            </a:r>
            <a:r>
              <a:rPr lang="en-US" dirty="0" smtClean="0">
                <a:solidFill>
                  <a:srgbClr val="000000"/>
                </a:solidFill>
                <a:latin typeface="Constantia" panose="02030602050306030303" pitchFamily="18" charset="0"/>
              </a:rPr>
              <a:t>(retail stores) and </a:t>
            </a:r>
            <a:r>
              <a:rPr lang="en-US" dirty="0">
                <a:solidFill>
                  <a:srgbClr val="000000"/>
                </a:solidFill>
                <a:latin typeface="Constantia" panose="02030602050306030303" pitchFamily="18" charset="0"/>
              </a:rPr>
              <a:t>“clicks-and-mortar</a:t>
            </a:r>
            <a:r>
              <a:rPr lang="en-US" dirty="0" smtClean="0">
                <a:solidFill>
                  <a:srgbClr val="000000"/>
                </a:solidFill>
                <a:latin typeface="Constantia" panose="02030602050306030303" pitchFamily="18" charset="0"/>
              </a:rPr>
              <a:t>” (Internet sites).</a:t>
            </a:r>
          </a:p>
          <a:p>
            <a:pPr algn="ctr"/>
            <a:r>
              <a:rPr lang="en-US" b="1" dirty="0" smtClean="0">
                <a:solidFill>
                  <a:srgbClr val="008000"/>
                </a:solidFill>
                <a:latin typeface="Constantia" panose="02030602050306030303" pitchFamily="18" charset="0"/>
              </a:rPr>
              <a:t>Advantages</a:t>
            </a:r>
            <a:r>
              <a:rPr lang="en-US" b="1" dirty="0">
                <a:solidFill>
                  <a:srgbClr val="008000"/>
                </a:solidFill>
                <a:latin typeface="Constantia" panose="02030602050306030303" pitchFamily="18" charset="0"/>
              </a:rPr>
              <a:t>: </a:t>
            </a:r>
            <a:r>
              <a:rPr lang="en-US" dirty="0">
                <a:solidFill>
                  <a:srgbClr val="000000"/>
                </a:solidFill>
                <a:latin typeface="Constantia" panose="02030602050306030303" pitchFamily="18" charset="0"/>
              </a:rPr>
              <a:t>E</a:t>
            </a:r>
            <a:r>
              <a:rPr lang="en-US" dirty="0" smtClean="0">
                <a:solidFill>
                  <a:srgbClr val="000000"/>
                </a:solidFill>
                <a:latin typeface="Constantia" panose="02030602050306030303" pitchFamily="18" charset="0"/>
              </a:rPr>
              <a:t>limination of most </a:t>
            </a:r>
            <a:r>
              <a:rPr lang="en-US" dirty="0">
                <a:solidFill>
                  <a:srgbClr val="000000"/>
                </a:solidFill>
                <a:latin typeface="Constantia" panose="02030602050306030303" pitchFamily="18" charset="0"/>
              </a:rPr>
              <a:t>of the disadvantages of integrated </a:t>
            </a:r>
            <a:r>
              <a:rPr lang="en-US" dirty="0" smtClean="0">
                <a:solidFill>
                  <a:srgbClr val="000000"/>
                </a:solidFill>
                <a:latin typeface="Constantia" panose="02030602050306030303" pitchFamily="18" charset="0"/>
              </a:rPr>
              <a:t>fulfillment</a:t>
            </a:r>
          </a:p>
          <a:p>
            <a:pPr algn="ctr"/>
            <a:r>
              <a:rPr lang="en-US" b="1" dirty="0" smtClean="0">
                <a:solidFill>
                  <a:srgbClr val="990033"/>
                </a:solidFill>
                <a:latin typeface="Constantia" panose="02030602050306030303" pitchFamily="18" charset="0"/>
              </a:rPr>
              <a:t>Disadvantages</a:t>
            </a:r>
            <a:r>
              <a:rPr lang="en-US" b="1" dirty="0">
                <a:solidFill>
                  <a:srgbClr val="990033"/>
                </a:solidFill>
                <a:latin typeface="Constantia" panose="02030602050306030303" pitchFamily="18" charset="0"/>
              </a:rPr>
              <a:t>: </a:t>
            </a:r>
            <a:r>
              <a:rPr lang="en-US" dirty="0">
                <a:solidFill>
                  <a:srgbClr val="000000"/>
                </a:solidFill>
                <a:latin typeface="Constantia" panose="02030602050306030303" pitchFamily="18" charset="0"/>
              </a:rPr>
              <a:t>D</a:t>
            </a:r>
            <a:r>
              <a:rPr lang="en-US" dirty="0" smtClean="0">
                <a:solidFill>
                  <a:srgbClr val="000000"/>
                </a:solidFill>
                <a:latin typeface="Constantia" panose="02030602050306030303" pitchFamily="18" charset="0"/>
              </a:rPr>
              <a:t>uplicate </a:t>
            </a:r>
            <a:r>
              <a:rPr lang="en-US" dirty="0">
                <a:solidFill>
                  <a:srgbClr val="000000"/>
                </a:solidFill>
                <a:latin typeface="Constantia" panose="02030602050306030303" pitchFamily="18" charset="0"/>
              </a:rPr>
              <a:t>facilities and duplicate inventories</a:t>
            </a:r>
          </a:p>
        </p:txBody>
      </p:sp>
      <p:grpSp>
        <p:nvGrpSpPr>
          <p:cNvPr id="15" name="Group 14"/>
          <p:cNvGrpSpPr/>
          <p:nvPr/>
        </p:nvGrpSpPr>
        <p:grpSpPr>
          <a:xfrm>
            <a:off x="73144" y="1295019"/>
            <a:ext cx="8918456" cy="3665809"/>
            <a:chOff x="73229" y="1293507"/>
            <a:chExt cx="9134967" cy="3665831"/>
          </a:xfrm>
        </p:grpSpPr>
        <p:pic>
          <p:nvPicPr>
            <p:cNvPr id="40" name="Picture 3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25697" y="1676028"/>
              <a:ext cx="1201875" cy="1201875"/>
            </a:xfrm>
            <a:prstGeom prst="rect">
              <a:avLst/>
            </a:prstGeom>
          </p:spPr>
        </p:pic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909839" y="1795655"/>
              <a:ext cx="1107553" cy="1004182"/>
            </a:xfrm>
            <a:prstGeom prst="rect">
              <a:avLst/>
            </a:prstGeom>
          </p:spPr>
        </p:pic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97351" y="2243933"/>
              <a:ext cx="1351567" cy="1072718"/>
            </a:xfrm>
            <a:prstGeom prst="rect">
              <a:avLst/>
            </a:prstGeom>
          </p:spPr>
        </p:pic>
        <p:sp>
          <p:nvSpPr>
            <p:cNvPr id="74" name="TextBox 73"/>
            <p:cNvSpPr txBox="1"/>
            <p:nvPr/>
          </p:nvSpPr>
          <p:spPr>
            <a:xfrm>
              <a:off x="73229" y="1293507"/>
              <a:ext cx="1669317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 dirty="0" smtClean="0">
                  <a:solidFill>
                    <a:prstClr val="black"/>
                  </a:solidFill>
                  <a:latin typeface="Constantia" panose="02030602050306030303" pitchFamily="18" charset="0"/>
                </a:rPr>
                <a:t>Supplier Distribution Center</a:t>
              </a:r>
              <a:endParaRPr lang="en-US" b="1" dirty="0">
                <a:solidFill>
                  <a:prstClr val="black"/>
                </a:solidFill>
                <a:latin typeface="Constantia" panose="02030602050306030303" pitchFamily="18" charset="0"/>
              </a:endParaRPr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242962" y="3298126"/>
              <a:ext cx="11430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>
                  <a:solidFill>
                    <a:prstClr val="black"/>
                  </a:solidFill>
                  <a:latin typeface="Constantia" panose="02030602050306030303" pitchFamily="18" charset="0"/>
                </a:rPr>
                <a:t>Picking</a:t>
              </a:r>
              <a:endParaRPr lang="en-US" dirty="0">
                <a:solidFill>
                  <a:prstClr val="black"/>
                </a:solidFill>
                <a:latin typeface="Constantia" panose="02030602050306030303" pitchFamily="18" charset="0"/>
              </a:endParaRPr>
            </a:p>
          </p:txBody>
        </p:sp>
        <p:sp>
          <p:nvSpPr>
            <p:cNvPr id="77" name="TextBox 76"/>
            <p:cNvSpPr txBox="1"/>
            <p:nvPr/>
          </p:nvSpPr>
          <p:spPr>
            <a:xfrm rot="20406382">
              <a:off x="950132" y="1823344"/>
              <a:ext cx="206523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>
                  <a:solidFill>
                    <a:prstClr val="black"/>
                  </a:solidFill>
                  <a:latin typeface="Constantia" panose="02030602050306030303" pitchFamily="18" charset="0"/>
                </a:rPr>
                <a:t>Ship truckload, LTL</a:t>
              </a:r>
              <a:endParaRPr lang="en-US" dirty="0">
                <a:solidFill>
                  <a:prstClr val="black"/>
                </a:solidFill>
                <a:latin typeface="Constantia" panose="02030602050306030303" pitchFamily="18" charset="0"/>
              </a:endParaRPr>
            </a:p>
          </p:txBody>
        </p:sp>
        <p:cxnSp>
          <p:nvCxnSpPr>
            <p:cNvPr id="78" name="Straight Arrow Connector 77"/>
            <p:cNvCxnSpPr/>
            <p:nvPr/>
          </p:nvCxnSpPr>
          <p:spPr>
            <a:xfrm flipV="1">
              <a:off x="1463555" y="2163172"/>
              <a:ext cx="1363766" cy="472805"/>
            </a:xfrm>
            <a:prstGeom prst="straightConnector1">
              <a:avLst/>
            </a:prstGeom>
            <a:noFill/>
            <a:ln w="38100" cap="flat" cmpd="sng" algn="ctr">
              <a:solidFill>
                <a:srgbClr val="993366"/>
              </a:solidFill>
              <a:prstDash val="solid"/>
              <a:tailEnd type="triangle" w="lg" len="med"/>
            </a:ln>
            <a:effectLst/>
          </p:spPr>
        </p:cxnSp>
        <p:sp>
          <p:nvSpPr>
            <p:cNvPr id="79" name="TextBox 78"/>
            <p:cNvSpPr txBox="1"/>
            <p:nvPr/>
          </p:nvSpPr>
          <p:spPr>
            <a:xfrm rot="1142531">
              <a:off x="1088311" y="3541091"/>
              <a:ext cx="186974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>
                  <a:solidFill>
                    <a:prstClr val="black"/>
                  </a:solidFill>
                  <a:latin typeface="Constantia" panose="02030602050306030303" pitchFamily="18" charset="0"/>
                </a:rPr>
                <a:t>Ship truckload, LTL</a:t>
              </a:r>
              <a:endParaRPr lang="en-US" dirty="0">
                <a:solidFill>
                  <a:prstClr val="black"/>
                </a:solidFill>
                <a:latin typeface="Constantia" panose="02030602050306030303" pitchFamily="18" charset="0"/>
              </a:endParaRPr>
            </a:p>
          </p:txBody>
        </p:sp>
        <p:cxnSp>
          <p:nvCxnSpPr>
            <p:cNvPr id="80" name="Straight Arrow Connector 79"/>
            <p:cNvCxnSpPr/>
            <p:nvPr/>
          </p:nvCxnSpPr>
          <p:spPr>
            <a:xfrm>
              <a:off x="1347142" y="3214196"/>
              <a:ext cx="1506310" cy="496938"/>
            </a:xfrm>
            <a:prstGeom prst="straightConnector1">
              <a:avLst/>
            </a:prstGeom>
            <a:noFill/>
            <a:ln w="38100" cap="flat" cmpd="sng" algn="ctr">
              <a:solidFill>
                <a:srgbClr val="993366"/>
              </a:solidFill>
              <a:prstDash val="solid"/>
              <a:tailEnd type="triangle" w="lg" len="med"/>
            </a:ln>
            <a:effectLst/>
          </p:spPr>
        </p:cxnSp>
        <p:sp>
          <p:nvSpPr>
            <p:cNvPr id="81" name="TextBox 80"/>
            <p:cNvSpPr txBox="1"/>
            <p:nvPr/>
          </p:nvSpPr>
          <p:spPr>
            <a:xfrm>
              <a:off x="2291212" y="1333731"/>
              <a:ext cx="2080678" cy="3911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 dirty="0" smtClean="0">
                  <a:solidFill>
                    <a:prstClr val="black"/>
                  </a:solidFill>
                  <a:latin typeface="Constantia" panose="02030602050306030303" pitchFamily="18" charset="0"/>
                </a:rPr>
                <a:t>Retail Store DC</a:t>
              </a:r>
              <a:endParaRPr lang="en-US" b="1" dirty="0">
                <a:solidFill>
                  <a:prstClr val="black"/>
                </a:solidFill>
                <a:latin typeface="Constantia" panose="02030602050306030303" pitchFamily="18" charset="0"/>
              </a:endParaRPr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2312230" y="2681487"/>
              <a:ext cx="203864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>
                  <a:solidFill>
                    <a:prstClr val="black"/>
                  </a:solidFill>
                  <a:latin typeface="Constantia" panose="02030602050306030303" pitchFamily="18" charset="0"/>
                </a:rPr>
                <a:t>Picking</a:t>
              </a:r>
            </a:p>
            <a:p>
              <a:pPr algn="ctr"/>
              <a:r>
                <a:rPr lang="en-US" dirty="0" smtClean="0">
                  <a:solidFill>
                    <a:prstClr val="black"/>
                  </a:solidFill>
                  <a:latin typeface="Constantia" panose="02030602050306030303" pitchFamily="18" charset="0"/>
                </a:rPr>
                <a:t>Pallet, Case, Each</a:t>
              </a:r>
              <a:endParaRPr lang="en-US" dirty="0">
                <a:solidFill>
                  <a:prstClr val="black"/>
                </a:solidFill>
                <a:latin typeface="Constantia" panose="02030602050306030303" pitchFamily="18" charset="0"/>
              </a:endParaRPr>
            </a:p>
          </p:txBody>
        </p:sp>
        <p:sp>
          <p:nvSpPr>
            <p:cNvPr id="84" name="TextBox 83"/>
            <p:cNvSpPr txBox="1"/>
            <p:nvPr/>
          </p:nvSpPr>
          <p:spPr>
            <a:xfrm>
              <a:off x="2717407" y="3353943"/>
              <a:ext cx="173381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 dirty="0" smtClean="0">
                  <a:solidFill>
                    <a:prstClr val="black"/>
                  </a:solidFill>
                  <a:latin typeface="Constantia" panose="02030602050306030303" pitchFamily="18" charset="0"/>
                </a:rPr>
                <a:t>Retail Internet DC</a:t>
              </a:r>
              <a:endParaRPr lang="en-US" b="1" dirty="0">
                <a:solidFill>
                  <a:prstClr val="black"/>
                </a:solidFill>
                <a:latin typeface="Constantia" panose="02030602050306030303" pitchFamily="18" charset="0"/>
              </a:endParaRPr>
            </a:p>
          </p:txBody>
        </p:sp>
        <p:sp>
          <p:nvSpPr>
            <p:cNvPr id="85" name="TextBox 84"/>
            <p:cNvSpPr txBox="1"/>
            <p:nvPr/>
          </p:nvSpPr>
          <p:spPr>
            <a:xfrm>
              <a:off x="4125256" y="4247152"/>
              <a:ext cx="124676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>
                  <a:solidFill>
                    <a:prstClr val="black"/>
                  </a:solidFill>
                  <a:latin typeface="Constantia" panose="02030602050306030303" pitchFamily="18" charset="0"/>
                </a:rPr>
                <a:t>Picking</a:t>
              </a:r>
            </a:p>
            <a:p>
              <a:pPr algn="ctr"/>
              <a:r>
                <a:rPr lang="en-US" dirty="0" smtClean="0">
                  <a:solidFill>
                    <a:prstClr val="black"/>
                  </a:solidFill>
                  <a:latin typeface="Constantia" panose="02030602050306030303" pitchFamily="18" charset="0"/>
                </a:rPr>
                <a:t>Each</a:t>
              </a:r>
            </a:p>
          </p:txBody>
        </p:sp>
        <p:sp>
          <p:nvSpPr>
            <p:cNvPr id="86" name="TextBox 85"/>
            <p:cNvSpPr txBox="1"/>
            <p:nvPr/>
          </p:nvSpPr>
          <p:spPr>
            <a:xfrm>
              <a:off x="7415962" y="3655394"/>
              <a:ext cx="16764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 dirty="0" smtClean="0">
                  <a:solidFill>
                    <a:prstClr val="black"/>
                  </a:solidFill>
                  <a:latin typeface="Constantia" panose="02030602050306030303" pitchFamily="18" charset="0"/>
                </a:rPr>
                <a:t>Consumer</a:t>
              </a:r>
              <a:endParaRPr lang="en-US" b="1" dirty="0">
                <a:solidFill>
                  <a:prstClr val="black"/>
                </a:solidFill>
                <a:latin typeface="Constantia" panose="02030602050306030303" pitchFamily="18" charset="0"/>
              </a:endParaRPr>
            </a:p>
          </p:txBody>
        </p:sp>
        <p:sp>
          <p:nvSpPr>
            <p:cNvPr id="87" name="TextBox 86"/>
            <p:cNvSpPr txBox="1"/>
            <p:nvPr/>
          </p:nvSpPr>
          <p:spPr>
            <a:xfrm>
              <a:off x="7531796" y="2032171"/>
              <a:ext cx="16764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 dirty="0" smtClean="0">
                  <a:solidFill>
                    <a:prstClr val="black"/>
                  </a:solidFill>
                  <a:latin typeface="Constantia" panose="02030602050306030303" pitchFamily="18" charset="0"/>
                </a:rPr>
                <a:t>Consumer</a:t>
              </a:r>
              <a:endParaRPr lang="en-US" b="1" dirty="0">
                <a:solidFill>
                  <a:prstClr val="black"/>
                </a:solidFill>
                <a:latin typeface="Constantia" panose="02030602050306030303" pitchFamily="18" charset="0"/>
              </a:endParaRPr>
            </a:p>
          </p:txBody>
        </p:sp>
        <p:sp>
          <p:nvSpPr>
            <p:cNvPr id="88" name="TextBox 87"/>
            <p:cNvSpPr txBox="1"/>
            <p:nvPr/>
          </p:nvSpPr>
          <p:spPr>
            <a:xfrm>
              <a:off x="3797767" y="1644261"/>
              <a:ext cx="1593769" cy="5847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dirty="0" smtClean="0">
                  <a:solidFill>
                    <a:prstClr val="black"/>
                  </a:solidFill>
                  <a:latin typeface="Constantia" panose="02030602050306030303" pitchFamily="18" charset="0"/>
                </a:rPr>
                <a:t>Ship truckload, LTL</a:t>
              </a:r>
              <a:endParaRPr lang="en-US" sz="1600" dirty="0">
                <a:solidFill>
                  <a:prstClr val="black"/>
                </a:solidFill>
                <a:latin typeface="Constantia" panose="02030602050306030303" pitchFamily="18" charset="0"/>
              </a:endParaRPr>
            </a:p>
          </p:txBody>
        </p:sp>
        <p:cxnSp>
          <p:nvCxnSpPr>
            <p:cNvPr id="89" name="Straight Arrow Connector 88"/>
            <p:cNvCxnSpPr/>
            <p:nvPr/>
          </p:nvCxnSpPr>
          <p:spPr>
            <a:xfrm>
              <a:off x="4039817" y="2254266"/>
              <a:ext cx="1143000" cy="0"/>
            </a:xfrm>
            <a:prstGeom prst="straightConnector1">
              <a:avLst/>
            </a:prstGeom>
            <a:noFill/>
            <a:ln w="38100" cap="flat" cmpd="sng" algn="ctr">
              <a:solidFill>
                <a:srgbClr val="993366"/>
              </a:solidFill>
              <a:prstDash val="solid"/>
              <a:tailEnd type="triangle" w="lg" len="med"/>
            </a:ln>
            <a:effectLst/>
          </p:spPr>
        </p:cxnSp>
        <p:sp>
          <p:nvSpPr>
            <p:cNvPr id="90" name="TextBox 89"/>
            <p:cNvSpPr txBox="1"/>
            <p:nvPr/>
          </p:nvSpPr>
          <p:spPr>
            <a:xfrm>
              <a:off x="5073408" y="1336582"/>
              <a:ext cx="150645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 dirty="0" smtClean="0">
                  <a:solidFill>
                    <a:prstClr val="black"/>
                  </a:solidFill>
                  <a:latin typeface="Constantia" panose="02030602050306030303" pitchFamily="18" charset="0"/>
                </a:rPr>
                <a:t>Retail Store</a:t>
              </a:r>
              <a:endParaRPr lang="en-US" b="1" dirty="0">
                <a:solidFill>
                  <a:prstClr val="black"/>
                </a:solidFill>
                <a:latin typeface="Constantia" panose="02030602050306030303" pitchFamily="18" charset="0"/>
              </a:endParaRPr>
            </a:p>
          </p:txBody>
        </p:sp>
        <p:sp>
          <p:nvSpPr>
            <p:cNvPr id="92" name="TextBox 91"/>
            <p:cNvSpPr txBox="1"/>
            <p:nvPr/>
          </p:nvSpPr>
          <p:spPr>
            <a:xfrm>
              <a:off x="6550517" y="2068130"/>
              <a:ext cx="107452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>
                  <a:solidFill>
                    <a:prstClr val="black"/>
                  </a:solidFill>
                  <a:latin typeface="Constantia" panose="02030602050306030303" pitchFamily="18" charset="0"/>
                </a:rPr>
                <a:t>Pick-up</a:t>
              </a:r>
              <a:endParaRPr lang="en-US" dirty="0">
                <a:solidFill>
                  <a:prstClr val="black"/>
                </a:solidFill>
                <a:latin typeface="Constantia" panose="02030602050306030303" pitchFamily="18" charset="0"/>
              </a:endParaRPr>
            </a:p>
          </p:txBody>
        </p:sp>
        <p:cxnSp>
          <p:nvCxnSpPr>
            <p:cNvPr id="93" name="Straight Arrow Connector 92"/>
            <p:cNvCxnSpPr/>
            <p:nvPr/>
          </p:nvCxnSpPr>
          <p:spPr>
            <a:xfrm flipV="1">
              <a:off x="6436361" y="2042296"/>
              <a:ext cx="1214383" cy="3"/>
            </a:xfrm>
            <a:prstGeom prst="straightConnector1">
              <a:avLst/>
            </a:prstGeom>
            <a:noFill/>
            <a:ln w="38100" cap="flat" cmpd="sng" algn="ctr">
              <a:solidFill>
                <a:srgbClr val="993366"/>
              </a:solidFill>
              <a:prstDash val="solid"/>
              <a:tailEnd type="triangle" w="lg" len="med"/>
            </a:ln>
            <a:effectLst/>
          </p:spPr>
        </p:cxnSp>
        <p:sp>
          <p:nvSpPr>
            <p:cNvPr id="94" name="TextBox 93"/>
            <p:cNvSpPr txBox="1"/>
            <p:nvPr/>
          </p:nvSpPr>
          <p:spPr>
            <a:xfrm>
              <a:off x="4392908" y="3506941"/>
              <a:ext cx="3162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>
                  <a:solidFill>
                    <a:prstClr val="black"/>
                  </a:solidFill>
                  <a:latin typeface="Constantia" panose="02030602050306030303" pitchFamily="18" charset="0"/>
                </a:rPr>
                <a:t>Ship case</a:t>
              </a:r>
              <a:endParaRPr lang="en-US" dirty="0">
                <a:solidFill>
                  <a:prstClr val="black"/>
                </a:solidFill>
                <a:latin typeface="Constantia" panose="02030602050306030303" pitchFamily="18" charset="0"/>
              </a:endParaRPr>
            </a:p>
          </p:txBody>
        </p:sp>
        <p:cxnSp>
          <p:nvCxnSpPr>
            <p:cNvPr id="95" name="Straight Arrow Connector 94"/>
            <p:cNvCxnSpPr/>
            <p:nvPr/>
          </p:nvCxnSpPr>
          <p:spPr>
            <a:xfrm>
              <a:off x="4419600" y="3886564"/>
              <a:ext cx="3023032" cy="0"/>
            </a:xfrm>
            <a:prstGeom prst="straightConnector1">
              <a:avLst/>
            </a:prstGeom>
            <a:noFill/>
            <a:ln w="38100" cap="flat" cmpd="sng" algn="ctr">
              <a:solidFill>
                <a:srgbClr val="993366"/>
              </a:solidFill>
              <a:prstDash val="solid"/>
              <a:tailEnd type="triangle" w="lg" len="med"/>
            </a:ln>
            <a:effectLst/>
          </p:spPr>
        </p:cxnSp>
        <p:cxnSp>
          <p:nvCxnSpPr>
            <p:cNvPr id="96" name="Straight Arrow Connector 95"/>
            <p:cNvCxnSpPr/>
            <p:nvPr/>
          </p:nvCxnSpPr>
          <p:spPr>
            <a:xfrm flipH="1">
              <a:off x="6530627" y="2437462"/>
              <a:ext cx="1094417" cy="0"/>
            </a:xfrm>
            <a:prstGeom prst="straightConnector1">
              <a:avLst/>
            </a:prstGeom>
            <a:noFill/>
            <a:ln w="38100" cap="flat" cmpd="sng" algn="ctr">
              <a:solidFill>
                <a:srgbClr val="993366"/>
              </a:solidFill>
              <a:prstDash val="solid"/>
              <a:tailEnd type="triangle" w="lg" len="med"/>
            </a:ln>
            <a:effectLst/>
          </p:spPr>
        </p:cxnSp>
        <p:sp>
          <p:nvSpPr>
            <p:cNvPr id="97" name="TextBox 96"/>
            <p:cNvSpPr txBox="1"/>
            <p:nvPr/>
          </p:nvSpPr>
          <p:spPr>
            <a:xfrm>
              <a:off x="6561350" y="1716394"/>
              <a:ext cx="107452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>
                  <a:solidFill>
                    <a:prstClr val="black"/>
                  </a:solidFill>
                  <a:latin typeface="Constantia" panose="02030602050306030303" pitchFamily="18" charset="0"/>
                </a:rPr>
                <a:t>Delivery</a:t>
              </a:r>
              <a:endParaRPr lang="en-US" dirty="0">
                <a:solidFill>
                  <a:prstClr val="black"/>
                </a:solidFill>
                <a:latin typeface="Constantia" panose="02030602050306030303" pitchFamily="18" charset="0"/>
              </a:endParaRPr>
            </a:p>
          </p:txBody>
        </p:sp>
        <p:pic>
          <p:nvPicPr>
            <p:cNvPr id="44" name="Picture 8" descr="http://www.publicpolicy.ie/wp-content/uploads/People.jp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99645" y="1380891"/>
              <a:ext cx="924725" cy="6935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5" name="Picture 8" descr="http://www.publicpolicy.ie/wp-content/uploads/People.jp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48600" y="3036863"/>
              <a:ext cx="924725" cy="6935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79568" y="3948935"/>
              <a:ext cx="1310793" cy="101040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907342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400" dirty="0" smtClean="0"/>
              <a:t>Omni-Channel </a:t>
            </a:r>
            <a:r>
              <a:rPr lang="en-US" sz="3400" dirty="0"/>
              <a:t>Customer Fulfillment </a:t>
            </a:r>
            <a:r>
              <a:rPr lang="en-US" sz="3400" dirty="0" smtClean="0"/>
              <a:t>Models</a:t>
            </a:r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Pool </a:t>
            </a:r>
            <a:r>
              <a:rPr lang="en-US" sz="3200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Distribution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2713451-F6E1-4628-A8E3-1405590B0C33}" type="slidenum">
              <a:rPr lang="en-US" smtClean="0">
                <a:solidFill>
                  <a:srgbClr val="FFFFFF"/>
                </a:solidFill>
              </a:rPr>
              <a:pPr/>
              <a:t>27</a:t>
            </a:fld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© 2016 Cengage Learning. All Rights Reserved. May not be scanned, copied  or duplicated, or posted to a publicly accessible website, in whole or in part. 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4953000" y="6172200"/>
            <a:ext cx="4038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dirty="0" smtClean="0">
                <a:solidFill>
                  <a:srgbClr val="000000"/>
                </a:solidFill>
                <a:latin typeface="Constantia" pitchFamily="18" charset="0"/>
              </a:rPr>
              <a:t>Source: Figure 4-12</a:t>
            </a:r>
            <a:endParaRPr lang="en-US" sz="1200" dirty="0">
              <a:solidFill>
                <a:srgbClr val="000000"/>
              </a:solidFill>
              <a:latin typeface="Constantia" pitchFamily="18" charset="0"/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456931" y="4732850"/>
            <a:ext cx="819359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 smtClean="0">
                <a:solidFill>
                  <a:srgbClr val="000000"/>
                </a:solidFill>
                <a:latin typeface="Constantia" panose="02030602050306030303" pitchFamily="18" charset="0"/>
              </a:rPr>
              <a:t>In </a:t>
            </a:r>
            <a:r>
              <a:rPr lang="en-US" b="1" dirty="0" smtClean="0">
                <a:solidFill>
                  <a:srgbClr val="000000"/>
                </a:solidFill>
                <a:latin typeface="Constantia" panose="02030602050306030303" pitchFamily="18" charset="0"/>
              </a:rPr>
              <a:t>pool distribution</a:t>
            </a:r>
            <a:r>
              <a:rPr lang="en-US" dirty="0">
                <a:solidFill>
                  <a:srgbClr val="000000"/>
                </a:solidFill>
                <a:latin typeface="Constantia" panose="02030602050306030303" pitchFamily="18" charset="0"/>
              </a:rPr>
              <a:t>, </a:t>
            </a:r>
            <a:r>
              <a:rPr lang="en-US" dirty="0" smtClean="0">
                <a:solidFill>
                  <a:srgbClr val="000000"/>
                </a:solidFill>
                <a:latin typeface="Constantia" panose="02030602050306030303" pitchFamily="18" charset="0"/>
              </a:rPr>
              <a:t>small retailers </a:t>
            </a:r>
            <a:r>
              <a:rPr lang="en-US" dirty="0">
                <a:solidFill>
                  <a:srgbClr val="000000"/>
                </a:solidFill>
                <a:latin typeface="Constantia" panose="02030602050306030303" pitchFamily="18" charset="0"/>
              </a:rPr>
              <a:t>use third party logistics companies, or pool distributors, for store </a:t>
            </a:r>
            <a:r>
              <a:rPr lang="en-US" dirty="0" smtClean="0">
                <a:solidFill>
                  <a:srgbClr val="000000"/>
                </a:solidFill>
                <a:latin typeface="Constantia" panose="02030602050306030303" pitchFamily="18" charset="0"/>
              </a:rPr>
              <a:t>delivery, allowing them to achieve efficiency </a:t>
            </a:r>
            <a:r>
              <a:rPr lang="en-US" dirty="0">
                <a:solidFill>
                  <a:srgbClr val="000000"/>
                </a:solidFill>
                <a:latin typeface="Constantia" panose="02030602050306030303" pitchFamily="18" charset="0"/>
              </a:rPr>
              <a:t>of a truckload shipment for the line haul and the effectiveness of allowing stores to receive LTL orders on a regular </a:t>
            </a:r>
            <a:r>
              <a:rPr lang="en-US" dirty="0" smtClean="0">
                <a:solidFill>
                  <a:srgbClr val="000000"/>
                </a:solidFill>
                <a:latin typeface="Constantia" panose="02030602050306030303" pitchFamily="18" charset="0"/>
              </a:rPr>
              <a:t>schedule</a:t>
            </a:r>
          </a:p>
        </p:txBody>
      </p:sp>
      <p:grpSp>
        <p:nvGrpSpPr>
          <p:cNvPr id="35" name="Group 34"/>
          <p:cNvGrpSpPr/>
          <p:nvPr/>
        </p:nvGrpSpPr>
        <p:grpSpPr>
          <a:xfrm>
            <a:off x="57517" y="1349065"/>
            <a:ext cx="9027881" cy="3144764"/>
            <a:chOff x="-30149" y="1286961"/>
            <a:chExt cx="9117483" cy="3144764"/>
          </a:xfrm>
        </p:grpSpPr>
        <p:pic>
          <p:nvPicPr>
            <p:cNvPr id="72" name="Picture 7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48189" y="1600978"/>
              <a:ext cx="657784" cy="673749"/>
            </a:xfrm>
            <a:prstGeom prst="rect">
              <a:avLst/>
            </a:prstGeom>
          </p:spPr>
        </p:pic>
        <p:pic>
          <p:nvPicPr>
            <p:cNvPr id="55" name="Picture 5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29140" y="2175735"/>
              <a:ext cx="1037691" cy="904852"/>
            </a:xfrm>
            <a:prstGeom prst="rect">
              <a:avLst/>
            </a:prstGeom>
          </p:spPr>
        </p:pic>
        <p:pic>
          <p:nvPicPr>
            <p:cNvPr id="54" name="Picture 53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221359" y="2405523"/>
              <a:ext cx="986297" cy="915946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8412" y="2405523"/>
              <a:ext cx="1221814" cy="993272"/>
            </a:xfrm>
            <a:prstGeom prst="rect">
              <a:avLst/>
            </a:prstGeom>
          </p:spPr>
        </p:pic>
        <p:sp>
          <p:nvSpPr>
            <p:cNvPr id="103" name="TextBox 102"/>
            <p:cNvSpPr txBox="1"/>
            <p:nvPr/>
          </p:nvSpPr>
          <p:spPr>
            <a:xfrm>
              <a:off x="-30149" y="1490993"/>
              <a:ext cx="148135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dirty="0" smtClean="0">
                  <a:solidFill>
                    <a:prstClr val="black"/>
                  </a:solidFill>
                  <a:latin typeface="Constantia" panose="02030602050306030303" pitchFamily="18" charset="0"/>
                </a:rPr>
                <a:t>Supplier Distribution Center</a:t>
              </a:r>
              <a:endParaRPr lang="en-US" sz="1600" b="1" dirty="0">
                <a:solidFill>
                  <a:prstClr val="black"/>
                </a:solidFill>
                <a:latin typeface="Constantia" panose="02030602050306030303" pitchFamily="18" charset="0"/>
              </a:endParaRPr>
            </a:p>
          </p:txBody>
        </p:sp>
        <p:sp>
          <p:nvSpPr>
            <p:cNvPr id="104" name="TextBox 103"/>
            <p:cNvSpPr txBox="1"/>
            <p:nvPr/>
          </p:nvSpPr>
          <p:spPr>
            <a:xfrm>
              <a:off x="163995" y="3443727"/>
              <a:ext cx="114300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dirty="0" smtClean="0">
                  <a:solidFill>
                    <a:prstClr val="black"/>
                  </a:solidFill>
                  <a:latin typeface="Constantia" panose="02030602050306030303" pitchFamily="18" charset="0"/>
                </a:rPr>
                <a:t>Picking</a:t>
              </a:r>
              <a:endParaRPr lang="en-US" sz="1600" dirty="0">
                <a:solidFill>
                  <a:prstClr val="black"/>
                </a:solidFill>
                <a:latin typeface="Constantia" panose="02030602050306030303" pitchFamily="18" charset="0"/>
              </a:endParaRPr>
            </a:p>
          </p:txBody>
        </p:sp>
        <p:sp>
          <p:nvSpPr>
            <p:cNvPr id="105" name="TextBox 104"/>
            <p:cNvSpPr txBox="1"/>
            <p:nvPr/>
          </p:nvSpPr>
          <p:spPr>
            <a:xfrm>
              <a:off x="911658" y="2327341"/>
              <a:ext cx="134874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dirty="0" smtClean="0">
                  <a:solidFill>
                    <a:prstClr val="black"/>
                  </a:solidFill>
                  <a:latin typeface="Constantia" panose="02030602050306030303" pitchFamily="18" charset="0"/>
                </a:rPr>
                <a:t>Ship TL, LTL</a:t>
              </a:r>
              <a:endParaRPr lang="en-US" sz="1400" dirty="0">
                <a:solidFill>
                  <a:prstClr val="black"/>
                </a:solidFill>
                <a:latin typeface="Constantia" panose="02030602050306030303" pitchFamily="18" charset="0"/>
              </a:endParaRPr>
            </a:p>
          </p:txBody>
        </p:sp>
        <p:cxnSp>
          <p:nvCxnSpPr>
            <p:cNvPr id="106" name="Straight Arrow Connector 105"/>
            <p:cNvCxnSpPr/>
            <p:nvPr/>
          </p:nvCxnSpPr>
          <p:spPr>
            <a:xfrm>
              <a:off x="1041198" y="2604340"/>
              <a:ext cx="1143000" cy="0"/>
            </a:xfrm>
            <a:prstGeom prst="straightConnector1">
              <a:avLst/>
            </a:prstGeom>
            <a:noFill/>
            <a:ln w="38100" cap="flat" cmpd="sng" algn="ctr">
              <a:solidFill>
                <a:srgbClr val="993366"/>
              </a:solidFill>
              <a:prstDash val="solid"/>
              <a:tailEnd type="triangle" w="lg" len="med"/>
            </a:ln>
            <a:effectLst/>
          </p:spPr>
        </p:cxnSp>
        <p:sp>
          <p:nvSpPr>
            <p:cNvPr id="107" name="TextBox 106"/>
            <p:cNvSpPr txBox="1"/>
            <p:nvPr/>
          </p:nvSpPr>
          <p:spPr>
            <a:xfrm>
              <a:off x="1960091" y="1524353"/>
              <a:ext cx="1586863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dirty="0" smtClean="0">
                  <a:solidFill>
                    <a:prstClr val="black"/>
                  </a:solidFill>
                  <a:latin typeface="Constantia" panose="02030602050306030303" pitchFamily="18" charset="0"/>
                </a:rPr>
                <a:t>Retail Distribution Center</a:t>
              </a:r>
              <a:endParaRPr lang="en-US" sz="1600" b="1" dirty="0">
                <a:solidFill>
                  <a:prstClr val="black"/>
                </a:solidFill>
                <a:latin typeface="Constantia" panose="02030602050306030303" pitchFamily="18" charset="0"/>
              </a:endParaRPr>
            </a:p>
          </p:txBody>
        </p:sp>
        <p:sp>
          <p:nvSpPr>
            <p:cNvPr id="108" name="TextBox 107"/>
            <p:cNvSpPr txBox="1"/>
            <p:nvPr/>
          </p:nvSpPr>
          <p:spPr>
            <a:xfrm>
              <a:off x="1760252" y="3469810"/>
              <a:ext cx="1935643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dirty="0" smtClean="0">
                  <a:solidFill>
                    <a:prstClr val="black"/>
                  </a:solidFill>
                  <a:latin typeface="Constantia" panose="02030602050306030303" pitchFamily="18" charset="0"/>
                </a:rPr>
                <a:t>Picking</a:t>
              </a:r>
            </a:p>
            <a:p>
              <a:pPr algn="ctr"/>
              <a:r>
                <a:rPr lang="en-US" sz="1600" dirty="0" smtClean="0">
                  <a:solidFill>
                    <a:prstClr val="black"/>
                  </a:solidFill>
                  <a:latin typeface="Constantia" panose="02030602050306030303" pitchFamily="18" charset="0"/>
                </a:rPr>
                <a:t>Pallet, Case, Each</a:t>
              </a:r>
              <a:endParaRPr lang="en-US" sz="1600" dirty="0">
                <a:solidFill>
                  <a:prstClr val="black"/>
                </a:solidFill>
                <a:latin typeface="Constantia" panose="02030602050306030303" pitchFamily="18" charset="0"/>
              </a:endParaRPr>
            </a:p>
          </p:txBody>
        </p:sp>
        <p:sp>
          <p:nvSpPr>
            <p:cNvPr id="109" name="TextBox 108"/>
            <p:cNvSpPr txBox="1"/>
            <p:nvPr/>
          </p:nvSpPr>
          <p:spPr>
            <a:xfrm>
              <a:off x="3191774" y="2315527"/>
              <a:ext cx="134874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dirty="0" smtClean="0">
                  <a:solidFill>
                    <a:prstClr val="black"/>
                  </a:solidFill>
                  <a:latin typeface="Constantia" panose="02030602050306030303" pitchFamily="18" charset="0"/>
                </a:rPr>
                <a:t>Ship TL</a:t>
              </a:r>
              <a:endParaRPr lang="en-US" sz="1400" dirty="0">
                <a:solidFill>
                  <a:prstClr val="black"/>
                </a:solidFill>
                <a:latin typeface="Constantia" panose="02030602050306030303" pitchFamily="18" charset="0"/>
              </a:endParaRPr>
            </a:p>
          </p:txBody>
        </p:sp>
        <p:cxnSp>
          <p:nvCxnSpPr>
            <p:cNvPr id="110" name="Straight Arrow Connector 109"/>
            <p:cNvCxnSpPr/>
            <p:nvPr/>
          </p:nvCxnSpPr>
          <p:spPr>
            <a:xfrm>
              <a:off x="3207014" y="2591036"/>
              <a:ext cx="1143000" cy="0"/>
            </a:xfrm>
            <a:prstGeom prst="straightConnector1">
              <a:avLst/>
            </a:prstGeom>
            <a:noFill/>
            <a:ln w="38100" cap="flat" cmpd="sng" algn="ctr">
              <a:solidFill>
                <a:srgbClr val="993366"/>
              </a:solidFill>
              <a:prstDash val="solid"/>
              <a:tailEnd type="triangle" w="lg" len="med"/>
            </a:ln>
            <a:effectLst/>
          </p:spPr>
        </p:cxnSp>
        <p:sp>
          <p:nvSpPr>
            <p:cNvPr id="111" name="TextBox 110"/>
            <p:cNvSpPr txBox="1"/>
            <p:nvPr/>
          </p:nvSpPr>
          <p:spPr>
            <a:xfrm>
              <a:off x="3207014" y="2606426"/>
              <a:ext cx="134874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dirty="0" smtClean="0">
                  <a:solidFill>
                    <a:prstClr val="black"/>
                  </a:solidFill>
                  <a:latin typeface="Constantia" panose="02030602050306030303" pitchFamily="18" charset="0"/>
                </a:rPr>
                <a:t>Multiple LTL</a:t>
              </a:r>
              <a:endParaRPr lang="en-US" sz="1400" dirty="0">
                <a:solidFill>
                  <a:prstClr val="black"/>
                </a:solidFill>
                <a:latin typeface="Constantia" panose="02030602050306030303" pitchFamily="18" charset="0"/>
              </a:endParaRPr>
            </a:p>
          </p:txBody>
        </p:sp>
        <p:sp>
          <p:nvSpPr>
            <p:cNvPr id="112" name="TextBox 111"/>
            <p:cNvSpPr txBox="1"/>
            <p:nvPr/>
          </p:nvSpPr>
          <p:spPr>
            <a:xfrm>
              <a:off x="4343834" y="1521064"/>
              <a:ext cx="111823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dirty="0" smtClean="0">
                  <a:solidFill>
                    <a:prstClr val="black"/>
                  </a:solidFill>
                  <a:latin typeface="Constantia" panose="02030602050306030303" pitchFamily="18" charset="0"/>
                </a:rPr>
                <a:t>Third Party DC</a:t>
              </a:r>
              <a:endParaRPr lang="en-US" sz="1600" b="1" dirty="0">
                <a:solidFill>
                  <a:prstClr val="black"/>
                </a:solidFill>
                <a:latin typeface="Constantia" panose="02030602050306030303" pitchFamily="18" charset="0"/>
              </a:endParaRPr>
            </a:p>
          </p:txBody>
        </p:sp>
        <p:sp>
          <p:nvSpPr>
            <p:cNvPr id="113" name="TextBox 112"/>
            <p:cNvSpPr txBox="1"/>
            <p:nvPr/>
          </p:nvSpPr>
          <p:spPr>
            <a:xfrm>
              <a:off x="4553726" y="3398795"/>
              <a:ext cx="114300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dirty="0" smtClean="0">
                  <a:solidFill>
                    <a:prstClr val="black"/>
                  </a:solidFill>
                  <a:latin typeface="Constantia" panose="02030602050306030303" pitchFamily="18" charset="0"/>
                </a:rPr>
                <a:t>Mixing</a:t>
              </a:r>
              <a:endParaRPr lang="en-US" sz="1600" dirty="0">
                <a:solidFill>
                  <a:prstClr val="black"/>
                </a:solidFill>
                <a:latin typeface="Constantia" panose="02030602050306030303" pitchFamily="18" charset="0"/>
              </a:endParaRPr>
            </a:p>
          </p:txBody>
        </p:sp>
        <p:sp>
          <p:nvSpPr>
            <p:cNvPr id="114" name="TextBox 113"/>
            <p:cNvSpPr txBox="1"/>
            <p:nvPr/>
          </p:nvSpPr>
          <p:spPr>
            <a:xfrm rot="19588452">
              <a:off x="5423300" y="1932123"/>
              <a:ext cx="105106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dirty="0" smtClean="0">
                  <a:solidFill>
                    <a:prstClr val="black"/>
                  </a:solidFill>
                  <a:latin typeface="Constantia" panose="02030602050306030303" pitchFamily="18" charset="0"/>
                </a:rPr>
                <a:t>Ship LTL</a:t>
              </a:r>
              <a:endParaRPr lang="en-US" sz="1400" dirty="0">
                <a:solidFill>
                  <a:prstClr val="black"/>
                </a:solidFill>
                <a:latin typeface="Constantia" panose="02030602050306030303" pitchFamily="18" charset="0"/>
              </a:endParaRPr>
            </a:p>
          </p:txBody>
        </p:sp>
        <p:cxnSp>
          <p:nvCxnSpPr>
            <p:cNvPr id="115" name="Straight Arrow Connector 114"/>
            <p:cNvCxnSpPr/>
            <p:nvPr/>
          </p:nvCxnSpPr>
          <p:spPr>
            <a:xfrm rot="19588452">
              <a:off x="5680927" y="2265184"/>
              <a:ext cx="669979" cy="0"/>
            </a:xfrm>
            <a:prstGeom prst="straightConnector1">
              <a:avLst/>
            </a:prstGeom>
            <a:noFill/>
            <a:ln w="38100" cap="flat" cmpd="sng" algn="ctr">
              <a:solidFill>
                <a:srgbClr val="993366"/>
              </a:solidFill>
              <a:prstDash val="solid"/>
              <a:tailEnd type="triangle" w="lg" len="med"/>
            </a:ln>
            <a:effectLst/>
          </p:spPr>
        </p:cxnSp>
        <p:sp>
          <p:nvSpPr>
            <p:cNvPr id="116" name="TextBox 115"/>
            <p:cNvSpPr txBox="1"/>
            <p:nvPr/>
          </p:nvSpPr>
          <p:spPr>
            <a:xfrm rot="20594243">
              <a:off x="5614308" y="2306383"/>
              <a:ext cx="99039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dirty="0" smtClean="0">
                  <a:solidFill>
                    <a:prstClr val="black"/>
                  </a:solidFill>
                  <a:latin typeface="Constantia" panose="02030602050306030303" pitchFamily="18" charset="0"/>
                </a:rPr>
                <a:t>Ship LTL</a:t>
              </a:r>
              <a:endParaRPr lang="en-US" sz="1400" dirty="0">
                <a:solidFill>
                  <a:prstClr val="black"/>
                </a:solidFill>
                <a:latin typeface="Constantia" panose="02030602050306030303" pitchFamily="18" charset="0"/>
              </a:endParaRPr>
            </a:p>
          </p:txBody>
        </p:sp>
        <p:cxnSp>
          <p:nvCxnSpPr>
            <p:cNvPr id="117" name="Straight Arrow Connector 116"/>
            <p:cNvCxnSpPr/>
            <p:nvPr/>
          </p:nvCxnSpPr>
          <p:spPr>
            <a:xfrm flipV="1">
              <a:off x="5736656" y="2533900"/>
              <a:ext cx="696884" cy="219089"/>
            </a:xfrm>
            <a:prstGeom prst="straightConnector1">
              <a:avLst/>
            </a:prstGeom>
            <a:noFill/>
            <a:ln w="38100" cap="flat" cmpd="sng" algn="ctr">
              <a:solidFill>
                <a:srgbClr val="993366"/>
              </a:solidFill>
              <a:prstDash val="solid"/>
              <a:tailEnd type="triangle" w="lg" len="med"/>
            </a:ln>
            <a:effectLst/>
          </p:spPr>
        </p:cxnSp>
        <p:sp>
          <p:nvSpPr>
            <p:cNvPr id="118" name="TextBox 117"/>
            <p:cNvSpPr txBox="1"/>
            <p:nvPr/>
          </p:nvSpPr>
          <p:spPr>
            <a:xfrm rot="959140">
              <a:off x="5731330" y="2820914"/>
              <a:ext cx="933647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dirty="0" smtClean="0">
                  <a:solidFill>
                    <a:prstClr val="black"/>
                  </a:solidFill>
                  <a:latin typeface="Constantia" panose="02030602050306030303" pitchFamily="18" charset="0"/>
                </a:rPr>
                <a:t>Ship LTL</a:t>
              </a:r>
              <a:endParaRPr lang="en-US" sz="1400" dirty="0">
                <a:solidFill>
                  <a:prstClr val="black"/>
                </a:solidFill>
                <a:latin typeface="Constantia" panose="02030602050306030303" pitchFamily="18" charset="0"/>
              </a:endParaRPr>
            </a:p>
          </p:txBody>
        </p:sp>
        <p:cxnSp>
          <p:nvCxnSpPr>
            <p:cNvPr id="119" name="Straight Arrow Connector 118"/>
            <p:cNvCxnSpPr/>
            <p:nvPr/>
          </p:nvCxnSpPr>
          <p:spPr>
            <a:xfrm>
              <a:off x="5744439" y="2990919"/>
              <a:ext cx="735400" cy="229104"/>
            </a:xfrm>
            <a:prstGeom prst="straightConnector1">
              <a:avLst/>
            </a:prstGeom>
            <a:noFill/>
            <a:ln w="38100" cap="flat" cmpd="sng" algn="ctr">
              <a:solidFill>
                <a:srgbClr val="993366"/>
              </a:solidFill>
              <a:prstDash val="solid"/>
              <a:tailEnd type="triangle" w="lg" len="med"/>
            </a:ln>
            <a:effectLst/>
          </p:spPr>
        </p:cxnSp>
        <p:sp>
          <p:nvSpPr>
            <p:cNvPr id="120" name="TextBox 119"/>
            <p:cNvSpPr txBox="1"/>
            <p:nvPr/>
          </p:nvSpPr>
          <p:spPr>
            <a:xfrm rot="2119234">
              <a:off x="5658076" y="3358214"/>
              <a:ext cx="88913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dirty="0" smtClean="0">
                  <a:solidFill>
                    <a:prstClr val="black"/>
                  </a:solidFill>
                  <a:latin typeface="Constantia" panose="02030602050306030303" pitchFamily="18" charset="0"/>
                </a:rPr>
                <a:t>Ship LTL</a:t>
              </a:r>
              <a:endParaRPr lang="en-US" sz="1400" dirty="0">
                <a:solidFill>
                  <a:prstClr val="black"/>
                </a:solidFill>
                <a:latin typeface="Constantia" panose="02030602050306030303" pitchFamily="18" charset="0"/>
              </a:endParaRPr>
            </a:p>
          </p:txBody>
        </p:sp>
        <p:cxnSp>
          <p:nvCxnSpPr>
            <p:cNvPr id="121" name="Straight Arrow Connector 120"/>
            <p:cNvCxnSpPr/>
            <p:nvPr/>
          </p:nvCxnSpPr>
          <p:spPr>
            <a:xfrm>
              <a:off x="5774059" y="3544994"/>
              <a:ext cx="659481" cy="467257"/>
            </a:xfrm>
            <a:prstGeom prst="straightConnector1">
              <a:avLst/>
            </a:prstGeom>
            <a:noFill/>
            <a:ln w="38100" cap="flat" cmpd="sng" algn="ctr">
              <a:solidFill>
                <a:srgbClr val="993366"/>
              </a:solidFill>
              <a:prstDash val="solid"/>
              <a:tailEnd type="triangle" w="lg" len="med"/>
            </a:ln>
            <a:effectLst/>
          </p:spPr>
        </p:cxnSp>
        <p:sp>
          <p:nvSpPr>
            <p:cNvPr id="128" name="TextBox 127"/>
            <p:cNvSpPr txBox="1"/>
            <p:nvPr/>
          </p:nvSpPr>
          <p:spPr>
            <a:xfrm>
              <a:off x="7969099" y="2876757"/>
              <a:ext cx="1118235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 smtClean="0">
                  <a:solidFill>
                    <a:prstClr val="black"/>
                  </a:solidFill>
                  <a:latin typeface="Constantia" panose="02030602050306030303" pitchFamily="18" charset="0"/>
                </a:rPr>
                <a:t>Consumer</a:t>
              </a:r>
              <a:endParaRPr lang="en-US" sz="1400" b="1" dirty="0">
                <a:solidFill>
                  <a:prstClr val="black"/>
                </a:solidFill>
                <a:latin typeface="Constantia" panose="02030602050306030303" pitchFamily="18" charset="0"/>
              </a:endParaRPr>
            </a:p>
          </p:txBody>
        </p:sp>
        <p:sp>
          <p:nvSpPr>
            <p:cNvPr id="137" name="TextBox 136"/>
            <p:cNvSpPr txBox="1"/>
            <p:nvPr/>
          </p:nvSpPr>
          <p:spPr>
            <a:xfrm>
              <a:off x="7103479" y="2242681"/>
              <a:ext cx="1010815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dirty="0" smtClean="0">
                  <a:solidFill>
                    <a:prstClr val="black"/>
                  </a:solidFill>
                  <a:latin typeface="Constantia" panose="02030602050306030303" pitchFamily="18" charset="0"/>
                </a:rPr>
                <a:t>Delivery</a:t>
              </a:r>
              <a:endParaRPr lang="en-US" sz="1400" dirty="0">
                <a:solidFill>
                  <a:prstClr val="black"/>
                </a:solidFill>
                <a:latin typeface="Constantia" panose="02030602050306030303" pitchFamily="18" charset="0"/>
              </a:endParaRPr>
            </a:p>
          </p:txBody>
        </p:sp>
        <p:sp>
          <p:nvSpPr>
            <p:cNvPr id="126" name="TextBox 125"/>
            <p:cNvSpPr txBox="1"/>
            <p:nvPr/>
          </p:nvSpPr>
          <p:spPr>
            <a:xfrm>
              <a:off x="7093631" y="1879329"/>
              <a:ext cx="91335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dirty="0" smtClean="0">
                  <a:solidFill>
                    <a:prstClr val="black"/>
                  </a:solidFill>
                  <a:latin typeface="Constantia" panose="02030602050306030303" pitchFamily="18" charset="0"/>
                </a:rPr>
                <a:t>Pick-up</a:t>
              </a:r>
              <a:endParaRPr lang="en-US" sz="1400" dirty="0">
                <a:solidFill>
                  <a:prstClr val="black"/>
                </a:solidFill>
                <a:latin typeface="Constantia" panose="02030602050306030303" pitchFamily="18" charset="0"/>
              </a:endParaRPr>
            </a:p>
          </p:txBody>
        </p:sp>
        <p:cxnSp>
          <p:nvCxnSpPr>
            <p:cNvPr id="127" name="Straight Arrow Connector 126"/>
            <p:cNvCxnSpPr/>
            <p:nvPr/>
          </p:nvCxnSpPr>
          <p:spPr>
            <a:xfrm>
              <a:off x="7147517" y="1879329"/>
              <a:ext cx="805584" cy="0"/>
            </a:xfrm>
            <a:prstGeom prst="straightConnector1">
              <a:avLst/>
            </a:prstGeom>
            <a:noFill/>
            <a:ln w="38100" cap="flat" cmpd="sng" algn="ctr">
              <a:solidFill>
                <a:srgbClr val="993366"/>
              </a:solidFill>
              <a:prstDash val="solid"/>
              <a:tailEnd type="triangle" w="lg" len="med"/>
            </a:ln>
            <a:effectLst/>
          </p:spPr>
        </p:cxnSp>
        <p:cxnSp>
          <p:nvCxnSpPr>
            <p:cNvPr id="129" name="Straight Arrow Connector 128"/>
            <p:cNvCxnSpPr/>
            <p:nvPr/>
          </p:nvCxnSpPr>
          <p:spPr>
            <a:xfrm flipH="1">
              <a:off x="7147284" y="2172887"/>
              <a:ext cx="805817" cy="0"/>
            </a:xfrm>
            <a:prstGeom prst="straightConnector1">
              <a:avLst/>
            </a:prstGeom>
            <a:noFill/>
            <a:ln w="38100" cap="flat" cmpd="sng" algn="ctr">
              <a:solidFill>
                <a:srgbClr val="993366"/>
              </a:solidFill>
              <a:prstDash val="solid"/>
              <a:tailEnd type="triangle" w="lg" len="med"/>
            </a:ln>
            <a:effectLst/>
          </p:spPr>
        </p:cxnSp>
        <p:sp>
          <p:nvSpPr>
            <p:cNvPr id="130" name="TextBox 129"/>
            <p:cNvSpPr txBox="1"/>
            <p:nvPr/>
          </p:nvSpPr>
          <p:spPr>
            <a:xfrm>
              <a:off x="7093398" y="1588110"/>
              <a:ext cx="96392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dirty="0" smtClean="0">
                  <a:solidFill>
                    <a:prstClr val="black"/>
                  </a:solidFill>
                  <a:latin typeface="Constantia" panose="02030602050306030303" pitchFamily="18" charset="0"/>
                </a:rPr>
                <a:t>Delivery</a:t>
              </a:r>
              <a:endParaRPr lang="en-US" sz="1400" dirty="0">
                <a:solidFill>
                  <a:prstClr val="black"/>
                </a:solidFill>
                <a:latin typeface="Constantia" panose="02030602050306030303" pitchFamily="18" charset="0"/>
              </a:endParaRPr>
            </a:p>
          </p:txBody>
        </p:sp>
        <p:sp>
          <p:nvSpPr>
            <p:cNvPr id="134" name="TextBox 133"/>
            <p:cNvSpPr txBox="1"/>
            <p:nvPr/>
          </p:nvSpPr>
          <p:spPr>
            <a:xfrm>
              <a:off x="7147517" y="2533900"/>
              <a:ext cx="91335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dirty="0" smtClean="0">
                  <a:solidFill>
                    <a:prstClr val="black"/>
                  </a:solidFill>
                  <a:latin typeface="Constantia" panose="02030602050306030303" pitchFamily="18" charset="0"/>
                </a:rPr>
                <a:t>Pick-up</a:t>
              </a:r>
              <a:endParaRPr lang="en-US" sz="1400" dirty="0">
                <a:solidFill>
                  <a:prstClr val="black"/>
                </a:solidFill>
                <a:latin typeface="Constantia" panose="02030602050306030303" pitchFamily="18" charset="0"/>
              </a:endParaRPr>
            </a:p>
          </p:txBody>
        </p:sp>
        <p:cxnSp>
          <p:nvCxnSpPr>
            <p:cNvPr id="135" name="Straight Arrow Connector 134"/>
            <p:cNvCxnSpPr/>
            <p:nvPr/>
          </p:nvCxnSpPr>
          <p:spPr>
            <a:xfrm>
              <a:off x="7201403" y="2533900"/>
              <a:ext cx="805584" cy="0"/>
            </a:xfrm>
            <a:prstGeom prst="straightConnector1">
              <a:avLst/>
            </a:prstGeom>
            <a:noFill/>
            <a:ln w="38100" cap="flat" cmpd="sng" algn="ctr">
              <a:solidFill>
                <a:srgbClr val="993366"/>
              </a:solidFill>
              <a:prstDash val="solid"/>
              <a:tailEnd type="triangle" w="lg" len="med"/>
            </a:ln>
            <a:effectLst/>
          </p:spPr>
        </p:cxnSp>
        <p:cxnSp>
          <p:nvCxnSpPr>
            <p:cNvPr id="136" name="Straight Arrow Connector 135"/>
            <p:cNvCxnSpPr/>
            <p:nvPr/>
          </p:nvCxnSpPr>
          <p:spPr>
            <a:xfrm flipH="1">
              <a:off x="7201170" y="2827458"/>
              <a:ext cx="805817" cy="0"/>
            </a:xfrm>
            <a:prstGeom prst="straightConnector1">
              <a:avLst/>
            </a:prstGeom>
            <a:noFill/>
            <a:ln w="38100" cap="flat" cmpd="sng" algn="ctr">
              <a:solidFill>
                <a:srgbClr val="993366"/>
              </a:solidFill>
              <a:prstDash val="solid"/>
              <a:tailEnd type="triangle" w="lg" len="med"/>
            </a:ln>
            <a:effectLst/>
          </p:spPr>
        </p:cxnSp>
        <p:sp>
          <p:nvSpPr>
            <p:cNvPr id="138" name="TextBox 137"/>
            <p:cNvSpPr txBox="1"/>
            <p:nvPr/>
          </p:nvSpPr>
          <p:spPr>
            <a:xfrm>
              <a:off x="7201170" y="3251436"/>
              <a:ext cx="91335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dirty="0" smtClean="0">
                  <a:solidFill>
                    <a:prstClr val="black"/>
                  </a:solidFill>
                  <a:latin typeface="Constantia" panose="02030602050306030303" pitchFamily="18" charset="0"/>
                </a:rPr>
                <a:t>Pick-up</a:t>
              </a:r>
              <a:endParaRPr lang="en-US" sz="1400" dirty="0">
                <a:solidFill>
                  <a:prstClr val="black"/>
                </a:solidFill>
                <a:latin typeface="Constantia" panose="02030602050306030303" pitchFamily="18" charset="0"/>
              </a:endParaRPr>
            </a:p>
          </p:txBody>
        </p:sp>
        <p:cxnSp>
          <p:nvCxnSpPr>
            <p:cNvPr id="139" name="Straight Arrow Connector 138"/>
            <p:cNvCxnSpPr/>
            <p:nvPr/>
          </p:nvCxnSpPr>
          <p:spPr>
            <a:xfrm>
              <a:off x="7255057" y="3251436"/>
              <a:ext cx="805584" cy="0"/>
            </a:xfrm>
            <a:prstGeom prst="straightConnector1">
              <a:avLst/>
            </a:prstGeom>
            <a:noFill/>
            <a:ln w="38100" cap="flat" cmpd="sng" algn="ctr">
              <a:solidFill>
                <a:srgbClr val="993366"/>
              </a:solidFill>
              <a:prstDash val="solid"/>
              <a:tailEnd type="triangle" w="lg" len="med"/>
            </a:ln>
            <a:effectLst/>
          </p:spPr>
        </p:cxnSp>
        <p:cxnSp>
          <p:nvCxnSpPr>
            <p:cNvPr id="140" name="Straight Arrow Connector 139"/>
            <p:cNvCxnSpPr/>
            <p:nvPr/>
          </p:nvCxnSpPr>
          <p:spPr>
            <a:xfrm flipH="1">
              <a:off x="7254824" y="3544994"/>
              <a:ext cx="805817" cy="0"/>
            </a:xfrm>
            <a:prstGeom prst="straightConnector1">
              <a:avLst/>
            </a:prstGeom>
            <a:noFill/>
            <a:ln w="38100" cap="flat" cmpd="sng" algn="ctr">
              <a:solidFill>
                <a:srgbClr val="993366"/>
              </a:solidFill>
              <a:prstDash val="solid"/>
              <a:tailEnd type="triangle" w="lg" len="med"/>
            </a:ln>
            <a:effectLst/>
          </p:spPr>
        </p:cxnSp>
        <p:sp>
          <p:nvSpPr>
            <p:cNvPr id="141" name="TextBox 140"/>
            <p:cNvSpPr txBox="1"/>
            <p:nvPr/>
          </p:nvSpPr>
          <p:spPr>
            <a:xfrm>
              <a:off x="7147283" y="2960217"/>
              <a:ext cx="96701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dirty="0" smtClean="0">
                  <a:solidFill>
                    <a:prstClr val="black"/>
                  </a:solidFill>
                  <a:latin typeface="Constantia" panose="02030602050306030303" pitchFamily="18" charset="0"/>
                </a:rPr>
                <a:t>Delivery</a:t>
              </a:r>
              <a:endParaRPr lang="en-US" sz="1400" dirty="0">
                <a:solidFill>
                  <a:prstClr val="black"/>
                </a:solidFill>
                <a:latin typeface="Constantia" panose="02030602050306030303" pitchFamily="18" charset="0"/>
              </a:endParaRPr>
            </a:p>
          </p:txBody>
        </p:sp>
        <p:sp>
          <p:nvSpPr>
            <p:cNvPr id="142" name="TextBox 141"/>
            <p:cNvSpPr txBox="1"/>
            <p:nvPr/>
          </p:nvSpPr>
          <p:spPr>
            <a:xfrm>
              <a:off x="7201287" y="4012251"/>
              <a:ext cx="91335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dirty="0" smtClean="0">
                  <a:solidFill>
                    <a:prstClr val="black"/>
                  </a:solidFill>
                  <a:latin typeface="Constantia" panose="02030602050306030303" pitchFamily="18" charset="0"/>
                </a:rPr>
                <a:t>Pick-up</a:t>
              </a:r>
              <a:endParaRPr lang="en-US" sz="1400" dirty="0">
                <a:solidFill>
                  <a:prstClr val="black"/>
                </a:solidFill>
                <a:latin typeface="Constantia" panose="02030602050306030303" pitchFamily="18" charset="0"/>
              </a:endParaRPr>
            </a:p>
          </p:txBody>
        </p:sp>
        <p:cxnSp>
          <p:nvCxnSpPr>
            <p:cNvPr id="143" name="Straight Arrow Connector 142"/>
            <p:cNvCxnSpPr/>
            <p:nvPr/>
          </p:nvCxnSpPr>
          <p:spPr>
            <a:xfrm>
              <a:off x="7255173" y="4012251"/>
              <a:ext cx="805584" cy="0"/>
            </a:xfrm>
            <a:prstGeom prst="straightConnector1">
              <a:avLst/>
            </a:prstGeom>
            <a:noFill/>
            <a:ln w="38100" cap="flat" cmpd="sng" algn="ctr">
              <a:solidFill>
                <a:srgbClr val="993366"/>
              </a:solidFill>
              <a:prstDash val="solid"/>
              <a:tailEnd type="triangle" w="lg" len="med"/>
            </a:ln>
            <a:effectLst/>
          </p:spPr>
        </p:cxnSp>
        <p:cxnSp>
          <p:nvCxnSpPr>
            <p:cNvPr id="144" name="Straight Arrow Connector 143"/>
            <p:cNvCxnSpPr/>
            <p:nvPr/>
          </p:nvCxnSpPr>
          <p:spPr>
            <a:xfrm flipH="1">
              <a:off x="7254940" y="4305809"/>
              <a:ext cx="805817" cy="0"/>
            </a:xfrm>
            <a:prstGeom prst="straightConnector1">
              <a:avLst/>
            </a:prstGeom>
            <a:noFill/>
            <a:ln w="38100" cap="flat" cmpd="sng" algn="ctr">
              <a:solidFill>
                <a:srgbClr val="993366"/>
              </a:solidFill>
              <a:prstDash val="solid"/>
              <a:tailEnd type="triangle" w="lg" len="med"/>
            </a:ln>
            <a:effectLst/>
          </p:spPr>
        </p:cxnSp>
        <p:sp>
          <p:nvSpPr>
            <p:cNvPr id="145" name="TextBox 144"/>
            <p:cNvSpPr txBox="1"/>
            <p:nvPr/>
          </p:nvSpPr>
          <p:spPr>
            <a:xfrm>
              <a:off x="7093397" y="3659671"/>
              <a:ext cx="102101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dirty="0" smtClean="0">
                  <a:solidFill>
                    <a:prstClr val="black"/>
                  </a:solidFill>
                  <a:latin typeface="Constantia" panose="02030602050306030303" pitchFamily="18" charset="0"/>
                </a:rPr>
                <a:t>Delivery</a:t>
              </a:r>
              <a:endParaRPr lang="en-US" sz="1400" dirty="0">
                <a:solidFill>
                  <a:prstClr val="black"/>
                </a:solidFill>
                <a:latin typeface="Constantia" panose="02030602050306030303" pitchFamily="18" charset="0"/>
              </a:endParaRPr>
            </a:p>
          </p:txBody>
        </p:sp>
        <p:pic>
          <p:nvPicPr>
            <p:cNvPr id="56" name="Picture 8" descr="http://www.publicpolicy.ie/wp-content/uploads/People.jp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04053" y="2229818"/>
              <a:ext cx="902808" cy="69354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5" name="TextBox 84"/>
            <p:cNvSpPr txBox="1"/>
            <p:nvPr/>
          </p:nvSpPr>
          <p:spPr>
            <a:xfrm>
              <a:off x="6102641" y="1286961"/>
              <a:ext cx="111823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 dirty="0" smtClean="0">
                  <a:solidFill>
                    <a:prstClr val="black"/>
                  </a:solidFill>
                  <a:latin typeface="Constantia" panose="02030602050306030303" pitchFamily="18" charset="0"/>
                </a:rPr>
                <a:t>Stores</a:t>
              </a:r>
              <a:endParaRPr lang="en-US" sz="1600" b="1" dirty="0">
                <a:solidFill>
                  <a:prstClr val="black"/>
                </a:solidFill>
                <a:latin typeface="Constantia" panose="02030602050306030303" pitchFamily="18" charset="0"/>
              </a:endParaRPr>
            </a:p>
          </p:txBody>
        </p:sp>
        <p:pic>
          <p:nvPicPr>
            <p:cNvPr id="86" name="Picture 8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50921" y="2216541"/>
              <a:ext cx="657784" cy="673749"/>
            </a:xfrm>
            <a:prstGeom prst="rect">
              <a:avLst/>
            </a:prstGeom>
          </p:spPr>
        </p:pic>
        <p:pic>
          <p:nvPicPr>
            <p:cNvPr id="87" name="Picture 8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11671" y="2918791"/>
              <a:ext cx="657784" cy="673749"/>
            </a:xfrm>
            <a:prstGeom prst="rect">
              <a:avLst/>
            </a:prstGeom>
          </p:spPr>
        </p:pic>
        <p:pic>
          <p:nvPicPr>
            <p:cNvPr id="88" name="Picture 8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68995" y="3757976"/>
              <a:ext cx="657784" cy="67374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955203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400" dirty="0" smtClean="0"/>
              <a:t>Omni-Channel </a:t>
            </a:r>
            <a:r>
              <a:rPr lang="en-US" sz="3400" dirty="0"/>
              <a:t>Customer Fulfillment </a:t>
            </a:r>
            <a:r>
              <a:rPr lang="en-US" sz="3400" dirty="0" smtClean="0"/>
              <a:t>Models</a:t>
            </a:r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Direct Store Delivery</a:t>
            </a:r>
            <a:endParaRPr lang="en-US" sz="3200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2713451-F6E1-4628-A8E3-1405590B0C33}" type="slidenum">
              <a:rPr lang="en-US" smtClean="0">
                <a:solidFill>
                  <a:srgbClr val="FFFFFF"/>
                </a:solidFill>
              </a:rPr>
              <a:pPr/>
              <a:t>28</a:t>
            </a:fld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© 2016 Cengage Learning. All Rights Reserved. May not be scanned, copied  or duplicated, or posted to a publicly accessible website, in whole or in part. 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4953000" y="6172200"/>
            <a:ext cx="4038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dirty="0" smtClean="0">
                <a:solidFill>
                  <a:srgbClr val="000000"/>
                </a:solidFill>
                <a:latin typeface="Constantia" pitchFamily="18" charset="0"/>
              </a:rPr>
              <a:t>Source: Figure 4-13</a:t>
            </a:r>
            <a:endParaRPr lang="en-US" sz="1200" dirty="0">
              <a:solidFill>
                <a:srgbClr val="000000"/>
              </a:solidFill>
              <a:latin typeface="Constantia" pitchFamily="18" charset="0"/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230472" y="4458950"/>
            <a:ext cx="860872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smtClean="0">
                <a:solidFill>
                  <a:srgbClr val="000000"/>
                </a:solidFill>
                <a:latin typeface="Constantia" panose="02030602050306030303" pitchFamily="18" charset="0"/>
              </a:rPr>
              <a:t>Direct store delivery </a:t>
            </a:r>
            <a:r>
              <a:rPr lang="en-US" dirty="0" smtClean="0">
                <a:solidFill>
                  <a:srgbClr val="000000"/>
                </a:solidFill>
                <a:latin typeface="Constantia" panose="02030602050306030303" pitchFamily="18" charset="0"/>
              </a:rPr>
              <a:t>involves a manufacturer delivering its product </a:t>
            </a:r>
            <a:r>
              <a:rPr lang="en-US" dirty="0">
                <a:solidFill>
                  <a:srgbClr val="000000"/>
                </a:solidFill>
                <a:latin typeface="Constantia" panose="02030602050306030303" pitchFamily="18" charset="0"/>
              </a:rPr>
              <a:t>directly to a retailer’s stores, bypassing the retailer’s distribution </a:t>
            </a:r>
            <a:r>
              <a:rPr lang="en-US" dirty="0" smtClean="0">
                <a:solidFill>
                  <a:srgbClr val="000000"/>
                </a:solidFill>
                <a:latin typeface="Constantia" panose="02030602050306030303" pitchFamily="18" charset="0"/>
              </a:rPr>
              <a:t>network.</a:t>
            </a:r>
          </a:p>
          <a:p>
            <a:pPr algn="ctr"/>
            <a:r>
              <a:rPr lang="en-US" b="1" dirty="0">
                <a:solidFill>
                  <a:srgbClr val="008000"/>
                </a:solidFill>
                <a:latin typeface="Constantia" panose="02030602050306030303" pitchFamily="18" charset="0"/>
              </a:rPr>
              <a:t>Advantages: </a:t>
            </a:r>
            <a:r>
              <a:rPr lang="en-US" dirty="0">
                <a:solidFill>
                  <a:srgbClr val="000000"/>
                </a:solidFill>
                <a:latin typeface="Constantia" panose="02030602050306030303" pitchFamily="18" charset="0"/>
              </a:rPr>
              <a:t>R</a:t>
            </a:r>
            <a:r>
              <a:rPr lang="en-US" dirty="0" smtClean="0">
                <a:solidFill>
                  <a:srgbClr val="000000"/>
                </a:solidFill>
                <a:latin typeface="Constantia" panose="02030602050306030303" pitchFamily="18" charset="0"/>
              </a:rPr>
              <a:t>eduction </a:t>
            </a:r>
            <a:r>
              <a:rPr lang="en-US" dirty="0">
                <a:solidFill>
                  <a:srgbClr val="000000"/>
                </a:solidFill>
                <a:latin typeface="Constantia" panose="02030602050306030303" pitchFamily="18" charset="0"/>
              </a:rPr>
              <a:t>of inventory in the distribution </a:t>
            </a:r>
            <a:r>
              <a:rPr lang="en-US" dirty="0" smtClean="0">
                <a:solidFill>
                  <a:srgbClr val="000000"/>
                </a:solidFill>
                <a:latin typeface="Constantia" panose="02030602050306030303" pitchFamily="18" charset="0"/>
              </a:rPr>
              <a:t>network</a:t>
            </a:r>
          </a:p>
          <a:p>
            <a:pPr algn="ctr"/>
            <a:r>
              <a:rPr lang="en-US" b="1" dirty="0" smtClean="0">
                <a:solidFill>
                  <a:srgbClr val="990033"/>
                </a:solidFill>
                <a:latin typeface="Constantia" panose="02030602050306030303" pitchFamily="18" charset="0"/>
              </a:rPr>
              <a:t>Disadvantages</a:t>
            </a:r>
            <a:r>
              <a:rPr lang="en-US" b="1" dirty="0">
                <a:solidFill>
                  <a:srgbClr val="990033"/>
                </a:solidFill>
                <a:latin typeface="Constantia" panose="02030602050306030303" pitchFamily="18" charset="0"/>
              </a:rPr>
              <a:t>: </a:t>
            </a:r>
            <a:r>
              <a:rPr lang="en-US" dirty="0">
                <a:solidFill>
                  <a:srgbClr val="000000"/>
                </a:solidFill>
                <a:latin typeface="Constantia" panose="02030602050306030303" pitchFamily="18" charset="0"/>
              </a:rPr>
              <a:t>P</a:t>
            </a:r>
            <a:r>
              <a:rPr lang="en-US" dirty="0" smtClean="0">
                <a:solidFill>
                  <a:srgbClr val="000000"/>
                </a:solidFill>
                <a:latin typeface="Constantia" panose="02030602050306030303" pitchFamily="18" charset="0"/>
              </a:rPr>
              <a:t>ossible </a:t>
            </a:r>
            <a:r>
              <a:rPr lang="en-US" dirty="0">
                <a:solidFill>
                  <a:srgbClr val="000000"/>
                </a:solidFill>
                <a:latin typeface="Constantia" panose="02030602050306030303" pitchFamily="18" charset="0"/>
              </a:rPr>
              <a:t>reduction of inventory visibility of </a:t>
            </a:r>
            <a:r>
              <a:rPr lang="en-US" dirty="0" smtClean="0">
                <a:solidFill>
                  <a:srgbClr val="000000"/>
                </a:solidFill>
                <a:latin typeface="Constantia" panose="02030602050306030303" pitchFamily="18" charset="0"/>
              </a:rPr>
              <a:t>the products to </a:t>
            </a:r>
            <a:r>
              <a:rPr lang="en-US" dirty="0">
                <a:solidFill>
                  <a:srgbClr val="000000"/>
                </a:solidFill>
                <a:latin typeface="Constantia" panose="02030602050306030303" pitchFamily="18" charset="0"/>
              </a:rPr>
              <a:t>the retailers, R</a:t>
            </a:r>
            <a:r>
              <a:rPr lang="en-US" dirty="0" smtClean="0">
                <a:solidFill>
                  <a:srgbClr val="000000"/>
                </a:solidFill>
                <a:latin typeface="Constantia" panose="02030602050306030303" pitchFamily="18" charset="0"/>
              </a:rPr>
              <a:t>equirements of close </a:t>
            </a:r>
            <a:r>
              <a:rPr lang="en-US" dirty="0">
                <a:solidFill>
                  <a:srgbClr val="000000"/>
                </a:solidFill>
                <a:latin typeface="Constantia" panose="02030602050306030303" pitchFamily="18" charset="0"/>
              </a:rPr>
              <a:t>collaboration and agreement between the manufacturer and retailer 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135856" y="1426397"/>
            <a:ext cx="9008144" cy="2892753"/>
            <a:chOff x="49133" y="1237509"/>
            <a:chExt cx="9008144" cy="2892753"/>
          </a:xfrm>
        </p:grpSpPr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20630" y="1710845"/>
              <a:ext cx="791354" cy="818605"/>
            </a:xfrm>
            <a:prstGeom prst="rect">
              <a:avLst/>
            </a:prstGeom>
          </p:spPr>
        </p:pic>
        <p:sp>
          <p:nvSpPr>
            <p:cNvPr id="82" name="TextBox 81"/>
            <p:cNvSpPr txBox="1"/>
            <p:nvPr/>
          </p:nvSpPr>
          <p:spPr>
            <a:xfrm>
              <a:off x="49133" y="1237509"/>
              <a:ext cx="1624044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 dirty="0" smtClean="0">
                  <a:solidFill>
                    <a:prstClr val="black"/>
                  </a:solidFill>
                  <a:latin typeface="Constantia" panose="02030602050306030303" pitchFamily="18" charset="0"/>
                </a:rPr>
                <a:t>Supplier Distribution Center</a:t>
              </a:r>
              <a:endParaRPr lang="en-US" b="1" dirty="0">
                <a:solidFill>
                  <a:prstClr val="black"/>
                </a:solidFill>
                <a:latin typeface="Constantia" panose="02030602050306030303" pitchFamily="18" charset="0"/>
              </a:endParaRPr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143749" y="3343416"/>
              <a:ext cx="11430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>
                  <a:solidFill>
                    <a:prstClr val="black"/>
                  </a:solidFill>
                  <a:latin typeface="Constantia" panose="02030602050306030303" pitchFamily="18" charset="0"/>
                </a:rPr>
                <a:t>Picking</a:t>
              </a:r>
              <a:endParaRPr lang="en-US" dirty="0">
                <a:solidFill>
                  <a:prstClr val="black"/>
                </a:solidFill>
                <a:latin typeface="Constantia" panose="02030602050306030303" pitchFamily="18" charset="0"/>
              </a:endParaRPr>
            </a:p>
          </p:txBody>
        </p:sp>
        <p:sp>
          <p:nvSpPr>
            <p:cNvPr id="84" name="TextBox 83"/>
            <p:cNvSpPr txBox="1"/>
            <p:nvPr/>
          </p:nvSpPr>
          <p:spPr>
            <a:xfrm>
              <a:off x="1391105" y="2259494"/>
              <a:ext cx="13487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>
                  <a:solidFill>
                    <a:prstClr val="black"/>
                  </a:solidFill>
                  <a:latin typeface="Constantia" panose="02030602050306030303" pitchFamily="18" charset="0"/>
                </a:rPr>
                <a:t>Ship TL</a:t>
              </a:r>
              <a:endParaRPr lang="en-US" dirty="0">
                <a:solidFill>
                  <a:prstClr val="black"/>
                </a:solidFill>
                <a:latin typeface="Constantia" panose="02030602050306030303" pitchFamily="18" charset="0"/>
              </a:endParaRPr>
            </a:p>
          </p:txBody>
        </p:sp>
        <p:cxnSp>
          <p:nvCxnSpPr>
            <p:cNvPr id="85" name="Straight Arrow Connector 84"/>
            <p:cNvCxnSpPr/>
            <p:nvPr/>
          </p:nvCxnSpPr>
          <p:spPr>
            <a:xfrm>
              <a:off x="1462906" y="2761878"/>
              <a:ext cx="1143000" cy="0"/>
            </a:xfrm>
            <a:prstGeom prst="straightConnector1">
              <a:avLst/>
            </a:prstGeom>
            <a:noFill/>
            <a:ln w="38100" cap="flat" cmpd="sng" algn="ctr">
              <a:solidFill>
                <a:srgbClr val="993366"/>
              </a:solidFill>
              <a:prstDash val="solid"/>
              <a:tailEnd type="triangle" w="lg" len="med"/>
            </a:ln>
            <a:effectLst/>
          </p:spPr>
        </p:cxnSp>
        <p:sp>
          <p:nvSpPr>
            <p:cNvPr id="86" name="TextBox 85"/>
            <p:cNvSpPr txBox="1"/>
            <p:nvPr/>
          </p:nvSpPr>
          <p:spPr>
            <a:xfrm>
              <a:off x="2432417" y="1249995"/>
              <a:ext cx="172494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 dirty="0" smtClean="0">
                  <a:solidFill>
                    <a:prstClr val="black"/>
                  </a:solidFill>
                  <a:latin typeface="Constantia" panose="02030602050306030303" pitchFamily="18" charset="0"/>
                </a:rPr>
                <a:t>Supplier Required DC</a:t>
              </a:r>
              <a:endParaRPr lang="en-US" b="1" dirty="0">
                <a:solidFill>
                  <a:prstClr val="black"/>
                </a:solidFill>
                <a:latin typeface="Constantia" panose="02030602050306030303" pitchFamily="18" charset="0"/>
              </a:endParaRPr>
            </a:p>
          </p:txBody>
        </p:sp>
        <p:sp>
          <p:nvSpPr>
            <p:cNvPr id="87" name="TextBox 86"/>
            <p:cNvSpPr txBox="1"/>
            <p:nvPr/>
          </p:nvSpPr>
          <p:spPr>
            <a:xfrm>
              <a:off x="2767449" y="3391442"/>
              <a:ext cx="11430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>
                  <a:solidFill>
                    <a:prstClr val="black"/>
                  </a:solidFill>
                  <a:latin typeface="Constantia" panose="02030602050306030303" pitchFamily="18" charset="0"/>
                </a:rPr>
                <a:t>Mixing</a:t>
              </a:r>
              <a:endParaRPr lang="en-US" dirty="0">
                <a:solidFill>
                  <a:prstClr val="black"/>
                </a:solidFill>
                <a:latin typeface="Constantia" panose="02030602050306030303" pitchFamily="18" charset="0"/>
              </a:endParaRPr>
            </a:p>
          </p:txBody>
        </p:sp>
        <p:sp>
          <p:nvSpPr>
            <p:cNvPr id="88" name="TextBox 87"/>
            <p:cNvSpPr txBox="1"/>
            <p:nvPr/>
          </p:nvSpPr>
          <p:spPr>
            <a:xfrm>
              <a:off x="1360036" y="2808861"/>
              <a:ext cx="134874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>
                  <a:solidFill>
                    <a:prstClr val="black"/>
                  </a:solidFill>
                  <a:latin typeface="Constantia" panose="02030602050306030303" pitchFamily="18" charset="0"/>
                </a:rPr>
                <a:t>Multiple LTL</a:t>
              </a:r>
              <a:endParaRPr lang="en-US" dirty="0">
                <a:solidFill>
                  <a:prstClr val="black"/>
                </a:solidFill>
                <a:latin typeface="Constantia" panose="02030602050306030303" pitchFamily="18" charset="0"/>
              </a:endParaRPr>
            </a:p>
          </p:txBody>
        </p:sp>
        <p:sp>
          <p:nvSpPr>
            <p:cNvPr id="89" name="TextBox 88"/>
            <p:cNvSpPr txBox="1"/>
            <p:nvPr/>
          </p:nvSpPr>
          <p:spPr>
            <a:xfrm>
              <a:off x="3992308" y="1876699"/>
              <a:ext cx="13487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>
                  <a:solidFill>
                    <a:prstClr val="black"/>
                  </a:solidFill>
                  <a:latin typeface="Constantia" panose="02030602050306030303" pitchFamily="18" charset="0"/>
                </a:rPr>
                <a:t>LTL</a:t>
              </a:r>
              <a:endParaRPr lang="en-US" dirty="0">
                <a:solidFill>
                  <a:prstClr val="black"/>
                </a:solidFill>
                <a:latin typeface="Constantia" panose="02030602050306030303" pitchFamily="18" charset="0"/>
              </a:endParaRPr>
            </a:p>
          </p:txBody>
        </p:sp>
        <p:cxnSp>
          <p:nvCxnSpPr>
            <p:cNvPr id="90" name="Straight Arrow Connector 89"/>
            <p:cNvCxnSpPr/>
            <p:nvPr/>
          </p:nvCxnSpPr>
          <p:spPr>
            <a:xfrm>
              <a:off x="4099894" y="2212300"/>
              <a:ext cx="1143000" cy="0"/>
            </a:xfrm>
            <a:prstGeom prst="straightConnector1">
              <a:avLst/>
            </a:prstGeom>
            <a:noFill/>
            <a:ln w="38100" cap="flat" cmpd="sng" algn="ctr">
              <a:solidFill>
                <a:srgbClr val="993366"/>
              </a:solidFill>
              <a:prstDash val="solid"/>
              <a:tailEnd type="triangle" w="lg" len="med"/>
            </a:ln>
            <a:effectLst/>
          </p:spPr>
        </p:cxnSp>
        <p:sp>
          <p:nvSpPr>
            <p:cNvPr id="91" name="TextBox 90"/>
            <p:cNvSpPr txBox="1"/>
            <p:nvPr/>
          </p:nvSpPr>
          <p:spPr>
            <a:xfrm>
              <a:off x="4022788" y="2439529"/>
              <a:ext cx="13487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>
                  <a:solidFill>
                    <a:prstClr val="black"/>
                  </a:solidFill>
                  <a:latin typeface="Constantia" panose="02030602050306030303" pitchFamily="18" charset="0"/>
                </a:rPr>
                <a:t>LTL</a:t>
              </a:r>
              <a:endParaRPr lang="en-US" dirty="0">
                <a:solidFill>
                  <a:prstClr val="black"/>
                </a:solidFill>
                <a:latin typeface="Constantia" panose="02030602050306030303" pitchFamily="18" charset="0"/>
              </a:endParaRPr>
            </a:p>
          </p:txBody>
        </p:sp>
        <p:cxnSp>
          <p:nvCxnSpPr>
            <p:cNvPr id="92" name="Straight Arrow Connector 91"/>
            <p:cNvCxnSpPr/>
            <p:nvPr/>
          </p:nvCxnSpPr>
          <p:spPr>
            <a:xfrm>
              <a:off x="4137994" y="2753596"/>
              <a:ext cx="1143000" cy="0"/>
            </a:xfrm>
            <a:prstGeom prst="straightConnector1">
              <a:avLst/>
            </a:prstGeom>
            <a:noFill/>
            <a:ln w="38100" cap="flat" cmpd="sng" algn="ctr">
              <a:solidFill>
                <a:srgbClr val="993366"/>
              </a:solidFill>
              <a:prstDash val="solid"/>
              <a:tailEnd type="triangle" w="lg" len="med"/>
            </a:ln>
            <a:effectLst/>
          </p:spPr>
        </p:cxnSp>
        <p:sp>
          <p:nvSpPr>
            <p:cNvPr id="93" name="TextBox 92"/>
            <p:cNvSpPr txBox="1"/>
            <p:nvPr/>
          </p:nvSpPr>
          <p:spPr>
            <a:xfrm>
              <a:off x="3998975" y="3055677"/>
              <a:ext cx="13487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>
                  <a:solidFill>
                    <a:prstClr val="black"/>
                  </a:solidFill>
                  <a:latin typeface="Constantia" panose="02030602050306030303" pitchFamily="18" charset="0"/>
                </a:rPr>
                <a:t>LTL</a:t>
              </a:r>
              <a:endParaRPr lang="en-US" dirty="0">
                <a:solidFill>
                  <a:prstClr val="black"/>
                </a:solidFill>
                <a:latin typeface="Constantia" panose="02030602050306030303" pitchFamily="18" charset="0"/>
              </a:endParaRPr>
            </a:p>
          </p:txBody>
        </p:sp>
        <p:cxnSp>
          <p:nvCxnSpPr>
            <p:cNvPr id="94" name="Straight Arrow Connector 93"/>
            <p:cNvCxnSpPr/>
            <p:nvPr/>
          </p:nvCxnSpPr>
          <p:spPr>
            <a:xfrm>
              <a:off x="4091321" y="3410456"/>
              <a:ext cx="1143000" cy="0"/>
            </a:xfrm>
            <a:prstGeom prst="straightConnector1">
              <a:avLst/>
            </a:prstGeom>
            <a:noFill/>
            <a:ln w="38100" cap="flat" cmpd="sng" algn="ctr">
              <a:solidFill>
                <a:srgbClr val="993366"/>
              </a:solidFill>
              <a:prstDash val="solid"/>
              <a:tailEnd type="triangle" w="lg" len="med"/>
            </a:ln>
            <a:effectLst/>
          </p:spPr>
        </p:cxnSp>
        <p:sp>
          <p:nvSpPr>
            <p:cNvPr id="95" name="TextBox 94"/>
            <p:cNvSpPr txBox="1"/>
            <p:nvPr/>
          </p:nvSpPr>
          <p:spPr>
            <a:xfrm>
              <a:off x="5135924" y="1237509"/>
              <a:ext cx="12954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 dirty="0" smtClean="0">
                  <a:solidFill>
                    <a:prstClr val="black"/>
                  </a:solidFill>
                  <a:latin typeface="Constantia" panose="02030602050306030303" pitchFamily="18" charset="0"/>
                </a:rPr>
                <a:t>Stores</a:t>
              </a:r>
              <a:endParaRPr lang="en-US" b="1" dirty="0">
                <a:solidFill>
                  <a:prstClr val="black"/>
                </a:solidFill>
                <a:latin typeface="Constantia" panose="02030602050306030303" pitchFamily="18" charset="0"/>
              </a:endParaRPr>
            </a:p>
          </p:txBody>
        </p:sp>
        <p:sp>
          <p:nvSpPr>
            <p:cNvPr id="98" name="TextBox 97"/>
            <p:cNvSpPr txBox="1"/>
            <p:nvPr/>
          </p:nvSpPr>
          <p:spPr>
            <a:xfrm>
              <a:off x="7608188" y="2842987"/>
              <a:ext cx="144908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 dirty="0" smtClean="0">
                  <a:solidFill>
                    <a:prstClr val="black"/>
                  </a:solidFill>
                  <a:latin typeface="Constantia" panose="02030602050306030303" pitchFamily="18" charset="0"/>
                </a:rPr>
                <a:t>Consumer</a:t>
              </a:r>
              <a:endParaRPr lang="en-US" b="1" dirty="0">
                <a:solidFill>
                  <a:prstClr val="black"/>
                </a:solidFill>
                <a:latin typeface="Constantia" panose="02030602050306030303" pitchFamily="18" charset="0"/>
              </a:endParaRPr>
            </a:p>
          </p:txBody>
        </p:sp>
        <p:sp>
          <p:nvSpPr>
            <p:cNvPr id="101" name="TextBox 100"/>
            <p:cNvSpPr txBox="1"/>
            <p:nvPr/>
          </p:nvSpPr>
          <p:spPr>
            <a:xfrm>
              <a:off x="6413592" y="1596713"/>
              <a:ext cx="1135380" cy="5681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>
                  <a:solidFill>
                    <a:prstClr val="black"/>
                  </a:solidFill>
                  <a:latin typeface="Constantia" panose="02030602050306030303" pitchFamily="18" charset="0"/>
                </a:rPr>
                <a:t>Delivery</a:t>
              </a:r>
              <a:endParaRPr lang="en-US" dirty="0">
                <a:solidFill>
                  <a:prstClr val="black"/>
                </a:solidFill>
                <a:latin typeface="Constantia" panose="02030602050306030303" pitchFamily="18" charset="0"/>
              </a:endParaRPr>
            </a:p>
          </p:txBody>
        </p:sp>
        <p:cxnSp>
          <p:nvCxnSpPr>
            <p:cNvPr id="102" name="Straight Arrow Connector 101"/>
            <p:cNvCxnSpPr/>
            <p:nvPr/>
          </p:nvCxnSpPr>
          <p:spPr>
            <a:xfrm>
              <a:off x="6516462" y="1940574"/>
              <a:ext cx="962186" cy="0"/>
            </a:xfrm>
            <a:prstGeom prst="straightConnector1">
              <a:avLst/>
            </a:prstGeom>
            <a:noFill/>
            <a:ln w="38100" cap="flat" cmpd="sng" algn="ctr">
              <a:solidFill>
                <a:srgbClr val="993366"/>
              </a:solidFill>
              <a:prstDash val="solid"/>
              <a:tailEnd type="triangle" w="lg" len="med"/>
            </a:ln>
            <a:effectLst/>
          </p:spPr>
        </p:cxnSp>
        <p:sp>
          <p:nvSpPr>
            <p:cNvPr id="146" name="TextBox 145"/>
            <p:cNvSpPr txBox="1"/>
            <p:nvPr/>
          </p:nvSpPr>
          <p:spPr>
            <a:xfrm>
              <a:off x="6421212" y="1961350"/>
              <a:ext cx="1135380" cy="5681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>
                  <a:solidFill>
                    <a:prstClr val="black"/>
                  </a:solidFill>
                  <a:latin typeface="Constantia" panose="02030602050306030303" pitchFamily="18" charset="0"/>
                </a:rPr>
                <a:t>Pick-up</a:t>
              </a:r>
              <a:endParaRPr lang="en-US" dirty="0">
                <a:solidFill>
                  <a:prstClr val="black"/>
                </a:solidFill>
                <a:latin typeface="Constantia" panose="02030602050306030303" pitchFamily="18" charset="0"/>
              </a:endParaRPr>
            </a:p>
          </p:txBody>
        </p:sp>
        <p:cxnSp>
          <p:nvCxnSpPr>
            <p:cNvPr id="147" name="Straight Arrow Connector 146"/>
            <p:cNvCxnSpPr/>
            <p:nvPr/>
          </p:nvCxnSpPr>
          <p:spPr>
            <a:xfrm flipH="1">
              <a:off x="6516462" y="2304915"/>
              <a:ext cx="962186" cy="0"/>
            </a:xfrm>
            <a:prstGeom prst="straightConnector1">
              <a:avLst/>
            </a:prstGeom>
            <a:noFill/>
            <a:ln w="38100" cap="flat" cmpd="sng" algn="ctr">
              <a:solidFill>
                <a:srgbClr val="993366"/>
              </a:solidFill>
              <a:prstDash val="solid"/>
              <a:tailEnd type="triangle" w="lg" len="med"/>
            </a:ln>
            <a:effectLst/>
          </p:spPr>
        </p:cxnSp>
        <p:sp>
          <p:nvSpPr>
            <p:cNvPr id="148" name="TextBox 147"/>
            <p:cNvSpPr txBox="1"/>
            <p:nvPr/>
          </p:nvSpPr>
          <p:spPr>
            <a:xfrm>
              <a:off x="6413592" y="2378966"/>
              <a:ext cx="1135380" cy="5681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>
                  <a:solidFill>
                    <a:prstClr val="black"/>
                  </a:solidFill>
                  <a:latin typeface="Constantia" panose="02030602050306030303" pitchFamily="18" charset="0"/>
                </a:rPr>
                <a:t>Delivery</a:t>
              </a:r>
              <a:endParaRPr lang="en-US" dirty="0">
                <a:solidFill>
                  <a:prstClr val="black"/>
                </a:solidFill>
                <a:latin typeface="Constantia" panose="02030602050306030303" pitchFamily="18" charset="0"/>
              </a:endParaRPr>
            </a:p>
          </p:txBody>
        </p:sp>
        <p:cxnSp>
          <p:nvCxnSpPr>
            <p:cNvPr id="149" name="Straight Arrow Connector 148"/>
            <p:cNvCxnSpPr/>
            <p:nvPr/>
          </p:nvCxnSpPr>
          <p:spPr>
            <a:xfrm>
              <a:off x="6516462" y="2722827"/>
              <a:ext cx="962186" cy="0"/>
            </a:xfrm>
            <a:prstGeom prst="straightConnector1">
              <a:avLst/>
            </a:prstGeom>
            <a:noFill/>
            <a:ln w="38100" cap="flat" cmpd="sng" algn="ctr">
              <a:solidFill>
                <a:srgbClr val="993366"/>
              </a:solidFill>
              <a:prstDash val="solid"/>
              <a:tailEnd type="triangle" w="lg" len="med"/>
            </a:ln>
            <a:effectLst/>
          </p:spPr>
        </p:cxnSp>
        <p:sp>
          <p:nvSpPr>
            <p:cNvPr id="150" name="TextBox 149"/>
            <p:cNvSpPr txBox="1"/>
            <p:nvPr/>
          </p:nvSpPr>
          <p:spPr>
            <a:xfrm>
              <a:off x="6421212" y="2743603"/>
              <a:ext cx="1135380" cy="5681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>
                  <a:solidFill>
                    <a:prstClr val="black"/>
                  </a:solidFill>
                  <a:latin typeface="Constantia" panose="02030602050306030303" pitchFamily="18" charset="0"/>
                </a:rPr>
                <a:t>Pick-up</a:t>
              </a:r>
              <a:endParaRPr lang="en-US" dirty="0">
                <a:solidFill>
                  <a:prstClr val="black"/>
                </a:solidFill>
                <a:latin typeface="Constantia" panose="02030602050306030303" pitchFamily="18" charset="0"/>
              </a:endParaRPr>
            </a:p>
          </p:txBody>
        </p:sp>
        <p:cxnSp>
          <p:nvCxnSpPr>
            <p:cNvPr id="151" name="Straight Arrow Connector 150"/>
            <p:cNvCxnSpPr/>
            <p:nvPr/>
          </p:nvCxnSpPr>
          <p:spPr>
            <a:xfrm flipH="1">
              <a:off x="6516462" y="3087168"/>
              <a:ext cx="962186" cy="0"/>
            </a:xfrm>
            <a:prstGeom prst="straightConnector1">
              <a:avLst/>
            </a:prstGeom>
            <a:noFill/>
            <a:ln w="38100" cap="flat" cmpd="sng" algn="ctr">
              <a:solidFill>
                <a:srgbClr val="993366"/>
              </a:solidFill>
              <a:prstDash val="solid"/>
              <a:tailEnd type="triangle" w="lg" len="med"/>
            </a:ln>
            <a:effectLst/>
          </p:spPr>
        </p:cxnSp>
        <p:sp>
          <p:nvSpPr>
            <p:cNvPr id="152" name="TextBox 151"/>
            <p:cNvSpPr txBox="1"/>
            <p:nvPr/>
          </p:nvSpPr>
          <p:spPr>
            <a:xfrm>
              <a:off x="6429865" y="3197525"/>
              <a:ext cx="1135380" cy="5681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>
                  <a:solidFill>
                    <a:prstClr val="black"/>
                  </a:solidFill>
                  <a:latin typeface="Constantia" panose="02030602050306030303" pitchFamily="18" charset="0"/>
                </a:rPr>
                <a:t>Delivery</a:t>
              </a:r>
              <a:endParaRPr lang="en-US" dirty="0">
                <a:solidFill>
                  <a:prstClr val="black"/>
                </a:solidFill>
                <a:latin typeface="Constantia" panose="02030602050306030303" pitchFamily="18" charset="0"/>
              </a:endParaRPr>
            </a:p>
          </p:txBody>
        </p:sp>
        <p:cxnSp>
          <p:nvCxnSpPr>
            <p:cNvPr id="153" name="Straight Arrow Connector 152"/>
            <p:cNvCxnSpPr/>
            <p:nvPr/>
          </p:nvCxnSpPr>
          <p:spPr>
            <a:xfrm>
              <a:off x="6559405" y="3562162"/>
              <a:ext cx="962186" cy="0"/>
            </a:xfrm>
            <a:prstGeom prst="straightConnector1">
              <a:avLst/>
            </a:prstGeom>
            <a:noFill/>
            <a:ln w="38100" cap="flat" cmpd="sng" algn="ctr">
              <a:solidFill>
                <a:srgbClr val="993366"/>
              </a:solidFill>
              <a:prstDash val="solid"/>
              <a:tailEnd type="triangle" w="lg" len="med"/>
            </a:ln>
            <a:effectLst/>
          </p:spPr>
        </p:cxnSp>
        <p:sp>
          <p:nvSpPr>
            <p:cNvPr id="154" name="TextBox 153"/>
            <p:cNvSpPr txBox="1"/>
            <p:nvPr/>
          </p:nvSpPr>
          <p:spPr>
            <a:xfrm>
              <a:off x="6472808" y="3562162"/>
              <a:ext cx="1135380" cy="5681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>
                  <a:solidFill>
                    <a:prstClr val="black"/>
                  </a:solidFill>
                  <a:latin typeface="Constantia" panose="02030602050306030303" pitchFamily="18" charset="0"/>
                </a:rPr>
                <a:t>Pick-up</a:t>
              </a:r>
              <a:endParaRPr lang="en-US" dirty="0">
                <a:solidFill>
                  <a:prstClr val="black"/>
                </a:solidFill>
                <a:latin typeface="Constantia" panose="02030602050306030303" pitchFamily="18" charset="0"/>
              </a:endParaRPr>
            </a:p>
          </p:txBody>
        </p:sp>
        <p:cxnSp>
          <p:nvCxnSpPr>
            <p:cNvPr id="155" name="Straight Arrow Connector 154"/>
            <p:cNvCxnSpPr/>
            <p:nvPr/>
          </p:nvCxnSpPr>
          <p:spPr>
            <a:xfrm flipH="1">
              <a:off x="6559405" y="3988237"/>
              <a:ext cx="962186" cy="0"/>
            </a:xfrm>
            <a:prstGeom prst="straightConnector1">
              <a:avLst/>
            </a:prstGeom>
            <a:noFill/>
            <a:ln w="38100" cap="flat" cmpd="sng" algn="ctr">
              <a:solidFill>
                <a:srgbClr val="993366"/>
              </a:solidFill>
              <a:prstDash val="solid"/>
              <a:tailEnd type="triangle" w="lg" len="med"/>
            </a:ln>
            <a:effectLst/>
          </p:spPr>
        </p:cxnSp>
        <p:pic>
          <p:nvPicPr>
            <p:cNvPr id="40" name="Picture 39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31523" y="2307561"/>
              <a:ext cx="1283618" cy="1053872"/>
            </a:xfrm>
            <a:prstGeom prst="rect">
              <a:avLst/>
            </a:prstGeom>
          </p:spPr>
        </p:pic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836738" y="2212300"/>
              <a:ext cx="1105836" cy="1037151"/>
            </a:xfrm>
            <a:prstGeom prst="rect">
              <a:avLst/>
            </a:prstGeom>
          </p:spPr>
        </p:pic>
        <p:pic>
          <p:nvPicPr>
            <p:cNvPr id="43" name="Picture 4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36241" y="2411722"/>
              <a:ext cx="791354" cy="818605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63664" y="3191361"/>
              <a:ext cx="791354" cy="818605"/>
            </a:xfrm>
            <a:prstGeom prst="rect">
              <a:avLst/>
            </a:prstGeom>
          </p:spPr>
        </p:pic>
        <p:pic>
          <p:nvPicPr>
            <p:cNvPr id="45" name="Picture 8" descr="http://www.publicpolicy.ie/wp-content/uploads/People.jp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79390" y="2074904"/>
              <a:ext cx="1078178" cy="8364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117637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400" dirty="0" smtClean="0"/>
              <a:t>Omni-Channel </a:t>
            </a:r>
            <a:r>
              <a:rPr lang="en-US" sz="3400" dirty="0"/>
              <a:t>Customer Fulfillment </a:t>
            </a:r>
            <a:r>
              <a:rPr lang="en-US" sz="3400" dirty="0" smtClean="0"/>
              <a:t>Models</a:t>
            </a:r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Store </a:t>
            </a:r>
            <a:r>
              <a:rPr lang="en-US" sz="3200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Fulfillment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2713451-F6E1-4628-A8E3-1405590B0C33}" type="slidenum">
              <a:rPr lang="en-US" smtClean="0">
                <a:solidFill>
                  <a:srgbClr val="FFFFFF"/>
                </a:solidFill>
              </a:rPr>
              <a:pPr/>
              <a:t>29</a:t>
            </a:fld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© 2016 Cengage Learning. All Rights Reserved. May not be scanned, copied  or duplicated, or posted to a publicly accessible website, in whole or in part. 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4953000" y="6172200"/>
            <a:ext cx="4038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dirty="0" smtClean="0">
                <a:solidFill>
                  <a:srgbClr val="000000"/>
                </a:solidFill>
                <a:latin typeface="Constantia" pitchFamily="18" charset="0"/>
              </a:rPr>
              <a:t>Source: Figure 4-14</a:t>
            </a:r>
            <a:endParaRPr lang="en-US" sz="1200" dirty="0">
              <a:solidFill>
                <a:srgbClr val="000000"/>
              </a:solidFill>
              <a:latin typeface="Constantia" pitchFamily="18" charset="0"/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255688" y="4027599"/>
            <a:ext cx="8583512" cy="218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700" dirty="0" smtClean="0">
                <a:solidFill>
                  <a:srgbClr val="000000"/>
                </a:solidFill>
                <a:latin typeface="Constantia" panose="02030602050306030303" pitchFamily="18" charset="0"/>
              </a:rPr>
              <a:t>In </a:t>
            </a:r>
            <a:r>
              <a:rPr lang="en-US" sz="1700" b="1" dirty="0" smtClean="0">
                <a:solidFill>
                  <a:srgbClr val="000000"/>
                </a:solidFill>
                <a:latin typeface="Constantia" panose="02030602050306030303" pitchFamily="18" charset="0"/>
              </a:rPr>
              <a:t>store fulfillment </a:t>
            </a:r>
            <a:r>
              <a:rPr lang="en-US" sz="1700" dirty="0" smtClean="0">
                <a:solidFill>
                  <a:srgbClr val="000000"/>
                </a:solidFill>
                <a:latin typeface="Constantia" panose="02030602050306030303" pitchFamily="18" charset="0"/>
              </a:rPr>
              <a:t>model</a:t>
            </a:r>
            <a:r>
              <a:rPr lang="en-US" sz="1700" dirty="0">
                <a:solidFill>
                  <a:srgbClr val="000000"/>
                </a:solidFill>
                <a:latin typeface="Constantia" panose="02030602050306030303" pitchFamily="18" charset="0"/>
              </a:rPr>
              <a:t>, </a:t>
            </a:r>
            <a:r>
              <a:rPr lang="en-US" sz="1700" dirty="0" smtClean="0">
                <a:solidFill>
                  <a:srgbClr val="000000"/>
                </a:solidFill>
                <a:latin typeface="Constantia" panose="02030602050306030303" pitchFamily="18" charset="0"/>
              </a:rPr>
              <a:t>the </a:t>
            </a:r>
            <a:r>
              <a:rPr lang="en-US" sz="1700" dirty="0">
                <a:solidFill>
                  <a:srgbClr val="000000"/>
                </a:solidFill>
                <a:latin typeface="Constantia" panose="02030602050306030303" pitchFamily="18" charset="0"/>
              </a:rPr>
              <a:t>order is placed through the Internet site. </a:t>
            </a:r>
            <a:r>
              <a:rPr lang="en-US" sz="1700" dirty="0" smtClean="0">
                <a:solidFill>
                  <a:srgbClr val="000000"/>
                </a:solidFill>
                <a:latin typeface="Constantia" panose="02030602050306030303" pitchFamily="18" charset="0"/>
              </a:rPr>
              <a:t> The </a:t>
            </a:r>
            <a:r>
              <a:rPr lang="en-US" sz="1700" dirty="0">
                <a:solidFill>
                  <a:srgbClr val="000000"/>
                </a:solidFill>
                <a:latin typeface="Constantia" panose="02030602050306030303" pitchFamily="18" charset="0"/>
              </a:rPr>
              <a:t>order is sent to the nearest retail store where it is picked and put aside for the customer to pick up or the store can arrange for delivery. </a:t>
            </a:r>
            <a:endParaRPr lang="en-US" sz="1700" dirty="0" smtClean="0">
              <a:solidFill>
                <a:srgbClr val="000000"/>
              </a:solidFill>
              <a:latin typeface="Constantia" panose="02030602050306030303" pitchFamily="18" charset="0"/>
            </a:endParaRPr>
          </a:p>
          <a:p>
            <a:pPr algn="ctr"/>
            <a:r>
              <a:rPr lang="en-US" sz="1700" b="1" dirty="0">
                <a:solidFill>
                  <a:srgbClr val="008000"/>
                </a:solidFill>
                <a:latin typeface="Constantia" panose="02030602050306030303" pitchFamily="18" charset="0"/>
              </a:rPr>
              <a:t>Advantages: </a:t>
            </a:r>
            <a:r>
              <a:rPr lang="en-US" sz="1700" dirty="0">
                <a:solidFill>
                  <a:srgbClr val="000000"/>
                </a:solidFill>
                <a:latin typeface="Constantia" panose="02030602050306030303" pitchFamily="18" charset="0"/>
              </a:rPr>
              <a:t>S</a:t>
            </a:r>
            <a:r>
              <a:rPr lang="en-US" sz="1700" dirty="0" smtClean="0">
                <a:solidFill>
                  <a:srgbClr val="000000"/>
                </a:solidFill>
                <a:latin typeface="Constantia" panose="02030602050306030303" pitchFamily="18" charset="0"/>
              </a:rPr>
              <a:t>hort </a:t>
            </a:r>
            <a:r>
              <a:rPr lang="en-US" sz="1700" dirty="0">
                <a:solidFill>
                  <a:srgbClr val="000000"/>
                </a:solidFill>
                <a:latin typeface="Constantia" panose="02030602050306030303" pitchFamily="18" charset="0"/>
              </a:rPr>
              <a:t>lead time to the customer, </a:t>
            </a:r>
            <a:r>
              <a:rPr lang="en-US" sz="1700" dirty="0" smtClean="0">
                <a:solidFill>
                  <a:srgbClr val="000000"/>
                </a:solidFill>
                <a:latin typeface="Constantia" panose="02030602050306030303" pitchFamily="18" charset="0"/>
              </a:rPr>
              <a:t>Low </a:t>
            </a:r>
            <a:r>
              <a:rPr lang="en-US" sz="1700" dirty="0">
                <a:solidFill>
                  <a:srgbClr val="000000"/>
                </a:solidFill>
                <a:latin typeface="Constantia" panose="02030602050306030303" pitchFamily="18" charset="0"/>
              </a:rPr>
              <a:t>start-up costs for the </a:t>
            </a:r>
            <a:r>
              <a:rPr lang="en-US" sz="1700" dirty="0" smtClean="0">
                <a:solidFill>
                  <a:srgbClr val="000000"/>
                </a:solidFill>
                <a:latin typeface="Constantia" panose="02030602050306030303" pitchFamily="18" charset="0"/>
              </a:rPr>
              <a:t>retailer, Returns handled through </a:t>
            </a:r>
            <a:r>
              <a:rPr lang="en-US" sz="1700" dirty="0">
                <a:solidFill>
                  <a:srgbClr val="000000"/>
                </a:solidFill>
                <a:latin typeface="Constantia" panose="02030602050306030303" pitchFamily="18" charset="0"/>
              </a:rPr>
              <a:t>the retail </a:t>
            </a:r>
            <a:r>
              <a:rPr lang="en-US" sz="1700" dirty="0" smtClean="0">
                <a:solidFill>
                  <a:srgbClr val="000000"/>
                </a:solidFill>
                <a:latin typeface="Constantia" panose="02030602050306030303" pitchFamily="18" charset="0"/>
              </a:rPr>
              <a:t>store, Product available </a:t>
            </a:r>
            <a:r>
              <a:rPr lang="en-US" sz="1700" dirty="0">
                <a:solidFill>
                  <a:srgbClr val="000000"/>
                </a:solidFill>
                <a:latin typeface="Constantia" panose="02030602050306030303" pitchFamily="18" charset="0"/>
              </a:rPr>
              <a:t>in consumer </a:t>
            </a:r>
            <a:r>
              <a:rPr lang="en-US" sz="1700" dirty="0" smtClean="0">
                <a:solidFill>
                  <a:srgbClr val="000000"/>
                </a:solidFill>
                <a:latin typeface="Constantia" panose="02030602050306030303" pitchFamily="18" charset="0"/>
              </a:rPr>
              <a:t>units</a:t>
            </a:r>
          </a:p>
          <a:p>
            <a:pPr algn="ctr"/>
            <a:r>
              <a:rPr lang="en-US" sz="1700" b="1" dirty="0" smtClean="0">
                <a:solidFill>
                  <a:srgbClr val="990033"/>
                </a:solidFill>
                <a:latin typeface="Constantia" panose="02030602050306030303" pitchFamily="18" charset="0"/>
              </a:rPr>
              <a:t>Disadvantages</a:t>
            </a:r>
            <a:r>
              <a:rPr lang="en-US" sz="1700" b="1" dirty="0">
                <a:solidFill>
                  <a:srgbClr val="990033"/>
                </a:solidFill>
                <a:latin typeface="Constantia" panose="02030602050306030303" pitchFamily="18" charset="0"/>
              </a:rPr>
              <a:t>: </a:t>
            </a:r>
            <a:r>
              <a:rPr lang="en-US" sz="1700" dirty="0">
                <a:solidFill>
                  <a:srgbClr val="000000"/>
                </a:solidFill>
                <a:latin typeface="Constantia" panose="02030602050306030303" pitchFamily="18" charset="0"/>
              </a:rPr>
              <a:t>R</a:t>
            </a:r>
            <a:r>
              <a:rPr lang="en-US" sz="1700" dirty="0" smtClean="0">
                <a:solidFill>
                  <a:srgbClr val="000000"/>
                </a:solidFill>
                <a:latin typeface="Constantia" panose="02030602050306030303" pitchFamily="18" charset="0"/>
              </a:rPr>
              <a:t>educed </a:t>
            </a:r>
            <a:r>
              <a:rPr lang="en-US" sz="1700" dirty="0">
                <a:solidFill>
                  <a:srgbClr val="000000"/>
                </a:solidFill>
                <a:latin typeface="Constantia" panose="02030602050306030303" pitchFamily="18" charset="0"/>
              </a:rPr>
              <a:t>control and consistency over order </a:t>
            </a:r>
            <a:r>
              <a:rPr lang="en-US" sz="1700" dirty="0" smtClean="0">
                <a:solidFill>
                  <a:srgbClr val="000000"/>
                </a:solidFill>
                <a:latin typeface="Constantia" panose="02030602050306030303" pitchFamily="18" charset="0"/>
              </a:rPr>
              <a:t>fill, Conflicts between store and Internet </a:t>
            </a:r>
            <a:r>
              <a:rPr lang="en-US" sz="1700" dirty="0">
                <a:solidFill>
                  <a:srgbClr val="000000"/>
                </a:solidFill>
                <a:latin typeface="Constantia" panose="02030602050306030303" pitchFamily="18" charset="0"/>
              </a:rPr>
              <a:t>order inventories, R</a:t>
            </a:r>
            <a:r>
              <a:rPr lang="en-US" sz="1700" dirty="0" smtClean="0">
                <a:solidFill>
                  <a:srgbClr val="000000"/>
                </a:solidFill>
                <a:latin typeface="Constantia" panose="02030602050306030303" pitchFamily="18" charset="0"/>
              </a:rPr>
              <a:t>equirements of real-time </a:t>
            </a:r>
            <a:r>
              <a:rPr lang="en-US" sz="1700" dirty="0">
                <a:solidFill>
                  <a:srgbClr val="000000"/>
                </a:solidFill>
                <a:latin typeface="Constantia" panose="02030602050306030303" pitchFamily="18" charset="0"/>
              </a:rPr>
              <a:t>visibility to in-store </a:t>
            </a:r>
            <a:r>
              <a:rPr lang="en-US" sz="1700" dirty="0" smtClean="0">
                <a:solidFill>
                  <a:srgbClr val="000000"/>
                </a:solidFill>
                <a:latin typeface="Constantia" panose="02030602050306030303" pitchFamily="18" charset="0"/>
              </a:rPr>
              <a:t>inventories</a:t>
            </a:r>
            <a:r>
              <a:rPr lang="en-US" sz="1700" dirty="0">
                <a:solidFill>
                  <a:srgbClr val="000000"/>
                </a:solidFill>
                <a:latin typeface="Constantia" panose="02030602050306030303" pitchFamily="18" charset="0"/>
              </a:rPr>
              <a:t>, R</a:t>
            </a:r>
            <a:r>
              <a:rPr lang="en-US" sz="1700" dirty="0" smtClean="0">
                <a:solidFill>
                  <a:srgbClr val="000000"/>
                </a:solidFill>
                <a:latin typeface="Constantia" panose="02030602050306030303" pitchFamily="18" charset="0"/>
              </a:rPr>
              <a:t>equirements of stores’ space </a:t>
            </a:r>
            <a:r>
              <a:rPr lang="en-US" sz="1700" dirty="0">
                <a:solidFill>
                  <a:srgbClr val="000000"/>
                </a:solidFill>
                <a:latin typeface="Constantia" panose="02030602050306030303" pitchFamily="18" charset="0"/>
              </a:rPr>
              <a:t>to </a:t>
            </a:r>
            <a:r>
              <a:rPr lang="en-US" sz="1700" dirty="0" smtClean="0">
                <a:solidFill>
                  <a:srgbClr val="000000"/>
                </a:solidFill>
                <a:latin typeface="Constantia" panose="02030602050306030303" pitchFamily="18" charset="0"/>
              </a:rPr>
              <a:t>store and stage products for pickups</a:t>
            </a:r>
            <a:endParaRPr lang="en-US" sz="1700" dirty="0">
              <a:solidFill>
                <a:srgbClr val="000000"/>
              </a:solidFill>
              <a:latin typeface="Constantia" panose="02030602050306030303" pitchFamily="18" charset="0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240030" y="1328344"/>
            <a:ext cx="8814503" cy="2419193"/>
            <a:chOff x="240030" y="1328344"/>
            <a:chExt cx="8814503" cy="2542943"/>
          </a:xfrm>
        </p:grpSpPr>
        <p:sp>
          <p:nvSpPr>
            <p:cNvPr id="59" name="TextBox 58"/>
            <p:cNvSpPr txBox="1"/>
            <p:nvPr/>
          </p:nvSpPr>
          <p:spPr>
            <a:xfrm>
              <a:off x="240030" y="1328344"/>
              <a:ext cx="1577340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 dirty="0" smtClean="0">
                  <a:solidFill>
                    <a:prstClr val="black"/>
                  </a:solidFill>
                  <a:latin typeface="Constantia" panose="02030602050306030303" pitchFamily="18" charset="0"/>
                </a:rPr>
                <a:t>Supplier Distribution Center</a:t>
              </a:r>
              <a:endParaRPr lang="en-US" b="1" dirty="0">
                <a:solidFill>
                  <a:prstClr val="black"/>
                </a:solidFill>
                <a:latin typeface="Constantia" panose="02030602050306030303" pitchFamily="18" charset="0"/>
              </a:endParaRPr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481780" y="3324356"/>
              <a:ext cx="11430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>
                  <a:solidFill>
                    <a:prstClr val="black"/>
                  </a:solidFill>
                  <a:latin typeface="Constantia" panose="02030602050306030303" pitchFamily="18" charset="0"/>
                </a:rPr>
                <a:t>Picking</a:t>
              </a:r>
              <a:endParaRPr lang="en-US" dirty="0">
                <a:solidFill>
                  <a:prstClr val="black"/>
                </a:solidFill>
                <a:latin typeface="Constantia" panose="02030602050306030303" pitchFamily="18" charset="0"/>
              </a:endParaRPr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1558919" y="2509984"/>
              <a:ext cx="13487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>
                  <a:solidFill>
                    <a:prstClr val="black"/>
                  </a:solidFill>
                  <a:latin typeface="Constantia" panose="02030602050306030303" pitchFamily="18" charset="0"/>
                </a:rPr>
                <a:t>Ship TL</a:t>
              </a:r>
              <a:endParaRPr lang="en-US" dirty="0">
                <a:solidFill>
                  <a:prstClr val="black"/>
                </a:solidFill>
                <a:latin typeface="Constantia" panose="02030602050306030303" pitchFamily="18" charset="0"/>
              </a:endParaRPr>
            </a:p>
          </p:txBody>
        </p:sp>
        <p:cxnSp>
          <p:nvCxnSpPr>
            <p:cNvPr id="62" name="Straight Arrow Connector 61"/>
            <p:cNvCxnSpPr/>
            <p:nvPr/>
          </p:nvCxnSpPr>
          <p:spPr>
            <a:xfrm>
              <a:off x="1705160" y="2908414"/>
              <a:ext cx="1143000" cy="0"/>
            </a:xfrm>
            <a:prstGeom prst="straightConnector1">
              <a:avLst/>
            </a:prstGeom>
            <a:noFill/>
            <a:ln w="38100" cap="flat" cmpd="sng" algn="ctr">
              <a:solidFill>
                <a:srgbClr val="993366"/>
              </a:solidFill>
              <a:prstDash val="solid"/>
              <a:tailEnd type="triangle" w="lg" len="med"/>
            </a:ln>
            <a:effectLst/>
          </p:spPr>
        </p:cxnSp>
        <p:sp>
          <p:nvSpPr>
            <p:cNvPr id="63" name="TextBox 62"/>
            <p:cNvSpPr txBox="1"/>
            <p:nvPr/>
          </p:nvSpPr>
          <p:spPr>
            <a:xfrm>
              <a:off x="2862252" y="1402006"/>
              <a:ext cx="12954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 dirty="0" smtClean="0">
                  <a:solidFill>
                    <a:prstClr val="black"/>
                  </a:solidFill>
                  <a:latin typeface="Constantia" panose="02030602050306030303" pitchFamily="18" charset="0"/>
                </a:rPr>
                <a:t>Retail DC</a:t>
              </a:r>
              <a:endParaRPr lang="en-US" b="1" dirty="0">
                <a:solidFill>
                  <a:prstClr val="black"/>
                </a:solidFill>
                <a:latin typeface="Constantia" panose="02030602050306030303" pitchFamily="18" charset="0"/>
              </a:endParaRPr>
            </a:p>
          </p:txBody>
        </p:sp>
        <p:sp>
          <p:nvSpPr>
            <p:cNvPr id="64" name="TextBox 63"/>
            <p:cNvSpPr txBox="1"/>
            <p:nvPr/>
          </p:nvSpPr>
          <p:spPr>
            <a:xfrm>
              <a:off x="2438400" y="3224956"/>
              <a:ext cx="21336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>
                  <a:solidFill>
                    <a:prstClr val="black"/>
                  </a:solidFill>
                  <a:latin typeface="Constantia" panose="02030602050306030303" pitchFamily="18" charset="0"/>
                </a:rPr>
                <a:t>Picking</a:t>
              </a:r>
            </a:p>
            <a:p>
              <a:pPr algn="ctr"/>
              <a:r>
                <a:rPr lang="en-US" dirty="0" smtClean="0">
                  <a:solidFill>
                    <a:prstClr val="black"/>
                  </a:solidFill>
                  <a:latin typeface="Constantia" panose="02030602050306030303" pitchFamily="18" charset="0"/>
                </a:rPr>
                <a:t>Pallet, Case, Each</a:t>
              </a:r>
              <a:endParaRPr lang="en-US" dirty="0">
                <a:solidFill>
                  <a:prstClr val="black"/>
                </a:solidFill>
                <a:latin typeface="Constantia" panose="02030602050306030303" pitchFamily="18" charset="0"/>
              </a:endParaRPr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4107550" y="2486472"/>
              <a:ext cx="15329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>
                  <a:solidFill>
                    <a:prstClr val="black"/>
                  </a:solidFill>
                  <a:latin typeface="Constantia" panose="02030602050306030303" pitchFamily="18" charset="0"/>
                </a:rPr>
                <a:t>Ship TL, LTL</a:t>
              </a:r>
              <a:endParaRPr lang="en-US" dirty="0">
                <a:solidFill>
                  <a:prstClr val="black"/>
                </a:solidFill>
                <a:latin typeface="Constantia" panose="02030602050306030303" pitchFamily="18" charset="0"/>
              </a:endParaRPr>
            </a:p>
          </p:txBody>
        </p:sp>
        <p:cxnSp>
          <p:nvCxnSpPr>
            <p:cNvPr id="66" name="Straight Arrow Connector 65"/>
            <p:cNvCxnSpPr/>
            <p:nvPr/>
          </p:nvCxnSpPr>
          <p:spPr>
            <a:xfrm>
              <a:off x="4204731" y="2868397"/>
              <a:ext cx="1143000" cy="0"/>
            </a:xfrm>
            <a:prstGeom prst="straightConnector1">
              <a:avLst/>
            </a:prstGeom>
            <a:noFill/>
            <a:ln w="38100" cap="flat" cmpd="sng" algn="ctr">
              <a:solidFill>
                <a:srgbClr val="993366"/>
              </a:solidFill>
              <a:prstDash val="solid"/>
              <a:tailEnd type="triangle" w="lg" len="med"/>
            </a:ln>
            <a:effectLst/>
          </p:spPr>
        </p:cxnSp>
        <p:sp>
          <p:nvSpPr>
            <p:cNvPr id="67" name="TextBox 66"/>
            <p:cNvSpPr txBox="1"/>
            <p:nvPr/>
          </p:nvSpPr>
          <p:spPr>
            <a:xfrm>
              <a:off x="5197782" y="1389514"/>
              <a:ext cx="166021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 dirty="0" smtClean="0">
                  <a:solidFill>
                    <a:prstClr val="black"/>
                  </a:solidFill>
                  <a:latin typeface="Constantia" panose="02030602050306030303" pitchFamily="18" charset="0"/>
                </a:rPr>
                <a:t>Retail Store</a:t>
              </a:r>
              <a:endParaRPr lang="en-US" b="1" dirty="0">
                <a:solidFill>
                  <a:prstClr val="black"/>
                </a:solidFill>
                <a:latin typeface="Constantia" panose="02030602050306030303" pitchFamily="18" charset="0"/>
              </a:endParaRPr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5500815" y="3212197"/>
              <a:ext cx="11430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>
                  <a:solidFill>
                    <a:prstClr val="black"/>
                  </a:solidFill>
                  <a:latin typeface="Constantia" panose="02030602050306030303" pitchFamily="18" charset="0"/>
                </a:rPr>
                <a:t>Picking</a:t>
              </a:r>
            </a:p>
            <a:p>
              <a:pPr algn="ctr"/>
              <a:r>
                <a:rPr lang="en-US" dirty="0" smtClean="0">
                  <a:solidFill>
                    <a:prstClr val="black"/>
                  </a:solidFill>
                  <a:latin typeface="Constantia" panose="02030602050306030303" pitchFamily="18" charset="0"/>
                </a:rPr>
                <a:t>Each</a:t>
              </a:r>
              <a:endParaRPr lang="en-US" dirty="0">
                <a:solidFill>
                  <a:prstClr val="black"/>
                </a:solidFill>
                <a:latin typeface="Constantia" panose="02030602050306030303" pitchFamily="18" charset="0"/>
              </a:endParaRPr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7709444" y="3007188"/>
              <a:ext cx="134508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 dirty="0" smtClean="0">
                  <a:solidFill>
                    <a:prstClr val="black"/>
                  </a:solidFill>
                  <a:latin typeface="Constantia" panose="02030602050306030303" pitchFamily="18" charset="0"/>
                </a:rPr>
                <a:t>Consumer</a:t>
              </a:r>
              <a:endParaRPr lang="en-US" b="1" dirty="0">
                <a:solidFill>
                  <a:prstClr val="black"/>
                </a:solidFill>
                <a:latin typeface="Constantia" panose="02030602050306030303" pitchFamily="18" charset="0"/>
              </a:endParaRPr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6573707" y="2290369"/>
              <a:ext cx="1240897" cy="5234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>
                  <a:solidFill>
                    <a:prstClr val="black"/>
                  </a:solidFill>
                  <a:latin typeface="Constantia" panose="02030602050306030303" pitchFamily="18" charset="0"/>
                </a:rPr>
                <a:t>Delivery</a:t>
              </a:r>
              <a:endParaRPr lang="en-US" dirty="0">
                <a:solidFill>
                  <a:prstClr val="black"/>
                </a:solidFill>
                <a:latin typeface="Constantia" panose="02030602050306030303" pitchFamily="18" charset="0"/>
              </a:endParaRPr>
            </a:p>
          </p:txBody>
        </p:sp>
        <p:cxnSp>
          <p:nvCxnSpPr>
            <p:cNvPr id="70" name="Straight Arrow Connector 69"/>
            <p:cNvCxnSpPr/>
            <p:nvPr/>
          </p:nvCxnSpPr>
          <p:spPr>
            <a:xfrm>
              <a:off x="6668352" y="2683426"/>
              <a:ext cx="1051608" cy="0"/>
            </a:xfrm>
            <a:prstGeom prst="straightConnector1">
              <a:avLst/>
            </a:prstGeom>
            <a:noFill/>
            <a:ln w="38100" cap="flat" cmpd="sng" algn="ctr">
              <a:solidFill>
                <a:srgbClr val="993366"/>
              </a:solidFill>
              <a:prstDash val="solid"/>
              <a:tailEnd type="triangle" w="lg" len="med"/>
            </a:ln>
            <a:effectLst/>
          </p:spPr>
        </p:cxnSp>
        <p:sp>
          <p:nvSpPr>
            <p:cNvPr id="71" name="TextBox 70"/>
            <p:cNvSpPr txBox="1"/>
            <p:nvPr/>
          </p:nvSpPr>
          <p:spPr>
            <a:xfrm>
              <a:off x="6580718" y="2680202"/>
              <a:ext cx="1240897" cy="5234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>
                  <a:solidFill>
                    <a:prstClr val="black"/>
                  </a:solidFill>
                  <a:latin typeface="Constantia" panose="02030602050306030303" pitchFamily="18" charset="0"/>
                </a:rPr>
                <a:t>Pick-up</a:t>
              </a:r>
              <a:endParaRPr lang="en-US" dirty="0">
                <a:solidFill>
                  <a:prstClr val="black"/>
                </a:solidFill>
                <a:latin typeface="Constantia" panose="02030602050306030303" pitchFamily="18" charset="0"/>
              </a:endParaRPr>
            </a:p>
          </p:txBody>
        </p:sp>
        <p:cxnSp>
          <p:nvCxnSpPr>
            <p:cNvPr id="73" name="Straight Arrow Connector 72"/>
            <p:cNvCxnSpPr/>
            <p:nvPr/>
          </p:nvCxnSpPr>
          <p:spPr>
            <a:xfrm flipH="1">
              <a:off x="6647320" y="3020671"/>
              <a:ext cx="1062124" cy="0"/>
            </a:xfrm>
            <a:prstGeom prst="straightConnector1">
              <a:avLst/>
            </a:prstGeom>
            <a:noFill/>
            <a:ln w="38100" cap="flat" cmpd="sng" algn="ctr">
              <a:solidFill>
                <a:srgbClr val="993366"/>
              </a:solidFill>
              <a:prstDash val="solid"/>
              <a:tailEnd type="triangle" w="lg" len="med"/>
            </a:ln>
            <a:effectLst/>
          </p:spPr>
        </p:cxnSp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55688" y="2236148"/>
              <a:ext cx="1283618" cy="1053872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926474" y="2176074"/>
              <a:ext cx="1105836" cy="1037151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81173" y="2038160"/>
              <a:ext cx="1159136" cy="1199052"/>
            </a:xfrm>
            <a:prstGeom prst="rect">
              <a:avLst/>
            </a:prstGeom>
          </p:spPr>
        </p:pic>
        <p:pic>
          <p:nvPicPr>
            <p:cNvPr id="30" name="Picture 8" descr="http://www.publicpolicy.ie/wp-content/uploads/People.jp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66113" y="2263792"/>
              <a:ext cx="1078178" cy="8364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273660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400" dirty="0" smtClean="0"/>
              <a:t>Omni-Channel </a:t>
            </a:r>
            <a:r>
              <a:rPr lang="en-US" sz="3400" dirty="0"/>
              <a:t>Customer Fulfillment </a:t>
            </a:r>
            <a:r>
              <a:rPr lang="en-US" sz="3400" dirty="0" smtClean="0"/>
              <a:t>Models</a:t>
            </a:r>
            <a:br>
              <a:rPr lang="en-US" sz="3400" dirty="0" smtClean="0"/>
            </a:br>
            <a:r>
              <a:rPr lang="en-US" sz="32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Flow-through Fulfillment</a:t>
            </a:r>
            <a:endParaRPr lang="en-US" sz="3200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2713451-F6E1-4628-A8E3-1405590B0C33}" type="slidenum">
              <a:rPr lang="en-US" smtClean="0">
                <a:solidFill>
                  <a:srgbClr val="FFFFFF"/>
                </a:solidFill>
              </a:rPr>
              <a:pPr/>
              <a:t>30</a:t>
            </a:fld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© 2016 Cengage Learning. All Rights Reserved. May not be scanned, copied  or duplicated, or posted to a publicly accessible website, in whole or in part. 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4953000" y="6172200"/>
            <a:ext cx="4038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dirty="0" smtClean="0">
                <a:solidFill>
                  <a:srgbClr val="000000"/>
                </a:solidFill>
                <a:latin typeface="Constantia" pitchFamily="18" charset="0"/>
              </a:rPr>
              <a:t>Source: Figure 4-15</a:t>
            </a:r>
            <a:endParaRPr lang="en-US" sz="1200" dirty="0">
              <a:solidFill>
                <a:srgbClr val="000000"/>
              </a:solidFill>
              <a:latin typeface="Constantia" pitchFamily="18" charset="0"/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457200" y="4146167"/>
            <a:ext cx="822960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 smtClean="0">
                <a:solidFill>
                  <a:srgbClr val="000000"/>
                </a:solidFill>
                <a:latin typeface="Constantia" panose="02030602050306030303" pitchFamily="18" charset="0"/>
              </a:rPr>
              <a:t>In </a:t>
            </a:r>
            <a:r>
              <a:rPr lang="en-US" b="1" dirty="0">
                <a:solidFill>
                  <a:srgbClr val="000000"/>
                </a:solidFill>
                <a:latin typeface="Constantia" panose="02030602050306030303" pitchFamily="18" charset="0"/>
              </a:rPr>
              <a:t>flow-through </a:t>
            </a:r>
            <a:r>
              <a:rPr lang="en-US" b="1" dirty="0" smtClean="0">
                <a:solidFill>
                  <a:srgbClr val="000000"/>
                </a:solidFill>
                <a:latin typeface="Constantia" panose="02030602050306030303" pitchFamily="18" charset="0"/>
              </a:rPr>
              <a:t>fulfillment</a:t>
            </a:r>
            <a:r>
              <a:rPr lang="en-US" dirty="0" smtClean="0">
                <a:solidFill>
                  <a:srgbClr val="000000"/>
                </a:solidFill>
                <a:latin typeface="Constantia" panose="02030602050306030303" pitchFamily="18" charset="0"/>
              </a:rPr>
              <a:t>, </a:t>
            </a:r>
            <a:r>
              <a:rPr lang="en-US" dirty="0">
                <a:solidFill>
                  <a:srgbClr val="000000"/>
                </a:solidFill>
                <a:latin typeface="Constantia" panose="02030602050306030303" pitchFamily="18" charset="0"/>
              </a:rPr>
              <a:t>the product is picked and packed at the retailer’s distribution center and then sent to the store for customer pickup or delivery. </a:t>
            </a:r>
          </a:p>
          <a:p>
            <a:pPr algn="ctr"/>
            <a:r>
              <a:rPr lang="en-US" b="1" dirty="0" smtClean="0">
                <a:solidFill>
                  <a:srgbClr val="008000"/>
                </a:solidFill>
                <a:latin typeface="Constantia" panose="02030602050306030303" pitchFamily="18" charset="0"/>
              </a:rPr>
              <a:t>Advantages</a:t>
            </a:r>
            <a:r>
              <a:rPr lang="en-US" b="1" dirty="0">
                <a:solidFill>
                  <a:srgbClr val="008000"/>
                </a:solidFill>
                <a:latin typeface="Constantia" panose="02030602050306030303" pitchFamily="18" charset="0"/>
              </a:rPr>
              <a:t>: </a:t>
            </a:r>
            <a:r>
              <a:rPr lang="en-US" dirty="0">
                <a:solidFill>
                  <a:srgbClr val="000000"/>
                </a:solidFill>
                <a:latin typeface="Constantia" panose="02030602050306030303" pitchFamily="18" charset="0"/>
              </a:rPr>
              <a:t>E</a:t>
            </a:r>
            <a:r>
              <a:rPr lang="en-US" dirty="0" smtClean="0">
                <a:solidFill>
                  <a:srgbClr val="000000"/>
                </a:solidFill>
                <a:latin typeface="Constantia" panose="02030602050306030303" pitchFamily="18" charset="0"/>
              </a:rPr>
              <a:t>liminates </a:t>
            </a:r>
            <a:r>
              <a:rPr lang="en-US" dirty="0">
                <a:solidFill>
                  <a:srgbClr val="000000"/>
                </a:solidFill>
                <a:latin typeface="Constantia" panose="02030602050306030303" pitchFamily="18" charset="0"/>
              </a:rPr>
              <a:t>the inventory </a:t>
            </a:r>
            <a:r>
              <a:rPr lang="en-US" dirty="0" smtClean="0">
                <a:solidFill>
                  <a:srgbClr val="000000"/>
                </a:solidFill>
                <a:latin typeface="Constantia" panose="02030602050306030303" pitchFamily="18" charset="0"/>
              </a:rPr>
              <a:t>conflicts between </a:t>
            </a:r>
            <a:r>
              <a:rPr lang="en-US" dirty="0">
                <a:solidFill>
                  <a:srgbClr val="000000"/>
                </a:solidFill>
                <a:latin typeface="Constantia" panose="02030602050306030303" pitchFamily="18" charset="0"/>
              </a:rPr>
              <a:t>store sales and Internet sales, </a:t>
            </a:r>
            <a:r>
              <a:rPr lang="en-US" dirty="0" smtClean="0">
                <a:solidFill>
                  <a:srgbClr val="000000"/>
                </a:solidFill>
                <a:latin typeface="Constantia" panose="02030602050306030303" pitchFamily="18" charset="0"/>
              </a:rPr>
              <a:t>No </a:t>
            </a:r>
            <a:r>
              <a:rPr lang="en-US" dirty="0">
                <a:solidFill>
                  <a:srgbClr val="000000"/>
                </a:solidFill>
                <a:latin typeface="Constantia" panose="02030602050306030303" pitchFamily="18" charset="0"/>
              </a:rPr>
              <a:t>cost of the “last mile” transportation, S</a:t>
            </a:r>
            <a:r>
              <a:rPr lang="en-US" dirty="0" smtClean="0">
                <a:solidFill>
                  <a:srgbClr val="000000"/>
                </a:solidFill>
                <a:latin typeface="Constantia" panose="02030602050306030303" pitchFamily="18" charset="0"/>
              </a:rPr>
              <a:t>tore-level </a:t>
            </a:r>
            <a:r>
              <a:rPr lang="en-US" dirty="0">
                <a:solidFill>
                  <a:srgbClr val="000000"/>
                </a:solidFill>
                <a:latin typeface="Constantia" panose="02030602050306030303" pitchFamily="18" charset="0"/>
              </a:rPr>
              <a:t>inventory </a:t>
            </a:r>
            <a:r>
              <a:rPr lang="en-US" dirty="0" smtClean="0">
                <a:solidFill>
                  <a:srgbClr val="000000"/>
                </a:solidFill>
                <a:latin typeface="Constantia" panose="02030602050306030303" pitchFamily="18" charset="0"/>
              </a:rPr>
              <a:t>status not required, </a:t>
            </a:r>
            <a:r>
              <a:rPr lang="en-US" dirty="0">
                <a:solidFill>
                  <a:srgbClr val="000000"/>
                </a:solidFill>
                <a:latin typeface="Constantia" panose="02030602050306030303" pitchFamily="18" charset="0"/>
              </a:rPr>
              <a:t>R</a:t>
            </a:r>
            <a:r>
              <a:rPr lang="en-US" dirty="0" smtClean="0">
                <a:solidFill>
                  <a:srgbClr val="000000"/>
                </a:solidFill>
                <a:latin typeface="Constantia" panose="02030602050306030303" pitchFamily="18" charset="0"/>
              </a:rPr>
              <a:t>eturns </a:t>
            </a:r>
            <a:r>
              <a:rPr lang="en-US" dirty="0">
                <a:solidFill>
                  <a:srgbClr val="000000"/>
                </a:solidFill>
                <a:latin typeface="Constantia" panose="02030602050306030303" pitchFamily="18" charset="0"/>
              </a:rPr>
              <a:t>handled through the retail store,</a:t>
            </a:r>
            <a:endParaRPr lang="en-US" dirty="0" smtClean="0">
              <a:solidFill>
                <a:srgbClr val="000000"/>
              </a:solidFill>
              <a:latin typeface="Constantia" panose="02030602050306030303" pitchFamily="18" charset="0"/>
            </a:endParaRPr>
          </a:p>
          <a:p>
            <a:pPr algn="ctr"/>
            <a:r>
              <a:rPr lang="en-US" b="1" dirty="0">
                <a:solidFill>
                  <a:srgbClr val="990033"/>
                </a:solidFill>
                <a:latin typeface="Constantia" panose="02030602050306030303" pitchFamily="18" charset="0"/>
              </a:rPr>
              <a:t>Disadvantages: </a:t>
            </a:r>
            <a:r>
              <a:rPr lang="en-US" dirty="0">
                <a:solidFill>
                  <a:srgbClr val="000000"/>
                </a:solidFill>
                <a:latin typeface="Constantia" panose="02030602050306030303" pitchFamily="18" charset="0"/>
              </a:rPr>
              <a:t>Storage space at the store for pickup </a:t>
            </a:r>
            <a:r>
              <a:rPr lang="en-US" dirty="0" smtClean="0">
                <a:solidFill>
                  <a:srgbClr val="000000"/>
                </a:solidFill>
                <a:latin typeface="Constantia" panose="02030602050306030303" pitchFamily="18" charset="0"/>
              </a:rPr>
              <a:t>items, Longer fulfillment lead time</a:t>
            </a:r>
            <a:endParaRPr lang="en-US" dirty="0">
              <a:solidFill>
                <a:srgbClr val="000000"/>
              </a:solidFill>
              <a:latin typeface="Constantia" panose="02030602050306030303" pitchFamily="18" charset="0"/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152400" y="1326124"/>
            <a:ext cx="8806875" cy="2567759"/>
            <a:chOff x="152400" y="1326124"/>
            <a:chExt cx="8806875" cy="2567759"/>
          </a:xfrm>
        </p:grpSpPr>
        <p:sp>
          <p:nvSpPr>
            <p:cNvPr id="43" name="TextBox 42"/>
            <p:cNvSpPr txBox="1"/>
            <p:nvPr/>
          </p:nvSpPr>
          <p:spPr>
            <a:xfrm>
              <a:off x="152400" y="1326124"/>
              <a:ext cx="1620055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 dirty="0" smtClean="0">
                  <a:solidFill>
                    <a:prstClr val="black"/>
                  </a:solidFill>
                  <a:latin typeface="Constantia" panose="02030602050306030303" pitchFamily="18" charset="0"/>
                </a:rPr>
                <a:t>Supplier Distribution Center</a:t>
              </a:r>
              <a:endParaRPr lang="en-US" b="1" dirty="0">
                <a:solidFill>
                  <a:prstClr val="black"/>
                </a:solidFill>
                <a:latin typeface="Constantia" panose="02030602050306030303" pitchFamily="18" charset="0"/>
              </a:endParaRPr>
            </a:p>
          </p:txBody>
        </p:sp>
        <p:cxnSp>
          <p:nvCxnSpPr>
            <p:cNvPr id="44" name="Straight Arrow Connector 43"/>
            <p:cNvCxnSpPr/>
            <p:nvPr/>
          </p:nvCxnSpPr>
          <p:spPr>
            <a:xfrm>
              <a:off x="1694734" y="2670230"/>
              <a:ext cx="772263" cy="0"/>
            </a:xfrm>
            <a:prstGeom prst="straightConnector1">
              <a:avLst/>
            </a:prstGeom>
            <a:noFill/>
            <a:ln w="38100" cap="flat" cmpd="sng" algn="ctr">
              <a:solidFill>
                <a:srgbClr val="993366"/>
              </a:solidFill>
              <a:prstDash val="solid"/>
              <a:tailEnd type="triangle" w="lg" len="med"/>
            </a:ln>
            <a:effectLst/>
          </p:spPr>
        </p:cxnSp>
        <p:sp>
          <p:nvSpPr>
            <p:cNvPr id="45" name="TextBox 44"/>
            <p:cNvSpPr txBox="1"/>
            <p:nvPr/>
          </p:nvSpPr>
          <p:spPr>
            <a:xfrm>
              <a:off x="2559542" y="1446134"/>
              <a:ext cx="1350652" cy="328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 dirty="0" smtClean="0">
                  <a:solidFill>
                    <a:prstClr val="black"/>
                  </a:solidFill>
                  <a:latin typeface="Constantia" panose="02030602050306030303" pitchFamily="18" charset="0"/>
                </a:rPr>
                <a:t>Retail DC</a:t>
              </a:r>
              <a:endParaRPr lang="en-US" b="1" dirty="0">
                <a:solidFill>
                  <a:prstClr val="black"/>
                </a:solidFill>
                <a:latin typeface="Constantia" panose="02030602050306030303" pitchFamily="18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3675511" y="2260560"/>
              <a:ext cx="153834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>
                  <a:solidFill>
                    <a:prstClr val="black"/>
                  </a:solidFill>
                  <a:latin typeface="Constantia" panose="02030602050306030303" pitchFamily="18" charset="0"/>
                </a:rPr>
                <a:t>Ship TL, LTL</a:t>
              </a:r>
              <a:endParaRPr lang="en-US" dirty="0">
                <a:solidFill>
                  <a:prstClr val="black"/>
                </a:solidFill>
                <a:latin typeface="Constantia" panose="02030602050306030303" pitchFamily="18" charset="0"/>
              </a:endParaRPr>
            </a:p>
          </p:txBody>
        </p:sp>
        <p:cxnSp>
          <p:nvCxnSpPr>
            <p:cNvPr id="48" name="Straight Arrow Connector 47"/>
            <p:cNvCxnSpPr/>
            <p:nvPr/>
          </p:nvCxnSpPr>
          <p:spPr>
            <a:xfrm>
              <a:off x="3910194" y="2676131"/>
              <a:ext cx="1191751" cy="0"/>
            </a:xfrm>
            <a:prstGeom prst="straightConnector1">
              <a:avLst/>
            </a:prstGeom>
            <a:noFill/>
            <a:ln w="38100" cap="flat" cmpd="sng" algn="ctr">
              <a:solidFill>
                <a:srgbClr val="993366"/>
              </a:solidFill>
              <a:prstDash val="solid"/>
              <a:tailEnd type="triangle" w="lg" len="med"/>
            </a:ln>
            <a:effectLst/>
          </p:spPr>
        </p:cxnSp>
        <p:sp>
          <p:nvSpPr>
            <p:cNvPr id="50" name="TextBox 49"/>
            <p:cNvSpPr txBox="1"/>
            <p:nvPr/>
          </p:nvSpPr>
          <p:spPr>
            <a:xfrm>
              <a:off x="4913322" y="1438505"/>
              <a:ext cx="154566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 dirty="0" smtClean="0">
                  <a:solidFill>
                    <a:prstClr val="black"/>
                  </a:solidFill>
                  <a:latin typeface="Constantia" panose="02030602050306030303" pitchFamily="18" charset="0"/>
                </a:rPr>
                <a:t>Retail Store</a:t>
              </a:r>
              <a:endParaRPr lang="en-US" b="1" dirty="0">
                <a:solidFill>
                  <a:prstClr val="black"/>
                </a:solidFill>
                <a:latin typeface="Constantia" panose="02030602050306030303" pitchFamily="18" charset="0"/>
              </a:endParaRPr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7608623" y="2960572"/>
              <a:ext cx="1350652" cy="5748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 dirty="0" smtClean="0">
                  <a:solidFill>
                    <a:prstClr val="black"/>
                  </a:solidFill>
                  <a:latin typeface="Constantia" panose="02030602050306030303" pitchFamily="18" charset="0"/>
                </a:rPr>
                <a:t>Consumer</a:t>
              </a:r>
              <a:endParaRPr lang="en-US" b="1" dirty="0">
                <a:solidFill>
                  <a:prstClr val="black"/>
                </a:solidFill>
                <a:latin typeface="Constantia" panose="02030602050306030303" pitchFamily="18" charset="0"/>
              </a:endParaRPr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6309614" y="2026426"/>
              <a:ext cx="1406267" cy="5638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>
                  <a:solidFill>
                    <a:prstClr val="black"/>
                  </a:solidFill>
                  <a:latin typeface="Constantia" panose="02030602050306030303" pitchFamily="18" charset="0"/>
                </a:rPr>
                <a:t>Delivery</a:t>
              </a:r>
              <a:endParaRPr lang="en-US" dirty="0">
                <a:solidFill>
                  <a:prstClr val="black"/>
                </a:solidFill>
                <a:latin typeface="Constantia" panose="02030602050306030303" pitchFamily="18" charset="0"/>
              </a:endParaRPr>
            </a:p>
          </p:txBody>
        </p:sp>
        <p:cxnSp>
          <p:nvCxnSpPr>
            <p:cNvPr id="52" name="Straight Arrow Connector 51"/>
            <p:cNvCxnSpPr/>
            <p:nvPr/>
          </p:nvCxnSpPr>
          <p:spPr>
            <a:xfrm>
              <a:off x="6416872" y="2449839"/>
              <a:ext cx="1191751" cy="0"/>
            </a:xfrm>
            <a:prstGeom prst="straightConnector1">
              <a:avLst/>
            </a:prstGeom>
            <a:noFill/>
            <a:ln w="38100" cap="flat" cmpd="sng" algn="ctr">
              <a:solidFill>
                <a:srgbClr val="993366"/>
              </a:solidFill>
              <a:prstDash val="solid"/>
              <a:tailEnd type="triangle" w="lg" len="med"/>
            </a:ln>
            <a:effectLst/>
          </p:spPr>
        </p:cxnSp>
        <p:sp>
          <p:nvSpPr>
            <p:cNvPr id="53" name="TextBox 52"/>
            <p:cNvSpPr txBox="1"/>
            <p:nvPr/>
          </p:nvSpPr>
          <p:spPr>
            <a:xfrm>
              <a:off x="6317559" y="2446367"/>
              <a:ext cx="1406267" cy="323086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/>
            <a:p>
              <a:pPr algn="ctr"/>
              <a:r>
                <a:rPr lang="en-US" dirty="0" smtClean="0">
                  <a:solidFill>
                    <a:prstClr val="black"/>
                  </a:solidFill>
                  <a:latin typeface="Constantia" panose="02030602050306030303" pitchFamily="18" charset="0"/>
                </a:rPr>
                <a:t>Pick-up</a:t>
              </a:r>
              <a:endParaRPr lang="en-US" dirty="0">
                <a:solidFill>
                  <a:prstClr val="black"/>
                </a:solidFill>
                <a:latin typeface="Constantia" panose="02030602050306030303" pitchFamily="18" charset="0"/>
              </a:endParaRPr>
            </a:p>
          </p:txBody>
        </p:sp>
        <p:cxnSp>
          <p:nvCxnSpPr>
            <p:cNvPr id="55" name="Straight Arrow Connector 54"/>
            <p:cNvCxnSpPr/>
            <p:nvPr/>
          </p:nvCxnSpPr>
          <p:spPr>
            <a:xfrm flipH="1">
              <a:off x="6393038" y="2813129"/>
              <a:ext cx="1203669" cy="0"/>
            </a:xfrm>
            <a:prstGeom prst="straightConnector1">
              <a:avLst/>
            </a:prstGeom>
            <a:noFill/>
            <a:ln w="38100" cap="flat" cmpd="sng" algn="ctr">
              <a:solidFill>
                <a:srgbClr val="993366"/>
              </a:solidFill>
              <a:prstDash val="solid"/>
              <a:tailEnd type="triangle" w="lg" len="med"/>
            </a:ln>
            <a:effectLst/>
          </p:spPr>
        </p:cxnSp>
        <p:sp>
          <p:nvSpPr>
            <p:cNvPr id="56" name="TextBox 55"/>
            <p:cNvSpPr txBox="1"/>
            <p:nvPr/>
          </p:nvSpPr>
          <p:spPr>
            <a:xfrm>
              <a:off x="327498" y="3220861"/>
              <a:ext cx="1191751" cy="328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>
                  <a:solidFill>
                    <a:prstClr val="black"/>
                  </a:solidFill>
                  <a:latin typeface="Constantia" panose="02030602050306030303" pitchFamily="18" charset="0"/>
                </a:rPr>
                <a:t>Picking</a:t>
              </a:r>
              <a:endParaRPr lang="en-US" dirty="0">
                <a:solidFill>
                  <a:prstClr val="black"/>
                </a:solidFill>
                <a:latin typeface="Constantia" panose="02030602050306030303" pitchFamily="18" charset="0"/>
              </a:endParaRPr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2365393" y="3247552"/>
              <a:ext cx="2067339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>
                  <a:solidFill>
                    <a:prstClr val="black"/>
                  </a:solidFill>
                  <a:latin typeface="Constantia" panose="02030602050306030303" pitchFamily="18" charset="0"/>
                </a:rPr>
                <a:t>Picking</a:t>
              </a:r>
            </a:p>
            <a:p>
              <a:pPr algn="ctr"/>
              <a:r>
                <a:rPr lang="en-US" dirty="0" smtClean="0">
                  <a:solidFill>
                    <a:prstClr val="black"/>
                  </a:solidFill>
                  <a:latin typeface="Constantia" panose="02030602050306030303" pitchFamily="18" charset="0"/>
                </a:rPr>
                <a:t>Pallet, Case, Each</a:t>
              </a:r>
              <a:endParaRPr lang="en-US" dirty="0">
                <a:solidFill>
                  <a:prstClr val="black"/>
                </a:solidFill>
                <a:latin typeface="Constantia" panose="02030602050306030303" pitchFamily="18" charset="0"/>
              </a:endParaRPr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5193381" y="3208882"/>
              <a:ext cx="1191751" cy="5748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>
                  <a:solidFill>
                    <a:prstClr val="black"/>
                  </a:solidFill>
                  <a:latin typeface="Constantia" panose="02030602050306030303" pitchFamily="18" charset="0"/>
                </a:rPr>
                <a:t>Picking</a:t>
              </a:r>
            </a:p>
            <a:p>
              <a:pPr algn="ctr"/>
              <a:r>
                <a:rPr lang="en-US" dirty="0" smtClean="0">
                  <a:solidFill>
                    <a:prstClr val="black"/>
                  </a:solidFill>
                  <a:latin typeface="Constantia" panose="02030602050306030303" pitchFamily="18" charset="0"/>
                </a:rPr>
                <a:t>Each</a:t>
              </a:r>
              <a:endParaRPr lang="en-US" dirty="0">
                <a:solidFill>
                  <a:prstClr val="black"/>
                </a:solidFill>
                <a:latin typeface="Constantia" panose="02030602050306030303" pitchFamily="18" charset="0"/>
              </a:endParaRPr>
            </a:p>
          </p:txBody>
        </p:sp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55688" y="2191971"/>
              <a:ext cx="1283618" cy="1002586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682897" y="2149647"/>
              <a:ext cx="1105836" cy="986679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57815" y="1988763"/>
              <a:ext cx="1159136" cy="1140701"/>
            </a:xfrm>
            <a:prstGeom prst="rect">
              <a:avLst/>
            </a:prstGeom>
          </p:spPr>
        </p:pic>
        <p:pic>
          <p:nvPicPr>
            <p:cNvPr id="30" name="Picture 8" descr="http://www.publicpolicy.ie/wp-content/uploads/People.jp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15881" y="2119860"/>
              <a:ext cx="1160161" cy="85628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1" name="TextBox 30"/>
            <p:cNvSpPr txBox="1"/>
            <p:nvPr/>
          </p:nvSpPr>
          <p:spPr>
            <a:xfrm>
              <a:off x="1284128" y="2235278"/>
              <a:ext cx="153834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>
                  <a:solidFill>
                    <a:prstClr val="black"/>
                  </a:solidFill>
                  <a:latin typeface="Constantia" panose="02030602050306030303" pitchFamily="18" charset="0"/>
                </a:rPr>
                <a:t>Ship TL, LTL</a:t>
              </a:r>
              <a:endParaRPr lang="en-US" dirty="0">
                <a:solidFill>
                  <a:prstClr val="black"/>
                </a:solidFill>
                <a:latin typeface="Constantia" panose="02030602050306030303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13911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Summary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0" y="1905000"/>
            <a:ext cx="7696200" cy="4343400"/>
          </a:xfrm>
        </p:spPr>
        <p:txBody>
          <a:bodyPr/>
          <a:lstStyle/>
          <a:p>
            <a:pPr lvl="0"/>
            <a:r>
              <a:rPr lang="en-US" sz="1800" dirty="0"/>
              <a:t>The </a:t>
            </a:r>
            <a:r>
              <a:rPr lang="en-US" sz="1800" dirty="0" smtClean="0"/>
              <a:t>strategic importance of supply </a:t>
            </a:r>
            <a:r>
              <a:rPr lang="en-US" sz="1800" dirty="0"/>
              <a:t>chain network design </a:t>
            </a:r>
            <a:r>
              <a:rPr lang="en-US" sz="1800" dirty="0" smtClean="0"/>
              <a:t>decision is growing with </a:t>
            </a:r>
            <a:r>
              <a:rPr lang="en-US" sz="1800" dirty="0"/>
              <a:t>the increasing globalization of manufacturing, marketing, sourcing, and procurement</a:t>
            </a:r>
            <a:r>
              <a:rPr lang="en-US" sz="1800" dirty="0" smtClean="0"/>
              <a:t>.</a:t>
            </a:r>
          </a:p>
          <a:p>
            <a:pPr lvl="0"/>
            <a:r>
              <a:rPr lang="en-US" sz="1800" dirty="0"/>
              <a:t>A formal, structured process for network design or redesign is </a:t>
            </a:r>
            <a:r>
              <a:rPr lang="en-US" sz="1800" dirty="0" smtClean="0"/>
              <a:t>preferable to an informal, unstructured one.</a:t>
            </a:r>
          </a:p>
          <a:p>
            <a:pPr lvl="0"/>
            <a:r>
              <a:rPr lang="en-US" sz="1800" dirty="0"/>
              <a:t>Numerous factors may affect the design of a logistics network and the location of specific facilities within the context of the network.</a:t>
            </a:r>
          </a:p>
          <a:p>
            <a:r>
              <a:rPr lang="en-US" sz="1800" dirty="0"/>
              <a:t>Principal modeling approaches to gain insight into the topic of supply chain network design include optimization, simulation, and heuristic </a:t>
            </a:r>
            <a:r>
              <a:rPr lang="en-US" sz="1800" dirty="0" smtClean="0"/>
              <a:t>models.</a:t>
            </a:r>
          </a:p>
          <a:p>
            <a:r>
              <a:rPr lang="en-US" sz="1800" dirty="0"/>
              <a:t>In an </a:t>
            </a:r>
            <a:r>
              <a:rPr lang="en-US" sz="1800" dirty="0" err="1"/>
              <a:t>omni</a:t>
            </a:r>
            <a:r>
              <a:rPr lang="en-US" sz="1800" dirty="0"/>
              <a:t>-channel environment, many network models exist that can be used to service retail stores and Internet </a:t>
            </a:r>
            <a:r>
              <a:rPr lang="en-US" sz="1800" dirty="0" smtClean="0"/>
              <a:t>consumers, each of which has </a:t>
            </a:r>
            <a:r>
              <a:rPr lang="en-US" sz="1800" dirty="0"/>
              <a:t>its advantages and </a:t>
            </a:r>
            <a:r>
              <a:rPr lang="en-US" sz="1800" dirty="0" smtClean="0"/>
              <a:t>disadvantages.  Trade-offs </a:t>
            </a:r>
            <a:r>
              <a:rPr lang="en-US" sz="1800" dirty="0"/>
              <a:t>must be taken into consideration when deciding which network model to use.</a:t>
            </a:r>
            <a:endParaRPr lang="en-US" sz="1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Sc10gjctN0ugbaIuYknRtg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Sc10gjctN0ugbaIuYknRtg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Sc10gjctN0ugbaIuYknRtg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Sc10gjctN0ugbaIuYknRtg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Sc10gjctN0ugbaIuYknRtg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Sc10gjctN0ugbaIuYknRtg"/>
</p:tagLst>
</file>

<file path=ppt/theme/theme1.xml><?xml version="1.0" encoding="utf-8"?>
<a:theme xmlns:a="http://schemas.openxmlformats.org/drawingml/2006/main" name="2_Default Design">
  <a:themeElements>
    <a:clrScheme name="">
      <a:dk1>
        <a:srgbClr val="183883"/>
      </a:dk1>
      <a:lt1>
        <a:srgbClr val="FFFFFF"/>
      </a:lt1>
      <a:dk2>
        <a:srgbClr val="183883"/>
      </a:dk2>
      <a:lt2>
        <a:srgbClr val="808080"/>
      </a:lt2>
      <a:accent1>
        <a:srgbClr val="D4E3F7"/>
      </a:accent1>
      <a:accent2>
        <a:srgbClr val="0067AF"/>
      </a:accent2>
      <a:accent3>
        <a:srgbClr val="FFFFFF"/>
      </a:accent3>
      <a:accent4>
        <a:srgbClr val="132E6F"/>
      </a:accent4>
      <a:accent5>
        <a:srgbClr val="E6EFFA"/>
      </a:accent5>
      <a:accent6>
        <a:srgbClr val="005D9E"/>
      </a:accent6>
      <a:hlink>
        <a:srgbClr val="365B91"/>
      </a:hlink>
      <a:folHlink>
        <a:srgbClr val="0099AF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2"/>
        </a:soli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altLang="en-US" sz="10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2"/>
        </a:soli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altLang="en-US" sz="10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3">
        <a:dk1>
          <a:srgbClr val="183883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132E6F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14">
        <a:dk1>
          <a:srgbClr val="183883"/>
        </a:dk1>
        <a:lt1>
          <a:srgbClr val="FFFFFF"/>
        </a:lt1>
        <a:dk2>
          <a:srgbClr val="000000"/>
        </a:dk2>
        <a:lt2>
          <a:srgbClr val="808080"/>
        </a:lt2>
        <a:accent1>
          <a:srgbClr val="D4E3F7"/>
        </a:accent1>
        <a:accent2>
          <a:srgbClr val="333399"/>
        </a:accent2>
        <a:accent3>
          <a:srgbClr val="FFFFFF"/>
        </a:accent3>
        <a:accent4>
          <a:srgbClr val="132E6F"/>
        </a:accent4>
        <a:accent5>
          <a:srgbClr val="E6EFFA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15">
        <a:dk1>
          <a:srgbClr val="183883"/>
        </a:dk1>
        <a:lt1>
          <a:srgbClr val="FFFFFF"/>
        </a:lt1>
        <a:dk2>
          <a:srgbClr val="183883"/>
        </a:dk2>
        <a:lt2>
          <a:srgbClr val="808080"/>
        </a:lt2>
        <a:accent1>
          <a:srgbClr val="D4E3F7"/>
        </a:accent1>
        <a:accent2>
          <a:srgbClr val="333399"/>
        </a:accent2>
        <a:accent3>
          <a:srgbClr val="FFFFFF"/>
        </a:accent3>
        <a:accent4>
          <a:srgbClr val="132E6F"/>
        </a:accent4>
        <a:accent5>
          <a:srgbClr val="E6EFFA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16">
        <a:dk1>
          <a:srgbClr val="183883"/>
        </a:dk1>
        <a:lt1>
          <a:srgbClr val="FFFFFF"/>
        </a:lt1>
        <a:dk2>
          <a:srgbClr val="183883"/>
        </a:dk2>
        <a:lt2>
          <a:srgbClr val="808080"/>
        </a:lt2>
        <a:accent1>
          <a:srgbClr val="D4E3F7"/>
        </a:accent1>
        <a:accent2>
          <a:srgbClr val="0067AF"/>
        </a:accent2>
        <a:accent3>
          <a:srgbClr val="FFFFFF"/>
        </a:accent3>
        <a:accent4>
          <a:srgbClr val="132E6F"/>
        </a:accent4>
        <a:accent5>
          <a:srgbClr val="E6EFFA"/>
        </a:accent5>
        <a:accent6>
          <a:srgbClr val="005D9E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14809</TotalTime>
  <Words>2685</Words>
  <Application>Microsoft Office PowerPoint</Application>
  <PresentationFormat>On-screen Show (4:3)</PresentationFormat>
  <Paragraphs>390</Paragraphs>
  <Slides>31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9" baseType="lpstr">
      <vt:lpstr>Arial</vt:lpstr>
      <vt:lpstr>Calibri</vt:lpstr>
      <vt:lpstr>Constantia</vt:lpstr>
      <vt:lpstr>Rockwell</vt:lpstr>
      <vt:lpstr>Webdings</vt:lpstr>
      <vt:lpstr>Wingdings</vt:lpstr>
      <vt:lpstr>Wingdings 2</vt:lpstr>
      <vt:lpstr>2_Default Design</vt:lpstr>
      <vt:lpstr>CHAPTER 4 </vt:lpstr>
      <vt:lpstr>Discussion Outline</vt:lpstr>
      <vt:lpstr>Drivers of Supply Chain Network Redesign</vt:lpstr>
      <vt:lpstr>Supply Chain Network Design Process</vt:lpstr>
      <vt:lpstr>Supply Chain Network Design Process Step 1: Define the Supply Chain Network Design Process</vt:lpstr>
      <vt:lpstr>Supply Chain Network Design Process Step 2: Perform a Supply Chain Audit</vt:lpstr>
      <vt:lpstr>Supply Chain Network Design Process Step 3: Examine the Supply Chain Network Alternatives</vt:lpstr>
      <vt:lpstr>Supply Chain Network Design Process Step 4: Conduct a Facility Location Analysis</vt:lpstr>
      <vt:lpstr>Supply Chain Network Design Process Step 5: Make Decisions Regarding Network and Facility Location</vt:lpstr>
      <vt:lpstr>Supply Chain Network Design Process Step 6: Develop an Implementation Plan</vt:lpstr>
      <vt:lpstr>Major Locational Determinants</vt:lpstr>
      <vt:lpstr>Broad Geographic and Site-Specific Locational Determinants</vt:lpstr>
      <vt:lpstr>Current Trends Governing Site Selection</vt:lpstr>
      <vt:lpstr>Modeling Approaches for Supply Chain Network Design</vt:lpstr>
      <vt:lpstr>A Network Design Model The Challenge of Supply Chain Complexity</vt:lpstr>
      <vt:lpstr>A Network Design Model Objective and Need for Decision Support Tools</vt:lpstr>
      <vt:lpstr>Types of Modeling Approaches</vt:lpstr>
      <vt:lpstr>Potential Supply Chain Modeling Pitfalls to Avoid</vt:lpstr>
      <vt:lpstr>Omni-Channel Network Design</vt:lpstr>
      <vt:lpstr>Omni-Channel Retailing Defined</vt:lpstr>
      <vt:lpstr>Omni-Channel Network Design  Marketing Channel vs. Logistics Channel</vt:lpstr>
      <vt:lpstr>Omni-Channel Network Design Cost Consideration</vt:lpstr>
      <vt:lpstr>Omni-Channel Network Design Customer Order Fulfillment Models</vt:lpstr>
      <vt:lpstr>Omni-Channel Network Design Customer Fulfillment Models (continued)</vt:lpstr>
      <vt:lpstr>Omni-Channel Customer Fulfillment Models Integrated Fulfillment</vt:lpstr>
      <vt:lpstr>Omni-Channel Customer Fulfillment Models Dedicated Fulfillment</vt:lpstr>
      <vt:lpstr>Omni-Channel Customer Fulfillment Models Pool Distribution</vt:lpstr>
      <vt:lpstr>Omni-Channel Customer Fulfillment Models Direct Store Delivery</vt:lpstr>
      <vt:lpstr>Omni-Channel Customer Fulfillment Models Store Fulfillment</vt:lpstr>
      <vt:lpstr>Omni-Channel Customer Fulfillment Models Flow-through Fulfillment</vt:lpstr>
      <vt:lpstr>Summary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Supply Chain Textbook 10e</dc:title>
  <dc:creator>Coyle et al.</dc:creator>
  <cp:lastModifiedBy>Irina Neaga</cp:lastModifiedBy>
  <cp:revision>4346</cp:revision>
  <dcterms:created xsi:type="dcterms:W3CDTF">2015-03-04T01:48:45Z</dcterms:created>
  <dcterms:modified xsi:type="dcterms:W3CDTF">2020-01-27T12:39:31Z</dcterms:modified>
</cp:coreProperties>
</file>