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98" autoAdjust="0"/>
    <p:restoredTop sz="94660"/>
  </p:normalViewPr>
  <p:slideViewPr>
    <p:cSldViewPr snapToGrid="0">
      <p:cViewPr varScale="1">
        <p:scale>
          <a:sx n="98" d="100"/>
          <a:sy n="98" d="100"/>
        </p:scale>
        <p:origin x="68"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Friday, December 9,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2958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Friday, December 9,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15228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Friday, December 9,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47366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Friday, December 9,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07861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Friday, December 9,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851465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Friday, December 9,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957982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Friday, December 9,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4239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Friday, December 9,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84019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Friday, December 9,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027203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Friday, December 9,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7255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Friday, December 9,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09181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Friday, December 9,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91109488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ZXKBc7kqQ7A"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youtube.com/watch?v=oikYx9-zhxQ"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sciencedirect.com/science/article/pii/S0167487014000063?via%3Dihub"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bdc.ca/en/articles-tools/entrepreneur-toolkit/business-assessments/entrepreneurial-potential-self-assessmen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rumpled paper light bulb">
            <a:extLst>
              <a:ext uri="{FF2B5EF4-FFF2-40B4-BE49-F238E27FC236}">
                <a16:creationId xmlns:a16="http://schemas.microsoft.com/office/drawing/2014/main" id="{C0C21D59-B1F8-B54D-6ED2-62658B6BB80A}"/>
              </a:ext>
            </a:extLst>
          </p:cNvPr>
          <p:cNvPicPr>
            <a:picLocks noChangeAspect="1"/>
          </p:cNvPicPr>
          <p:nvPr/>
        </p:nvPicPr>
        <p:blipFill rotWithShape="1">
          <a:blip r:embed="rId2"/>
          <a:srcRect l="22064" r="33281" b="-1"/>
          <a:stretch/>
        </p:blipFill>
        <p:spPr>
          <a:xfrm>
            <a:off x="-1" y="10"/>
            <a:ext cx="4587901" cy="6857990"/>
          </a:xfrm>
          <a:prstGeom prst="rect">
            <a:avLst/>
          </a:prstGeom>
        </p:spPr>
      </p:pic>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8B9D60-A1D4-24B3-0891-1BBF97C6D5E3}"/>
              </a:ext>
            </a:extLst>
          </p:cNvPr>
          <p:cNvSpPr>
            <a:spLocks noGrp="1"/>
          </p:cNvSpPr>
          <p:nvPr>
            <p:ph type="ctrTitle"/>
          </p:nvPr>
        </p:nvSpPr>
        <p:spPr>
          <a:xfrm>
            <a:off x="5275425" y="768485"/>
            <a:ext cx="6133656" cy="3169674"/>
          </a:xfrm>
        </p:spPr>
        <p:txBody>
          <a:bodyPr>
            <a:normAutofit/>
          </a:bodyPr>
          <a:lstStyle/>
          <a:p>
            <a:pPr algn="r"/>
            <a:r>
              <a:rPr lang="en-GB">
                <a:solidFill>
                  <a:schemeClr val="bg1"/>
                </a:solidFill>
              </a:rPr>
              <a:t>Changemakers: Creativity and Value Creation</a:t>
            </a:r>
          </a:p>
        </p:txBody>
      </p:sp>
      <p:sp>
        <p:nvSpPr>
          <p:cNvPr id="3" name="Subtitle 2">
            <a:extLst>
              <a:ext uri="{FF2B5EF4-FFF2-40B4-BE49-F238E27FC236}">
                <a16:creationId xmlns:a16="http://schemas.microsoft.com/office/drawing/2014/main" id="{4FE95754-535C-8ABD-0051-D6E7783301EA}"/>
              </a:ext>
            </a:extLst>
          </p:cNvPr>
          <p:cNvSpPr>
            <a:spLocks noGrp="1"/>
          </p:cNvSpPr>
          <p:nvPr>
            <p:ph type="subTitle" idx="1"/>
          </p:nvPr>
        </p:nvSpPr>
        <p:spPr>
          <a:xfrm>
            <a:off x="5862918" y="4793128"/>
            <a:ext cx="5462494" cy="1141157"/>
          </a:xfrm>
        </p:spPr>
        <p:txBody>
          <a:bodyPr>
            <a:normAutofit/>
          </a:bodyPr>
          <a:lstStyle/>
          <a:p>
            <a:pPr algn="r"/>
            <a:r>
              <a:rPr lang="en-GB" sz="1400" dirty="0">
                <a:solidFill>
                  <a:schemeClr val="bg1"/>
                </a:solidFill>
              </a:rPr>
              <a:t>Jessica Shore</a:t>
            </a:r>
          </a:p>
        </p:txBody>
      </p:sp>
    </p:spTree>
    <p:extLst>
      <p:ext uri="{BB962C8B-B14F-4D97-AF65-F5344CB8AC3E}">
        <p14:creationId xmlns:p14="http://schemas.microsoft.com/office/powerpoint/2010/main" val="3971777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olden ripples in the water">
            <a:extLst>
              <a:ext uri="{FF2B5EF4-FFF2-40B4-BE49-F238E27FC236}">
                <a16:creationId xmlns:a16="http://schemas.microsoft.com/office/drawing/2014/main" id="{8C26F2F0-22D4-71D9-B3D8-A5A23680B0AA}"/>
              </a:ext>
            </a:extLst>
          </p:cNvPr>
          <p:cNvPicPr>
            <a:picLocks noChangeAspect="1"/>
          </p:cNvPicPr>
          <p:nvPr/>
        </p:nvPicPr>
        <p:blipFill rotWithShape="1">
          <a:blip r:embed="rId2"/>
          <a:srcRect l="7649" r="47695" b="-1"/>
          <a:stretch/>
        </p:blipFill>
        <p:spPr>
          <a:xfrm>
            <a:off x="-1" y="10"/>
            <a:ext cx="4587901" cy="6857990"/>
          </a:xfrm>
          <a:prstGeom prst="rect">
            <a:avLst/>
          </a:prstGeom>
        </p:spPr>
      </p:pic>
      <p:sp>
        <p:nvSpPr>
          <p:cNvPr id="15" name="Rectangle 14">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DFBA98-7DE3-538A-553E-2F71660EBC61}"/>
              </a:ext>
            </a:extLst>
          </p:cNvPr>
          <p:cNvSpPr>
            <a:spLocks noGrp="1"/>
          </p:cNvSpPr>
          <p:nvPr>
            <p:ph type="title"/>
          </p:nvPr>
        </p:nvSpPr>
        <p:spPr>
          <a:xfrm>
            <a:off x="5275425" y="768485"/>
            <a:ext cx="6133656" cy="3169674"/>
          </a:xfrm>
        </p:spPr>
        <p:txBody>
          <a:bodyPr vert="horz" lIns="0" tIns="0" rIns="0" bIns="0" rtlCol="0" anchor="b">
            <a:normAutofit/>
          </a:bodyPr>
          <a:lstStyle/>
          <a:p>
            <a:pPr algn="r"/>
            <a:r>
              <a:rPr lang="en-US" sz="4000" spc="750" dirty="0">
                <a:solidFill>
                  <a:schemeClr val="bg1"/>
                </a:solidFill>
              </a:rPr>
              <a:t>Reflection</a:t>
            </a:r>
          </a:p>
        </p:txBody>
      </p:sp>
      <p:sp>
        <p:nvSpPr>
          <p:cNvPr id="4" name="TextBox 3">
            <a:extLst>
              <a:ext uri="{FF2B5EF4-FFF2-40B4-BE49-F238E27FC236}">
                <a16:creationId xmlns:a16="http://schemas.microsoft.com/office/drawing/2014/main" id="{CB18189C-65BE-323C-90F1-D8E35F9A2339}"/>
              </a:ext>
            </a:extLst>
          </p:cNvPr>
          <p:cNvSpPr txBox="1"/>
          <p:nvPr/>
        </p:nvSpPr>
        <p:spPr>
          <a:xfrm>
            <a:off x="5335325" y="4659464"/>
            <a:ext cx="6408752" cy="1200329"/>
          </a:xfrm>
          <a:prstGeom prst="rect">
            <a:avLst/>
          </a:prstGeom>
          <a:noFill/>
        </p:spPr>
        <p:txBody>
          <a:bodyPr wrap="square" rtlCol="0">
            <a:spAutoFit/>
          </a:bodyPr>
          <a:lstStyle/>
          <a:p>
            <a:r>
              <a:rPr lang="en-GB" dirty="0"/>
              <a:t>There are two widely recognised models of reflection.</a:t>
            </a:r>
          </a:p>
          <a:p>
            <a:endParaRPr lang="en-GB" dirty="0"/>
          </a:p>
          <a:p>
            <a:pPr marL="285750" indent="-285750">
              <a:buFont typeface="Wingdings" panose="05000000000000000000" pitchFamily="2" charset="2"/>
              <a:buChar char="Ø"/>
            </a:pPr>
            <a:r>
              <a:rPr lang="en-GB" dirty="0">
                <a:hlinkClick r:id="rId3"/>
              </a:rPr>
              <a:t>Gibbs</a:t>
            </a:r>
            <a:endParaRPr lang="en-GB" dirty="0"/>
          </a:p>
          <a:p>
            <a:pPr marL="285750" indent="-285750">
              <a:buFont typeface="Wingdings" panose="05000000000000000000" pitchFamily="2" charset="2"/>
              <a:buChar char="Ø"/>
            </a:pPr>
            <a:r>
              <a:rPr lang="en-GB" dirty="0">
                <a:hlinkClick r:id="rId4"/>
              </a:rPr>
              <a:t>Kolb</a:t>
            </a:r>
            <a:endParaRPr lang="en-GB" dirty="0"/>
          </a:p>
        </p:txBody>
      </p:sp>
    </p:spTree>
    <p:extLst>
      <p:ext uri="{BB962C8B-B14F-4D97-AF65-F5344CB8AC3E}">
        <p14:creationId xmlns:p14="http://schemas.microsoft.com/office/powerpoint/2010/main" val="2618407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CBE50-9894-7B88-F267-7771D4239DBE}"/>
              </a:ext>
            </a:extLst>
          </p:cNvPr>
          <p:cNvSpPr>
            <a:spLocks noGrp="1"/>
          </p:cNvSpPr>
          <p:nvPr>
            <p:ph type="title"/>
          </p:nvPr>
        </p:nvSpPr>
        <p:spPr/>
        <p:txBody>
          <a:bodyPr/>
          <a:lstStyle/>
          <a:p>
            <a:r>
              <a:rPr lang="en-GB" dirty="0"/>
              <a:t>Evaluation of the event</a:t>
            </a:r>
          </a:p>
        </p:txBody>
      </p:sp>
      <p:sp>
        <p:nvSpPr>
          <p:cNvPr id="3" name="Content Placeholder 2">
            <a:extLst>
              <a:ext uri="{FF2B5EF4-FFF2-40B4-BE49-F238E27FC236}">
                <a16:creationId xmlns:a16="http://schemas.microsoft.com/office/drawing/2014/main" id="{5CBCECF7-5EBE-E4D4-55C1-8253BA34B82E}"/>
              </a:ext>
            </a:extLst>
          </p:cNvPr>
          <p:cNvSpPr>
            <a:spLocks noGrp="1"/>
          </p:cNvSpPr>
          <p:nvPr>
            <p:ph idx="1"/>
          </p:nvPr>
        </p:nvSpPr>
        <p:spPr/>
        <p:txBody>
          <a:bodyPr/>
          <a:lstStyle/>
          <a:p>
            <a:pPr marL="0" indent="0">
              <a:buNone/>
            </a:pPr>
            <a:r>
              <a:rPr lang="en-GB" dirty="0"/>
              <a:t>Using Gibbs reflective model, in groups carry out the evaluation stage.</a:t>
            </a:r>
          </a:p>
          <a:p>
            <a:pPr marL="0" indent="0">
              <a:buNone/>
            </a:pPr>
            <a:r>
              <a:rPr lang="en-GB" dirty="0"/>
              <a:t>Discuss the event and ask yourselves the following questions:</a:t>
            </a:r>
            <a:br>
              <a:rPr lang="en-GB" dirty="0"/>
            </a:br>
            <a:endParaRPr lang="en-GB" dirty="0"/>
          </a:p>
          <a:p>
            <a:pPr marL="0" indent="0">
              <a:buNone/>
            </a:pPr>
            <a:r>
              <a:rPr lang="en-GB" dirty="0"/>
              <a:t>What went well?</a:t>
            </a:r>
          </a:p>
          <a:p>
            <a:pPr marL="0" indent="0">
              <a:buNone/>
            </a:pPr>
            <a:r>
              <a:rPr lang="en-GB" dirty="0"/>
              <a:t>What didn’t go so well?</a:t>
            </a:r>
          </a:p>
          <a:p>
            <a:pPr marL="0" indent="0">
              <a:buNone/>
            </a:pPr>
            <a:endParaRPr lang="en-GB" dirty="0"/>
          </a:p>
          <a:p>
            <a:pPr marL="0" indent="0">
              <a:buNone/>
            </a:pPr>
            <a:r>
              <a:rPr lang="en-GB" dirty="0"/>
              <a:t>Lets discuss.</a:t>
            </a:r>
          </a:p>
        </p:txBody>
      </p:sp>
    </p:spTree>
    <p:extLst>
      <p:ext uri="{BB962C8B-B14F-4D97-AF65-F5344CB8AC3E}">
        <p14:creationId xmlns:p14="http://schemas.microsoft.com/office/powerpoint/2010/main" val="1484766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8ED31-D4E1-418C-D820-8330FDF00A14}"/>
              </a:ext>
            </a:extLst>
          </p:cNvPr>
          <p:cNvSpPr>
            <a:spLocks noGrp="1"/>
          </p:cNvSpPr>
          <p:nvPr>
            <p:ph type="title"/>
          </p:nvPr>
        </p:nvSpPr>
        <p:spPr/>
        <p:txBody>
          <a:bodyPr/>
          <a:lstStyle/>
          <a:p>
            <a:r>
              <a:rPr lang="en-GB" dirty="0"/>
              <a:t>What next?</a:t>
            </a:r>
          </a:p>
        </p:txBody>
      </p:sp>
      <p:sp>
        <p:nvSpPr>
          <p:cNvPr id="3" name="Content Placeholder 2">
            <a:extLst>
              <a:ext uri="{FF2B5EF4-FFF2-40B4-BE49-F238E27FC236}">
                <a16:creationId xmlns:a16="http://schemas.microsoft.com/office/drawing/2014/main" id="{8B93E7FD-FF8D-C5F5-B77B-3893837115FF}"/>
              </a:ext>
            </a:extLst>
          </p:cNvPr>
          <p:cNvSpPr>
            <a:spLocks noGrp="1"/>
          </p:cNvSpPr>
          <p:nvPr>
            <p:ph idx="1"/>
          </p:nvPr>
        </p:nvSpPr>
        <p:spPr/>
        <p:txBody>
          <a:bodyPr/>
          <a:lstStyle/>
          <a:p>
            <a:pPr marL="0" indent="0">
              <a:buNone/>
            </a:pPr>
            <a:r>
              <a:rPr lang="en-GB" dirty="0"/>
              <a:t>Using </a:t>
            </a:r>
            <a:r>
              <a:rPr lang="en-GB" dirty="0" err="1"/>
              <a:t>Kolbs</a:t>
            </a:r>
            <a:r>
              <a:rPr lang="en-GB" dirty="0"/>
              <a:t> learning cycle, lets ask ourselves what is next?</a:t>
            </a:r>
          </a:p>
          <a:p>
            <a:r>
              <a:rPr lang="en-GB" dirty="0"/>
              <a:t>Would you like to undertake more practical tasks like this?</a:t>
            </a:r>
          </a:p>
          <a:p>
            <a:r>
              <a:rPr lang="en-GB" dirty="0"/>
              <a:t>Would you like more involvement but perhaps in different ways?</a:t>
            </a:r>
          </a:p>
          <a:p>
            <a:r>
              <a:rPr lang="en-GB" dirty="0"/>
              <a:t>Would you rather stick to lectures?</a:t>
            </a:r>
          </a:p>
        </p:txBody>
      </p:sp>
    </p:spTree>
    <p:extLst>
      <p:ext uri="{BB962C8B-B14F-4D97-AF65-F5344CB8AC3E}">
        <p14:creationId xmlns:p14="http://schemas.microsoft.com/office/powerpoint/2010/main" val="3962150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DE91B-EA91-5EAC-8040-4EBDB16574B9}"/>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D0644FAA-6655-AB19-710F-46918FF68FF6}"/>
              </a:ext>
            </a:extLst>
          </p:cNvPr>
          <p:cNvSpPr>
            <a:spLocks noGrp="1"/>
          </p:cNvSpPr>
          <p:nvPr>
            <p:ph idx="1"/>
          </p:nvPr>
        </p:nvSpPr>
        <p:spPr/>
        <p:txBody>
          <a:bodyPr/>
          <a:lstStyle/>
          <a:p>
            <a:pPr marL="0" indent="0">
              <a:lnSpc>
                <a:spcPct val="200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Reflect upon the qualities and attributes that make an Entrepreneur and apply them to yourself.  Do you have any entrepreneurial qualities?  Are there skills and competencies you could develop to improve your creativity?  What would be the benefit to you of developing these skills.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200000"/>
              </a:lnSpc>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Your assignment should be structured in report format of 2000 words and should include a relevant model of reflection. Within your work you should discuss a range of theory, drawing from the content discussed within the module as well as your own additional research.</a:t>
            </a:r>
            <a:endParaRPr lang="en-GB" dirty="0"/>
          </a:p>
        </p:txBody>
      </p:sp>
    </p:spTree>
    <p:extLst>
      <p:ext uri="{BB962C8B-B14F-4D97-AF65-F5344CB8AC3E}">
        <p14:creationId xmlns:p14="http://schemas.microsoft.com/office/powerpoint/2010/main" val="1450422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55730-F774-CD96-1CBF-30CDD4201449}"/>
              </a:ext>
            </a:extLst>
          </p:cNvPr>
          <p:cNvSpPr>
            <a:spLocks noGrp="1"/>
          </p:cNvSpPr>
          <p:nvPr>
            <p:ph type="title"/>
          </p:nvPr>
        </p:nvSpPr>
        <p:spPr/>
        <p:txBody>
          <a:bodyPr/>
          <a:lstStyle/>
          <a:p>
            <a:r>
              <a:rPr lang="en-GB" dirty="0"/>
              <a:t>Skills and Competencies of Entrepreneurs</a:t>
            </a:r>
          </a:p>
        </p:txBody>
      </p:sp>
      <p:sp>
        <p:nvSpPr>
          <p:cNvPr id="3" name="Content Placeholder 2">
            <a:extLst>
              <a:ext uri="{FF2B5EF4-FFF2-40B4-BE49-F238E27FC236}">
                <a16:creationId xmlns:a16="http://schemas.microsoft.com/office/drawing/2014/main" id="{ECAF95A8-3EFA-2F40-02FF-FB3BAB7AAA8C}"/>
              </a:ext>
            </a:extLst>
          </p:cNvPr>
          <p:cNvSpPr>
            <a:spLocks noGrp="1"/>
          </p:cNvSpPr>
          <p:nvPr>
            <p:ph idx="1"/>
          </p:nvPr>
        </p:nvSpPr>
        <p:spPr/>
        <p:txBody>
          <a:bodyPr/>
          <a:lstStyle/>
          <a:p>
            <a:pPr>
              <a:buFont typeface="Wingdings" panose="05000000000000000000" pitchFamily="2" charset="2"/>
              <a:buChar char="§"/>
            </a:pPr>
            <a:r>
              <a:rPr lang="en-GB" dirty="0">
                <a:latin typeface="+mj-lt"/>
              </a:rPr>
              <a:t>Excellent Communication skills - </a:t>
            </a:r>
            <a:r>
              <a:rPr lang="en-GB" b="0" i="0" dirty="0">
                <a:solidFill>
                  <a:srgbClr val="333333"/>
                </a:solidFill>
                <a:effectLst/>
                <a:latin typeface="+mj-lt"/>
              </a:rPr>
              <a:t>Crisp and concise communication is paramount for each and every interaction with clients, partners, peers, clients, prospects (Forbes, 2022)</a:t>
            </a:r>
          </a:p>
          <a:p>
            <a:pPr>
              <a:buFont typeface="Wingdings" panose="05000000000000000000" pitchFamily="2" charset="2"/>
              <a:buChar char="§"/>
            </a:pPr>
            <a:r>
              <a:rPr lang="en-GB" dirty="0">
                <a:solidFill>
                  <a:srgbClr val="333333"/>
                </a:solidFill>
                <a:latin typeface="+mj-lt"/>
              </a:rPr>
              <a:t>Calculated Risk Taker - </a:t>
            </a:r>
            <a:r>
              <a:rPr lang="en-GB" dirty="0">
                <a:solidFill>
                  <a:srgbClr val="374151"/>
                </a:solidFill>
                <a:latin typeface="+mj-lt"/>
              </a:rPr>
              <a:t>T</a:t>
            </a:r>
            <a:r>
              <a:rPr lang="en-GB" b="0" i="0" dirty="0">
                <a:solidFill>
                  <a:srgbClr val="374151"/>
                </a:solidFill>
                <a:effectLst/>
                <a:latin typeface="+mj-lt"/>
              </a:rPr>
              <a:t>aking risks and making calculated decisions have helped many entrepreneurs succeed (</a:t>
            </a:r>
            <a:r>
              <a:rPr lang="en-GB" b="0" i="0" dirty="0" err="1">
                <a:solidFill>
                  <a:srgbClr val="374151"/>
                </a:solidFill>
                <a:effectLst/>
                <a:latin typeface="+mj-lt"/>
              </a:rPr>
              <a:t>Ferriolo</a:t>
            </a:r>
            <a:r>
              <a:rPr lang="en-GB" b="0" i="0" dirty="0">
                <a:solidFill>
                  <a:srgbClr val="374151"/>
                </a:solidFill>
                <a:effectLst/>
                <a:latin typeface="+mj-lt"/>
              </a:rPr>
              <a:t>, 2021)</a:t>
            </a:r>
          </a:p>
          <a:p>
            <a:pPr>
              <a:buFont typeface="Wingdings" panose="05000000000000000000" pitchFamily="2" charset="2"/>
              <a:buChar char="§"/>
            </a:pPr>
            <a:r>
              <a:rPr lang="en-GB" dirty="0">
                <a:solidFill>
                  <a:srgbClr val="374151"/>
                </a:solidFill>
                <a:latin typeface="+mj-lt"/>
              </a:rPr>
              <a:t>Creativity &amp; Motivation - </a:t>
            </a:r>
            <a:r>
              <a:rPr lang="en-GB" b="0" i="0" dirty="0">
                <a:solidFill>
                  <a:srgbClr val="2D2D2D"/>
                </a:solidFill>
                <a:effectLst/>
                <a:latin typeface="+mj-lt"/>
              </a:rPr>
              <a:t>Being driven to accomplish something or reach a goal is a key part of what makes an entrepreneur successful (Indeed, 2021)</a:t>
            </a:r>
          </a:p>
          <a:p>
            <a:pPr>
              <a:buFont typeface="Wingdings" panose="05000000000000000000" pitchFamily="2" charset="2"/>
              <a:buChar char="§"/>
            </a:pPr>
            <a:r>
              <a:rPr lang="en-GB" dirty="0">
                <a:solidFill>
                  <a:srgbClr val="2D2D2D"/>
                </a:solidFill>
                <a:latin typeface="+mj-lt"/>
              </a:rPr>
              <a:t>Resilience - </a:t>
            </a:r>
            <a:r>
              <a:rPr lang="en-GB" b="0" i="0" dirty="0">
                <a:solidFill>
                  <a:srgbClr val="2E2E2E"/>
                </a:solidFill>
                <a:effectLst/>
                <a:latin typeface="+mj-lt"/>
              </a:rPr>
              <a:t>the resilience of entrepreneur may help to explain entrepreneurial success</a:t>
            </a:r>
            <a:r>
              <a:rPr lang="en-GB" b="0" i="0" dirty="0">
                <a:solidFill>
                  <a:srgbClr val="2D2D2D"/>
                </a:solidFill>
                <a:effectLst/>
                <a:latin typeface="+mj-lt"/>
              </a:rPr>
              <a:t> (</a:t>
            </a:r>
            <a:r>
              <a:rPr lang="en-GB" b="0" i="0" dirty="0">
                <a:solidFill>
                  <a:srgbClr val="2D2D2D"/>
                </a:solidFill>
                <a:effectLst/>
                <a:latin typeface="+mj-lt"/>
                <a:hlinkClick r:id="rId2"/>
              </a:rPr>
              <a:t>Ayala, 2014</a:t>
            </a:r>
            <a:r>
              <a:rPr lang="en-GB" b="0" i="0" dirty="0">
                <a:solidFill>
                  <a:srgbClr val="2D2D2D"/>
                </a:solidFill>
                <a:effectLst/>
                <a:latin typeface="+mj-lt"/>
              </a:rPr>
              <a:t>)</a:t>
            </a:r>
          </a:p>
          <a:p>
            <a:pPr marL="0" indent="0">
              <a:buNone/>
            </a:pPr>
            <a:r>
              <a:rPr lang="en-GB" dirty="0">
                <a:solidFill>
                  <a:srgbClr val="2D2D2D"/>
                </a:solidFill>
                <a:latin typeface="+mj-lt"/>
              </a:rPr>
              <a:t>There are many more…..</a:t>
            </a:r>
            <a:endParaRPr lang="en-GB" dirty="0">
              <a:latin typeface="+mj-lt"/>
            </a:endParaRPr>
          </a:p>
          <a:p>
            <a:pPr>
              <a:buFont typeface="Wingdings" panose="05000000000000000000" pitchFamily="2" charset="2"/>
              <a:buChar char="§"/>
            </a:pPr>
            <a:endParaRPr lang="en-GB" dirty="0"/>
          </a:p>
        </p:txBody>
      </p:sp>
    </p:spTree>
    <p:extLst>
      <p:ext uri="{BB962C8B-B14F-4D97-AF65-F5344CB8AC3E}">
        <p14:creationId xmlns:p14="http://schemas.microsoft.com/office/powerpoint/2010/main" val="1100836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C8E3C-05D8-CD4B-CD8D-5C3F80E6969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F34281E8-0F47-758F-3112-AEC5A9CCFCD1}"/>
              </a:ext>
            </a:extLst>
          </p:cNvPr>
          <p:cNvSpPr>
            <a:spLocks noGrp="1"/>
          </p:cNvSpPr>
          <p:nvPr>
            <p:ph idx="1"/>
          </p:nvPr>
        </p:nvSpPr>
        <p:spPr/>
        <p:txBody>
          <a:bodyPr/>
          <a:lstStyle/>
          <a:p>
            <a:pPr marL="0" indent="0">
              <a:buNone/>
            </a:pPr>
            <a:r>
              <a:rPr lang="en-GB" dirty="0"/>
              <a:t>Using the list on the previous slide, please describe an example for each for yourself of an occasion where you have had to use this skill.</a:t>
            </a:r>
          </a:p>
          <a:p>
            <a:pPr marL="0" indent="0">
              <a:buNone/>
            </a:pPr>
            <a:endParaRPr lang="en-GB" dirty="0"/>
          </a:p>
          <a:p>
            <a:pPr marL="0" indent="0">
              <a:buNone/>
            </a:pPr>
            <a:r>
              <a:rPr lang="en-GB" dirty="0"/>
              <a:t>Following on from this rate yourself from 1-5 with 5 being excellent at each particular skill.</a:t>
            </a:r>
          </a:p>
          <a:p>
            <a:pPr marL="0" indent="0">
              <a:buNone/>
            </a:pPr>
            <a:endParaRPr lang="en-GB" dirty="0"/>
          </a:p>
          <a:p>
            <a:pPr marL="0" indent="0">
              <a:buNone/>
            </a:pPr>
            <a:r>
              <a:rPr lang="en-GB" dirty="0"/>
              <a:t>Lets discuss….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42190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B6D8E-49F6-2CAE-85F7-BE563EB4BA84}"/>
              </a:ext>
            </a:extLst>
          </p:cNvPr>
          <p:cNvSpPr>
            <a:spLocks noGrp="1"/>
          </p:cNvSpPr>
          <p:nvPr>
            <p:ph type="title"/>
          </p:nvPr>
        </p:nvSpPr>
        <p:spPr/>
        <p:txBody>
          <a:bodyPr/>
          <a:lstStyle/>
          <a:p>
            <a:r>
              <a:rPr lang="en-GB" dirty="0"/>
              <a:t>Entrepreneurial questionnaire</a:t>
            </a:r>
          </a:p>
        </p:txBody>
      </p:sp>
      <p:sp>
        <p:nvSpPr>
          <p:cNvPr id="3" name="Content Placeholder 2">
            <a:extLst>
              <a:ext uri="{FF2B5EF4-FFF2-40B4-BE49-F238E27FC236}">
                <a16:creationId xmlns:a16="http://schemas.microsoft.com/office/drawing/2014/main" id="{8DFE5EB8-BDB0-C35D-3B7F-EA17C5F4919D}"/>
              </a:ext>
            </a:extLst>
          </p:cNvPr>
          <p:cNvSpPr>
            <a:spLocks noGrp="1"/>
          </p:cNvSpPr>
          <p:nvPr>
            <p:ph idx="1"/>
          </p:nvPr>
        </p:nvSpPr>
        <p:spPr/>
        <p:txBody>
          <a:bodyPr/>
          <a:lstStyle/>
          <a:p>
            <a:pPr marL="0" indent="0">
              <a:buNone/>
            </a:pPr>
            <a:r>
              <a:rPr lang="en-GB" dirty="0"/>
              <a:t>Please complete the following questionnaire.</a:t>
            </a:r>
          </a:p>
          <a:p>
            <a:pPr marL="0" indent="0">
              <a:buNone/>
            </a:pPr>
            <a:endParaRPr lang="en-GB" dirty="0"/>
          </a:p>
          <a:p>
            <a:pPr marL="0" indent="0">
              <a:buNone/>
            </a:pP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Self-assessment, test your entrepreneurial potential | BDC.ca</a:t>
            </a: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u="sng" dirty="0">
              <a:solidFill>
                <a:srgbClr val="0000FF"/>
              </a:solidFill>
              <a:latin typeface="Calibri" panose="020F0502020204030204" pitchFamily="34" charset="0"/>
              <a:cs typeface="Times New Roman" panose="02020603050405020304" pitchFamily="18" charset="0"/>
            </a:endParaRPr>
          </a:p>
          <a:p>
            <a:pPr marL="0" indent="0">
              <a:buNone/>
            </a:pPr>
            <a:endParaRPr lang="en-GB" sz="1800" u="sng" dirty="0">
              <a:solidFill>
                <a:srgbClr val="0000FF"/>
              </a:solidFill>
              <a:latin typeface="Calibri" panose="020F0502020204030204" pitchFamily="34" charset="0"/>
              <a:cs typeface="Times New Roman" panose="02020603050405020304" pitchFamily="18" charset="0"/>
            </a:endParaRPr>
          </a:p>
          <a:p>
            <a:pPr marL="0" indent="0">
              <a:buNone/>
            </a:pPr>
            <a:r>
              <a:rPr lang="en-GB" dirty="0"/>
              <a:t>Reflect upon your results, does anything surprise you?</a:t>
            </a:r>
          </a:p>
        </p:txBody>
      </p:sp>
    </p:spTree>
    <p:extLst>
      <p:ext uri="{BB962C8B-B14F-4D97-AF65-F5344CB8AC3E}">
        <p14:creationId xmlns:p14="http://schemas.microsoft.com/office/powerpoint/2010/main" val="348860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55B98-8B58-0298-00A5-08C3B8DB03AF}"/>
              </a:ext>
            </a:extLst>
          </p:cNvPr>
          <p:cNvSpPr>
            <a:spLocks noGrp="1"/>
          </p:cNvSpPr>
          <p:nvPr>
            <p:ph type="title"/>
          </p:nvPr>
        </p:nvSpPr>
        <p:spPr/>
        <p:txBody>
          <a:bodyPr/>
          <a:lstStyle/>
          <a:p>
            <a:r>
              <a:rPr lang="en-GB" dirty="0"/>
              <a:t>Action plan</a:t>
            </a:r>
          </a:p>
        </p:txBody>
      </p:sp>
      <p:sp>
        <p:nvSpPr>
          <p:cNvPr id="3" name="Content Placeholder 2">
            <a:extLst>
              <a:ext uri="{FF2B5EF4-FFF2-40B4-BE49-F238E27FC236}">
                <a16:creationId xmlns:a16="http://schemas.microsoft.com/office/drawing/2014/main" id="{188D966B-2702-4AD0-70AE-8B9FB62FC6DB}"/>
              </a:ext>
            </a:extLst>
          </p:cNvPr>
          <p:cNvSpPr>
            <a:spLocks noGrp="1"/>
          </p:cNvSpPr>
          <p:nvPr>
            <p:ph idx="1"/>
          </p:nvPr>
        </p:nvSpPr>
        <p:spPr/>
        <p:txBody>
          <a:bodyPr/>
          <a:lstStyle/>
          <a:p>
            <a:pPr marL="0" indent="0">
              <a:buNone/>
            </a:pPr>
            <a:r>
              <a:rPr lang="en-GB" dirty="0"/>
              <a:t>Which skills and competencies do you need to improve to support your career plan and future development?</a:t>
            </a:r>
          </a:p>
          <a:p>
            <a:pPr marL="0" indent="0">
              <a:buNone/>
            </a:pPr>
            <a:endParaRPr lang="en-GB" dirty="0"/>
          </a:p>
          <a:p>
            <a:pPr marL="0" indent="0">
              <a:buNone/>
            </a:pPr>
            <a:r>
              <a:rPr lang="en-GB" dirty="0"/>
              <a:t>How can </a:t>
            </a:r>
            <a:r>
              <a:rPr lang="en-GB"/>
              <a:t>you develop these?</a:t>
            </a:r>
          </a:p>
        </p:txBody>
      </p:sp>
    </p:spTree>
    <p:extLst>
      <p:ext uri="{BB962C8B-B14F-4D97-AF65-F5344CB8AC3E}">
        <p14:creationId xmlns:p14="http://schemas.microsoft.com/office/powerpoint/2010/main" val="2979181245"/>
      </p:ext>
    </p:extLst>
  </p:cSld>
  <p:clrMapOvr>
    <a:masterClrMapping/>
  </p:clrMapOvr>
</p:sld>
</file>

<file path=ppt/theme/theme1.xml><?xml version="1.0" encoding="utf-8"?>
<a:theme xmlns:a="http://schemas.openxmlformats.org/drawingml/2006/main" name="GradientRiseVTI">
  <a:themeElements>
    <a:clrScheme name="AnalogousFromRegularSeedRightStep">
      <a:dk1>
        <a:srgbClr val="000000"/>
      </a:dk1>
      <a:lt1>
        <a:srgbClr val="FFFFFF"/>
      </a:lt1>
      <a:dk2>
        <a:srgbClr val="412435"/>
      </a:dk2>
      <a:lt2>
        <a:srgbClr val="E2E8E3"/>
      </a:lt2>
      <a:accent1>
        <a:srgbClr val="E729B8"/>
      </a:accent1>
      <a:accent2>
        <a:srgbClr val="D51757"/>
      </a:accent2>
      <a:accent3>
        <a:srgbClr val="E73829"/>
      </a:accent3>
      <a:accent4>
        <a:srgbClr val="D57517"/>
      </a:accent4>
      <a:accent5>
        <a:srgbClr val="B1A51F"/>
      </a:accent5>
      <a:accent6>
        <a:srgbClr val="7DB213"/>
      </a:accent6>
      <a:hlink>
        <a:srgbClr val="31944A"/>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106</TotalTime>
  <Words>410</Words>
  <Application>Microsoft Office PowerPoint</Application>
  <PresentationFormat>Widescreen</PresentationFormat>
  <Paragraphs>46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Gill Sans Nova</vt:lpstr>
      <vt:lpstr>Wingdings</vt:lpstr>
      <vt:lpstr>GradientRiseVTI</vt:lpstr>
      <vt:lpstr>Changemakers: Creativity and Value Creation</vt:lpstr>
      <vt:lpstr>Reflection</vt:lpstr>
      <vt:lpstr>Evaluation of the event</vt:lpstr>
      <vt:lpstr>What next?</vt:lpstr>
      <vt:lpstr>Assignment 2</vt:lpstr>
      <vt:lpstr>Skills and Competencies of Entrepreneurs</vt:lpstr>
      <vt:lpstr>Activity</vt:lpstr>
      <vt:lpstr>Entrepreneurial questionnaire</vt:lpstr>
      <vt:lpstr>Action plan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and Value Creation</dc:title>
  <dc:creator>Jessica Shore</dc:creator>
  <cp:lastModifiedBy>Jessica Shore</cp:lastModifiedBy>
  <cp:revision>1</cp:revision>
  <dcterms:created xsi:type="dcterms:W3CDTF">2022-12-09T09:40:34Z</dcterms:created>
  <dcterms:modified xsi:type="dcterms:W3CDTF">2022-12-09T11:26:44Z</dcterms:modified>
</cp:coreProperties>
</file>