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sldIdLst>
    <p:sldId id="256" r:id="rId2"/>
    <p:sldId id="260" r:id="rId3"/>
    <p:sldId id="257" r:id="rId4"/>
    <p:sldId id="258" r:id="rId5"/>
    <p:sldId id="259" r:id="rId6"/>
    <p:sldId id="264" r:id="rId7"/>
    <p:sldId id="265"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3422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19816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5677280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163533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405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0865488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514743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2914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030015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19056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608808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595723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618544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1681974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38852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3/12/2024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39591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764DE79-268F-4C1A-8933-263129D2AF90}" type="datetimeFigureOut">
              <a:rPr lang="en-US" smtClean="0"/>
              <a:t>3/12/2024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9981944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1E6F7-D42E-693A-2943-B3132CBF7595}"/>
              </a:ext>
            </a:extLst>
          </p:cNvPr>
          <p:cNvSpPr>
            <a:spLocks noGrp="1"/>
          </p:cNvSpPr>
          <p:nvPr>
            <p:ph type="ctrTitle"/>
          </p:nvPr>
        </p:nvSpPr>
        <p:spPr>
          <a:xfrm>
            <a:off x="538480" y="1442720"/>
            <a:ext cx="9448799" cy="1625600"/>
          </a:xfrm>
        </p:spPr>
        <p:txBody>
          <a:bodyPr/>
          <a:lstStyle/>
          <a:p>
            <a:pPr algn="l"/>
            <a:r>
              <a:rPr lang="en-GB" sz="3600" dirty="0"/>
              <a:t>LCHS4003 </a:t>
            </a:r>
            <a:r>
              <a:rPr lang="en-US" sz="3600" dirty="0"/>
              <a:t>Introduction to Health and Social Care</a:t>
            </a:r>
            <a:endParaRPr lang="en-GB" sz="3600" dirty="0"/>
          </a:p>
        </p:txBody>
      </p:sp>
      <p:sp>
        <p:nvSpPr>
          <p:cNvPr id="3" name="Subtitle 2">
            <a:extLst>
              <a:ext uri="{FF2B5EF4-FFF2-40B4-BE49-F238E27FC236}">
                <a16:creationId xmlns:a16="http://schemas.microsoft.com/office/drawing/2014/main" id="{8A21C44E-100E-7D51-D34D-647064031D77}"/>
              </a:ext>
            </a:extLst>
          </p:cNvPr>
          <p:cNvSpPr>
            <a:spLocks noGrp="1"/>
          </p:cNvSpPr>
          <p:nvPr>
            <p:ph type="subTitle" idx="1"/>
          </p:nvPr>
        </p:nvSpPr>
        <p:spPr>
          <a:xfrm>
            <a:off x="1507067" y="4050833"/>
            <a:ext cx="7766936" cy="1760687"/>
          </a:xfrm>
        </p:spPr>
        <p:txBody>
          <a:bodyPr>
            <a:normAutofit fontScale="25000" lnSpcReduction="20000"/>
          </a:bodyPr>
          <a:lstStyle/>
          <a:p>
            <a:pPr algn="l"/>
            <a:r>
              <a:rPr lang="en-GB" sz="7400" dirty="0">
                <a:solidFill>
                  <a:schemeClr val="tx1"/>
                </a:solidFill>
              </a:rPr>
              <a:t>Name: carmine Malan</a:t>
            </a:r>
          </a:p>
          <a:p>
            <a:pPr algn="l"/>
            <a:endParaRPr lang="en-GB" sz="7400" dirty="0">
              <a:solidFill>
                <a:schemeClr val="tx1"/>
              </a:solidFill>
            </a:endParaRPr>
          </a:p>
          <a:p>
            <a:pPr algn="l"/>
            <a:r>
              <a:rPr lang="en-GB" sz="7400" dirty="0">
                <a:solidFill>
                  <a:schemeClr val="tx1"/>
                </a:solidFill>
              </a:rPr>
              <a:t>Student ID: 2313071</a:t>
            </a:r>
          </a:p>
          <a:p>
            <a:pPr algn="l"/>
            <a:endParaRPr lang="en-GB" sz="7400" dirty="0">
              <a:solidFill>
                <a:schemeClr val="tx1"/>
              </a:solidFill>
            </a:endParaRPr>
          </a:p>
          <a:p>
            <a:pPr algn="l"/>
            <a:r>
              <a:rPr lang="en-GB" sz="7400" dirty="0">
                <a:solidFill>
                  <a:schemeClr val="tx1"/>
                </a:solidFill>
              </a:rPr>
              <a:t>Lecturer: Dr Eleni </a:t>
            </a:r>
            <a:r>
              <a:rPr lang="en-GB" sz="7400" dirty="0" err="1">
                <a:solidFill>
                  <a:schemeClr val="tx1"/>
                </a:solidFill>
              </a:rPr>
              <a:t>Koutsogeorgou</a:t>
            </a:r>
            <a:r>
              <a:rPr lang="en-GB" sz="7400" dirty="0">
                <a:solidFill>
                  <a:schemeClr val="tx1"/>
                </a:solidFill>
              </a:rPr>
              <a:t>-Andreou</a:t>
            </a:r>
          </a:p>
          <a:p>
            <a:endParaRPr lang="en-GB" dirty="0"/>
          </a:p>
        </p:txBody>
      </p:sp>
    </p:spTree>
    <p:extLst>
      <p:ext uri="{BB962C8B-B14F-4D97-AF65-F5344CB8AC3E}">
        <p14:creationId xmlns:p14="http://schemas.microsoft.com/office/powerpoint/2010/main" val="20740931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06C0C-1F18-923F-EF39-B7D486569846}"/>
              </a:ext>
            </a:extLst>
          </p:cNvPr>
          <p:cNvSpPr>
            <a:spLocks noGrp="1"/>
          </p:cNvSpPr>
          <p:nvPr>
            <p:ph type="title"/>
          </p:nvPr>
        </p:nvSpPr>
        <p:spPr/>
        <p:txBody>
          <a:bodyPr/>
          <a:lstStyle/>
          <a:p>
            <a:r>
              <a:rPr lang="en-GB" dirty="0"/>
              <a:t>Outline</a:t>
            </a:r>
          </a:p>
        </p:txBody>
      </p:sp>
      <p:sp>
        <p:nvSpPr>
          <p:cNvPr id="3" name="Content Placeholder 2">
            <a:extLst>
              <a:ext uri="{FF2B5EF4-FFF2-40B4-BE49-F238E27FC236}">
                <a16:creationId xmlns:a16="http://schemas.microsoft.com/office/drawing/2014/main" id="{22289788-0811-339D-8E69-CAA7C8B8748A}"/>
              </a:ext>
            </a:extLst>
          </p:cNvPr>
          <p:cNvSpPr>
            <a:spLocks noGrp="1"/>
          </p:cNvSpPr>
          <p:nvPr>
            <p:ph sz="half" idx="1"/>
          </p:nvPr>
        </p:nvSpPr>
        <p:spPr/>
        <p:txBody>
          <a:bodyPr/>
          <a:lstStyle/>
          <a:p>
            <a:r>
              <a:rPr lang="en-GB" sz="2400" dirty="0"/>
              <a:t>Mental Health</a:t>
            </a:r>
          </a:p>
          <a:p>
            <a:r>
              <a:rPr lang="en-GB" sz="2400" dirty="0"/>
              <a:t>NHS initiation of Mental Health</a:t>
            </a:r>
          </a:p>
          <a:p>
            <a:r>
              <a:rPr lang="en-GB" sz="2400" dirty="0"/>
              <a:t>Mental Health Service</a:t>
            </a:r>
          </a:p>
          <a:p>
            <a:r>
              <a:rPr lang="en-GB" sz="2400" dirty="0"/>
              <a:t>Mental Health Services after 1948 </a:t>
            </a:r>
          </a:p>
          <a:p>
            <a:pPr marL="0" indent="0">
              <a:buNone/>
            </a:pPr>
            <a:endParaRPr lang="en-GB" dirty="0"/>
          </a:p>
        </p:txBody>
      </p:sp>
      <p:sp>
        <p:nvSpPr>
          <p:cNvPr id="4" name="Content Placeholder 3">
            <a:extLst>
              <a:ext uri="{FF2B5EF4-FFF2-40B4-BE49-F238E27FC236}">
                <a16:creationId xmlns:a16="http://schemas.microsoft.com/office/drawing/2014/main" id="{03EC1DEC-1315-954A-77BA-DD9A9509B39F}"/>
              </a:ext>
            </a:extLst>
          </p:cNvPr>
          <p:cNvSpPr>
            <a:spLocks noGrp="1"/>
          </p:cNvSpPr>
          <p:nvPr>
            <p:ph sz="half" idx="2"/>
          </p:nvPr>
        </p:nvSpPr>
        <p:spPr/>
        <p:txBody>
          <a:bodyPr>
            <a:normAutofit/>
          </a:bodyPr>
          <a:lstStyle/>
          <a:p>
            <a:r>
              <a:rPr lang="en-GB" sz="2400" dirty="0"/>
              <a:t>Legislation and Policies Governing Mental Health</a:t>
            </a:r>
          </a:p>
          <a:p>
            <a:r>
              <a:rPr lang="en-GB" sz="2400" dirty="0"/>
              <a:t>Conclusion </a:t>
            </a:r>
          </a:p>
          <a:p>
            <a:r>
              <a:rPr lang="en-GB" sz="2400" dirty="0"/>
              <a:t>References</a:t>
            </a:r>
          </a:p>
        </p:txBody>
      </p:sp>
    </p:spTree>
    <p:extLst>
      <p:ext uri="{BB962C8B-B14F-4D97-AF65-F5344CB8AC3E}">
        <p14:creationId xmlns:p14="http://schemas.microsoft.com/office/powerpoint/2010/main" val="15382825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1E6F7-D42E-693A-2943-B3132CBF7595}"/>
              </a:ext>
            </a:extLst>
          </p:cNvPr>
          <p:cNvSpPr>
            <a:spLocks noGrp="1"/>
          </p:cNvSpPr>
          <p:nvPr>
            <p:ph type="ctrTitle"/>
          </p:nvPr>
        </p:nvSpPr>
        <p:spPr>
          <a:xfrm>
            <a:off x="1507067" y="1513840"/>
            <a:ext cx="7766936" cy="1818640"/>
          </a:xfrm>
        </p:spPr>
        <p:txBody>
          <a:bodyPr/>
          <a:lstStyle/>
          <a:p>
            <a:pPr algn="l"/>
            <a:r>
              <a:rPr lang="en-GB" sz="3600" dirty="0"/>
              <a:t>Mental Health</a:t>
            </a:r>
            <a:br>
              <a:rPr lang="en-GB" dirty="0"/>
            </a:br>
            <a:endParaRPr lang="en-GB" dirty="0"/>
          </a:p>
        </p:txBody>
      </p:sp>
      <p:sp>
        <p:nvSpPr>
          <p:cNvPr id="3" name="Subtitle 2">
            <a:extLst>
              <a:ext uri="{FF2B5EF4-FFF2-40B4-BE49-F238E27FC236}">
                <a16:creationId xmlns:a16="http://schemas.microsoft.com/office/drawing/2014/main" id="{8A21C44E-100E-7D51-D34D-647064031D77}"/>
              </a:ext>
            </a:extLst>
          </p:cNvPr>
          <p:cNvSpPr>
            <a:spLocks noGrp="1"/>
          </p:cNvSpPr>
          <p:nvPr>
            <p:ph type="subTitle" idx="1"/>
          </p:nvPr>
        </p:nvSpPr>
        <p:spPr>
          <a:xfrm>
            <a:off x="1507067" y="3332480"/>
            <a:ext cx="7766936" cy="2682239"/>
          </a:xfrm>
        </p:spPr>
        <p:txBody>
          <a:bodyPr>
            <a:normAutofit/>
          </a:bodyPr>
          <a:lstStyle/>
          <a:p>
            <a:pPr marL="285750" indent="-285750" algn="l">
              <a:buFont typeface="Arial" panose="020B0604020202020204" pitchFamily="34" charset="0"/>
              <a:buChar char="•"/>
            </a:pPr>
            <a:r>
              <a:rPr lang="en-US" dirty="0">
                <a:solidFill>
                  <a:schemeClr val="tx1"/>
                </a:solidFill>
              </a:rPr>
              <a:t>Mental health services in the United Kingdom since the NHS establishment in 1948. </a:t>
            </a:r>
          </a:p>
          <a:p>
            <a:pPr marL="285750" indent="-285750" algn="l">
              <a:buFont typeface="Arial" panose="020B0604020202020204" pitchFamily="34" charset="0"/>
              <a:buChar char="•"/>
            </a:pPr>
            <a:r>
              <a:rPr lang="en-US" dirty="0">
                <a:solidFill>
                  <a:schemeClr val="tx1"/>
                </a:solidFill>
              </a:rPr>
              <a:t>For the last twenty years or so, the mental health care system has been undergoing several shifts both at the nationwide level and on a personal level, mirroring changing societal attitudes, new knowledge in medical practice, and reorganization or rethinking of the way the health care service is provided to people (Surender, 2017). </a:t>
            </a:r>
          </a:p>
        </p:txBody>
      </p:sp>
    </p:spTree>
    <p:extLst>
      <p:ext uri="{BB962C8B-B14F-4D97-AF65-F5344CB8AC3E}">
        <p14:creationId xmlns:p14="http://schemas.microsoft.com/office/powerpoint/2010/main" val="42304086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1E6F7-D42E-693A-2943-B3132CBF7595}"/>
              </a:ext>
            </a:extLst>
          </p:cNvPr>
          <p:cNvSpPr>
            <a:spLocks noGrp="1"/>
          </p:cNvSpPr>
          <p:nvPr>
            <p:ph type="ctrTitle"/>
          </p:nvPr>
        </p:nvSpPr>
        <p:spPr>
          <a:xfrm>
            <a:off x="1507067" y="965200"/>
            <a:ext cx="7766936" cy="2463800"/>
          </a:xfrm>
        </p:spPr>
        <p:txBody>
          <a:bodyPr/>
          <a:lstStyle/>
          <a:p>
            <a:pPr algn="l"/>
            <a:r>
              <a:rPr lang="en-US" sz="3600" dirty="0"/>
              <a:t>NHS initiation of Mental Health</a:t>
            </a:r>
            <a:br>
              <a:rPr lang="en-US" dirty="0"/>
            </a:br>
            <a:endParaRPr lang="en-GB" dirty="0"/>
          </a:p>
        </p:txBody>
      </p:sp>
      <p:sp>
        <p:nvSpPr>
          <p:cNvPr id="3" name="Subtitle 2">
            <a:extLst>
              <a:ext uri="{FF2B5EF4-FFF2-40B4-BE49-F238E27FC236}">
                <a16:creationId xmlns:a16="http://schemas.microsoft.com/office/drawing/2014/main" id="{8A21C44E-100E-7D51-D34D-647064031D77}"/>
              </a:ext>
            </a:extLst>
          </p:cNvPr>
          <p:cNvSpPr>
            <a:spLocks noGrp="1"/>
          </p:cNvSpPr>
          <p:nvPr>
            <p:ph type="subTitle" idx="1"/>
          </p:nvPr>
        </p:nvSpPr>
        <p:spPr>
          <a:xfrm>
            <a:off x="1507067" y="3017520"/>
            <a:ext cx="7766936" cy="2463799"/>
          </a:xfrm>
        </p:spPr>
        <p:txBody>
          <a:bodyPr>
            <a:normAutofit/>
          </a:bodyPr>
          <a:lstStyle/>
          <a:p>
            <a:pPr marL="342900" indent="-342900" algn="l">
              <a:buFont typeface="Arial" panose="020B0604020202020204" pitchFamily="34" charset="0"/>
              <a:buChar char="•"/>
            </a:pPr>
            <a:r>
              <a:rPr lang="en-US" sz="2400" dirty="0">
                <a:solidFill>
                  <a:schemeClr val="tx1"/>
                </a:solidFill>
              </a:rPr>
              <a:t>The mental health services development in the United Kingdom since NHS (National Health Service) was created in 1948 has experienced a few changes, which have all been influenced by changing societal perception, scientific progress, and healthcare resources policies</a:t>
            </a:r>
            <a:r>
              <a:rPr lang="en-US" dirty="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689886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1E6F7-D42E-693A-2943-B3132CBF7595}"/>
              </a:ext>
            </a:extLst>
          </p:cNvPr>
          <p:cNvSpPr>
            <a:spLocks noGrp="1"/>
          </p:cNvSpPr>
          <p:nvPr>
            <p:ph type="ctrTitle"/>
          </p:nvPr>
        </p:nvSpPr>
        <p:spPr>
          <a:xfrm>
            <a:off x="1507067" y="1412240"/>
            <a:ext cx="7766936" cy="1402080"/>
          </a:xfrm>
        </p:spPr>
        <p:txBody>
          <a:bodyPr/>
          <a:lstStyle/>
          <a:p>
            <a:pPr algn="l"/>
            <a:r>
              <a:rPr lang="en-GB" sz="3600" dirty="0"/>
              <a:t>Mental Health Service</a:t>
            </a:r>
            <a:br>
              <a:rPr lang="en-GB" sz="5400" dirty="0"/>
            </a:br>
            <a:endParaRPr lang="en-GB" dirty="0"/>
          </a:p>
        </p:txBody>
      </p:sp>
      <p:sp>
        <p:nvSpPr>
          <p:cNvPr id="3" name="Subtitle 2">
            <a:extLst>
              <a:ext uri="{FF2B5EF4-FFF2-40B4-BE49-F238E27FC236}">
                <a16:creationId xmlns:a16="http://schemas.microsoft.com/office/drawing/2014/main" id="{8A21C44E-100E-7D51-D34D-647064031D77}"/>
              </a:ext>
            </a:extLst>
          </p:cNvPr>
          <p:cNvSpPr>
            <a:spLocks noGrp="1"/>
          </p:cNvSpPr>
          <p:nvPr>
            <p:ph type="subTitle" idx="1"/>
          </p:nvPr>
        </p:nvSpPr>
        <p:spPr>
          <a:xfrm>
            <a:off x="1507067" y="2702560"/>
            <a:ext cx="7766936" cy="3180080"/>
          </a:xfrm>
        </p:spPr>
        <p:txBody>
          <a:bodyPr>
            <a:normAutofit fontScale="55000" lnSpcReduction="20000"/>
          </a:bodyPr>
          <a:lstStyle/>
          <a:p>
            <a:pPr marL="571500" indent="-571500" algn="l">
              <a:buFont typeface="Arial" panose="020B0604020202020204" pitchFamily="34" charset="0"/>
              <a:buChar char="•"/>
            </a:pPr>
            <a:r>
              <a:rPr lang="en-US" sz="3800" dirty="0">
                <a:solidFill>
                  <a:schemeClr val="tx1"/>
                </a:solidFill>
              </a:rPr>
              <a:t>Deinstitutionalization (1960s-1980s): In the '60s and '70s, there started to be a force within the social structures us for deinstitutionalization, and an emphasis was placed on community care and outpatient services. </a:t>
            </a:r>
          </a:p>
          <a:p>
            <a:pPr marL="571500" indent="-571500" algn="l">
              <a:buFont typeface="Arial" panose="020B0604020202020204" pitchFamily="34" charset="0"/>
              <a:buChar char="•"/>
            </a:pPr>
            <a:r>
              <a:rPr lang="en-US" sz="3800" dirty="0">
                <a:solidFill>
                  <a:schemeClr val="tx1"/>
                </a:solidFill>
              </a:rPr>
              <a:t>This move to community care was taken out with the objective that no more psychiatric hospitals would be used for support and treatment of the patients but rather community arrangements would be in place. Yet, the shift was not free of difficulties and the community services were inadequate. Plus, the homelessness rate was high among the people with DID who were discharged</a:t>
            </a:r>
            <a:r>
              <a:rPr lang="en-US" dirty="0">
                <a:solidFill>
                  <a:schemeClr val="tx1"/>
                </a:solidFill>
              </a:rPr>
              <a:t>.</a:t>
            </a:r>
            <a:endParaRPr lang="en-GB" dirty="0">
              <a:solidFill>
                <a:schemeClr val="tx1"/>
              </a:solidFill>
            </a:endParaRPr>
          </a:p>
        </p:txBody>
      </p:sp>
    </p:spTree>
    <p:extLst>
      <p:ext uri="{BB962C8B-B14F-4D97-AF65-F5344CB8AC3E}">
        <p14:creationId xmlns:p14="http://schemas.microsoft.com/office/powerpoint/2010/main" val="12766093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BDD50-25BE-09F0-725D-20F5FC1ACAC2}"/>
              </a:ext>
            </a:extLst>
          </p:cNvPr>
          <p:cNvSpPr>
            <a:spLocks noGrp="1"/>
          </p:cNvSpPr>
          <p:nvPr>
            <p:ph type="title"/>
          </p:nvPr>
        </p:nvSpPr>
        <p:spPr/>
        <p:txBody>
          <a:bodyPr/>
          <a:lstStyle/>
          <a:p>
            <a:r>
              <a:rPr lang="en-GB" dirty="0"/>
              <a:t>Conclusion </a:t>
            </a:r>
            <a:br>
              <a:rPr lang="en-GB" dirty="0"/>
            </a:br>
            <a:endParaRPr lang="en-GB" dirty="0"/>
          </a:p>
        </p:txBody>
      </p:sp>
      <p:sp>
        <p:nvSpPr>
          <p:cNvPr id="3" name="Content Placeholder 2">
            <a:extLst>
              <a:ext uri="{FF2B5EF4-FFF2-40B4-BE49-F238E27FC236}">
                <a16:creationId xmlns:a16="http://schemas.microsoft.com/office/drawing/2014/main" id="{BE8E6B92-FFF8-7EAF-2927-E29BE9E00B08}"/>
              </a:ext>
            </a:extLst>
          </p:cNvPr>
          <p:cNvSpPr>
            <a:spLocks noGrp="1"/>
          </p:cNvSpPr>
          <p:nvPr>
            <p:ph idx="1"/>
          </p:nvPr>
        </p:nvSpPr>
        <p:spPr/>
        <p:txBody>
          <a:bodyPr/>
          <a:lstStyle/>
          <a:p>
            <a:r>
              <a:rPr lang="en-US" dirty="0"/>
              <a:t>The is the chronological development from the inception of NHS in 1948 till the present day in the UK, which is not short of the most commendable evolution towards a more humane and holistic  model of care.</a:t>
            </a:r>
          </a:p>
          <a:p>
            <a:r>
              <a:rPr lang="en-US" dirty="0"/>
              <a:t>Institutionalization, largely overlooked in the previous  era,  has  been  replaced  by community-based, early-intervention programs nowadays.</a:t>
            </a:r>
            <a:endParaRPr lang="en-GB" dirty="0"/>
          </a:p>
        </p:txBody>
      </p:sp>
    </p:spTree>
    <p:extLst>
      <p:ext uri="{BB962C8B-B14F-4D97-AF65-F5344CB8AC3E}">
        <p14:creationId xmlns:p14="http://schemas.microsoft.com/office/powerpoint/2010/main" val="1319391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D708D-D50F-DAA7-422A-86474C1AD9AE}"/>
              </a:ext>
            </a:extLst>
          </p:cNvPr>
          <p:cNvSpPr>
            <a:spLocks noGrp="1"/>
          </p:cNvSpPr>
          <p:nvPr>
            <p:ph type="title"/>
          </p:nvPr>
        </p:nvSpPr>
        <p:spPr/>
        <p:txBody>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93474DEC-A364-9FCC-BABD-D84F34CCA732}"/>
              </a:ext>
            </a:extLst>
          </p:cNvPr>
          <p:cNvSpPr>
            <a:spLocks noGrp="1"/>
          </p:cNvSpPr>
          <p:nvPr>
            <p:ph idx="1"/>
          </p:nvPr>
        </p:nvSpPr>
        <p:spPr/>
        <p:txBody>
          <a:bodyPr>
            <a:normAutofit fontScale="85000" lnSpcReduction="10000"/>
          </a:bodyPr>
          <a:lstStyle/>
          <a:p>
            <a:r>
              <a:rPr lang="en-US" dirty="0"/>
              <a:t>Surender, R. (2017) ‘Obsolete: Health system of United Kingdom’, Reference Module in Biomedical Sciences [Preprint]. doi:10.1016/b978-0-12-801238-3.02976-7. </a:t>
            </a:r>
          </a:p>
          <a:p>
            <a:r>
              <a:rPr lang="en-US" dirty="0" err="1"/>
              <a:t>Torjesen</a:t>
            </a:r>
            <a:r>
              <a:rPr lang="en-US" dirty="0"/>
              <a:t>, I. (2012) ‘RAID NHS Budget and welfare benefits of well-off older people to boost social care funds, Nuffield Trust suggests’, BMJ, 344(May 28 2). doi:10.1136/bmj.e3761. </a:t>
            </a:r>
          </a:p>
          <a:p>
            <a:r>
              <a:rPr lang="en-US" dirty="0" err="1"/>
              <a:t>Valentijn</a:t>
            </a:r>
            <a:r>
              <a:rPr lang="en-US" dirty="0"/>
              <a:t>, P.P. et al. (2013a) ‘Understanding integrated care: A comprehensive conceptual framework based on the integrative functions of Primary Care’, International Journal of Integrated Care, 13(1). doi:10.5334/ijic.886. </a:t>
            </a:r>
          </a:p>
          <a:p>
            <a:r>
              <a:rPr lang="en-US" dirty="0" err="1"/>
              <a:t>Valentijn</a:t>
            </a:r>
            <a:r>
              <a:rPr lang="en-US" dirty="0"/>
              <a:t>, P.P. et al. (2013b) ‘Understanding integrated care: A comprehensive conceptual framework based on the integrative functions of Primary Care’, International Journal of Integrated Care, 13(1). doi:10.5334/ijic.886. </a:t>
            </a:r>
          </a:p>
          <a:p>
            <a:r>
              <a:rPr lang="en-US" dirty="0"/>
              <a:t>Warner, M. and </a:t>
            </a:r>
            <a:r>
              <a:rPr lang="en-US" dirty="0" err="1"/>
              <a:t>Zaranko</a:t>
            </a:r>
            <a:r>
              <a:rPr lang="en-US" dirty="0"/>
              <a:t>, B. (2022) NHS funding, resources and treatment volumes [Preprint]. doi:10.1920/re.ifs.2022.0236. </a:t>
            </a:r>
          </a:p>
          <a:p>
            <a:r>
              <a:rPr lang="en-US" dirty="0"/>
              <a:t>Wysocki, A. et al. (2015) ‘Long-term services and supports for older adults: A review of home and community-based services versus Institutional Care’, Journal of Aging &amp;amp; Social Policy, p. 150527102958001. doi:10.1080/08959420.2015.1024545. </a:t>
            </a:r>
          </a:p>
          <a:p>
            <a:endParaRPr lang="en-GB" dirty="0"/>
          </a:p>
        </p:txBody>
      </p:sp>
    </p:spTree>
    <p:extLst>
      <p:ext uri="{BB962C8B-B14F-4D97-AF65-F5344CB8AC3E}">
        <p14:creationId xmlns:p14="http://schemas.microsoft.com/office/powerpoint/2010/main" val="187199433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173</TotalTime>
  <Words>585</Words>
  <Application>Microsoft Office PowerPoint</Application>
  <PresentationFormat>Widescreen</PresentationFormat>
  <Paragraphs>32</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LCHS4003 Introduction to Health and Social Care</vt:lpstr>
      <vt:lpstr>Outline</vt:lpstr>
      <vt:lpstr>Mental Health </vt:lpstr>
      <vt:lpstr>NHS initiation of Mental Health </vt:lpstr>
      <vt:lpstr>Mental Health Service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LCHS4003</dc:title>
  <dc:creator>carmine calan</dc:creator>
  <cp:lastModifiedBy>carmine calan</cp:lastModifiedBy>
  <cp:revision>3</cp:revision>
  <dcterms:created xsi:type="dcterms:W3CDTF">2024-03-06T15:48:11Z</dcterms:created>
  <dcterms:modified xsi:type="dcterms:W3CDTF">2024-03-12T13:46:13Z</dcterms:modified>
</cp:coreProperties>
</file>