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256" r:id="rId5"/>
    <p:sldId id="257" r:id="rId6"/>
    <p:sldId id="267" r:id="rId7"/>
    <p:sldId id="268" r:id="rId8"/>
    <p:sldId id="269" r:id="rId9"/>
    <p:sldId id="305" r:id="rId10"/>
    <p:sldId id="307" r:id="rId11"/>
    <p:sldId id="306" r:id="rId12"/>
    <p:sldId id="326" r:id="rId13"/>
    <p:sldId id="311" r:id="rId14"/>
    <p:sldId id="310" r:id="rId15"/>
    <p:sldId id="335" r:id="rId16"/>
    <p:sldId id="309" r:id="rId17"/>
    <p:sldId id="325" r:id="rId18"/>
    <p:sldId id="330" r:id="rId19"/>
    <p:sldId id="331" r:id="rId20"/>
    <p:sldId id="332" r:id="rId21"/>
    <p:sldId id="333" r:id="rId22"/>
    <p:sldId id="336" r:id="rId23"/>
    <p:sldId id="324" r:id="rId24"/>
    <p:sldId id="337" r:id="rId25"/>
    <p:sldId id="328" r:id="rId26"/>
    <p:sldId id="315" r:id="rId27"/>
    <p:sldId id="314" r:id="rId28"/>
    <p:sldId id="312" r:id="rId29"/>
    <p:sldId id="340" r:id="rId30"/>
    <p:sldId id="339" r:id="rId31"/>
    <p:sldId id="308" r:id="rId32"/>
    <p:sldId id="327" r:id="rId33"/>
    <p:sldId id="338" r:id="rId34"/>
    <p:sldId id="318" r:id="rId35"/>
    <p:sldId id="316" r:id="rId36"/>
    <p:sldId id="320" r:id="rId37"/>
    <p:sldId id="319" r:id="rId38"/>
    <p:sldId id="322" r:id="rId39"/>
    <p:sldId id="321" r:id="rId40"/>
    <p:sldId id="323" r:id="rId41"/>
    <p:sldId id="329" r:id="rId42"/>
    <p:sldId id="334" r:id="rId4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AF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E64750-3FCF-4F46-BF04-65D3697D46DD}" type="doc">
      <dgm:prSet loTypeId="urn:microsoft.com/office/officeart/2005/8/layout/target1" loCatId="relationship" qsTypeId="urn:microsoft.com/office/officeart/2005/8/quickstyle/simple1" qsCatId="simple" csTypeId="urn:microsoft.com/office/officeart/2005/8/colors/accent1_2" csCatId="accent1" phldr="1"/>
      <dgm:spPr/>
    </dgm:pt>
    <dgm:pt modelId="{8010D350-A8E7-4ECE-9EFD-3A692FA71E86}">
      <dgm:prSet phldrT="[Text]" custT="1"/>
      <dgm:spPr/>
      <dgm:t>
        <a:bodyPr anchor="t"/>
        <a:lstStyle/>
        <a:p>
          <a:r>
            <a:rPr lang="en-GB" sz="2800" b="1" dirty="0" smtClean="0"/>
            <a:t>Basic assumptions</a:t>
          </a:r>
          <a:endParaRPr lang="en-GB" sz="3200" dirty="0"/>
        </a:p>
      </dgm:t>
    </dgm:pt>
    <dgm:pt modelId="{78251560-6B5E-4122-954E-48BBCEF7AB3F}" type="parTrans" cxnId="{AEABDB89-E028-4BC9-9EE1-AFBFB7F0752C}">
      <dgm:prSet/>
      <dgm:spPr/>
      <dgm:t>
        <a:bodyPr/>
        <a:lstStyle/>
        <a:p>
          <a:endParaRPr lang="en-GB"/>
        </a:p>
      </dgm:t>
    </dgm:pt>
    <dgm:pt modelId="{516E1D6F-6EC2-49FC-83DB-0089826C3AF6}" type="sibTrans" cxnId="{AEABDB89-E028-4BC9-9EE1-AFBFB7F0752C}">
      <dgm:prSet/>
      <dgm:spPr/>
      <dgm:t>
        <a:bodyPr/>
        <a:lstStyle/>
        <a:p>
          <a:endParaRPr lang="en-GB"/>
        </a:p>
      </dgm:t>
    </dgm:pt>
    <dgm:pt modelId="{8417D0F7-9E42-4696-A2F7-E7349A173B0A}">
      <dgm:prSet phldrT="[Text]" custT="1"/>
      <dgm:spPr/>
      <dgm:t>
        <a:bodyPr/>
        <a:lstStyle/>
        <a:p>
          <a:r>
            <a:rPr lang="en-GB" sz="2800" dirty="0" smtClean="0"/>
            <a:t>  </a:t>
          </a:r>
          <a:r>
            <a:rPr lang="en-GB" sz="2800" b="1" dirty="0" smtClean="0"/>
            <a:t>Values and beliefs</a:t>
          </a:r>
          <a:endParaRPr lang="en-GB" sz="2800" b="1" dirty="0"/>
        </a:p>
      </dgm:t>
    </dgm:pt>
    <dgm:pt modelId="{609D3C3B-0390-42E5-BDFF-90A8B09A641A}" type="parTrans" cxnId="{073CB90C-B69F-4839-ACA3-B7DF9265CD4B}">
      <dgm:prSet/>
      <dgm:spPr/>
      <dgm:t>
        <a:bodyPr/>
        <a:lstStyle/>
        <a:p>
          <a:endParaRPr lang="en-GB"/>
        </a:p>
      </dgm:t>
    </dgm:pt>
    <dgm:pt modelId="{FC70CCFC-1B22-4E87-9110-68864BEB88CB}" type="sibTrans" cxnId="{073CB90C-B69F-4839-ACA3-B7DF9265CD4B}">
      <dgm:prSet/>
      <dgm:spPr/>
      <dgm:t>
        <a:bodyPr/>
        <a:lstStyle/>
        <a:p>
          <a:endParaRPr lang="en-GB"/>
        </a:p>
      </dgm:t>
    </dgm:pt>
    <dgm:pt modelId="{5B27B837-CB5C-4B3D-82EE-2F1BF19052BA}">
      <dgm:prSet phldrT="[Text]" custT="1"/>
      <dgm:spPr/>
      <dgm:t>
        <a:bodyPr/>
        <a:lstStyle/>
        <a:p>
          <a:pPr algn="r"/>
          <a:r>
            <a:rPr lang="en-GB" sz="2800" b="1" dirty="0" smtClean="0"/>
            <a:t>Artefacts and behaviours</a:t>
          </a:r>
          <a:endParaRPr lang="en-GB" sz="2800" b="1" dirty="0"/>
        </a:p>
      </dgm:t>
    </dgm:pt>
    <dgm:pt modelId="{E93B17AA-1910-4E6C-B147-8312523D2A3B}" type="parTrans" cxnId="{399AD9B5-86C4-47DF-B139-C83E00683EFD}">
      <dgm:prSet/>
      <dgm:spPr/>
      <dgm:t>
        <a:bodyPr/>
        <a:lstStyle/>
        <a:p>
          <a:endParaRPr lang="en-GB"/>
        </a:p>
      </dgm:t>
    </dgm:pt>
    <dgm:pt modelId="{E405CD8A-ECFC-4128-A2D9-253ADC135F6F}" type="sibTrans" cxnId="{399AD9B5-86C4-47DF-B139-C83E00683EFD}">
      <dgm:prSet/>
      <dgm:spPr/>
      <dgm:t>
        <a:bodyPr/>
        <a:lstStyle/>
        <a:p>
          <a:endParaRPr lang="en-GB"/>
        </a:p>
      </dgm:t>
    </dgm:pt>
    <dgm:pt modelId="{F7036897-3653-4C15-8BC1-6A097BDBF486}" type="pres">
      <dgm:prSet presAssocID="{E8E64750-3FCF-4F46-BF04-65D3697D46DD}" presName="composite" presStyleCnt="0">
        <dgm:presLayoutVars>
          <dgm:chMax val="5"/>
          <dgm:dir/>
          <dgm:resizeHandles val="exact"/>
        </dgm:presLayoutVars>
      </dgm:prSet>
      <dgm:spPr/>
    </dgm:pt>
    <dgm:pt modelId="{E56D525B-56E5-42F5-A61F-E3AC44D16B53}" type="pres">
      <dgm:prSet presAssocID="{8010D350-A8E7-4ECE-9EFD-3A692FA71E86}" presName="circle1" presStyleLbl="lnNode1" presStyleIdx="0" presStyleCnt="3"/>
      <dgm:spPr>
        <a:solidFill>
          <a:srgbClr val="FFC000"/>
        </a:solidFill>
      </dgm:spPr>
    </dgm:pt>
    <dgm:pt modelId="{92A3FE2A-BAB4-440B-B089-567DBDEC5201}" type="pres">
      <dgm:prSet presAssocID="{8010D350-A8E7-4ECE-9EFD-3A692FA71E86}" presName="text1" presStyleLbl="revTx" presStyleIdx="0" presStyleCnt="3" custScaleX="256972" custLinFactNeighborX="67917" custLinFactNeighborY="-3075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AFCA314-ABC2-47E1-A6A8-7B5A8C03A227}" type="pres">
      <dgm:prSet presAssocID="{8010D350-A8E7-4ECE-9EFD-3A692FA71E86}" presName="line1" presStyleLbl="callout" presStyleIdx="0" presStyleCnt="6" custLinFactY="-321605" custLinFactNeighborX="-45003" custLinFactNeighborY="-400000"/>
      <dgm:spPr/>
    </dgm:pt>
    <dgm:pt modelId="{82152525-B1E2-46C9-8876-9B65353599C3}" type="pres">
      <dgm:prSet presAssocID="{8010D350-A8E7-4ECE-9EFD-3A692FA71E86}" presName="d1" presStyleLbl="callout" presStyleIdx="1" presStyleCnt="6" custScaleX="97108" custScaleY="111888" custLinFactNeighborX="-11613" custLinFactNeighborY="-6948"/>
      <dgm:spPr/>
    </dgm:pt>
    <dgm:pt modelId="{4C303234-9B03-4CE4-B338-4451DB583F74}" type="pres">
      <dgm:prSet presAssocID="{8417D0F7-9E42-4696-A2F7-E7349A173B0A}" presName="circle2" presStyleLbl="lnNode1" presStyleIdx="1" presStyleCnt="3"/>
      <dgm:spPr>
        <a:solidFill>
          <a:srgbClr val="72AF2F"/>
        </a:solidFill>
      </dgm:spPr>
    </dgm:pt>
    <dgm:pt modelId="{F3C9CA67-5ADB-4941-9EC0-D0DA7864468A}" type="pres">
      <dgm:prSet presAssocID="{8417D0F7-9E42-4696-A2F7-E7349A173B0A}" presName="text2" presStyleLbl="revTx" presStyleIdx="1" presStyleCnt="3" custScaleX="282439" custLinFactX="28295" custLinFactNeighborX="100000" custLinFactNeighborY="1213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E87D134-4027-45DB-A973-930ABE30D807}" type="pres">
      <dgm:prSet presAssocID="{8417D0F7-9E42-4696-A2F7-E7349A173B0A}" presName="line2" presStyleLbl="callout" presStyleIdx="2" presStyleCnt="6"/>
      <dgm:spPr/>
    </dgm:pt>
    <dgm:pt modelId="{4108FC44-F6EF-4D2B-A569-3C384D0114A0}" type="pres">
      <dgm:prSet presAssocID="{8417D0F7-9E42-4696-A2F7-E7349A173B0A}" presName="d2" presStyleLbl="callout" presStyleIdx="3" presStyleCnt="6"/>
      <dgm:spPr/>
    </dgm:pt>
    <dgm:pt modelId="{E15ECFA0-8C2A-4791-BEA0-6056098E66A6}" type="pres">
      <dgm:prSet presAssocID="{5B27B837-CB5C-4B3D-82EE-2F1BF19052BA}" presName="circle3" presStyleLbl="lnNode1" presStyleIdx="2" presStyleCnt="3"/>
      <dgm:spPr/>
    </dgm:pt>
    <dgm:pt modelId="{31018924-613F-4746-9F8D-C30088BF20EA}" type="pres">
      <dgm:prSet presAssocID="{5B27B837-CB5C-4B3D-82EE-2F1BF19052BA}" presName="text3" presStyleLbl="revTx" presStyleIdx="2" presStyleCnt="3" custScaleX="356589" custLinFactNeighborX="76040" custLinFactNeighborY="-381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F073699-1E73-4C68-8730-81ED8D43B777}" type="pres">
      <dgm:prSet presAssocID="{5B27B837-CB5C-4B3D-82EE-2F1BF19052BA}" presName="line3" presStyleLbl="callout" presStyleIdx="4" presStyleCnt="6"/>
      <dgm:spPr/>
    </dgm:pt>
    <dgm:pt modelId="{A446B717-8934-4BA2-B427-CEAFB4D75851}" type="pres">
      <dgm:prSet presAssocID="{5B27B837-CB5C-4B3D-82EE-2F1BF19052BA}" presName="d3" presStyleLbl="callout" presStyleIdx="5" presStyleCnt="6"/>
      <dgm:spPr/>
    </dgm:pt>
  </dgm:ptLst>
  <dgm:cxnLst>
    <dgm:cxn modelId="{01506BF9-11CD-4A47-BAFB-C65F59327E57}" type="presOf" srcId="{8417D0F7-9E42-4696-A2F7-E7349A173B0A}" destId="{F3C9CA67-5ADB-4941-9EC0-D0DA7864468A}" srcOrd="0" destOrd="0" presId="urn:microsoft.com/office/officeart/2005/8/layout/target1"/>
    <dgm:cxn modelId="{3527EC14-ACF3-46FE-B1D7-D7BC8F70ACA5}" type="presOf" srcId="{5B27B837-CB5C-4B3D-82EE-2F1BF19052BA}" destId="{31018924-613F-4746-9F8D-C30088BF20EA}" srcOrd="0" destOrd="0" presId="urn:microsoft.com/office/officeart/2005/8/layout/target1"/>
    <dgm:cxn modelId="{AEABDB89-E028-4BC9-9EE1-AFBFB7F0752C}" srcId="{E8E64750-3FCF-4F46-BF04-65D3697D46DD}" destId="{8010D350-A8E7-4ECE-9EFD-3A692FA71E86}" srcOrd="0" destOrd="0" parTransId="{78251560-6B5E-4122-954E-48BBCEF7AB3F}" sibTransId="{516E1D6F-6EC2-49FC-83DB-0089826C3AF6}"/>
    <dgm:cxn modelId="{2F94AB72-C38A-4C33-AF87-13FF713D3F0C}" type="presOf" srcId="{E8E64750-3FCF-4F46-BF04-65D3697D46DD}" destId="{F7036897-3653-4C15-8BC1-6A097BDBF486}" srcOrd="0" destOrd="0" presId="urn:microsoft.com/office/officeart/2005/8/layout/target1"/>
    <dgm:cxn modelId="{AAFAADDF-5127-48EF-8F49-0ED71493F229}" type="presOf" srcId="{8010D350-A8E7-4ECE-9EFD-3A692FA71E86}" destId="{92A3FE2A-BAB4-440B-B089-567DBDEC5201}" srcOrd="0" destOrd="0" presId="urn:microsoft.com/office/officeart/2005/8/layout/target1"/>
    <dgm:cxn modelId="{399AD9B5-86C4-47DF-B139-C83E00683EFD}" srcId="{E8E64750-3FCF-4F46-BF04-65D3697D46DD}" destId="{5B27B837-CB5C-4B3D-82EE-2F1BF19052BA}" srcOrd="2" destOrd="0" parTransId="{E93B17AA-1910-4E6C-B147-8312523D2A3B}" sibTransId="{E405CD8A-ECFC-4128-A2D9-253ADC135F6F}"/>
    <dgm:cxn modelId="{073CB90C-B69F-4839-ACA3-B7DF9265CD4B}" srcId="{E8E64750-3FCF-4F46-BF04-65D3697D46DD}" destId="{8417D0F7-9E42-4696-A2F7-E7349A173B0A}" srcOrd="1" destOrd="0" parTransId="{609D3C3B-0390-42E5-BDFF-90A8B09A641A}" sibTransId="{FC70CCFC-1B22-4E87-9110-68864BEB88CB}"/>
    <dgm:cxn modelId="{10E30B38-608D-4842-A4EB-0A90A2632DA1}" type="presParOf" srcId="{F7036897-3653-4C15-8BC1-6A097BDBF486}" destId="{E56D525B-56E5-42F5-A61F-E3AC44D16B53}" srcOrd="0" destOrd="0" presId="urn:microsoft.com/office/officeart/2005/8/layout/target1"/>
    <dgm:cxn modelId="{2C1287AD-994D-4C82-8645-EDBDBDEFF4DC}" type="presParOf" srcId="{F7036897-3653-4C15-8BC1-6A097BDBF486}" destId="{92A3FE2A-BAB4-440B-B089-567DBDEC5201}" srcOrd="1" destOrd="0" presId="urn:microsoft.com/office/officeart/2005/8/layout/target1"/>
    <dgm:cxn modelId="{50335386-4473-490C-B136-A15AACA954FD}" type="presParOf" srcId="{F7036897-3653-4C15-8BC1-6A097BDBF486}" destId="{7AFCA314-ABC2-47E1-A6A8-7B5A8C03A227}" srcOrd="2" destOrd="0" presId="urn:microsoft.com/office/officeart/2005/8/layout/target1"/>
    <dgm:cxn modelId="{A527A720-7758-4E6C-B7C4-74448B79B214}" type="presParOf" srcId="{F7036897-3653-4C15-8BC1-6A097BDBF486}" destId="{82152525-B1E2-46C9-8876-9B65353599C3}" srcOrd="3" destOrd="0" presId="urn:microsoft.com/office/officeart/2005/8/layout/target1"/>
    <dgm:cxn modelId="{425D8E65-B65C-40B8-86F2-D5F0D8D4F0BC}" type="presParOf" srcId="{F7036897-3653-4C15-8BC1-6A097BDBF486}" destId="{4C303234-9B03-4CE4-B338-4451DB583F74}" srcOrd="4" destOrd="0" presId="urn:microsoft.com/office/officeart/2005/8/layout/target1"/>
    <dgm:cxn modelId="{72D25CFA-42E9-4321-A314-4E2035232935}" type="presParOf" srcId="{F7036897-3653-4C15-8BC1-6A097BDBF486}" destId="{F3C9CA67-5ADB-4941-9EC0-D0DA7864468A}" srcOrd="5" destOrd="0" presId="urn:microsoft.com/office/officeart/2005/8/layout/target1"/>
    <dgm:cxn modelId="{8B619EE7-937D-412B-B8AE-F888D6A28596}" type="presParOf" srcId="{F7036897-3653-4C15-8BC1-6A097BDBF486}" destId="{EE87D134-4027-45DB-A973-930ABE30D807}" srcOrd="6" destOrd="0" presId="urn:microsoft.com/office/officeart/2005/8/layout/target1"/>
    <dgm:cxn modelId="{B67162B5-5640-4154-B0E6-58ADA5193D49}" type="presParOf" srcId="{F7036897-3653-4C15-8BC1-6A097BDBF486}" destId="{4108FC44-F6EF-4D2B-A569-3C384D0114A0}" srcOrd="7" destOrd="0" presId="urn:microsoft.com/office/officeart/2005/8/layout/target1"/>
    <dgm:cxn modelId="{0BFAE287-F4C3-4DF4-94D1-F3CAFEE6BFBD}" type="presParOf" srcId="{F7036897-3653-4C15-8BC1-6A097BDBF486}" destId="{E15ECFA0-8C2A-4791-BEA0-6056098E66A6}" srcOrd="8" destOrd="0" presId="urn:microsoft.com/office/officeart/2005/8/layout/target1"/>
    <dgm:cxn modelId="{9BD2EA6B-B6B8-4942-9E51-ED1C9BA55F8F}" type="presParOf" srcId="{F7036897-3653-4C15-8BC1-6A097BDBF486}" destId="{31018924-613F-4746-9F8D-C30088BF20EA}" srcOrd="9" destOrd="0" presId="urn:microsoft.com/office/officeart/2005/8/layout/target1"/>
    <dgm:cxn modelId="{E5C0220E-C790-44ED-8A86-893413F1DDDA}" type="presParOf" srcId="{F7036897-3653-4C15-8BC1-6A097BDBF486}" destId="{EF073699-1E73-4C68-8730-81ED8D43B777}" srcOrd="10" destOrd="0" presId="urn:microsoft.com/office/officeart/2005/8/layout/target1"/>
    <dgm:cxn modelId="{4844155E-ACDF-4DE2-863D-BC6839738B9E}" type="presParOf" srcId="{F7036897-3653-4C15-8BC1-6A097BDBF486}" destId="{A446B717-8934-4BA2-B427-CEAFB4D75851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94226-496A-4EA1-95DA-2C4C7D30ADD1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8A03F-A921-411A-AF2A-67D5AB867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5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Elements of the Cultural Web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Cultural Web identifies six interrelated elements that help to make up what Johnson and Scholes call the "paradigm" – the pattern or model – of the work environment. By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analyzing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factors in each, you can begin to see the bigger picture of your culture: what is working, what isn't working, and what needs to be changed. The six elements are: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Stories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The past events and people talked about inside and outside the company. Who and what the company chooses to immortalize says a great deal about what it values, and perceives as great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behavior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Rituals and Routines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The daily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behavior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actions of people that signal acceptable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behavior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This determines what is expected to happen in given situations, and what is valued by management.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Symbols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The visual representations of the company including logos, how plush the offices are, and the formal or informal dress codes.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Structure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This includes both the structure defined by the organization chart, and the unwritten lines of power and influence that indicate whose contributions are most valued.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Control Systems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The ways that the organization is controlled. These include financial systems, quality systems, and rewards (including the way they are measured and distributed within the organization.)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Power Structures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The pockets of real power in the company. This may involve one or two key senior executives, a whole group of executives, or even a department. The key is that these people have the greatest amount of influence on decisions, operations, and strategic direction.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A03F-A921-411A-AF2A-67D5AB8676D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182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16/08/2016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16/08/2016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TxuC93dc8iM&amp;feature=player_embedded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snSBhWEyK4" TargetMode="External"/><Relationship Id="rId2" Type="http://schemas.openxmlformats.org/officeDocument/2006/relationships/hyperlink" Target="http://www.youtube.com/watch?v=EcHpgsTg45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://www.youtube.com/watch?v=TxuC93dc8iM&amp;feature=player_embedded" TargetMode="External"/><Relationship Id="rId4" Type="http://schemas.openxmlformats.org/officeDocument/2006/relationships/hyperlink" Target="http://www.youtube.com/watch?v=yL8HZverSSU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ert-hofstede.com/united-kingdom.html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DSAW 4068 DSAW7068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Leadership and Change</a:t>
            </a:r>
            <a:endParaRPr lang="en-GB" sz="44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309" y="1075055"/>
            <a:ext cx="4258265" cy="46085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Welcome/</a:t>
            </a:r>
            <a:r>
              <a:rPr lang="en-GB" b="1" dirty="0" err="1" smtClean="0">
                <a:solidFill>
                  <a:schemeClr val="accent5">
                    <a:lumMod val="50000"/>
                  </a:schemeClr>
                </a:solidFill>
              </a:rPr>
              <a:t>Croeso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901438"/>
            <a:ext cx="4248749" cy="295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E</a:t>
            </a:r>
            <a:r>
              <a:rPr lang="en-GB" sz="3200" dirty="0" smtClean="0"/>
              <a:t>valuate </a:t>
            </a:r>
            <a:r>
              <a:rPr lang="en-GB" sz="3200" dirty="0"/>
              <a:t>the influence of </a:t>
            </a:r>
            <a:r>
              <a:rPr lang="en-GB" sz="3200" b="1" dirty="0"/>
              <a:t>organisational culture </a:t>
            </a:r>
            <a:r>
              <a:rPr lang="en-GB" sz="3200" dirty="0"/>
              <a:t>in the context of change initiatives</a:t>
            </a:r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Topics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825" y="1700213"/>
            <a:ext cx="8642350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 smtClean="0">
                <a:solidFill>
                  <a:srgbClr val="000000"/>
                </a:solidFill>
                <a:cs typeface="Arial" charset="0"/>
              </a:rPr>
              <a:t>Organisational Culture: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i="1" dirty="0" smtClean="0"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Evaluate the influence of organisational culture in the context of change initiatives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Theoretical </a:t>
            </a:r>
            <a:r>
              <a:rPr lang="en-GB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approaches to organisational </a:t>
            </a: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and national culture</a:t>
            </a:r>
            <a:endParaRPr lang="en-GB" sz="2800" dirty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Analysis of organisational </a:t>
            </a: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values and </a:t>
            </a:r>
            <a:r>
              <a:rPr lang="en-GB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culture</a:t>
            </a:r>
            <a:endParaRPr lang="en-GB" sz="2800" dirty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Evaluation </a:t>
            </a:r>
            <a:r>
              <a:rPr lang="en-GB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of personal leadership behaviours that reinforce organisational values and </a:t>
            </a: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cultures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Evaluation of culture in relation to change initiatives </a:t>
            </a:r>
            <a:endParaRPr lang="en-GB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59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Organisational Culture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1520" y="139054"/>
            <a:ext cx="84969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 smtClean="0">
                <a:solidFill>
                  <a:schemeClr val="accent5">
                    <a:lumMod val="50000"/>
                  </a:schemeClr>
                </a:solidFill>
              </a:rPr>
              <a:t>What is organisational culture?</a:t>
            </a:r>
          </a:p>
        </p:txBody>
      </p:sp>
      <p:pic>
        <p:nvPicPr>
          <p:cNvPr id="5" name="Picture 4" descr="https://donotflyemirates.files.wordpress.com/2014/11/image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64700"/>
            <a:ext cx="394176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questi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28361"/>
            <a:ext cx="3074988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18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55576" y="260648"/>
            <a:ext cx="74517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 smtClean="0">
                <a:solidFill>
                  <a:schemeClr val="accent5">
                    <a:lumMod val="50000"/>
                  </a:schemeClr>
                </a:solidFill>
              </a:rPr>
              <a:t>Organisational culture</a:t>
            </a:r>
          </a:p>
        </p:txBody>
      </p:sp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395536" y="1700808"/>
            <a:ext cx="8643938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	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b="1" kern="0" dirty="0">
                <a:solidFill>
                  <a:srgbClr val="000000"/>
                </a:solidFill>
              </a:rPr>
              <a:t>“Values, beliefs, </a:t>
            </a:r>
            <a:r>
              <a:rPr lang="en-US" sz="2400" b="1" kern="0" dirty="0" err="1">
                <a:solidFill>
                  <a:srgbClr val="000000"/>
                </a:solidFill>
              </a:rPr>
              <a:t>behaviours</a:t>
            </a:r>
            <a:r>
              <a:rPr lang="en-US" sz="2400" b="1" kern="0" dirty="0">
                <a:solidFill>
                  <a:srgbClr val="000000"/>
                </a:solidFill>
              </a:rPr>
              <a:t>, customs, and 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b="1" kern="0" dirty="0">
                <a:solidFill>
                  <a:srgbClr val="000000"/>
                </a:solidFill>
              </a:rPr>
              <a:t>attitudes </a:t>
            </a:r>
            <a:r>
              <a:rPr lang="en-US" sz="2400" kern="0" dirty="0">
                <a:solidFill>
                  <a:srgbClr val="000000"/>
                </a:solidFill>
              </a:rPr>
              <a:t>that help the </a:t>
            </a:r>
            <a:r>
              <a:rPr lang="en-US" sz="2400" b="1" kern="0" dirty="0">
                <a:solidFill>
                  <a:srgbClr val="000000"/>
                </a:solidFill>
              </a:rPr>
              <a:t>members of the 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b="1" kern="0" dirty="0" err="1">
                <a:solidFill>
                  <a:srgbClr val="000000"/>
                </a:solidFill>
              </a:rPr>
              <a:t>organisation</a:t>
            </a:r>
            <a:r>
              <a:rPr lang="en-US" sz="2400" b="1" kern="0" dirty="0">
                <a:solidFill>
                  <a:srgbClr val="000000"/>
                </a:solidFill>
              </a:rPr>
              <a:t> understand what it stands for</a:t>
            </a:r>
            <a:r>
              <a:rPr lang="en-US" sz="2400" kern="0" dirty="0">
                <a:solidFill>
                  <a:srgbClr val="000000"/>
                </a:solidFill>
              </a:rPr>
              <a:t>, </a:t>
            </a:r>
            <a:r>
              <a:rPr lang="en-US" sz="2400" b="1" kern="0" dirty="0">
                <a:solidFill>
                  <a:srgbClr val="000000"/>
                </a:solidFill>
              </a:rPr>
              <a:t>how 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it does things, and </a:t>
            </a:r>
            <a:r>
              <a:rPr lang="en-US" sz="2400" b="1" kern="0" dirty="0">
                <a:solidFill>
                  <a:srgbClr val="000000"/>
                </a:solidFill>
              </a:rPr>
              <a:t>what </a:t>
            </a:r>
            <a:r>
              <a:rPr lang="en-US" sz="2400" kern="0" dirty="0">
                <a:solidFill>
                  <a:srgbClr val="000000"/>
                </a:solidFill>
              </a:rPr>
              <a:t>it considers important.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US" sz="2400" i="1" kern="0" dirty="0">
              <a:solidFill>
                <a:srgbClr val="000000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000000"/>
                </a:solidFill>
              </a:rPr>
              <a:t>Source: CMI 2010</a:t>
            </a:r>
          </a:p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endParaRPr lang="en-US" sz="2400" kern="0" dirty="0">
              <a:solidFill>
                <a:srgbClr val="000000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36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257" y="9128"/>
            <a:ext cx="3962743" cy="5717624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95537" y="188640"/>
            <a:ext cx="48965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 smtClean="0">
                <a:solidFill>
                  <a:schemeClr val="accent5">
                    <a:lumMod val="50000"/>
                  </a:schemeClr>
                </a:solidFill>
              </a:rPr>
              <a:t>Organisational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 smtClean="0">
                <a:solidFill>
                  <a:schemeClr val="accent5">
                    <a:lumMod val="50000"/>
                  </a:schemeClr>
                </a:solidFill>
              </a:rPr>
              <a:t>culture</a:t>
            </a:r>
          </a:p>
        </p:txBody>
      </p:sp>
      <p:sp>
        <p:nvSpPr>
          <p:cNvPr id="6" name="Content Placeholder 5"/>
          <p:cNvSpPr txBox="1">
            <a:spLocks/>
          </p:cNvSpPr>
          <p:nvPr/>
        </p:nvSpPr>
        <p:spPr bwMode="auto">
          <a:xfrm>
            <a:off x="0" y="1814702"/>
            <a:ext cx="4859338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“A </a:t>
            </a:r>
            <a:r>
              <a:rPr lang="en-US" sz="2400" b="1" kern="0" dirty="0">
                <a:solidFill>
                  <a:srgbClr val="000000"/>
                </a:solidFill>
              </a:rPr>
              <a:t>pattern of basic assumptions </a:t>
            </a:r>
            <a:r>
              <a:rPr lang="en-US" sz="2400" kern="0" dirty="0">
                <a:solidFill>
                  <a:srgbClr val="000000"/>
                </a:solidFill>
              </a:rPr>
              <a:t>that are </a:t>
            </a:r>
          </a:p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    considered </a:t>
            </a:r>
            <a:r>
              <a:rPr lang="en-US" sz="2400" b="1" kern="0" dirty="0">
                <a:solidFill>
                  <a:srgbClr val="000000"/>
                </a:solidFill>
              </a:rPr>
              <a:t>valid</a:t>
            </a:r>
            <a:r>
              <a:rPr lang="en-US" sz="2400" kern="0" dirty="0">
                <a:solidFill>
                  <a:srgbClr val="000000"/>
                </a:solidFill>
              </a:rPr>
              <a:t> and that are taught to new </a:t>
            </a:r>
          </a:p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members as the way to </a:t>
            </a:r>
            <a:r>
              <a:rPr lang="en-US" sz="2400" b="1" kern="0" dirty="0">
                <a:solidFill>
                  <a:srgbClr val="000000"/>
                </a:solidFill>
              </a:rPr>
              <a:t>perceive, think and feel </a:t>
            </a:r>
            <a:r>
              <a:rPr lang="en-US" sz="2400" kern="0" dirty="0">
                <a:solidFill>
                  <a:srgbClr val="000000"/>
                </a:solidFill>
              </a:rPr>
              <a:t>in the </a:t>
            </a:r>
            <a:r>
              <a:rPr lang="en-US" sz="2400" b="1" kern="0" dirty="0" err="1">
                <a:solidFill>
                  <a:srgbClr val="000000"/>
                </a:solidFill>
              </a:rPr>
              <a:t>organisation</a:t>
            </a:r>
            <a:r>
              <a:rPr lang="en-US" sz="2400" b="1" kern="0" dirty="0">
                <a:solidFill>
                  <a:srgbClr val="000000"/>
                </a:solidFill>
              </a:rPr>
              <a:t>.”</a:t>
            </a:r>
          </a:p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2000" b="1" kern="0" dirty="0">
              <a:solidFill>
                <a:srgbClr val="000000"/>
              </a:solidFill>
            </a:endParaRPr>
          </a:p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endParaRPr lang="en-US" sz="2000" kern="0" dirty="0">
              <a:solidFill>
                <a:srgbClr val="000000"/>
              </a:solidFill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3200" kern="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4715748"/>
            <a:ext cx="4465638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000" i="1" kern="0" dirty="0">
                <a:solidFill>
                  <a:srgbClr val="000000"/>
                </a:solidFill>
              </a:rPr>
              <a:t>Source: Nelson and Quick; </a:t>
            </a:r>
            <a:r>
              <a:rPr lang="en-US" sz="2000" i="1" kern="0" dirty="0" err="1">
                <a:solidFill>
                  <a:srgbClr val="000000"/>
                </a:solidFill>
              </a:rPr>
              <a:t>Organisational</a:t>
            </a:r>
            <a:r>
              <a:rPr lang="en-US" sz="2000" i="1" kern="0" dirty="0">
                <a:solidFill>
                  <a:srgbClr val="000000"/>
                </a:solidFill>
              </a:rPr>
              <a:t> </a:t>
            </a:r>
            <a:r>
              <a:rPr lang="en-US" sz="2000" i="1" kern="0" dirty="0" err="1">
                <a:solidFill>
                  <a:srgbClr val="000000"/>
                </a:solidFill>
              </a:rPr>
              <a:t>Behaviour</a:t>
            </a:r>
            <a:r>
              <a:rPr lang="en-US" sz="2000" i="1" kern="0" dirty="0">
                <a:solidFill>
                  <a:srgbClr val="000000"/>
                </a:solidFill>
              </a:rPr>
              <a:t> (2007)</a:t>
            </a:r>
          </a:p>
        </p:txBody>
      </p:sp>
    </p:spTree>
    <p:extLst>
      <p:ext uri="{BB962C8B-B14F-4D97-AF65-F5344CB8AC3E}">
        <p14:creationId xmlns:p14="http://schemas.microsoft.com/office/powerpoint/2010/main" val="128595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85191" y="1124744"/>
            <a:ext cx="82296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i="1" kern="0" dirty="0">
                <a:solidFill>
                  <a:srgbClr val="000000"/>
                </a:solidFill>
              </a:rPr>
              <a:t>“</a:t>
            </a:r>
            <a:r>
              <a:rPr lang="en-GB" sz="3200" b="1" i="1" kern="0" dirty="0">
                <a:solidFill>
                  <a:srgbClr val="000000"/>
                </a:solidFill>
              </a:rPr>
              <a:t>Culture </a:t>
            </a:r>
            <a:r>
              <a:rPr lang="en-GB" sz="3200" i="1" kern="0" dirty="0">
                <a:solidFill>
                  <a:srgbClr val="000000"/>
                </a:solidFill>
              </a:rPr>
              <a:t>is the </a:t>
            </a:r>
            <a:r>
              <a:rPr lang="en-GB" sz="3200" b="1" i="1" kern="0" dirty="0">
                <a:solidFill>
                  <a:srgbClr val="000000"/>
                </a:solidFill>
              </a:rPr>
              <a:t>commonly held </a:t>
            </a:r>
            <a:r>
              <a:rPr lang="en-GB" sz="3200" i="1" kern="0" dirty="0">
                <a:solidFill>
                  <a:srgbClr val="000000"/>
                </a:solidFill>
              </a:rPr>
              <a:t>and</a:t>
            </a: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b="1" i="1" kern="0" dirty="0">
                <a:solidFill>
                  <a:srgbClr val="000000"/>
                </a:solidFill>
              </a:rPr>
              <a:t> relatively stable beliefs</a:t>
            </a:r>
            <a:r>
              <a:rPr lang="en-GB" sz="3200" i="1" kern="0" dirty="0">
                <a:solidFill>
                  <a:srgbClr val="000000"/>
                </a:solidFill>
              </a:rPr>
              <a:t>, </a:t>
            </a:r>
            <a:r>
              <a:rPr lang="en-GB" sz="3200" b="1" i="1" kern="0" dirty="0">
                <a:solidFill>
                  <a:srgbClr val="000000"/>
                </a:solidFill>
              </a:rPr>
              <a:t>attitudes</a:t>
            </a: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b="1" i="1" kern="0" dirty="0">
                <a:solidFill>
                  <a:srgbClr val="000000"/>
                </a:solidFill>
              </a:rPr>
              <a:t> </a:t>
            </a:r>
            <a:r>
              <a:rPr lang="en-GB" sz="3200" i="1" kern="0" dirty="0">
                <a:solidFill>
                  <a:srgbClr val="000000"/>
                </a:solidFill>
              </a:rPr>
              <a:t>and </a:t>
            </a:r>
            <a:r>
              <a:rPr lang="en-GB" sz="3200" b="1" i="1" kern="0" dirty="0">
                <a:solidFill>
                  <a:srgbClr val="000000"/>
                </a:solidFill>
              </a:rPr>
              <a:t>values</a:t>
            </a:r>
            <a:r>
              <a:rPr lang="en-GB" sz="3200" i="1" kern="0" dirty="0">
                <a:solidFill>
                  <a:srgbClr val="000000"/>
                </a:solidFill>
              </a:rPr>
              <a:t> that </a:t>
            </a:r>
            <a:r>
              <a:rPr lang="en-GB" sz="3200" b="1" i="1" kern="0" dirty="0">
                <a:solidFill>
                  <a:srgbClr val="000000"/>
                </a:solidFill>
              </a:rPr>
              <a:t>exist</a:t>
            </a:r>
            <a:r>
              <a:rPr lang="en-GB" sz="3200" i="1" kern="0" dirty="0">
                <a:solidFill>
                  <a:srgbClr val="000000"/>
                </a:solidFill>
              </a:rPr>
              <a:t> </a:t>
            </a:r>
            <a:r>
              <a:rPr lang="en-GB" sz="3200" b="1" i="1" kern="0" dirty="0">
                <a:solidFill>
                  <a:srgbClr val="000000"/>
                </a:solidFill>
              </a:rPr>
              <a:t>within</a:t>
            </a:r>
            <a:r>
              <a:rPr lang="en-GB" sz="3200" i="1" kern="0" dirty="0">
                <a:solidFill>
                  <a:srgbClr val="000000"/>
                </a:solidFill>
              </a:rPr>
              <a:t> an </a:t>
            </a: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b="1" i="1" kern="0" dirty="0">
                <a:solidFill>
                  <a:srgbClr val="000000"/>
                </a:solidFill>
              </a:rPr>
              <a:t>organisation</a:t>
            </a:r>
            <a:r>
              <a:rPr lang="en-GB" sz="3200" i="1" kern="0" dirty="0">
                <a:solidFill>
                  <a:srgbClr val="000000"/>
                </a:solidFill>
              </a:rPr>
              <a:t>”.</a:t>
            </a: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GB" sz="3200" i="1" kern="0" dirty="0">
              <a:solidFill>
                <a:srgbClr val="000000"/>
              </a:solidFill>
            </a:endParaRP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i="1" kern="0" dirty="0">
                <a:solidFill>
                  <a:srgbClr val="000000"/>
                </a:solidFill>
              </a:rPr>
              <a:t>“….</a:t>
            </a:r>
            <a:r>
              <a:rPr lang="en-GB" sz="3200" b="1" i="1" kern="0" dirty="0">
                <a:solidFill>
                  <a:srgbClr val="000000"/>
                </a:solidFill>
              </a:rPr>
              <a:t>the way things are done around here”.</a:t>
            </a: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GB" sz="2400" i="1" kern="0" dirty="0">
              <a:solidFill>
                <a:srgbClr val="000000"/>
              </a:solidFill>
            </a:endParaRPr>
          </a:p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GB" i="1" kern="0" dirty="0">
                <a:solidFill>
                  <a:srgbClr val="000000"/>
                </a:solidFill>
              </a:rPr>
              <a:t>(Deal and Kennedy, 1992</a:t>
            </a:r>
            <a:r>
              <a:rPr lang="en-GB" sz="2400" i="1" kern="0" dirty="0">
                <a:solidFill>
                  <a:srgbClr val="000000"/>
                </a:solidFill>
              </a:rPr>
              <a:t>)</a:t>
            </a:r>
            <a:endParaRPr lang="en-GB" sz="3200" i="1" kern="0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51520" y="188640"/>
            <a:ext cx="849694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 smtClean="0">
                <a:solidFill>
                  <a:schemeClr val="accent5">
                    <a:lumMod val="50000"/>
                  </a:schemeClr>
                </a:solidFill>
              </a:rPr>
              <a:t>Organisational culture</a:t>
            </a:r>
          </a:p>
        </p:txBody>
      </p:sp>
    </p:spTree>
    <p:extLst>
      <p:ext uri="{BB962C8B-B14F-4D97-AF65-F5344CB8AC3E}">
        <p14:creationId xmlns:p14="http://schemas.microsoft.com/office/powerpoint/2010/main" val="136976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1520" y="188640"/>
            <a:ext cx="849694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 smtClean="0">
                <a:solidFill>
                  <a:schemeClr val="accent5">
                    <a:lumMod val="50000"/>
                  </a:schemeClr>
                </a:solidFill>
              </a:rPr>
              <a:t>Organisational culture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23528" y="1196752"/>
            <a:ext cx="835292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Culture determines what is: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dirty="0" smtClean="0">
              <a:solidFill>
                <a:srgbClr val="000000"/>
              </a:solidFill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acceptable or unacceptable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important or unimportant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right or wrong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workable or unworkable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 i="1" dirty="0" smtClean="0">
              <a:solidFill>
                <a:srgbClr val="000000"/>
              </a:solidFill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3200" i="1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It encompasses...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4869160"/>
            <a:ext cx="9144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values</a:t>
            </a:r>
            <a:r>
              <a:rPr lang="en-GB" sz="4400" b="1" dirty="0" smtClean="0">
                <a:solidFill>
                  <a:srgbClr val="0066CC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GB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attitudes</a:t>
            </a:r>
            <a:r>
              <a:rPr lang="en-GB" sz="4400" b="1" dirty="0" smtClean="0">
                <a:solidFill>
                  <a:srgbClr val="0066CC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GB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behaviour</a:t>
            </a:r>
            <a:r>
              <a:rPr lang="en-GB" sz="4400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GB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language</a:t>
            </a:r>
          </a:p>
          <a:p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1136400"/>
            <a:ext cx="3944105" cy="278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8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36537" y="257846"/>
            <a:ext cx="8250263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b="1" dirty="0" smtClean="0">
                <a:solidFill>
                  <a:schemeClr val="accent5">
                    <a:lumMod val="50000"/>
                  </a:schemeClr>
                </a:solidFill>
              </a:rPr>
              <a:t>Do leaders affect culture?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30980" y="1254071"/>
            <a:ext cx="8461375" cy="41911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2800" dirty="0" smtClean="0"/>
              <a:t>Douglas McGregor’s Theory X and Theory Y stated that the beliefs held by managers have a strong influence on the people working in an organisation.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800" dirty="0" smtClean="0"/>
          </a:p>
          <a:p>
            <a:pPr>
              <a:lnSpc>
                <a:spcPct val="90000"/>
              </a:lnSpc>
            </a:pPr>
            <a:r>
              <a:rPr lang="en-GB" altLang="en-US" sz="2800" dirty="0" smtClean="0"/>
              <a:t>As a result, McGregor stated that employees can only respond as their manager’s “style” allows – this can have a major influence on attitudes to work (positive and negative)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400" u="sng" dirty="0" smtClean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383181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74333" y="260648"/>
            <a:ext cx="841246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  <a:cs typeface="ＭＳ Ｐゴシック"/>
              </a:rPr>
              <a:t>Leadership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  <a:cs typeface="ＭＳ Ｐゴシック"/>
              </a:rPr>
              <a:t>and organisational </a:t>
            </a:r>
            <a:r>
              <a:rPr lang="en-GB" sz="4000" b="1" kern="0" dirty="0" smtClean="0">
                <a:solidFill>
                  <a:schemeClr val="accent5">
                    <a:lumMod val="50000"/>
                  </a:schemeClr>
                </a:solidFill>
                <a:cs typeface="ＭＳ Ｐゴシック"/>
              </a:rPr>
              <a:t>culture</a:t>
            </a:r>
            <a:endParaRPr lang="en-GB" sz="4400" b="1" kern="0" dirty="0">
              <a:solidFill>
                <a:schemeClr val="accent5">
                  <a:lumMod val="50000"/>
                </a:schemeClr>
              </a:solidFill>
              <a:cs typeface="ＭＳ Ｐゴシック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651861"/>
            <a:ext cx="5112568" cy="394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37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McKinsey 7 S Model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737" y="1581150"/>
            <a:ext cx="496252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2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11560" y="260648"/>
            <a:ext cx="73088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Do leaders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</a:rPr>
              <a:t>affect </a:t>
            </a: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culture?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24711" y="1547743"/>
            <a:ext cx="79930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000000"/>
                </a:solidFill>
                <a:hlinkClick r:id="rId2"/>
              </a:rPr>
              <a:t>Culture at Apple</a:t>
            </a:r>
            <a:endParaRPr lang="en-GB" altLang="en-US" dirty="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24711" y="2442103"/>
            <a:ext cx="81375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000000"/>
                </a:solidFill>
                <a:hlinkClick r:id="rId3"/>
              </a:rPr>
              <a:t>Culture at Google</a:t>
            </a:r>
            <a:r>
              <a:rPr lang="en-US" altLang="en-US" dirty="0" smtClean="0">
                <a:solidFill>
                  <a:srgbClr val="000000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altLang="en-US" dirty="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11188" y="3253513"/>
            <a:ext cx="81375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000000"/>
                </a:solidFill>
                <a:hlinkClick r:id="rId4"/>
              </a:rPr>
              <a:t>Culture at Facebook</a:t>
            </a: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611188" y="4078271"/>
            <a:ext cx="8388350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u="sng" dirty="0" smtClean="0">
                <a:solidFill>
                  <a:srgbClr val="000000"/>
                </a:solidFill>
                <a:hlinkClick r:id="rId5"/>
              </a:rPr>
              <a:t>Culture at Coastal Housing</a:t>
            </a:r>
            <a:endParaRPr lang="en-GB" altLang="en-US" dirty="0" smtClean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355" y="1484784"/>
            <a:ext cx="3420418" cy="342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40466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en-US" sz="4000" b="1" dirty="0" smtClean="0">
                <a:solidFill>
                  <a:schemeClr val="accent5">
                    <a:lumMod val="50000"/>
                  </a:schemeClr>
                </a:solidFill>
              </a:rPr>
              <a:t>Managing </a:t>
            </a:r>
            <a:r>
              <a:rPr lang="en-US" altLang="en-US" sz="4000" b="1" dirty="0" err="1" smtClean="0">
                <a:solidFill>
                  <a:schemeClr val="accent5">
                    <a:lumMod val="50000"/>
                  </a:schemeClr>
                </a:solidFill>
              </a:rPr>
              <a:t>organisational</a:t>
            </a:r>
            <a:r>
              <a:rPr lang="en-US" altLang="en-US" sz="4000" b="1" dirty="0" smtClean="0">
                <a:solidFill>
                  <a:schemeClr val="accent5">
                    <a:lumMod val="50000"/>
                  </a:schemeClr>
                </a:solidFill>
              </a:rPr>
              <a:t> culture</a:t>
            </a:r>
            <a:br>
              <a:rPr lang="en-US" altLang="en-US" sz="40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n-GB" altLang="en-US" sz="40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1628800"/>
            <a:ext cx="84296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b="1" kern="0" dirty="0">
                <a:solidFill>
                  <a:srgbClr val="000000"/>
                </a:solidFill>
              </a:rPr>
              <a:t>Understand</a:t>
            </a:r>
            <a:r>
              <a:rPr lang="en-US" sz="2800" kern="0" dirty="0">
                <a:solidFill>
                  <a:srgbClr val="000000"/>
                </a:solidFill>
              </a:rPr>
              <a:t> the </a:t>
            </a:r>
            <a:r>
              <a:rPr lang="en-US" sz="2800" b="1" kern="0" dirty="0">
                <a:solidFill>
                  <a:srgbClr val="000000"/>
                </a:solidFill>
              </a:rPr>
              <a:t>current culture </a:t>
            </a:r>
            <a:r>
              <a:rPr lang="en-US" sz="2800" kern="0" dirty="0">
                <a:solidFill>
                  <a:srgbClr val="000000"/>
                </a:solidFill>
              </a:rPr>
              <a:t>to decide whether to maintain or change it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b="1" kern="0" dirty="0">
                <a:solidFill>
                  <a:srgbClr val="000000"/>
                </a:solidFill>
              </a:rPr>
              <a:t>Articulate</a:t>
            </a:r>
            <a:r>
              <a:rPr lang="en-US" sz="2800" kern="0" dirty="0">
                <a:solidFill>
                  <a:srgbClr val="000000"/>
                </a:solidFill>
              </a:rPr>
              <a:t> the culture through </a:t>
            </a:r>
            <a:r>
              <a:rPr lang="en-US" sz="2800" b="1" kern="0" dirty="0">
                <a:solidFill>
                  <a:srgbClr val="000000"/>
                </a:solidFill>
              </a:rPr>
              <a:t>slogans</a:t>
            </a:r>
            <a:r>
              <a:rPr lang="en-US" sz="2800" kern="0" dirty="0">
                <a:solidFill>
                  <a:srgbClr val="000000"/>
                </a:solidFill>
              </a:rPr>
              <a:t>, </a:t>
            </a:r>
            <a:r>
              <a:rPr lang="en-US" sz="2800" b="1" kern="0" dirty="0">
                <a:solidFill>
                  <a:srgbClr val="000000"/>
                </a:solidFill>
              </a:rPr>
              <a:t>ceremonies</a:t>
            </a:r>
            <a:r>
              <a:rPr lang="en-US" sz="2800" kern="0" dirty="0">
                <a:solidFill>
                  <a:srgbClr val="000000"/>
                </a:solidFill>
              </a:rPr>
              <a:t>, and </a:t>
            </a:r>
            <a:r>
              <a:rPr lang="en-US" sz="2800" b="1" kern="0" dirty="0">
                <a:solidFill>
                  <a:srgbClr val="000000"/>
                </a:solidFill>
              </a:rPr>
              <a:t>shared experiences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b="1" kern="0" dirty="0">
                <a:solidFill>
                  <a:srgbClr val="000000"/>
                </a:solidFill>
              </a:rPr>
              <a:t>Reward</a:t>
            </a:r>
            <a:r>
              <a:rPr lang="en-US" sz="2800" kern="0" dirty="0">
                <a:solidFill>
                  <a:srgbClr val="000000"/>
                </a:solidFill>
              </a:rPr>
              <a:t> and </a:t>
            </a:r>
            <a:r>
              <a:rPr lang="en-US" sz="2800" b="1" kern="0" dirty="0">
                <a:solidFill>
                  <a:srgbClr val="000000"/>
                </a:solidFill>
              </a:rPr>
              <a:t>promote</a:t>
            </a:r>
            <a:r>
              <a:rPr lang="en-US" sz="2800" kern="0" dirty="0">
                <a:solidFill>
                  <a:srgbClr val="000000"/>
                </a:solidFill>
              </a:rPr>
              <a:t> people whose </a:t>
            </a:r>
            <a:r>
              <a:rPr lang="en-US" sz="2800" b="1" kern="0" dirty="0" err="1" smtClean="0">
                <a:solidFill>
                  <a:srgbClr val="000000"/>
                </a:solidFill>
              </a:rPr>
              <a:t>behaviours</a:t>
            </a:r>
            <a:r>
              <a:rPr lang="en-US" sz="2800" kern="0" dirty="0" smtClean="0">
                <a:solidFill>
                  <a:srgbClr val="000000"/>
                </a:solidFill>
              </a:rPr>
              <a:t> </a:t>
            </a:r>
            <a:r>
              <a:rPr lang="en-US" sz="2800" b="1" kern="0" dirty="0">
                <a:solidFill>
                  <a:srgbClr val="000000"/>
                </a:solidFill>
              </a:rPr>
              <a:t>are consistent </a:t>
            </a:r>
            <a:r>
              <a:rPr lang="en-US" sz="2800" kern="0" dirty="0">
                <a:solidFill>
                  <a:srgbClr val="000000"/>
                </a:solidFill>
              </a:rPr>
              <a:t>with desired </a:t>
            </a:r>
            <a:r>
              <a:rPr lang="en-US" sz="2800" b="1" kern="0" dirty="0">
                <a:solidFill>
                  <a:srgbClr val="000000"/>
                </a:solidFill>
              </a:rPr>
              <a:t>cultural values</a:t>
            </a:r>
          </a:p>
        </p:txBody>
      </p:sp>
    </p:spTree>
    <p:extLst>
      <p:ext uri="{BB962C8B-B14F-4D97-AF65-F5344CB8AC3E}">
        <p14:creationId xmlns:p14="http://schemas.microsoft.com/office/powerpoint/2010/main" val="374871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260648"/>
            <a:ext cx="5832648" cy="530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0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>
                <a:solidFill>
                  <a:schemeClr val="accent5">
                    <a:lumMod val="50000"/>
                  </a:schemeClr>
                </a:solidFill>
              </a:rPr>
              <a:t>Mission Statement: Why?</a:t>
            </a:r>
            <a:br>
              <a:rPr lang="en-US" altLang="en-US" b="1" dirty="0">
                <a:solidFill>
                  <a:schemeClr val="accent5">
                    <a:lumMod val="50000"/>
                  </a:schemeClr>
                </a:solidFill>
              </a:rPr>
            </a:b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1"/>
            <a:ext cx="8229600" cy="293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Defines the fundamental purpose of the </a:t>
            </a:r>
            <a:r>
              <a:rPr lang="en-US" altLang="en-US" sz="2800" dirty="0" err="1"/>
              <a:t>organisation</a:t>
            </a:r>
            <a:r>
              <a:rPr lang="en-US" altLang="en-US" sz="2800" dirty="0"/>
              <a:t> and why it exists</a:t>
            </a:r>
          </a:p>
          <a:p>
            <a:endParaRPr lang="en-US" alt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It should be concise, to the point, realistic and clear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7022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>
                <a:solidFill>
                  <a:schemeClr val="accent5">
                    <a:lumMod val="50000"/>
                  </a:schemeClr>
                </a:solidFill>
              </a:rPr>
              <a:t>Vision Statement: Why?</a:t>
            </a:r>
            <a:br>
              <a:rPr lang="en-US" altLang="en-US" b="1" dirty="0">
                <a:solidFill>
                  <a:schemeClr val="accent5">
                    <a:lumMod val="50000"/>
                  </a:schemeClr>
                </a:solidFill>
              </a:rPr>
            </a:b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1"/>
            <a:ext cx="8229600" cy="259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 dirty="0"/>
          </a:p>
          <a:p>
            <a:pPr marL="0" indent="0">
              <a:buNone/>
            </a:pPr>
            <a:r>
              <a:rPr lang="en-US" altLang="en-US" sz="2800" b="1" dirty="0"/>
              <a:t>Answers the questions</a:t>
            </a:r>
            <a:r>
              <a:rPr lang="en-US" altLang="en-US" sz="2800" dirty="0"/>
              <a:t>:</a:t>
            </a:r>
          </a:p>
          <a:p>
            <a:endParaRPr lang="en-US" alt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What do we aspire to be?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How do we want others to see us?</a:t>
            </a:r>
          </a:p>
        </p:txBody>
      </p:sp>
    </p:spTree>
    <p:extLst>
      <p:ext uri="{BB962C8B-B14F-4D97-AF65-F5344CB8AC3E}">
        <p14:creationId xmlns:p14="http://schemas.microsoft.com/office/powerpoint/2010/main" val="204125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chemeClr val="accent5">
                    <a:lumMod val="50000"/>
                  </a:schemeClr>
                </a:solidFill>
              </a:rPr>
              <a:t>Value Statement: Why?</a:t>
            </a:r>
            <a:endParaRPr lang="en-US" alt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1"/>
            <a:ext cx="8229600" cy="285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Reflect the core ideals or principles by which an </a:t>
            </a:r>
            <a:r>
              <a:rPr lang="en-US" altLang="en-US" sz="2800" dirty="0" err="1"/>
              <a:t>organisation</a:t>
            </a:r>
            <a:r>
              <a:rPr lang="en-US" altLang="en-US" sz="2800" dirty="0"/>
              <a:t> functions or conducts business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/>
              <a:t>Tells the wider community what is truly important to the </a:t>
            </a:r>
            <a:r>
              <a:rPr lang="en-US" altLang="en-US" sz="2800" dirty="0" err="1"/>
              <a:t>organisation</a:t>
            </a:r>
            <a:r>
              <a:rPr lang="en-US" alt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621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chemeClr val="accent5">
                    <a:lumMod val="50000"/>
                  </a:schemeClr>
                </a:solidFill>
              </a:rPr>
              <a:t>Activity</a:t>
            </a:r>
            <a:endParaRPr lang="en-GB" sz="5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258816" cy="26928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Match the organisation’s logo to the mission, vision or values statements issued.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705" y="1602446"/>
            <a:ext cx="2638095" cy="9238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6294" y="2852936"/>
            <a:ext cx="2619048" cy="11047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4221088"/>
            <a:ext cx="1676190" cy="5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53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5239" y="332656"/>
            <a:ext cx="62649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Fieldbay</a:t>
            </a:r>
            <a:r>
              <a:rPr lang="en-GB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values</a:t>
            </a:r>
            <a:endParaRPr lang="en-GB" sz="6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622" y="1628800"/>
            <a:ext cx="4852979" cy="3604750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539552" y="1700808"/>
            <a:ext cx="410445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 smtClean="0">
                <a:solidFill>
                  <a:srgbClr val="000000"/>
                </a:solidFill>
              </a:rPr>
              <a:t>What are </a:t>
            </a:r>
            <a:r>
              <a:rPr lang="en-GB" altLang="en-US" sz="3200" dirty="0" err="1" smtClean="0">
                <a:solidFill>
                  <a:srgbClr val="000000"/>
                </a:solidFill>
              </a:rPr>
              <a:t>Fieldbay’s</a:t>
            </a:r>
            <a:r>
              <a:rPr lang="en-GB" altLang="en-US" sz="3200" dirty="0" smtClean="0">
                <a:solidFill>
                  <a:srgbClr val="000000"/>
                </a:solidFill>
              </a:rPr>
              <a:t> core values of care?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784887"/>
              </p:ext>
            </p:extLst>
          </p:nvPr>
        </p:nvGraphicFramePr>
        <p:xfrm>
          <a:off x="251520" y="4136270"/>
          <a:ext cx="504056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584176"/>
                <a:gridCol w="1728192"/>
              </a:tblGrid>
              <a:tr h="361850">
                <a:tc>
                  <a:txBody>
                    <a:bodyPr/>
                    <a:lstStyle/>
                    <a:p>
                      <a:r>
                        <a:rPr lang="en-GB" dirty="0" smtClean="0"/>
                        <a:t>Privacy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Dignity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Rights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361850">
                <a:tc>
                  <a:txBody>
                    <a:bodyPr/>
                    <a:lstStyle/>
                    <a:p>
                      <a:r>
                        <a:rPr lang="en-GB" dirty="0" smtClean="0"/>
                        <a:t>Independence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Choice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Fulfilment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61850">
                <a:tc>
                  <a:txBody>
                    <a:bodyPr/>
                    <a:lstStyle/>
                    <a:p>
                      <a:r>
                        <a:rPr lang="en-GB" dirty="0" smtClean="0"/>
                        <a:t>Security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Respect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Equality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59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chemeClr val="accent5">
                    <a:lumMod val="50000"/>
                  </a:schemeClr>
                </a:solidFill>
              </a:rPr>
              <a:t>Activity</a:t>
            </a:r>
            <a:endParaRPr lang="en-GB" sz="5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610744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Complete </a:t>
            </a:r>
          </a:p>
          <a:p>
            <a:pPr marL="0" indent="0">
              <a:buNone/>
            </a:pPr>
            <a:r>
              <a:rPr lang="en-GB" sz="4400" dirty="0" smtClean="0"/>
              <a:t>the questionnaire issued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266744"/>
            <a:ext cx="4032448" cy="404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Influences on the development</a:t>
            </a:r>
            <a:br>
              <a:rPr lang="en-GB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of culture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Primary </a:t>
            </a:r>
            <a:r>
              <a:rPr lang="en-GB" dirty="0" smtClean="0"/>
              <a:t>function of the organisation</a:t>
            </a:r>
            <a:endParaRPr lang="en-GB" dirty="0"/>
          </a:p>
          <a:p>
            <a:r>
              <a:rPr lang="en-GB" dirty="0" smtClean="0"/>
              <a:t>Management </a:t>
            </a:r>
            <a:r>
              <a:rPr lang="en-GB" dirty="0"/>
              <a:t>and staffing</a:t>
            </a:r>
          </a:p>
          <a:p>
            <a:r>
              <a:rPr lang="en-GB" dirty="0" smtClean="0"/>
              <a:t>Goals </a:t>
            </a:r>
            <a:r>
              <a:rPr lang="en-GB" dirty="0"/>
              <a:t>and objectives</a:t>
            </a:r>
          </a:p>
          <a:p>
            <a:r>
              <a:rPr lang="en-GB" dirty="0"/>
              <a:t>The environment</a:t>
            </a:r>
          </a:p>
          <a:p>
            <a:r>
              <a:rPr lang="en-GB" dirty="0" smtClean="0"/>
              <a:t>History</a:t>
            </a:r>
            <a:endParaRPr lang="en-GB" dirty="0"/>
          </a:p>
          <a:p>
            <a:r>
              <a:rPr lang="en-GB" dirty="0" smtClean="0"/>
              <a:t>Size</a:t>
            </a:r>
            <a:endParaRPr lang="en-GB" dirty="0"/>
          </a:p>
          <a:p>
            <a:r>
              <a:rPr lang="en-GB" dirty="0" smtClean="0"/>
              <a:t>Location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9900" y="3212976"/>
            <a:ext cx="4065879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2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332656"/>
            <a:ext cx="7200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CIPD Research 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May 2014)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11560" y="1340768"/>
            <a:ext cx="7632700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 smtClean="0">
                <a:solidFill>
                  <a:srgbClr val="000000"/>
                </a:solidFill>
              </a:rPr>
              <a:t>“The overall message from our research is that </a:t>
            </a:r>
            <a:r>
              <a:rPr lang="en-GB" altLang="en-US" sz="2800" b="1" dirty="0" smtClean="0">
                <a:solidFill>
                  <a:srgbClr val="000000"/>
                </a:solidFill>
              </a:rPr>
              <a:t>culture is not static</a:t>
            </a:r>
            <a:r>
              <a:rPr lang="en-GB" altLang="en-US" sz="2800" dirty="0" smtClean="0">
                <a:solidFill>
                  <a:srgbClr val="000000"/>
                </a:solidFill>
              </a:rPr>
              <a:t>; it can be affected by internal and external events, small and large. And, </a:t>
            </a:r>
            <a:r>
              <a:rPr lang="en-GB" altLang="en-US" sz="2800" b="1" dirty="0" smtClean="0">
                <a:solidFill>
                  <a:srgbClr val="000000"/>
                </a:solidFill>
              </a:rPr>
              <a:t>if not attended to and reinforced</a:t>
            </a:r>
            <a:r>
              <a:rPr lang="en-GB" altLang="en-US" sz="2800" dirty="0" smtClean="0">
                <a:solidFill>
                  <a:srgbClr val="000000"/>
                </a:solidFill>
              </a:rPr>
              <a:t>, it </a:t>
            </a:r>
            <a:r>
              <a:rPr lang="en-GB" altLang="en-US" sz="2800" b="1" dirty="0" smtClean="0">
                <a:solidFill>
                  <a:srgbClr val="000000"/>
                </a:solidFill>
              </a:rPr>
              <a:t>can take on a life of its own </a:t>
            </a:r>
            <a:r>
              <a:rPr lang="en-GB" altLang="en-US" sz="2800" dirty="0" smtClean="0">
                <a:solidFill>
                  <a:srgbClr val="000000"/>
                </a:solidFill>
              </a:rPr>
              <a:t>and </a:t>
            </a:r>
            <a:r>
              <a:rPr lang="en-GB" altLang="en-US" sz="2800" b="1" dirty="0" smtClean="0">
                <a:solidFill>
                  <a:srgbClr val="000000"/>
                </a:solidFill>
              </a:rPr>
              <a:t>your values and purpose can become diluted </a:t>
            </a:r>
            <a:r>
              <a:rPr lang="en-GB" altLang="en-US" sz="2800" dirty="0" smtClean="0">
                <a:solidFill>
                  <a:srgbClr val="000000"/>
                </a:solidFill>
              </a:rPr>
              <a:t>and even lost over time.”</a:t>
            </a:r>
          </a:p>
        </p:txBody>
      </p:sp>
    </p:spTree>
    <p:extLst>
      <p:ext uri="{BB962C8B-B14F-4D97-AF65-F5344CB8AC3E}">
        <p14:creationId xmlns:p14="http://schemas.microsoft.com/office/powerpoint/2010/main" val="284742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60648"/>
            <a:ext cx="79928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3200" b="1" kern="0" dirty="0">
                <a:solidFill>
                  <a:schemeClr val="accent5">
                    <a:lumMod val="50000"/>
                  </a:schemeClr>
                </a:solidFill>
              </a:rPr>
              <a:t>Determinants of </a:t>
            </a:r>
            <a:r>
              <a:rPr lang="en-US" sz="3200" b="1" kern="0" dirty="0" err="1">
                <a:solidFill>
                  <a:schemeClr val="accent5">
                    <a:lumMod val="50000"/>
                  </a:schemeClr>
                </a:solidFill>
              </a:rPr>
              <a:t>Organisational</a:t>
            </a:r>
            <a:r>
              <a:rPr lang="en-US" sz="3200" b="1" kern="0" dirty="0">
                <a:solidFill>
                  <a:schemeClr val="accent5">
                    <a:lumMod val="50000"/>
                  </a:schemeClr>
                </a:solidFill>
              </a:rPr>
              <a:t> Culture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17698" y="980728"/>
            <a:ext cx="82867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kern="0" dirty="0" err="1">
                <a:solidFill>
                  <a:srgbClr val="000000"/>
                </a:solidFill>
              </a:rPr>
              <a:t>Organisation’s</a:t>
            </a:r>
            <a:r>
              <a:rPr lang="en-US" sz="2800" kern="0" dirty="0">
                <a:solidFill>
                  <a:srgbClr val="000000"/>
                </a:solidFill>
              </a:rPr>
              <a:t> founder (personal values and beliefs)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Symbols, stories, heroes, slogans, and ceremonies that embody and personify the spirit of the </a:t>
            </a:r>
            <a:r>
              <a:rPr lang="en-US" sz="2800" kern="0" dirty="0" err="1">
                <a:solidFill>
                  <a:srgbClr val="000000"/>
                </a:solidFill>
              </a:rPr>
              <a:t>organisation</a:t>
            </a:r>
            <a:endParaRPr lang="en-US" sz="2800" kern="0" dirty="0">
              <a:solidFill>
                <a:srgbClr val="000000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Corporate success that strengthens the culture.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FontTx/>
              <a:buChar char="–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Shared experiences that bond </a:t>
            </a:r>
            <a:r>
              <a:rPr lang="en-US" sz="2800" kern="0" dirty="0" err="1">
                <a:solidFill>
                  <a:srgbClr val="000000"/>
                </a:solidFill>
              </a:rPr>
              <a:t>organisational</a:t>
            </a:r>
            <a:r>
              <a:rPr lang="en-US" sz="2800" kern="0" dirty="0">
                <a:solidFill>
                  <a:srgbClr val="000000"/>
                </a:solidFill>
              </a:rPr>
              <a:t> members together</a:t>
            </a:r>
          </a:p>
        </p:txBody>
      </p:sp>
    </p:spTree>
    <p:extLst>
      <p:ext uri="{BB962C8B-B14F-4D97-AF65-F5344CB8AC3E}">
        <p14:creationId xmlns:p14="http://schemas.microsoft.com/office/powerpoint/2010/main" val="282532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2160240" cy="1143001"/>
          </a:xfrm>
        </p:spPr>
        <p:txBody>
          <a:bodyPr/>
          <a:lstStyle/>
          <a:p>
            <a:pPr algn="l">
              <a:defRPr/>
            </a:pPr>
            <a:r>
              <a:rPr lang="en-GB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Activity</a:t>
            </a:r>
            <a:endParaRPr lang="en-GB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188640"/>
            <a:ext cx="4907260" cy="539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685487"/>
            <a:ext cx="3352800" cy="1362075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60648"/>
            <a:ext cx="3384376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activity</a:t>
            </a:r>
            <a:endParaRPr lang="en-GB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398" y="548680"/>
            <a:ext cx="201930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3099098"/>
            <a:ext cx="3835514" cy="255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192" y="832148"/>
            <a:ext cx="2395173" cy="134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8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9304" y="308422"/>
            <a:ext cx="6264696" cy="50145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350144"/>
            <a:ext cx="4618856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Geert Hofstede and national culture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1520" y="5180044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kern="0" dirty="0">
                <a:solidFill>
                  <a:srgbClr val="000000"/>
                </a:solidFill>
                <a:hlinkClick r:id="rId3"/>
              </a:rPr>
              <a:t>Geert Hofstede Cultural Dimensions</a:t>
            </a:r>
            <a:endParaRPr lang="en-GB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43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908720"/>
            <a:ext cx="6076950" cy="4562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1886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chemeClr val="accent5">
                    <a:lumMod val="50000"/>
                  </a:schemeClr>
                </a:solidFill>
              </a:rPr>
              <a:t>Schein’s Three Levels of Culture</a:t>
            </a:r>
            <a:endParaRPr lang="en-GB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9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Schein’s Three Levels of Culture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16316"/>
              </p:ext>
            </p:extLst>
          </p:nvPr>
        </p:nvGraphicFramePr>
        <p:xfrm>
          <a:off x="251520" y="1244202"/>
          <a:ext cx="8712968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754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 smtClean="0">
                <a:solidFill>
                  <a:schemeClr val="accent5">
                    <a:lumMod val="50000"/>
                  </a:schemeClr>
                </a:solidFill>
              </a:rPr>
              <a:t>Handy’s</a:t>
            </a:r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 model of organisational culture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2185" y="1556792"/>
            <a:ext cx="5934975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07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772400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Harrison’s types of culture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29308" y="1177122"/>
            <a:ext cx="8714692" cy="4072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200" kern="0" dirty="0" smtClean="0">
                <a:solidFill>
                  <a:srgbClr val="000000"/>
                </a:solidFill>
              </a:rPr>
              <a:t>Roger </a:t>
            </a:r>
            <a:r>
              <a:rPr lang="en-GB" sz="3200" kern="0" dirty="0">
                <a:solidFill>
                  <a:srgbClr val="000000"/>
                </a:solidFill>
              </a:rPr>
              <a:t>Harrison identified </a:t>
            </a:r>
            <a:r>
              <a:rPr lang="en-GB" sz="3200" kern="0" dirty="0" smtClean="0">
                <a:solidFill>
                  <a:srgbClr val="000000"/>
                </a:solidFill>
              </a:rPr>
              <a:t>four </a:t>
            </a:r>
            <a:r>
              <a:rPr lang="en-GB" sz="3200" kern="0" dirty="0">
                <a:solidFill>
                  <a:srgbClr val="000000"/>
                </a:solidFill>
              </a:rPr>
              <a:t>types </a:t>
            </a:r>
            <a:r>
              <a:rPr lang="en-GB" sz="3200" kern="0" dirty="0" smtClean="0">
                <a:solidFill>
                  <a:srgbClr val="000000"/>
                </a:solidFill>
              </a:rPr>
              <a:t>of culture</a:t>
            </a:r>
            <a:r>
              <a:rPr lang="en-GB" sz="3200" kern="0" dirty="0">
                <a:solidFill>
                  <a:srgbClr val="000000"/>
                </a:solidFill>
              </a:rPr>
              <a:t>: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endParaRPr lang="en-GB" sz="3200" kern="0" dirty="0">
              <a:solidFill>
                <a:srgbClr val="000000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</a:rPr>
              <a:t>1.  </a:t>
            </a:r>
            <a:r>
              <a:rPr lang="en-GB" sz="2800" b="1" kern="0" dirty="0">
                <a:solidFill>
                  <a:srgbClr val="000000"/>
                </a:solidFill>
              </a:rPr>
              <a:t>Power</a:t>
            </a:r>
            <a:r>
              <a:rPr lang="en-GB" sz="2800" kern="0" dirty="0">
                <a:solidFill>
                  <a:srgbClr val="000000"/>
                </a:solidFill>
              </a:rPr>
              <a:t> Culture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</a:rPr>
              <a:t>2.  </a:t>
            </a:r>
            <a:r>
              <a:rPr lang="en-GB" sz="2800" b="1" kern="0" dirty="0">
                <a:solidFill>
                  <a:srgbClr val="000000"/>
                </a:solidFill>
              </a:rPr>
              <a:t>Role</a:t>
            </a:r>
            <a:r>
              <a:rPr lang="en-GB" sz="2800" kern="0" dirty="0">
                <a:solidFill>
                  <a:srgbClr val="000000"/>
                </a:solidFill>
              </a:rPr>
              <a:t> Culture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</a:rPr>
              <a:t>3.  </a:t>
            </a:r>
            <a:r>
              <a:rPr lang="en-GB" sz="2800" b="1" kern="0" dirty="0">
                <a:solidFill>
                  <a:srgbClr val="000000"/>
                </a:solidFill>
              </a:rPr>
              <a:t>Achievement</a:t>
            </a:r>
            <a:r>
              <a:rPr lang="en-GB" sz="2800" kern="0" dirty="0">
                <a:solidFill>
                  <a:srgbClr val="000000"/>
                </a:solidFill>
              </a:rPr>
              <a:t> Culture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0000"/>
                </a:solidFill>
              </a:rPr>
              <a:t>4.  </a:t>
            </a:r>
            <a:r>
              <a:rPr lang="en-GB" sz="2800" b="1" kern="0" dirty="0">
                <a:solidFill>
                  <a:srgbClr val="000000"/>
                </a:solidFill>
              </a:rPr>
              <a:t>Support</a:t>
            </a: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Culture</a:t>
            </a:r>
            <a:endParaRPr lang="en-GB" sz="2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5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71600" y="332656"/>
            <a:ext cx="7198568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Harrison: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</a:rPr>
              <a:t>Power culture</a:t>
            </a:r>
            <a:endParaRPr lang="en-GB" sz="4400" b="1" kern="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95536" y="1396281"/>
            <a:ext cx="8229600" cy="39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Power and authority centred</a:t>
            </a:r>
            <a:r>
              <a:rPr lang="en-GB" sz="2800" kern="0" dirty="0">
                <a:solidFill>
                  <a:srgbClr val="000000"/>
                </a:solidFill>
              </a:rPr>
              <a:t> with an </a:t>
            </a:r>
            <a:r>
              <a:rPr lang="en-GB" sz="2800" b="1" kern="0" dirty="0">
                <a:solidFill>
                  <a:srgbClr val="000000"/>
                </a:solidFill>
              </a:rPr>
              <a:t>individual </a:t>
            </a:r>
            <a:r>
              <a:rPr lang="en-GB" sz="2800" kern="0" dirty="0">
                <a:solidFill>
                  <a:srgbClr val="000000"/>
                </a:solidFill>
              </a:rPr>
              <a:t>at the </a:t>
            </a:r>
            <a:r>
              <a:rPr lang="en-GB" sz="2800" b="1" kern="0" dirty="0">
                <a:solidFill>
                  <a:srgbClr val="000000"/>
                </a:solidFill>
              </a:rPr>
              <a:t>heart </a:t>
            </a:r>
            <a:r>
              <a:rPr lang="en-GB" sz="2800" kern="0" dirty="0">
                <a:solidFill>
                  <a:srgbClr val="000000"/>
                </a:solidFill>
              </a:rPr>
              <a:t>of the </a:t>
            </a:r>
            <a:r>
              <a:rPr lang="en-GB" sz="2800" b="1" kern="0" dirty="0">
                <a:solidFill>
                  <a:srgbClr val="000000"/>
                </a:solidFill>
              </a:rPr>
              <a:t>organisation </a:t>
            </a:r>
            <a:r>
              <a:rPr lang="en-GB" sz="2800" kern="0" dirty="0">
                <a:solidFill>
                  <a:srgbClr val="000000"/>
                </a:solidFill>
              </a:rPr>
              <a:t>who is often a </a:t>
            </a:r>
            <a:r>
              <a:rPr lang="en-GB" sz="2800" b="1" kern="0" dirty="0">
                <a:solidFill>
                  <a:srgbClr val="000000"/>
                </a:solidFill>
              </a:rPr>
              <a:t>charismatic or autocratic chief executive or owner.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Decision making </a:t>
            </a:r>
            <a:r>
              <a:rPr lang="en-GB" sz="2800" kern="0" dirty="0">
                <a:solidFill>
                  <a:srgbClr val="000000"/>
                </a:solidFill>
              </a:rPr>
              <a:t>is seen as </a:t>
            </a:r>
            <a:r>
              <a:rPr lang="en-GB" sz="2800" b="1" kern="0" dirty="0">
                <a:solidFill>
                  <a:srgbClr val="000000"/>
                </a:solidFill>
              </a:rPr>
              <a:t>part of the leaders role – contributions not encouraged </a:t>
            </a:r>
            <a:r>
              <a:rPr lang="en-GB" sz="2800" kern="0" dirty="0">
                <a:solidFill>
                  <a:srgbClr val="000000"/>
                </a:solidFill>
              </a:rPr>
              <a:t>from staff</a:t>
            </a:r>
            <a:r>
              <a:rPr lang="en-GB" sz="2800" kern="0" dirty="0" smtClean="0">
                <a:solidFill>
                  <a:srgbClr val="000000"/>
                </a:solidFill>
              </a:rPr>
              <a:t>.</a:t>
            </a:r>
            <a:endParaRPr lang="en-GB" sz="2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18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71600" y="332656"/>
            <a:ext cx="7198568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Harrison: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</a:rPr>
              <a:t>Role culture</a:t>
            </a:r>
            <a:endParaRPr lang="en-GB" sz="4400" b="1" kern="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51520" y="1556792"/>
            <a:ext cx="878522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Organisations with a </a:t>
            </a:r>
            <a:r>
              <a:rPr lang="en-GB" sz="2800" b="1" kern="0" dirty="0">
                <a:solidFill>
                  <a:srgbClr val="000000"/>
                </a:solidFill>
              </a:rPr>
              <a:t>dominant role culture </a:t>
            </a:r>
            <a:r>
              <a:rPr lang="en-GB" sz="2800" kern="0" dirty="0">
                <a:solidFill>
                  <a:srgbClr val="000000"/>
                </a:solidFill>
              </a:rPr>
              <a:t>can be </a:t>
            </a:r>
            <a:r>
              <a:rPr lang="en-GB" sz="2800" b="1" kern="0" dirty="0">
                <a:solidFill>
                  <a:srgbClr val="000000"/>
                </a:solidFill>
              </a:rPr>
              <a:t>bureaucratic</a:t>
            </a:r>
            <a:r>
              <a:rPr lang="en-GB" sz="2800" kern="0" dirty="0">
                <a:solidFill>
                  <a:srgbClr val="000000"/>
                </a:solidFill>
              </a:rPr>
              <a:t> and </a:t>
            </a:r>
            <a:r>
              <a:rPr lang="en-GB" sz="2800" b="1" kern="0" dirty="0">
                <a:solidFill>
                  <a:srgbClr val="000000"/>
                </a:solidFill>
              </a:rPr>
              <a:t>hierarchical</a:t>
            </a:r>
            <a:r>
              <a:rPr lang="en-GB" sz="2800" kern="0" dirty="0">
                <a:solidFill>
                  <a:srgbClr val="000000"/>
                </a:solidFill>
              </a:rPr>
              <a:t> in nature.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Often quite </a:t>
            </a:r>
            <a:r>
              <a:rPr lang="en-GB" sz="2800" b="1" kern="0" dirty="0">
                <a:solidFill>
                  <a:srgbClr val="000000"/>
                </a:solidFill>
              </a:rPr>
              <a:t>rigid role boundaries</a:t>
            </a:r>
            <a:r>
              <a:rPr lang="en-GB" sz="2800" kern="0" dirty="0">
                <a:solidFill>
                  <a:srgbClr val="000000"/>
                </a:solidFill>
              </a:rPr>
              <a:t>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Staff </a:t>
            </a:r>
            <a:r>
              <a:rPr lang="en-GB" sz="2800" kern="0" dirty="0">
                <a:solidFill>
                  <a:srgbClr val="000000"/>
                </a:solidFill>
              </a:rPr>
              <a:t>often</a:t>
            </a:r>
            <a:r>
              <a:rPr lang="en-GB" sz="2800" b="1" kern="0" dirty="0">
                <a:solidFill>
                  <a:srgbClr val="000000"/>
                </a:solidFill>
              </a:rPr>
              <a:t> unprepared </a:t>
            </a:r>
            <a:r>
              <a:rPr lang="en-GB" sz="2800" kern="0" dirty="0">
                <a:solidFill>
                  <a:srgbClr val="000000"/>
                </a:solidFill>
              </a:rPr>
              <a:t>to</a:t>
            </a:r>
            <a:r>
              <a:rPr lang="en-GB" sz="2800" b="1" kern="0" dirty="0">
                <a:solidFill>
                  <a:srgbClr val="000000"/>
                </a:solidFill>
              </a:rPr>
              <a:t> step out of their job role.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Where there is a</a:t>
            </a:r>
            <a:r>
              <a:rPr lang="en-GB" sz="2800" b="1" kern="0" dirty="0">
                <a:solidFill>
                  <a:srgbClr val="000000"/>
                </a:solidFill>
              </a:rPr>
              <a:t> reluctance to upset the status quo</a:t>
            </a:r>
            <a:r>
              <a:rPr lang="en-GB" sz="2800" kern="0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831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332656"/>
            <a:ext cx="8363272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Harrison: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</a:rPr>
              <a:t>Achievement culture</a:t>
            </a:r>
            <a:endParaRPr lang="en-GB" sz="4400" b="1" kern="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23528" y="1628801"/>
            <a:ext cx="82296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Focuses on performance</a:t>
            </a:r>
            <a:r>
              <a:rPr lang="en-GB" sz="2800" kern="0" dirty="0">
                <a:solidFill>
                  <a:srgbClr val="000000"/>
                </a:solidFill>
              </a:rPr>
              <a:t>, </a:t>
            </a:r>
            <a:r>
              <a:rPr lang="en-GB" sz="2800" b="1" kern="0" dirty="0">
                <a:solidFill>
                  <a:srgbClr val="000000"/>
                </a:solidFill>
              </a:rPr>
              <a:t>tasks </a:t>
            </a:r>
            <a:r>
              <a:rPr lang="en-GB" sz="2800" kern="0" dirty="0">
                <a:solidFill>
                  <a:srgbClr val="000000"/>
                </a:solidFill>
              </a:rPr>
              <a:t>and</a:t>
            </a:r>
            <a:r>
              <a:rPr lang="en-GB" sz="2800" b="1" kern="0" dirty="0">
                <a:solidFill>
                  <a:srgbClr val="000000"/>
                </a:solidFill>
              </a:rPr>
              <a:t> success.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Little focus </a:t>
            </a:r>
            <a:r>
              <a:rPr lang="en-GB" sz="2800" kern="0" dirty="0">
                <a:solidFill>
                  <a:srgbClr val="000000"/>
                </a:solidFill>
              </a:rPr>
              <a:t>on</a:t>
            </a:r>
            <a:r>
              <a:rPr lang="en-GB" sz="2800" b="1" kern="0" dirty="0">
                <a:solidFill>
                  <a:srgbClr val="000000"/>
                </a:solidFill>
              </a:rPr>
              <a:t> hierarchy </a:t>
            </a:r>
            <a:r>
              <a:rPr lang="en-GB" sz="2800" kern="0" dirty="0">
                <a:solidFill>
                  <a:srgbClr val="000000"/>
                </a:solidFill>
              </a:rPr>
              <a:t>and</a:t>
            </a:r>
            <a:r>
              <a:rPr lang="en-GB" sz="2800" b="1" kern="0" dirty="0">
                <a:solidFill>
                  <a:srgbClr val="000000"/>
                </a:solidFill>
              </a:rPr>
              <a:t> status</a:t>
            </a:r>
            <a:r>
              <a:rPr lang="en-GB" sz="2800" kern="0" dirty="0">
                <a:solidFill>
                  <a:srgbClr val="000000"/>
                </a:solidFill>
              </a:rPr>
              <a:t>.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Contributions welcomed </a:t>
            </a:r>
            <a:r>
              <a:rPr lang="en-GB" sz="2800" kern="0" dirty="0">
                <a:solidFill>
                  <a:srgbClr val="000000"/>
                </a:solidFill>
              </a:rPr>
              <a:t>from staff </a:t>
            </a:r>
            <a:r>
              <a:rPr lang="en-GB" sz="2800" b="1" kern="0" dirty="0">
                <a:solidFill>
                  <a:srgbClr val="000000"/>
                </a:solidFill>
              </a:rPr>
              <a:t>in relation to projects, problems or goals</a:t>
            </a:r>
            <a:r>
              <a:rPr lang="en-GB" sz="2800" kern="0" dirty="0">
                <a:solidFill>
                  <a:srgbClr val="000000"/>
                </a:solidFill>
              </a:rPr>
              <a:t>.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Some failure is tolerated – </a:t>
            </a:r>
            <a:br>
              <a:rPr lang="en-GB" sz="2800" b="1" kern="0" dirty="0">
                <a:solidFill>
                  <a:srgbClr val="000000"/>
                </a:solidFill>
              </a:rPr>
            </a:br>
            <a:r>
              <a:rPr lang="en-GB" sz="2800" b="1" kern="0" dirty="0">
                <a:solidFill>
                  <a:srgbClr val="000000"/>
                </a:solidFill>
              </a:rPr>
              <a:t>“you can’t win them all” mentality</a:t>
            </a:r>
            <a:r>
              <a:rPr lang="en-GB" sz="2800" b="1" kern="0" dirty="0" smtClean="0">
                <a:solidFill>
                  <a:srgbClr val="000000"/>
                </a:solidFill>
              </a:rPr>
              <a:t>.</a:t>
            </a:r>
            <a:endParaRPr lang="en-GB" sz="2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0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71600" y="332656"/>
            <a:ext cx="7198568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400" b="1" kern="0" dirty="0">
                <a:solidFill>
                  <a:schemeClr val="accent5">
                    <a:lumMod val="50000"/>
                  </a:schemeClr>
                </a:solidFill>
              </a:rPr>
              <a:t>Harrison: </a:t>
            </a:r>
            <a:r>
              <a:rPr lang="en-GB" sz="4400" b="1" kern="0" dirty="0" smtClean="0">
                <a:solidFill>
                  <a:schemeClr val="accent5">
                    <a:lumMod val="50000"/>
                  </a:schemeClr>
                </a:solidFill>
              </a:rPr>
              <a:t>Support culture</a:t>
            </a:r>
            <a:endParaRPr lang="en-GB" sz="4400" b="1" kern="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23528" y="1556793"/>
            <a:ext cx="822960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Nurturing </a:t>
            </a:r>
            <a:r>
              <a:rPr lang="en-GB" sz="2800" kern="0" dirty="0">
                <a:solidFill>
                  <a:srgbClr val="000000"/>
                </a:solidFill>
              </a:rPr>
              <a:t>of</a:t>
            </a:r>
            <a:r>
              <a:rPr lang="en-GB" sz="2800" b="1" kern="0" dirty="0">
                <a:solidFill>
                  <a:srgbClr val="000000"/>
                </a:solidFill>
              </a:rPr>
              <a:t> personal relationships</a:t>
            </a:r>
            <a:r>
              <a:rPr lang="en-GB" sz="2800" kern="0" dirty="0">
                <a:solidFill>
                  <a:srgbClr val="000000"/>
                </a:solidFill>
              </a:rPr>
              <a:t>, </a:t>
            </a:r>
            <a:r>
              <a:rPr lang="en-GB" sz="2800" b="1" kern="0" dirty="0">
                <a:solidFill>
                  <a:srgbClr val="000000"/>
                </a:solidFill>
              </a:rPr>
              <a:t>mutual trust </a:t>
            </a:r>
            <a:r>
              <a:rPr lang="en-GB" sz="2800" kern="0" dirty="0">
                <a:solidFill>
                  <a:srgbClr val="000000"/>
                </a:solidFill>
              </a:rPr>
              <a:t>and</a:t>
            </a:r>
            <a:r>
              <a:rPr lang="en-GB" sz="2800" b="1" kern="0" dirty="0">
                <a:solidFill>
                  <a:srgbClr val="000000"/>
                </a:solidFill>
              </a:rPr>
              <a:t> support.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Often</a:t>
            </a:r>
            <a:r>
              <a:rPr lang="en-GB" sz="2800" b="1" kern="0" dirty="0">
                <a:solidFill>
                  <a:srgbClr val="000000"/>
                </a:solidFill>
              </a:rPr>
              <a:t> typical of organisations formed by professionals </a:t>
            </a:r>
            <a:r>
              <a:rPr lang="en-GB" sz="2800" kern="0" dirty="0">
                <a:solidFill>
                  <a:srgbClr val="000000"/>
                </a:solidFill>
              </a:rPr>
              <a:t>such as doctors, barristers, charity groups and architects.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n-GB" sz="2800" b="1" kern="0" dirty="0">
                <a:solidFill>
                  <a:srgbClr val="000000"/>
                </a:solidFill>
              </a:rPr>
              <a:t>Can lack competitiveness and awareness </a:t>
            </a:r>
            <a:r>
              <a:rPr lang="en-GB" sz="2800" kern="0" dirty="0">
                <a:solidFill>
                  <a:srgbClr val="000000"/>
                </a:solidFill>
              </a:rPr>
              <a:t>of what is going on outside of own organisation</a:t>
            </a:r>
            <a:r>
              <a:rPr lang="en-GB" sz="2800" kern="0" dirty="0" smtClean="0">
                <a:solidFill>
                  <a:srgbClr val="000000"/>
                </a:solidFill>
              </a:rPr>
              <a:t>.</a:t>
            </a:r>
            <a:endParaRPr lang="en-GB" sz="2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7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487490" y="260648"/>
            <a:ext cx="77724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4800" b="1" kern="0" dirty="0">
                <a:solidFill>
                  <a:schemeClr val="accent5">
                    <a:lumMod val="50000"/>
                  </a:schemeClr>
                </a:solidFill>
              </a:rPr>
              <a:t>Problems arise when....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11188" y="1844675"/>
            <a:ext cx="547298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3600" kern="0" dirty="0">
                <a:solidFill>
                  <a:srgbClr val="000000"/>
                </a:solidFill>
              </a:rPr>
              <a:t>The organisation’s culture clashes with the beliefs and values systems of its managers and </a:t>
            </a:r>
            <a:r>
              <a:rPr lang="en-GB" sz="3600" kern="0" dirty="0" smtClean="0">
                <a:solidFill>
                  <a:srgbClr val="000000"/>
                </a:solidFill>
              </a:rPr>
              <a:t>employees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en-GB" sz="3600" kern="0" dirty="0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1653543"/>
            <a:ext cx="2402032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98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694" y="332656"/>
            <a:ext cx="8229600" cy="1143000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chemeClr val="accent5">
                    <a:lumMod val="50000"/>
                  </a:schemeClr>
                </a:solidFill>
              </a:rPr>
              <a:t>Developing organisational culture</a:t>
            </a:r>
            <a:endParaRPr lang="en-GB" sz="5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Picture 15" descr="ques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8960"/>
            <a:ext cx="3014944" cy="256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827584" y="2132856"/>
            <a:ext cx="727233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Activity</a:t>
            </a:r>
            <a:r>
              <a:rPr lang="en-GB" altLang="en-US" sz="3600" dirty="0" smtClean="0">
                <a:solidFill>
                  <a:srgbClr val="000000"/>
                </a:solidFill>
              </a:rPr>
              <a:t>: In small teams read through the case studies and feed back your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altLang="en-US" sz="3600" dirty="0">
                <a:solidFill>
                  <a:srgbClr val="000000"/>
                </a:solidFill>
              </a:rPr>
              <a:t>t</a:t>
            </a:r>
            <a:r>
              <a:rPr lang="en-GB" altLang="en-US" sz="3600" dirty="0" smtClean="0">
                <a:solidFill>
                  <a:srgbClr val="000000"/>
                </a:solidFill>
              </a:rPr>
              <a:t>houghts</a:t>
            </a:r>
          </a:p>
        </p:txBody>
      </p:sp>
    </p:spTree>
    <p:extLst>
      <p:ext uri="{BB962C8B-B14F-4D97-AF65-F5344CB8AC3E}">
        <p14:creationId xmlns:p14="http://schemas.microsoft.com/office/powerpoint/2010/main" val="35094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51520" y="265829"/>
            <a:ext cx="822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Culture and organisational performance</a:t>
            </a:r>
            <a:endParaRPr kumimoji="0" lang="en-GB" sz="4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600201"/>
            <a:ext cx="8568952" cy="3502497"/>
          </a:xfrm>
          <a:noFill/>
          <a:ln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GB" sz="2800" i="1" dirty="0"/>
              <a:t>‘Without exception, the dominance and coherence of culture proved to be an essential quality of the excellent companies.’</a:t>
            </a:r>
          </a:p>
          <a:p>
            <a:pPr>
              <a:buFontTx/>
              <a:buNone/>
            </a:pPr>
            <a:r>
              <a:rPr lang="en-GB" sz="2000" dirty="0"/>
              <a:t>Peters and Waterman</a:t>
            </a:r>
          </a:p>
          <a:p>
            <a:pPr>
              <a:buFontTx/>
              <a:buNone/>
            </a:pPr>
            <a:r>
              <a:rPr lang="en-GB" sz="2800" i="1" dirty="0" smtClean="0"/>
              <a:t>‘</a:t>
            </a:r>
            <a:r>
              <a:rPr lang="en-GB" sz="2800" i="1" dirty="0"/>
              <a:t>There is nothing accidental about cultural </a:t>
            </a:r>
            <a:r>
              <a:rPr lang="en-GB" sz="2800" i="1" dirty="0" smtClean="0"/>
              <a:t>strengths… </a:t>
            </a:r>
            <a:r>
              <a:rPr lang="en-GB" sz="2800" i="1" dirty="0"/>
              <a:t>There is a relationship between an organisation’s culture and its performance.’</a:t>
            </a:r>
            <a:endParaRPr lang="en-GB" sz="2800" dirty="0"/>
          </a:p>
          <a:p>
            <a:pPr>
              <a:buFontTx/>
              <a:buNone/>
            </a:pPr>
            <a:r>
              <a:rPr lang="en-GB" sz="2000" dirty="0" smtClean="0"/>
              <a:t>Heller (</a:t>
            </a:r>
            <a:r>
              <a:rPr lang="en-GB" sz="2000" i="1" dirty="0" smtClean="0"/>
              <a:t>Cited in Mullins, 2010</a:t>
            </a:r>
            <a:r>
              <a:rPr lang="en-GB" sz="2000" dirty="0" smtClean="0"/>
              <a:t>)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249821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Leadership Responsibilities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91703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4000" dirty="0" smtClean="0"/>
              <a:t>“It </a:t>
            </a:r>
            <a:r>
              <a:rPr lang="en-GB" sz="4000" dirty="0"/>
              <a:t>is the board’s role to determine the purpose of the company and ensure that the company’s values, strategy and business model are aligned to it</a:t>
            </a:r>
            <a:r>
              <a:rPr lang="en-GB" sz="4000" dirty="0" smtClean="0"/>
              <a:t>.”</a:t>
            </a:r>
          </a:p>
          <a:p>
            <a:pPr marL="0" indent="0">
              <a:buNone/>
            </a:pPr>
            <a:r>
              <a:rPr lang="en-GB" sz="4000" dirty="0" smtClean="0"/>
              <a:t>“Leaders</a:t>
            </a:r>
            <a:r>
              <a:rPr lang="en-GB" sz="4000" dirty="0"/>
              <a:t>, in particular the chief executive</a:t>
            </a:r>
            <a:r>
              <a:rPr lang="en-GB" sz="4000" dirty="0" smtClean="0"/>
              <a:t>, must </a:t>
            </a:r>
            <a:r>
              <a:rPr lang="en-GB" sz="4000" dirty="0"/>
              <a:t>embody the desired culture, </a:t>
            </a:r>
            <a:r>
              <a:rPr lang="en-GB" sz="4000" dirty="0" smtClean="0"/>
              <a:t>embedding this </a:t>
            </a:r>
            <a:r>
              <a:rPr lang="en-GB" sz="4000" dirty="0"/>
              <a:t>at all levels and in every aspect of </a:t>
            </a:r>
            <a:r>
              <a:rPr lang="en-GB" sz="4000" dirty="0" smtClean="0"/>
              <a:t>the business</a:t>
            </a:r>
            <a:r>
              <a:rPr lang="en-GB" sz="4000" dirty="0"/>
              <a:t>. Boards have a responsibility </a:t>
            </a:r>
            <a:r>
              <a:rPr lang="en-GB" sz="4000" dirty="0" smtClean="0"/>
              <a:t>to act </a:t>
            </a:r>
            <a:r>
              <a:rPr lang="en-GB" sz="4000" dirty="0"/>
              <a:t>where leaders do not deliver</a:t>
            </a:r>
            <a:r>
              <a:rPr lang="en-GB" sz="4000" dirty="0" smtClean="0"/>
              <a:t>.”</a:t>
            </a:r>
          </a:p>
          <a:p>
            <a:pPr marL="0" indent="0">
              <a:buNone/>
            </a:pPr>
            <a:r>
              <a:rPr lang="en-GB" sz="2100" i="1" dirty="0" smtClean="0"/>
              <a:t>Financial Reporting Council (2016)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949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01155a8fcdf8072eea97715944ea3d8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f60d8c41df2d54b37b748a3da9bbc2a0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303dbf9b-b85b-46a0-94f1-894078c07ecd"/>
  </ds:schemaRefs>
</ds:datastoreItem>
</file>

<file path=customXml/itemProps2.xml><?xml version="1.0" encoding="utf-8"?>
<ds:datastoreItem xmlns:ds="http://schemas.openxmlformats.org/officeDocument/2006/customXml" ds:itemID="{3F7E1A4D-29DB-447C-8201-DF1B692C6E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983</TotalTime>
  <Words>1275</Words>
  <Application>Microsoft Office PowerPoint</Application>
  <PresentationFormat>On-screen Show (4:3)</PresentationFormat>
  <Paragraphs>166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ＭＳ Ｐゴシック</vt:lpstr>
      <vt:lpstr>Arial</vt:lpstr>
      <vt:lpstr>Calibri</vt:lpstr>
      <vt:lpstr>Myriad Pro</vt:lpstr>
      <vt:lpstr>Times New Roman</vt:lpstr>
      <vt:lpstr>Verdana</vt:lpstr>
      <vt:lpstr>20140311PresentationUWTSDTemplate</vt:lpstr>
      <vt:lpstr>DSAW 4068 DSAW7068</vt:lpstr>
      <vt:lpstr>Welcome/Croeso</vt:lpstr>
      <vt:lpstr>Topics</vt:lpstr>
      <vt:lpstr>Organisational Culture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McKinsey 7 S Model</vt:lpstr>
      <vt:lpstr>PowerPoint Presentation</vt:lpstr>
      <vt:lpstr>PowerPoint Presentation</vt:lpstr>
      <vt:lpstr>PowerPoint Presentation</vt:lpstr>
      <vt:lpstr>Mission Statement: Why? </vt:lpstr>
      <vt:lpstr>Vision Statement: Why? </vt:lpstr>
      <vt:lpstr>Value Statement: Why?</vt:lpstr>
      <vt:lpstr>Activity</vt:lpstr>
      <vt:lpstr>PowerPoint Presentation</vt:lpstr>
      <vt:lpstr>Activity</vt:lpstr>
      <vt:lpstr>Influences on the development of culture</vt:lpstr>
      <vt:lpstr>PowerPoint Presentation</vt:lpstr>
      <vt:lpstr>PowerPoint Presentation</vt:lpstr>
      <vt:lpstr>Activity</vt:lpstr>
      <vt:lpstr>PowerPoint Presentation</vt:lpstr>
      <vt:lpstr>Geert Hofstede and national culture</vt:lpstr>
      <vt:lpstr>PowerPoint Presentation</vt:lpstr>
      <vt:lpstr>Schein’s Three Levels of Culture</vt:lpstr>
      <vt:lpstr>Handy’s model of organisational culture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Developing organisational culture</vt:lpstr>
      <vt:lpstr>PowerPoint Presentation</vt:lpstr>
      <vt:lpstr>Leadership Responsibilities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Julie Crossman</cp:lastModifiedBy>
  <cp:revision>69</cp:revision>
  <cp:lastPrinted>2016-08-08T14:02:30Z</cp:lastPrinted>
  <dcterms:created xsi:type="dcterms:W3CDTF">2015-04-14T15:21:28Z</dcterms:created>
  <dcterms:modified xsi:type="dcterms:W3CDTF">2016-08-16T15:15:39Z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